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4" r:id="rId6"/>
    <p:sldId id="268" r:id="rId7"/>
    <p:sldId id="269" r:id="rId8"/>
    <p:sldId id="270" r:id="rId9"/>
    <p:sldId id="26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15673-1FB5-CC41-8C54-D13F9F6785CC}" v="126" dt="2024-10-04T10:52:08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4"/>
    <p:restoredTop sz="87249"/>
  </p:normalViewPr>
  <p:slideViewPr>
    <p:cSldViewPr snapToGrid="0" snapToObjects="1">
      <p:cViewPr varScale="1">
        <p:scale>
          <a:sx n="104" d="100"/>
          <a:sy n="104" d="100"/>
        </p:scale>
        <p:origin x="88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36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4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62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70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9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a-ES" sz="1200" dirty="0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(</a:t>
            </a:r>
            <a:r>
              <a:rPr lang="ca-ES" sz="1200" dirty="0" err="1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intimate</a:t>
            </a:r>
            <a:r>
              <a:rPr lang="ca-ES" sz="1200" dirty="0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Partner </a:t>
            </a:r>
            <a:r>
              <a:rPr lang="ca-ES" sz="1200" dirty="0" err="1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violence</a:t>
            </a:r>
            <a:r>
              <a:rPr lang="ca-ES" sz="1200" dirty="0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, </a:t>
            </a:r>
            <a:r>
              <a:rPr lang="ca-ES" sz="1200" dirty="0" err="1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community-based</a:t>
            </a:r>
            <a:r>
              <a:rPr lang="ca-ES" sz="1200" dirty="0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 </a:t>
            </a:r>
            <a:r>
              <a:rPr lang="ca-ES" sz="1200" dirty="0" err="1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testing</a:t>
            </a:r>
            <a:r>
              <a:rPr lang="ca-ES" sz="1200" dirty="0">
                <a:solidFill>
                  <a:srgbClr val="7030A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, ...)</a:t>
            </a:r>
            <a:endParaRPr kumimoji="0" lang="ca-ES" sz="90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9C482-195A-BA82-56FF-EA3E1FFD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FE3376B-68A3-1122-9697-9E39CB33B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69D7DD-6833-2554-C818-7C0A56B0F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6AF3C8-43D8-89C4-9889-8E02487DB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6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s-MX" noProof="0"/>
              <a:t>Haz clic para modificar el estilo de título del patrón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26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3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s-MX" noProof="0"/>
              <a:t>Haz clic para modificar el estilo de título del patrón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91" y="2097091"/>
            <a:ext cx="7632701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s-MX" noProof="0"/>
              <a:t>Haz clic para modificar el estilo de título del patrón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A5C6F-622E-27F2-DD2C-007DF2BE16A2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A4EB4-DF3E-913F-C1DD-43A982C4DE8F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0B922-BF12-82EF-C654-1E04DAA43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EEE8C-0759-0E55-24E9-0E6E2BD085B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3B149-36B2-EB1A-CE8D-71E391F0C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s-MX" noProof="0"/>
              <a:t>Haz clic para modificar el estilo de título del patrón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s-MX" noProof="0"/>
              <a:t>Haz clic para modificar el estilo de título del patrón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MX" noProof="0"/>
              <a:t>Haz clic en el icono para agregar una imagen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s-MX" noProof="0"/>
              <a:t>Haz clic para modificar el estilo de título del patrón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s-MX" noProof="0"/>
              <a:t>Haz clic para modificar el estilo de título del patrón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1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MX" noProof="0"/>
              <a:t>Haz clic para modificar el estilo de título del patrón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MX" noProof="0"/>
              <a:t>Haga clic para modificar los estilos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r>
              <a:rPr lang="es-MX" noProof="0"/>
              <a:t>Tercer nivel</a:t>
            </a:r>
          </a:p>
          <a:p>
            <a:pPr lvl="3"/>
            <a:r>
              <a:rPr lang="es-MX" noProof="0"/>
              <a:t>Cuarto nivel</a:t>
            </a:r>
          </a:p>
          <a:p>
            <a:pPr lvl="4"/>
            <a:r>
              <a:rPr lang="es-MX" noProof="0"/>
              <a:t>Quinto nivel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5" r:id="rId5"/>
    <p:sldLayoutId id="2147483707" r:id="rId6"/>
    <p:sldLayoutId id="2147483708" r:id="rId7"/>
    <p:sldLayoutId id="2147483710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s://www.coalitionplus.org/lamis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34A3-02DF-58E8-819D-42920050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1514827"/>
            <a:ext cx="7632700" cy="4319586"/>
          </a:xfrm>
        </p:spPr>
        <p:txBody>
          <a:bodyPr>
            <a:normAutofit/>
          </a:bodyPr>
          <a:lstStyle/>
          <a:p>
            <a:r>
              <a:rPr lang="en-GB" sz="4800" dirty="0"/>
              <a:t>RIGHT PLUS and the </a:t>
            </a:r>
            <a:r>
              <a:rPr lang="en-GB" sz="4800" dirty="0">
                <a:latin typeface="+mj-lt"/>
              </a:rPr>
              <a:t>Community-Based Research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E107-D69D-7F17-DCA4-9810DCD48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4864" y="1977723"/>
            <a:ext cx="8156448" cy="383641"/>
          </a:xfrm>
        </p:spPr>
        <p:txBody>
          <a:bodyPr>
            <a:noAutofit/>
          </a:bodyPr>
          <a:lstStyle/>
          <a:p>
            <a:r>
              <a:rPr lang="es-CL" sz="1600" b="1" i="0" u="none" strike="noStrike" dirty="0" err="1">
                <a:solidFill>
                  <a:srgbClr val="242C4B"/>
                </a:solidFill>
                <a:effectLst/>
                <a:latin typeface="+mj-lt"/>
              </a:rPr>
              <a:t>Community-based</a:t>
            </a:r>
            <a:r>
              <a:rPr lang="es-CL" sz="1600" b="1" i="0" u="none" strike="noStrike" dirty="0">
                <a:solidFill>
                  <a:srgbClr val="242C4B"/>
                </a:solidFill>
                <a:effectLst/>
                <a:latin typeface="+mj-lt"/>
              </a:rPr>
              <a:t> </a:t>
            </a:r>
            <a:r>
              <a:rPr lang="es-CL" sz="1600" b="1" i="0" u="none" strike="noStrike" dirty="0" err="1">
                <a:solidFill>
                  <a:srgbClr val="242C4B"/>
                </a:solidFill>
                <a:effectLst/>
                <a:latin typeface="+mj-lt"/>
              </a:rPr>
              <a:t>research</a:t>
            </a:r>
            <a:r>
              <a:rPr lang="es-CL" sz="1600" b="1" i="0" u="none" strike="noStrike" dirty="0">
                <a:solidFill>
                  <a:srgbClr val="242C4B"/>
                </a:solidFill>
                <a:effectLst/>
                <a:latin typeface="+mj-lt"/>
              </a:rPr>
              <a:t> in vulnerable </a:t>
            </a:r>
            <a:r>
              <a:rPr lang="es-CL" sz="1600" b="1" i="0" u="none" strike="noStrike" dirty="0" err="1">
                <a:solidFill>
                  <a:srgbClr val="242C4B"/>
                </a:solidFill>
                <a:effectLst/>
                <a:latin typeface="+mj-lt"/>
              </a:rPr>
              <a:t>populations</a:t>
            </a:r>
            <a:r>
              <a:rPr lang="es-CL" sz="1600" b="1" i="0" u="none" strike="noStrike" dirty="0">
                <a:solidFill>
                  <a:srgbClr val="242C4B"/>
                </a:solidFill>
                <a:effectLst/>
                <a:latin typeface="+mj-lt"/>
              </a:rPr>
              <a:t> in </a:t>
            </a:r>
            <a:r>
              <a:rPr lang="es-CL" sz="1600" b="1" i="0" u="none" strike="noStrike" dirty="0" err="1">
                <a:solidFill>
                  <a:srgbClr val="242C4B"/>
                </a:solidFill>
                <a:effectLst/>
                <a:latin typeface="+mj-lt"/>
              </a:rPr>
              <a:t>Latin</a:t>
            </a:r>
            <a:r>
              <a:rPr lang="es-CL" sz="1600" b="1" i="0" u="none" strike="noStrike" dirty="0">
                <a:solidFill>
                  <a:srgbClr val="242C4B"/>
                </a:solidFill>
                <a:effectLst/>
                <a:latin typeface="+mj-lt"/>
              </a:rPr>
              <a:t> </a:t>
            </a:r>
            <a:r>
              <a:rPr lang="es-CL" sz="1600" b="1" i="0" u="none" strike="noStrike" dirty="0" err="1">
                <a:solidFill>
                  <a:srgbClr val="242C4B"/>
                </a:solidFill>
                <a:effectLst/>
                <a:latin typeface="+mj-lt"/>
              </a:rPr>
              <a:t>America</a:t>
            </a:r>
            <a:endParaRPr lang="en-GB" sz="16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E3675-1649-802E-6FA3-7499193C7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1131186"/>
            <a:ext cx="7632700" cy="846537"/>
          </a:xfrm>
        </p:spPr>
        <p:txBody>
          <a:bodyPr>
            <a:normAutofit/>
          </a:bodyPr>
          <a:lstStyle/>
          <a:p>
            <a:r>
              <a:rPr lang="en-GB" sz="1400" dirty="0"/>
              <a:t>Valeria </a:t>
            </a:r>
            <a:r>
              <a:rPr lang="en-GB" sz="1400" dirty="0" err="1"/>
              <a:t>Stuardo</a:t>
            </a:r>
            <a:r>
              <a:rPr lang="en-GB" sz="1400" dirty="0"/>
              <a:t> </a:t>
            </a:r>
            <a:r>
              <a:rPr lang="en-GB" sz="1400" dirty="0" err="1"/>
              <a:t>Á</a:t>
            </a:r>
            <a:r>
              <a:rPr lang="en-GB" sz="1400" dirty="0"/>
              <a:t>. </a:t>
            </a:r>
          </a:p>
          <a:p>
            <a:r>
              <a:rPr lang="en-GB" sz="1400" dirty="0"/>
              <a:t>School of Publica Health, </a:t>
            </a:r>
            <a:r>
              <a:rPr lang="en-GB" sz="1400" dirty="0" err="1"/>
              <a:t>UChile</a:t>
            </a:r>
            <a:endParaRPr lang="en-GB" sz="1400" dirty="0"/>
          </a:p>
          <a:p>
            <a:r>
              <a:rPr lang="en-GB" sz="1400" dirty="0"/>
              <a:t>Institute of Public Health, UNAB</a:t>
            </a:r>
          </a:p>
          <a:p>
            <a:endParaRPr lang="en-GB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9F87A5-E885-7A62-75CF-D32D9C71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08" y="5477588"/>
            <a:ext cx="6303772" cy="10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8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, Font, logotip, Gràfics&#10;&#10;Descripció generada automàticament">
            <a:extLst>
              <a:ext uri="{FF2B5EF4-FFF2-40B4-BE49-F238E27FC236}">
                <a16:creationId xmlns:a16="http://schemas.microsoft.com/office/drawing/2014/main" id="{31596ACE-7D54-05F9-16F8-0AC1220D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3" y="2018018"/>
            <a:ext cx="3665764" cy="2265883"/>
          </a:xfrm>
          <a:prstGeom prst="rect">
            <a:avLst/>
          </a:prstGeom>
        </p:spPr>
      </p:pic>
      <p:sp>
        <p:nvSpPr>
          <p:cNvPr id="99" name="Google Shape;99;p2"/>
          <p:cNvSpPr txBox="1"/>
          <p:nvPr/>
        </p:nvSpPr>
        <p:spPr>
          <a:xfrm>
            <a:off x="535070" y="1449585"/>
            <a:ext cx="9143131" cy="52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93549"/>
              </a:buClr>
              <a:buSzPts val="3200"/>
            </a:pPr>
            <a:r>
              <a:rPr lang="en-GB" sz="3200" b="1" i="0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LAMIS-2018 </a:t>
            </a:r>
            <a:r>
              <a:rPr lang="en-GB" sz="3200" i="0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-GB" sz="3200" b="1" i="1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Right network creation </a:t>
            </a:r>
          </a:p>
        </p:txBody>
      </p:sp>
      <p:pic>
        <p:nvPicPr>
          <p:cNvPr id="12" name="Imatge 5">
            <a:extLst>
              <a:ext uri="{FF2B5EF4-FFF2-40B4-BE49-F238E27FC236}">
                <a16:creationId xmlns:a16="http://schemas.microsoft.com/office/drawing/2014/main" id="{116ED526-D31C-A5E3-598B-C99E391A6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95" t="30364" r="72720" b="14616"/>
          <a:stretch/>
        </p:blipFill>
        <p:spPr>
          <a:xfrm>
            <a:off x="547746" y="2311629"/>
            <a:ext cx="2178286" cy="286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46F35FAE-7427-7F12-B3A7-A36599A9581F}"/>
              </a:ext>
            </a:extLst>
          </p:cNvPr>
          <p:cNvSpPr txBox="1"/>
          <p:nvPr/>
        </p:nvSpPr>
        <p:spPr>
          <a:xfrm>
            <a:off x="146227" y="5248344"/>
            <a:ext cx="2981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hlinkClick r:id="rId5"/>
              </a:rPr>
              <a:t>https://www.coalitionplus.org/lamis</a:t>
            </a:r>
            <a:r>
              <a:rPr lang="es-ES" dirty="0"/>
              <a:t> </a:t>
            </a:r>
          </a:p>
        </p:txBody>
      </p:sp>
      <p:pic>
        <p:nvPicPr>
          <p:cNvPr id="19" name="Google Shape;113;p4">
            <a:extLst>
              <a:ext uri="{FF2B5EF4-FFF2-40B4-BE49-F238E27FC236}">
                <a16:creationId xmlns:a16="http://schemas.microsoft.com/office/drawing/2014/main" id="{6689639B-3714-E006-70A2-163B4553BF7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93" t="11486" r="1887" b="11943"/>
          <a:stretch/>
        </p:blipFill>
        <p:spPr>
          <a:xfrm>
            <a:off x="3651341" y="2916880"/>
            <a:ext cx="1487415" cy="74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4;p4">
            <a:extLst>
              <a:ext uri="{FF2B5EF4-FFF2-40B4-BE49-F238E27FC236}">
                <a16:creationId xmlns:a16="http://schemas.microsoft.com/office/drawing/2014/main" id="{6F20E846-FFFF-5D8A-6465-13DEC5C2ED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1341" y="3785744"/>
            <a:ext cx="2244919" cy="82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5;p4" descr="Imágenes integradas 1">
            <a:extLst>
              <a:ext uri="{FF2B5EF4-FFF2-40B4-BE49-F238E27FC236}">
                <a16:creationId xmlns:a16="http://schemas.microsoft.com/office/drawing/2014/main" id="{5FF0769A-D784-A42A-43DA-965213D28C9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6180" y="5408415"/>
            <a:ext cx="1316444" cy="106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6;p4">
            <a:extLst>
              <a:ext uri="{FF2B5EF4-FFF2-40B4-BE49-F238E27FC236}">
                <a16:creationId xmlns:a16="http://schemas.microsoft.com/office/drawing/2014/main" id="{D26FC408-34D0-E571-F594-EA6A027F53F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36613" t="33192" r="37400" b="50000"/>
          <a:stretch/>
        </p:blipFill>
        <p:spPr>
          <a:xfrm>
            <a:off x="3651341" y="4731729"/>
            <a:ext cx="1653722" cy="60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2;p4">
            <a:extLst>
              <a:ext uri="{FF2B5EF4-FFF2-40B4-BE49-F238E27FC236}">
                <a16:creationId xmlns:a16="http://schemas.microsoft.com/office/drawing/2014/main" id="{4674D4FE-149B-6300-8002-B70E3FAB65C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51341" y="2311629"/>
            <a:ext cx="2111108" cy="48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tge 24" descr="Imatge que conté patró, quadrat, píxel, disseny&#10;&#10;Descripció generada automàticament">
            <a:extLst>
              <a:ext uri="{FF2B5EF4-FFF2-40B4-BE49-F238E27FC236}">
                <a16:creationId xmlns:a16="http://schemas.microsoft.com/office/drawing/2014/main" id="{931663CD-B9D8-235F-3D00-443C00838B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8280" y="5691836"/>
            <a:ext cx="1097985" cy="1097985"/>
          </a:xfrm>
          <a:prstGeom prst="rect">
            <a:avLst/>
          </a:prstGeom>
        </p:spPr>
      </p:pic>
      <p:sp>
        <p:nvSpPr>
          <p:cNvPr id="26" name="Fletxa: dreta 25">
            <a:extLst>
              <a:ext uri="{FF2B5EF4-FFF2-40B4-BE49-F238E27FC236}">
                <a16:creationId xmlns:a16="http://schemas.microsoft.com/office/drawing/2014/main" id="{A148EE6B-87E7-EC31-344A-F6C7A40CB877}"/>
              </a:ext>
            </a:extLst>
          </p:cNvPr>
          <p:cNvSpPr/>
          <p:nvPr/>
        </p:nvSpPr>
        <p:spPr>
          <a:xfrm>
            <a:off x="6492899" y="2873527"/>
            <a:ext cx="1487415" cy="529658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6">
            <a:extLst>
              <a:ext uri="{FF2B5EF4-FFF2-40B4-BE49-F238E27FC236}">
                <a16:creationId xmlns:a16="http://schemas.microsoft.com/office/drawing/2014/main" id="{50496566-D72D-8FE1-923F-DD4A1254861D}"/>
              </a:ext>
            </a:extLst>
          </p:cNvPr>
          <p:cNvSpPr txBox="1"/>
          <p:nvPr/>
        </p:nvSpPr>
        <p:spPr>
          <a:xfrm>
            <a:off x="6493200" y="4196158"/>
            <a:ext cx="5364067" cy="1754326"/>
          </a:xfrm>
          <a:prstGeom prst="rect">
            <a:avLst/>
          </a:prstGeom>
          <a:solidFill>
            <a:srgbClr val="7030A0">
              <a:alpha val="11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Purpose: to generate information that will allow the design and implementation of effective responses to HIV/STI and other health problems in gay men, bisexual men, other MSM and transgender women in </a:t>
            </a:r>
            <a:r>
              <a:rPr lang="en-GB" dirty="0" err="1">
                <a:solidFill>
                  <a:srgbClr val="7030A0"/>
                </a:solidFill>
              </a:rPr>
              <a:t>Ibero</a:t>
            </a:r>
            <a:r>
              <a:rPr lang="en-GB" dirty="0">
                <a:solidFill>
                  <a:srgbClr val="7030A0"/>
                </a:solidFill>
              </a:rPr>
              <a:t>-American countries through CBR</a:t>
            </a:r>
          </a:p>
        </p:txBody>
      </p:sp>
      <p:pic>
        <p:nvPicPr>
          <p:cNvPr id="2" name="Imatge 7" descr="Imatge que conté Gràfics, disseny gràfic, Font, disseny&#10;&#10;Descripció generada automàticament">
            <a:extLst>
              <a:ext uri="{FF2B5EF4-FFF2-40B4-BE49-F238E27FC236}">
                <a16:creationId xmlns:a16="http://schemas.microsoft.com/office/drawing/2014/main" id="{B0C4FC5F-B44B-0A09-0B65-3CDDEE4C04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2293" y="333883"/>
            <a:ext cx="2435654" cy="4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 amt="20000"/>
          </a:blip>
          <a:srcRect r="31079" b="32393"/>
          <a:stretch/>
        </p:blipFill>
        <p:spPr>
          <a:xfrm>
            <a:off x="10439399" y="4889499"/>
            <a:ext cx="1752601" cy="19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10F947CB-EDB9-DCF8-7363-98643FFA3541}"/>
              </a:ext>
            </a:extLst>
          </p:cNvPr>
          <p:cNvSpPr txBox="1"/>
          <p:nvPr/>
        </p:nvSpPr>
        <p:spPr>
          <a:xfrm>
            <a:off x="535069" y="1465272"/>
            <a:ext cx="11121860" cy="69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3549"/>
              </a:buClr>
              <a:buSzPts val="1800"/>
              <a:buFont typeface="Arial"/>
              <a:buNone/>
            </a:pPr>
            <a:r>
              <a:rPr lang="es-ES" sz="3200" b="0" i="0" u="none" strike="noStrike" cap="none" dirty="0">
                <a:solidFill>
                  <a:srgbClr val="F9354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2019, </a:t>
            </a:r>
            <a:r>
              <a:rPr lang="en-GB" sz="3200" b="1" i="1" u="none" strike="noStrike" cap="none" dirty="0">
                <a:solidFill>
                  <a:srgbClr val="F9354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Right</a:t>
            </a:r>
            <a:r>
              <a:rPr lang="en-GB" sz="3200" b="0" i="0" u="none" strike="noStrike" cap="none" dirty="0">
                <a:solidFill>
                  <a:srgbClr val="F9354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was integrated into Coalition PLUS and becomes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C6B2CE3-07BC-3135-3774-9C161D4F0003}"/>
              </a:ext>
            </a:extLst>
          </p:cNvPr>
          <p:cNvSpPr txBox="1"/>
          <p:nvPr/>
        </p:nvSpPr>
        <p:spPr>
          <a:xfrm>
            <a:off x="535071" y="2160850"/>
            <a:ext cx="69452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Coalition PLUS: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International Union of Community-based NGOs for AIDS and viral hepatitis, founded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15 member organisations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110 partner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Collaboration with 55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Decentralised governance by networks: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7 geographical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1 linguistic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2 thematic networks</a:t>
            </a:r>
            <a:endParaRPr lang="en-GB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5CA154-4E16-2CFC-EBE0-7805F390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64" y="3028520"/>
            <a:ext cx="6139408" cy="34142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BBEF445A-CDF8-E127-2BC9-349CC54505F7}"/>
              </a:ext>
            </a:extLst>
          </p:cNvPr>
          <p:cNvSpPr txBox="1"/>
          <p:nvPr/>
        </p:nvSpPr>
        <p:spPr>
          <a:xfrm>
            <a:off x="529568" y="52424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GB" sz="1800" b="1" dirty="0">
                <a:latin typeface="Poppins" panose="00000500000000000000" pitchFamily="2" charset="0"/>
                <a:cs typeface="Poppins" panose="00000500000000000000" pitchFamily="2" charset="0"/>
              </a:rPr>
              <a:t>Community based approach: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Community based research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Access to community health services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Policy advocacy</a:t>
            </a:r>
            <a:endParaRPr lang="en-GB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tge 15" descr="Imatge que conté Gràfics, disseny gràfic, Font, disseny&#10;&#10;Descripció generada automàticament">
            <a:extLst>
              <a:ext uri="{FF2B5EF4-FFF2-40B4-BE49-F238E27FC236}">
                <a16:creationId xmlns:a16="http://schemas.microsoft.com/office/drawing/2014/main" id="{EA758AE3-C823-A4D4-0488-6EFA2B137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884" y="2008694"/>
            <a:ext cx="2775045" cy="4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DE916A91-9682-9894-D69B-A39D87F032A5}"/>
              </a:ext>
            </a:extLst>
          </p:cNvPr>
          <p:cNvSpPr txBox="1"/>
          <p:nvPr/>
        </p:nvSpPr>
        <p:spPr>
          <a:xfrm>
            <a:off x="-267989" y="1441994"/>
            <a:ext cx="12192000" cy="52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93549"/>
              </a:buClr>
              <a:buSzPts val="3200"/>
            </a:pPr>
            <a:r>
              <a:rPr lang="en-GB" sz="2700" b="1" i="0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Right </a:t>
            </a:r>
            <a:r>
              <a:rPr lang="en-GB" sz="2700" b="1" i="0" u="sng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PLUS</a:t>
            </a:r>
            <a:r>
              <a:rPr lang="en-GB" sz="2700" b="1" i="0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-GB" sz="2700" i="0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700" i="1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the research </a:t>
            </a:r>
            <a:r>
              <a:rPr lang="en-GB" sz="2700" i="1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GB" sz="2700" i="1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etwork of </a:t>
            </a:r>
            <a:r>
              <a:rPr lang="en-GB" sz="2700" i="0" u="none" strike="noStrike" cap="none" dirty="0">
                <a:solidFill>
                  <a:srgbClr val="F93549"/>
                </a:solidFill>
                <a:latin typeface="Poppins"/>
                <a:ea typeface="Poppins"/>
                <a:cs typeface="Poppins"/>
                <a:sym typeface="Poppins"/>
              </a:rPr>
              <a:t>Coalition PLUS</a:t>
            </a:r>
            <a:endParaRPr lang="en-GB" sz="2700" i="1" u="none" strike="noStrike" cap="none" dirty="0">
              <a:solidFill>
                <a:srgbClr val="F9354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BF5F01E1-5D0D-B56A-E52F-ED1C5A34CE66}"/>
              </a:ext>
            </a:extLst>
          </p:cNvPr>
          <p:cNvSpPr txBox="1"/>
          <p:nvPr/>
        </p:nvSpPr>
        <p:spPr>
          <a:xfrm>
            <a:off x="10488527" y="3401652"/>
            <a:ext cx="15446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Poppins" panose="00000500000000000000" pitchFamily="2" charset="0"/>
                <a:cs typeface="Poppins" panose="00000500000000000000" pitchFamily="2" charset="0"/>
              </a:rPr>
              <a:t>10 CBO</a:t>
            </a: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Poppins" panose="00000500000000000000" pitchFamily="2" charset="0"/>
                <a:cs typeface="Poppins" panose="00000500000000000000" pitchFamily="2" charset="0"/>
              </a:rPr>
              <a:t>5 </a:t>
            </a:r>
            <a:r>
              <a:rPr lang="es-ES" b="1" dirty="0" err="1">
                <a:latin typeface="Poppins" panose="00000500000000000000" pitchFamily="2" charset="0"/>
                <a:cs typeface="Poppins" panose="00000500000000000000" pitchFamily="2" charset="0"/>
              </a:rPr>
              <a:t>Ues</a:t>
            </a: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79C3262-1955-2C32-40BA-80651CA63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8"/>
          <a:stretch/>
        </p:blipFill>
        <p:spPr>
          <a:xfrm>
            <a:off x="292093" y="2089189"/>
            <a:ext cx="3948023" cy="43644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tge 20" descr="Imatge que conté Gràfics, text, Font, disseny&#10;&#10;Descripció generada automàticament">
            <a:extLst>
              <a:ext uri="{FF2B5EF4-FFF2-40B4-BE49-F238E27FC236}">
                <a16:creationId xmlns:a16="http://schemas.microsoft.com/office/drawing/2014/main" id="{6737350B-AAD4-4DCE-0AE8-DFD8AFE2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562" y="5677945"/>
            <a:ext cx="1624526" cy="658134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C31BDBCC-0D01-AC8C-58E0-35253F37C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636" y="1888777"/>
            <a:ext cx="6017366" cy="4866865"/>
          </a:xfrm>
          <a:prstGeom prst="rect">
            <a:avLst/>
          </a:prstGeom>
        </p:spPr>
      </p:pic>
      <p:pic>
        <p:nvPicPr>
          <p:cNvPr id="8" name="Imatge 7" descr="Imatge que conté Gràfics, disseny gràfic, Font, disseny&#10;&#10;Descripció generada automàticament">
            <a:extLst>
              <a:ext uri="{FF2B5EF4-FFF2-40B4-BE49-F238E27FC236}">
                <a16:creationId xmlns:a16="http://schemas.microsoft.com/office/drawing/2014/main" id="{C2CD41B8-981B-6484-DA73-F673899D4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293" y="333883"/>
            <a:ext cx="2435654" cy="4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 descr="Imagen que contiene nombre de la empres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43799" y="1324713"/>
            <a:ext cx="4328859" cy="46939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5" name="Google Shape;155;p7"/>
          <p:cNvSpPr txBox="1"/>
          <p:nvPr/>
        </p:nvSpPr>
        <p:spPr>
          <a:xfrm>
            <a:off x="3749777" y="3418416"/>
            <a:ext cx="322132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400" b="1" i="0" u="none" strike="noStrike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EPIC</a:t>
            </a:r>
            <a:r>
              <a:rPr lang="es-ES" sz="2400" i="0" u="none" strike="noStrike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GB" sz="200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global health response crisis from community research</a:t>
            </a:r>
            <a:endParaRPr lang="en-GB"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 t="21278" b="9247"/>
          <a:stretch/>
        </p:blipFill>
        <p:spPr>
          <a:xfrm>
            <a:off x="3749777" y="1483155"/>
            <a:ext cx="3221326" cy="1865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E0A673E4-5E96-60D0-98CE-C802AFEA5FDF}"/>
              </a:ext>
            </a:extLst>
          </p:cNvPr>
          <p:cNvSpPr txBox="1"/>
          <p:nvPr/>
        </p:nvSpPr>
        <p:spPr>
          <a:xfrm>
            <a:off x="1230028" y="5736849"/>
            <a:ext cx="10441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LAMIS 2025</a:t>
            </a:r>
            <a:endParaRPr kumimoji="0" lang="ca-ES" sz="160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6" name="Google Shape;144;p6">
            <a:extLst>
              <a:ext uri="{FF2B5EF4-FFF2-40B4-BE49-F238E27FC236}">
                <a16:creationId xmlns:a16="http://schemas.microsoft.com/office/drawing/2014/main" id="{9D89DE84-F50F-A6C1-1685-798B1B3C10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884" y="1649355"/>
            <a:ext cx="3026534" cy="38551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" name="Fletxa: dreta 6">
            <a:extLst>
              <a:ext uri="{FF2B5EF4-FFF2-40B4-BE49-F238E27FC236}">
                <a16:creationId xmlns:a16="http://schemas.microsoft.com/office/drawing/2014/main" id="{962DE3CF-515A-9CC5-8D4F-B84D001E39E0}"/>
              </a:ext>
            </a:extLst>
          </p:cNvPr>
          <p:cNvSpPr/>
          <p:nvPr/>
        </p:nvSpPr>
        <p:spPr>
          <a:xfrm>
            <a:off x="3393104" y="5504512"/>
            <a:ext cx="1714500" cy="987894"/>
          </a:xfrm>
          <a:prstGeom prst="rightArrow">
            <a:avLst/>
          </a:prstGeom>
          <a:solidFill>
            <a:srgbClr val="7030A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FUTURE</a:t>
            </a:r>
            <a:endParaRPr lang="es-ES" b="1" dirty="0"/>
          </a:p>
        </p:txBody>
      </p:sp>
      <p:pic>
        <p:nvPicPr>
          <p:cNvPr id="2" name="Imatge 1" descr="Imatge que conté Gràfics, disseny gràfic, Font, disseny&#10;&#10;Descripció generada automàticament">
            <a:extLst>
              <a:ext uri="{FF2B5EF4-FFF2-40B4-BE49-F238E27FC236}">
                <a16:creationId xmlns:a16="http://schemas.microsoft.com/office/drawing/2014/main" id="{F2601A99-DAE3-C1EB-825F-69EC8664E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627" y="299072"/>
            <a:ext cx="2435654" cy="418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05ED6-A08C-EA31-52B1-F3324F258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CA2F-DF31-BE68-F92B-5A3BD5CA05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+mj-lt"/>
              </a:rPr>
              <a:t>Sexual Justice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+mj-lt"/>
              </a:rPr>
              <a:t>Bottom-up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+mj-lt"/>
              </a:rPr>
              <a:t>Socio-structural factors, intersectionality and SH inequalities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+mj-lt"/>
              </a:rPr>
              <a:t>Community-based research (CBR)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87C72-F09B-E5FF-10ED-10F1E0D2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Conceptual </a:t>
            </a:r>
            <a:r>
              <a:rPr lang="es-ES" dirty="0" err="1"/>
              <a:t>framework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564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21610-7594-71F6-4053-91ABA18D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70" y="864406"/>
            <a:ext cx="8640762" cy="1223964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ea typeface="Aptos" panose="020B0004020202020204" pitchFamily="34" charset="0"/>
              </a:rPr>
              <a:t>Speakers presentation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41DDD12E-B90F-8B4C-885A-1A56B1B77793}" vid="{9754A729-A148-6B43-B8D4-40BFC8CAD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96baf7c1-7d9f-48d3-95bc-3d60efb8f7f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D43244790174B892FA283EAEEDD66" ma:contentTypeVersion="20" ma:contentTypeDescription="Create a new document." ma:contentTypeScope="" ma:versionID="3df768b94f912234fdefb2d750ba6b88">
  <xsd:schema xmlns:xsd="http://www.w3.org/2001/XMLSchema" xmlns:xs="http://www.w3.org/2001/XMLSchema" xmlns:p="http://schemas.microsoft.com/office/2006/metadata/properties" xmlns:ns1="http://schemas.microsoft.com/sharepoint/v3" xmlns:ns2="96baf7c1-7d9f-48d3-95bc-3d60efb8f7f9" xmlns:ns3="250929fa-9806-4449-af20-7947085fa170" targetNamespace="http://schemas.microsoft.com/office/2006/metadata/properties" ma:root="true" ma:fieldsID="3c1be5213b8c6a3429eca2eab9f1da8e" ns1:_="" ns2:_="" ns3:_="">
    <xsd:import namespace="http://schemas.microsoft.com/sharepoint/v3"/>
    <xsd:import namespace="96baf7c1-7d9f-48d3-95bc-3d60efb8f7f9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af7c1-7d9f-48d3-95bc-3d60efb8f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C164D-1427-4CFC-A10B-8EDA77DF60E7}">
  <ds:schemaRefs>
    <ds:schemaRef ds:uri="http://schemas.microsoft.com/office/2006/documentManagement/types"/>
    <ds:schemaRef ds:uri="250929fa-9806-4449-af20-7947085fa170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  <ds:schemaRef ds:uri="96baf7c1-7d9f-48d3-95bc-3d60efb8f7f9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95FD5C4-79BA-40F0-B1AB-821E4469B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baf7c1-7d9f-48d3-95bc-3d60efb8f7f9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B802A-AF46-48F3-BC70-930B76DAC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HIVR4P2023</Template>
  <TotalTime>7954</TotalTime>
  <Words>212</Words>
  <Application>Microsoft Office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IAS Ribbon Sans Bold</vt:lpstr>
      <vt:lpstr>IAS Ribbon Sans Regular</vt:lpstr>
      <vt:lpstr>Poppins</vt:lpstr>
      <vt:lpstr>Poppins Medium</vt:lpstr>
      <vt:lpstr>Verdana</vt:lpstr>
      <vt:lpstr>Verdana Bold</vt:lpstr>
      <vt:lpstr>HIVR4P2023</vt:lpstr>
      <vt:lpstr>RIGHT PLUS and the Community-Based Research Approach</vt:lpstr>
      <vt:lpstr>PowerPoint Presentation</vt:lpstr>
      <vt:lpstr>PowerPoint Presentation</vt:lpstr>
      <vt:lpstr>PowerPoint Presentation</vt:lpstr>
      <vt:lpstr>PowerPoint Presentation</vt:lpstr>
      <vt:lpstr>Conceptual framework</vt:lpstr>
      <vt:lpstr>Speakers presentation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PLUS and the Community-Based Research Approach</dc:title>
  <dc:creator>Valeria Andrea Stuardo Avila</dc:creator>
  <cp:lastModifiedBy>Preview 3</cp:lastModifiedBy>
  <cp:revision>3</cp:revision>
  <dcterms:created xsi:type="dcterms:W3CDTF">2024-09-09T23:36:04Z</dcterms:created>
  <dcterms:modified xsi:type="dcterms:W3CDTF">2024-10-05T17:49:57Z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0x010100ACDD43244790174B892FA283EAEEDD66</vt:lpwstr>
  </property>
  <property fmtid="{D5CDD505-2E9C-101B-9397-08002B2CF9AE}" pid="3" name="MediaServiceImageTags">
    <vt:lpwstr/>
  </property>
</Properties>
</file>