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S5ZhZ3hvlzFqM8lSyJ46i5mlC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35c773edd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d35c773ed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8d45dcb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2f8d45dcb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37e26c25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d37e26c25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35c773edd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d35c773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pattern)">
  <p:cSld name="Title and Content (no pattern)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" name="Google Shape;8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58359" y="266700"/>
            <a:ext cx="2463935" cy="131890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442913" y="441325"/>
            <a:ext cx="862271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26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6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- Pattern 1">
  <p:cSld name="Image and Content - Pattern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7"/>
          <p:cNvPicPr preferRelativeResize="0"/>
          <p:nvPr/>
        </p:nvPicPr>
        <p:blipFill rotWithShape="1">
          <a:blip r:embed="rId2">
            <a:alphaModFix/>
          </a:blip>
          <a:srcRect t="30778" b="30778"/>
          <a:stretch/>
        </p:blipFill>
        <p:spPr>
          <a:xfrm rot="5400000">
            <a:off x="-880787" y="2546073"/>
            <a:ext cx="5192712" cy="343114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>
            <a:spLocks noGrp="1"/>
          </p:cNvSpPr>
          <p:nvPr>
            <p:ph type="pic" idx="2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/>
          <p:nvPr/>
        </p:nvSpPr>
        <p:spPr>
          <a:xfrm>
            <a:off x="2464675" y="2162700"/>
            <a:ext cx="6839100" cy="340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quote">
  <p:cSld name="Full slide 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 l="42012"/>
          <a:stretch/>
        </p:blipFill>
        <p:spPr>
          <a:xfrm>
            <a:off x="-29171" y="1862993"/>
            <a:ext cx="3671999" cy="5018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8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8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28"/>
          <p:cNvPicPr preferRelativeResize="0"/>
          <p:nvPr/>
        </p:nvPicPr>
        <p:blipFill rotWithShape="1">
          <a:blip r:embed="rId2">
            <a:alphaModFix/>
          </a:blip>
          <a:srcRect l="42012"/>
          <a:stretch/>
        </p:blipFill>
        <p:spPr>
          <a:xfrm>
            <a:off x="-29171" y="1862993"/>
            <a:ext cx="3671999" cy="501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quote 2">
  <p:cSld name="Full slide quote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29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9"/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9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9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31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1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1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p31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1">
  <p:cSld name="Image and Content 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37" name="Google Shape;137;p3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32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2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>
            <a:spLocks noGrp="1"/>
          </p:cNvSpPr>
          <p:nvPr>
            <p:ph type="body" idx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2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33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3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3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3;p18"/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2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8"/>
          <p:cNvPicPr preferRelativeResize="0"/>
          <p:nvPr/>
        </p:nvPicPr>
        <p:blipFill rotWithShape="1">
          <a:blip r:embed="rId3">
            <a:alphaModFix/>
          </a:blip>
          <a:srcRect l="50154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4116388" y="2097088"/>
            <a:ext cx="7632700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4116391" y="2097091"/>
            <a:ext cx="7632701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40;p20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/>
          </a:blip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">
  <p:cSld name="Imag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1891" y="0"/>
            <a:ext cx="39901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1891" y="0"/>
            <a:ext cx="3990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>
            <a:spLocks noGrp="1"/>
          </p:cNvSpPr>
          <p:nvPr>
            <p:ph type="pic" idx="2"/>
          </p:nvPr>
        </p:nvSpPr>
        <p:spPr>
          <a:xfrm>
            <a:off x="6311903" y="786581"/>
            <a:ext cx="5437185" cy="529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21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1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1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3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4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2">
  <p:cSld name="Content with Text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2"/>
          </p:nvPr>
        </p:nvSpPr>
        <p:spPr>
          <a:xfrm>
            <a:off x="442913" y="2097088"/>
            <a:ext cx="3368799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">
  <p:cSld name="Content with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25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10 October · Lima, Peru and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5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hivr4p.org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5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4116391" y="2249489"/>
            <a:ext cx="7632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r>
              <a:rPr lang="en-GB" sz="5900" b="0">
                <a:latin typeface="Nunito"/>
                <a:ea typeface="Nunito"/>
                <a:cs typeface="Nunito"/>
                <a:sym typeface="Nunito"/>
              </a:rPr>
              <a:t>Estudio    </a:t>
            </a:r>
            <a:endParaRPr sz="5900" b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GB"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</a:t>
            </a:r>
            <a:r>
              <a:rPr lang="en-GB" sz="3700" b="0">
                <a:latin typeface="Nunito"/>
                <a:ea typeface="Nunito"/>
                <a:cs typeface="Nunito"/>
                <a:sym typeface="Nunito"/>
              </a:rPr>
              <a:t>pacto de la </a:t>
            </a:r>
            <a:r>
              <a:rPr lang="en-GB"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</a:t>
            </a:r>
            <a:r>
              <a:rPr lang="en-GB" sz="3700" b="0">
                <a:latin typeface="Nunito"/>
                <a:ea typeface="Nunito"/>
                <a:cs typeface="Nunito"/>
                <a:sym typeface="Nunito"/>
              </a:rPr>
              <a:t>concentración </a:t>
            </a:r>
            <a:endParaRPr sz="3700" b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GB" sz="3700" b="0">
                <a:latin typeface="Nunito"/>
                <a:ea typeface="Nunito"/>
                <a:cs typeface="Nunito"/>
                <a:sym typeface="Nunito"/>
              </a:rPr>
              <a:t>de servicios de salud de VIH en Cochabamba-Bolivia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4116400" y="1231508"/>
            <a:ext cx="7632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GB" sz="17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Satellite: Community-based research </a:t>
            </a:r>
            <a:endParaRPr sz="17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GB" sz="17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vulnerable populations in </a:t>
            </a:r>
            <a:endParaRPr sz="17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GB" sz="17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Latin America</a:t>
            </a:r>
            <a:endParaRPr sz="1700" b="0"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2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/>
              <a:t>WILLAN MONTAÑO </a:t>
            </a:r>
            <a:endParaRPr/>
          </a:p>
        </p:txBody>
      </p:sp>
      <p:pic>
        <p:nvPicPr>
          <p:cNvPr id="157" name="Google Shape;15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775" y="2000175"/>
            <a:ext cx="3333002" cy="5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 title="Copia de LOGO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0527" y="5363247"/>
            <a:ext cx="2680373" cy="130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 title="logo IMDES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1800" y="1670224"/>
            <a:ext cx="3589175" cy="35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35c773edd_0_49"/>
          <p:cNvSpPr txBox="1"/>
          <p:nvPr/>
        </p:nvSpPr>
        <p:spPr>
          <a:xfrm>
            <a:off x="615625" y="1773725"/>
            <a:ext cx="11026800" cy="58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2d35c773edd_0_49"/>
          <p:cNvSpPr txBox="1"/>
          <p:nvPr/>
        </p:nvSpPr>
        <p:spPr>
          <a:xfrm>
            <a:off x="1400275" y="1665075"/>
            <a:ext cx="85344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g2d35c773edd_0_49"/>
          <p:cNvSpPr txBox="1"/>
          <p:nvPr/>
        </p:nvSpPr>
        <p:spPr>
          <a:xfrm>
            <a:off x="1623050" y="1560675"/>
            <a:ext cx="10382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3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RECOMENDACIONES </a:t>
            </a:r>
            <a:r>
              <a:rPr lang="en-GB" sz="23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DE LOS PARTICIPANTES</a:t>
            </a:r>
            <a:r>
              <a:rPr lang="en-GB" sz="23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3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24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★"/>
            </a:pP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Mejorar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comunicación</a:t>
            </a:r>
            <a:r>
              <a:rPr lang="en-GB" sz="195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24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★"/>
            </a:pP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Comunicaciones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formales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de las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autoridades</a:t>
            </a:r>
            <a:r>
              <a:rPr lang="en-GB" sz="195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24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★"/>
            </a:pP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Mejoras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accesibilidad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GB" sz="195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24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★"/>
            </a:pPr>
            <a:r>
              <a:rPr lang="en-GB" sz="1950" b="1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ormación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actualizada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sobre</a:t>
            </a:r>
            <a:r>
              <a:rPr lang="en-GB" sz="1950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el</a:t>
            </a:r>
            <a:r>
              <a:rPr lang="en-GB" sz="1950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VIH al 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personal de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salud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los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nuevos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centros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desconcentrados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GB" sz="195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24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★"/>
            </a:pPr>
            <a:r>
              <a:rPr lang="en-GB" sz="195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Atender</a:t>
            </a:r>
            <a:r>
              <a:rPr lang="en-GB" sz="195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necesidades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específicas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por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950" b="1" i="0" u="none" strike="noStrike" cap="none" dirty="0" err="1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poblaciones</a:t>
            </a:r>
            <a:r>
              <a:rPr lang="en-GB" sz="1950" b="1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PVV, TS y HSH</a:t>
            </a:r>
            <a:r>
              <a:rPr lang="en-GB" sz="1950" i="0" u="none" strike="noStrike" cap="none" dirty="0">
                <a:solidFill>
                  <a:schemeClr val="lt1"/>
                </a:solidFill>
                <a:highlight>
                  <a:srgbClr val="E06666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33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g2d35c773edd_0_49" title="Dibujo de dedo apuntando vectorial | Vectores de dominio públ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39871">
            <a:off x="133475" y="358948"/>
            <a:ext cx="1623050" cy="847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3183825" y="822325"/>
            <a:ext cx="8565300" cy="5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None/>
            </a:pPr>
            <a:endParaRPr sz="2655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None/>
            </a:pPr>
            <a:r>
              <a:rPr lang="en-GB" sz="2655"/>
              <a:t>- Realizar encuesta y grupo focal </a:t>
            </a:r>
            <a:r>
              <a:rPr lang="en-GB" sz="2655" b="1"/>
              <a:t>T1dic </a:t>
            </a:r>
            <a:r>
              <a:rPr lang="en-GB" sz="2655"/>
              <a:t>en diciembre 2024, análisis descriptivo y comparativo con el T0.</a:t>
            </a:r>
            <a:endParaRPr sz="2655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None/>
            </a:pPr>
            <a:endParaRPr sz="2655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None/>
            </a:pPr>
            <a:r>
              <a:rPr lang="en-GB" sz="2655"/>
              <a:t>- </a:t>
            </a:r>
            <a:r>
              <a:rPr lang="en-GB" sz="2655" b="1"/>
              <a:t>Restitución </a:t>
            </a:r>
            <a:r>
              <a:rPr lang="en-GB" sz="2655"/>
              <a:t>de nuevos hallazgos y nuevas recomendaciones a las comunidades y autoridades </a:t>
            </a:r>
            <a:endParaRPr sz="2655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None/>
            </a:pPr>
            <a:endParaRPr sz="2655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None/>
            </a:pPr>
            <a:r>
              <a:rPr lang="en-GB" sz="2655"/>
              <a:t>- Proponer un modelo de desconcentración a otros departamentos que no iniciaron el proceso</a:t>
            </a:r>
            <a:endParaRPr sz="2655"/>
          </a:p>
        </p:txBody>
      </p:sp>
      <p:sp>
        <p:nvSpPr>
          <p:cNvPr id="258" name="Google Shape;258;p13"/>
          <p:cNvSpPr txBox="1"/>
          <p:nvPr/>
        </p:nvSpPr>
        <p:spPr>
          <a:xfrm>
            <a:off x="3649650" y="210150"/>
            <a:ext cx="63249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PRÓXIMOS PASOS</a:t>
            </a:r>
            <a:endParaRPr sz="3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84900" y="3029850"/>
            <a:ext cx="3162300" cy="338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Google Shape;260;p13" title="Silueta de hombre lucha | Vectores de dominio públ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5" y="3483150"/>
            <a:ext cx="2963775" cy="28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350" y="-850"/>
            <a:ext cx="9474452" cy="53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/>
          <p:nvPr/>
        </p:nvSpPr>
        <p:spPr>
          <a:xfrm>
            <a:off x="215250" y="1915125"/>
            <a:ext cx="2895900" cy="450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384900" y="2072650"/>
            <a:ext cx="27264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Gracias a los participantes del estudio IMDES</a:t>
            </a:r>
            <a:endParaRPr sz="2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ddhh@idhbolivia.org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www.idhbolivia.org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10577925" y="4900675"/>
            <a:ext cx="3610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@muywaso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3874475" y="5465300"/>
            <a:ext cx="78747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unito"/>
              <a:buNone/>
            </a:pPr>
            <a:r>
              <a:rPr lang="en-GB" sz="2400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“Todas las personas tenemos derecho a la salud” </a:t>
            </a:r>
            <a:r>
              <a:rPr lang="en-GB" sz="1000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DUDH</a:t>
            </a:r>
            <a:endParaRPr sz="1000">
              <a:solidFill>
                <a:schemeClr val="lt1"/>
              </a:solidFill>
              <a:highlight>
                <a:schemeClr val="dk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1" name="Google Shape;2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6775" y="6114975"/>
            <a:ext cx="3333002" cy="5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 title="Copia de LOGO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5975" y="6031710"/>
            <a:ext cx="1621125" cy="78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4116391" y="2097091"/>
            <a:ext cx="76326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Char char="●"/>
            </a:pPr>
            <a:r>
              <a:rPr lang="en-GB" sz="2800" b="1">
                <a:latin typeface="Nunito"/>
                <a:ea typeface="Nunito"/>
                <a:cs typeface="Nunito"/>
                <a:sym typeface="Nunito"/>
              </a:rPr>
              <a:t>41.911</a:t>
            </a:r>
            <a:r>
              <a:rPr lang="en-GB" sz="2800">
                <a:latin typeface="Nunito"/>
                <a:ea typeface="Nunito"/>
                <a:cs typeface="Nunito"/>
                <a:sym typeface="Nunito"/>
              </a:rPr>
              <a:t> PVV (V 70%   M 30%)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unito"/>
              <a:buChar char="●"/>
            </a:pPr>
            <a:r>
              <a:rPr lang="en-GB" sz="28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3.406 nuevos casos Bolivia </a:t>
            </a:r>
            <a:r>
              <a:rPr lang="en-GB" sz="28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10% más que el año anterior</a:t>
            </a:r>
            <a:r>
              <a:rPr lang="en-GB" sz="1300" b="1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2800" b="1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Char char="●"/>
            </a:pPr>
            <a:r>
              <a:rPr lang="en-GB" sz="2800">
                <a:latin typeface="Nunito"/>
                <a:ea typeface="Nunito"/>
                <a:cs typeface="Nunito"/>
                <a:sym typeface="Nunito"/>
              </a:rPr>
              <a:t>36,9% CV Indetectable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Char char="●"/>
            </a:pPr>
            <a:r>
              <a:rPr lang="en-GB" sz="2800" b="1">
                <a:latin typeface="Nunito"/>
                <a:ea typeface="Nunito"/>
                <a:cs typeface="Nunito"/>
                <a:sym typeface="Nunito"/>
              </a:rPr>
              <a:t>Total CBBA: 8095 PVV (</a:t>
            </a:r>
            <a:r>
              <a:rPr lang="en-GB" sz="2800">
                <a:latin typeface="Nunito"/>
                <a:ea typeface="Nunito"/>
                <a:cs typeface="Nunito"/>
                <a:sym typeface="Nunito"/>
              </a:rPr>
              <a:t>19%)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GB"/>
              <a:t>Contexto de la epidemia de VIH en Bolivia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5728377" y="5568974"/>
            <a:ext cx="46638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El único país de la región sin programa PrEP</a:t>
            </a:r>
            <a:endParaRPr sz="2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4" title="Aviso de notificación del vector imagen | Vectores de dominio públ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7375" y="5771689"/>
            <a:ext cx="550974" cy="47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 title="File:Bolivia provinces.pn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87" y="2275675"/>
            <a:ext cx="3624938" cy="4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-14271" y="3942575"/>
            <a:ext cx="7734300" cy="29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just" rtl="0">
              <a:lnSpc>
                <a:spcPct val="7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"/>
              <a:buFont typeface="Arial"/>
              <a:buNone/>
            </a:pPr>
            <a:r>
              <a:rPr lang="en-GB" sz="2419" b="1">
                <a:solidFill>
                  <a:schemeClr val="lt1"/>
                </a:solidFill>
                <a:highlight>
                  <a:srgbClr val="CC0000"/>
                </a:highlight>
              </a:rPr>
              <a:t>Problemática: </a:t>
            </a:r>
            <a:endParaRPr sz="2419" b="1">
              <a:solidFill>
                <a:schemeClr val="lt1"/>
              </a:solidFill>
              <a:highlight>
                <a:srgbClr val="CC0000"/>
              </a:highlight>
            </a:endParaRPr>
          </a:p>
          <a:p>
            <a:pPr marL="457200" lvl="0" indent="0" algn="just" rtl="0">
              <a:lnSpc>
                <a:spcPct val="7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"/>
              <a:buFont typeface="Arial"/>
              <a:buNone/>
            </a:pPr>
            <a:r>
              <a:rPr lang="en-GB" sz="1919"/>
              <a:t>La desconcentración de los servicios del </a:t>
            </a:r>
            <a:r>
              <a:rPr lang="en-GB" sz="1919" b="1">
                <a:highlight>
                  <a:srgbClr val="F4CCCC"/>
                </a:highlight>
              </a:rPr>
              <a:t>CDVIR </a:t>
            </a:r>
            <a:r>
              <a:rPr lang="en-GB" sz="1919"/>
              <a:t>en Cochabamba ha sido una demanda de la comunidad debido al</a:t>
            </a:r>
            <a:r>
              <a:rPr lang="en-GB" sz="1919" b="1"/>
              <a:t> </a:t>
            </a:r>
            <a:r>
              <a:rPr lang="en-GB" sz="1919" b="1">
                <a:highlight>
                  <a:srgbClr val="F4CCCC"/>
                </a:highlight>
              </a:rPr>
              <a:t>hacinamiento, subida de casos y atención deficiente</a:t>
            </a:r>
            <a:r>
              <a:rPr lang="en-GB" sz="1919">
                <a:highlight>
                  <a:srgbClr val="F4CCCC"/>
                </a:highlight>
              </a:rPr>
              <a:t>. </a:t>
            </a:r>
            <a:endParaRPr sz="1919">
              <a:highlight>
                <a:srgbClr val="F4CCCC"/>
              </a:highlight>
            </a:endParaRPr>
          </a:p>
          <a:p>
            <a:pPr marL="914400" lvl="0" indent="0" algn="just" rtl="0">
              <a:lnSpc>
                <a:spcPct val="7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"/>
              <a:buFont typeface="Arial"/>
              <a:buNone/>
            </a:pPr>
            <a:endParaRPr sz="1919"/>
          </a:p>
          <a:p>
            <a:pPr marL="457200" lvl="0" indent="0" algn="just" rtl="0">
              <a:lnSpc>
                <a:spcPct val="7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"/>
              <a:buFont typeface="Arial"/>
              <a:buNone/>
            </a:pPr>
            <a:r>
              <a:rPr lang="en-GB" sz="1919"/>
              <a:t>Sin embargo,  este proceso iniciado en  marzo de 2024 se dió de manera</a:t>
            </a:r>
            <a:r>
              <a:rPr lang="en-GB" sz="1919">
                <a:highlight>
                  <a:srgbClr val="F4CCCC"/>
                </a:highlight>
              </a:rPr>
              <a:t> </a:t>
            </a:r>
            <a:r>
              <a:rPr lang="en-GB" sz="1919" b="1">
                <a:highlight>
                  <a:srgbClr val="F4CCCC"/>
                </a:highlight>
              </a:rPr>
              <a:t>sorpresiva y repentina</a:t>
            </a:r>
            <a:r>
              <a:rPr lang="en-GB" sz="1919" b="1"/>
              <a:t>.</a:t>
            </a:r>
            <a:r>
              <a:rPr lang="en-GB" sz="1919"/>
              <a:t> Actualmente experimentamos </a:t>
            </a:r>
            <a:r>
              <a:rPr lang="en-GB" sz="1919" b="1">
                <a:highlight>
                  <a:srgbClr val="F4CCCC"/>
                </a:highlight>
              </a:rPr>
              <a:t>descoordinación y desinformación sobre este proceso</a:t>
            </a:r>
            <a:r>
              <a:rPr lang="en-GB" sz="1919">
                <a:highlight>
                  <a:srgbClr val="F4CCCC"/>
                </a:highlight>
              </a:rPr>
              <a:t>.</a:t>
            </a:r>
            <a:endParaRPr sz="1919">
              <a:highlight>
                <a:srgbClr val="F4CCCC"/>
              </a:highlight>
            </a:endParaRPr>
          </a:p>
          <a:p>
            <a:pPr marL="457200" lvl="0" indent="0" algn="just" rtl="0">
              <a:lnSpc>
                <a:spcPct val="7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"/>
              <a:buFont typeface="Arial"/>
              <a:buNone/>
            </a:pPr>
            <a:endParaRPr sz="851" b="1" u="sng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353650" y="1466825"/>
            <a:ext cx="7525500" cy="2248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8"/>
              <a:buFont typeface="Arial"/>
              <a:buNone/>
            </a:pPr>
            <a:r>
              <a:rPr lang="en-GB" sz="2844">
                <a:solidFill>
                  <a:schemeClr val="lt1"/>
                </a:solidFill>
                <a:highlight>
                  <a:srgbClr val="CC0000"/>
                </a:highlight>
                <a:latin typeface="Verdana"/>
                <a:ea typeface="Verdana"/>
                <a:cs typeface="Verdana"/>
                <a:sym typeface="Verdana"/>
              </a:rPr>
              <a:t>Modelo de atención PVV/TS en Bolivia: </a:t>
            </a:r>
            <a:endParaRPr sz="2844">
              <a:solidFill>
                <a:schemeClr val="lt1"/>
              </a:solidFill>
              <a:highlight>
                <a:srgbClr val="CC00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8"/>
              <a:buFont typeface="Arial"/>
              <a:buNone/>
            </a:pPr>
            <a:endParaRPr sz="2844">
              <a:solidFill>
                <a:schemeClr val="lt1"/>
              </a:solidFill>
              <a:highlight>
                <a:srgbClr val="CC00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11">
              <a:highlight>
                <a:srgbClr val="E6B8AF"/>
              </a:highlight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29393"/>
          <a:stretch/>
        </p:blipFill>
        <p:spPr>
          <a:xfrm>
            <a:off x="8478775" y="169100"/>
            <a:ext cx="3581401" cy="449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8423425" y="5046175"/>
            <a:ext cx="3581400" cy="1687800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8623775" y="5200350"/>
            <a:ext cx="32490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2017 el CDVIR-Cochabamba se desconcentró a </a:t>
            </a:r>
            <a:r>
              <a:rPr lang="en-GB" sz="1500" i="1">
                <a:solidFill>
                  <a:schemeClr val="dk1"/>
                </a:solidFill>
                <a:highlight>
                  <a:srgbClr val="DD7E6B"/>
                </a:highlight>
                <a:latin typeface="Verdana"/>
                <a:ea typeface="Verdana"/>
                <a:cs typeface="Verdana"/>
                <a:sym typeface="Verdana"/>
              </a:rPr>
              <a:t>5 CS</a:t>
            </a:r>
            <a:endParaRPr sz="1500" i="1">
              <a:solidFill>
                <a:schemeClr val="dk1"/>
              </a:solidFill>
              <a:highlight>
                <a:srgbClr val="DD7E6B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más de 8000 PVV, </a:t>
            </a:r>
            <a:endParaRPr sz="15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10.000 TS y LGBT</a:t>
            </a:r>
            <a:endParaRPr sz="15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Marzo 2024 a 82 CS</a:t>
            </a:r>
            <a:endParaRPr sz="15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2914450" y="2121525"/>
            <a:ext cx="2667900" cy="6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CDVIR </a:t>
            </a:r>
            <a:endParaRPr sz="17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Centro Dptal de Vigilancia Informaciòn y Referencia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555275" y="3186825"/>
            <a:ext cx="1738200" cy="47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Verdana"/>
                <a:ea typeface="Verdana"/>
                <a:cs typeface="Verdana"/>
                <a:sym typeface="Verdana"/>
              </a:rPr>
              <a:t>Programa Nacional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 de VIH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631550" y="3223025"/>
            <a:ext cx="1195200" cy="47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Verdana"/>
                <a:ea typeface="Verdana"/>
                <a:cs typeface="Verdana"/>
                <a:sym typeface="Verdana"/>
              </a:rPr>
              <a:t>Min.Salud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3926950" y="3223025"/>
            <a:ext cx="1593300" cy="47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Verdana"/>
                <a:ea typeface="Verdana"/>
                <a:cs typeface="Verdana"/>
                <a:sym typeface="Verdana"/>
              </a:rPr>
              <a:t>SEDES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Verdana"/>
                <a:ea typeface="Verdana"/>
                <a:cs typeface="Verdana"/>
                <a:sym typeface="Verdana"/>
              </a:rPr>
              <a:t>Sevicio Dept de Salud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5715125" y="3247175"/>
            <a:ext cx="1315800" cy="4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Verdana"/>
                <a:ea typeface="Verdana"/>
                <a:cs typeface="Verdana"/>
                <a:sym typeface="Verdana"/>
              </a:rPr>
              <a:t>Municipios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7278975" y="3247175"/>
            <a:ext cx="742500" cy="4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Verdana"/>
                <a:ea typeface="Verdana"/>
                <a:cs typeface="Verdana"/>
                <a:sym typeface="Verdana"/>
              </a:rPr>
              <a:t>FM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4" name="Google Shape;184;p5"/>
          <p:cNvCxnSpPr/>
          <p:nvPr/>
        </p:nvCxnSpPr>
        <p:spPr>
          <a:xfrm flipH="1">
            <a:off x="2341800" y="2728100"/>
            <a:ext cx="555300" cy="3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185;p5"/>
          <p:cNvCxnSpPr/>
          <p:nvPr/>
        </p:nvCxnSpPr>
        <p:spPr>
          <a:xfrm>
            <a:off x="3464450" y="2848825"/>
            <a:ext cx="0" cy="25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Google Shape;186;p5"/>
          <p:cNvCxnSpPr/>
          <p:nvPr/>
        </p:nvCxnSpPr>
        <p:spPr>
          <a:xfrm>
            <a:off x="4495000" y="2796725"/>
            <a:ext cx="76200" cy="3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5"/>
          <p:cNvCxnSpPr/>
          <p:nvPr/>
        </p:nvCxnSpPr>
        <p:spPr>
          <a:xfrm>
            <a:off x="5492425" y="2897100"/>
            <a:ext cx="410400" cy="22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5"/>
          <p:cNvCxnSpPr/>
          <p:nvPr/>
        </p:nvCxnSpPr>
        <p:spPr>
          <a:xfrm>
            <a:off x="5806300" y="2667750"/>
            <a:ext cx="1521000" cy="3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3201991" y="441325"/>
            <a:ext cx="7632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GB"/>
              <a:t>Estudio </a:t>
            </a:r>
            <a:endParaRPr/>
          </a:p>
        </p:txBody>
      </p:sp>
      <p:pic>
        <p:nvPicPr>
          <p:cNvPr id="194" name="Google Shape;194;p11" title="logo IMDE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625" y="-611200"/>
            <a:ext cx="2765150" cy="27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 txBox="1"/>
          <p:nvPr/>
        </p:nvSpPr>
        <p:spPr>
          <a:xfrm>
            <a:off x="2493250" y="2200800"/>
            <a:ext cx="65343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¿De qué manera afecta el proceso de desconcentración del CDVIR- Cochabamba a la </a:t>
            </a:r>
            <a:r>
              <a:rPr lang="en-GB" sz="2933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salud integral y derecho al acceso a la salud </a:t>
            </a:r>
            <a:r>
              <a:rPr lang="en-GB" sz="29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los usuarios (PVVs y HsH, LGBT, TS)?</a:t>
            </a:r>
            <a:endParaRPr sz="2933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6" name="Google Shape;196;p11" title="Silueta de un signo de interrogación | Vectores de dominio públ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4050" y="2738400"/>
            <a:ext cx="1605350" cy="16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8d45dcba1_0_0"/>
          <p:cNvSpPr txBox="1">
            <a:spLocks noGrp="1"/>
          </p:cNvSpPr>
          <p:nvPr>
            <p:ph type="body" idx="1"/>
          </p:nvPr>
        </p:nvSpPr>
        <p:spPr>
          <a:xfrm>
            <a:off x="6311900" y="1665300"/>
            <a:ext cx="57414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Enfoque: </a:t>
            </a:r>
            <a:r>
              <a:rPr lang="en-GB" sz="2300">
                <a:solidFill>
                  <a:schemeClr val="lt1"/>
                </a:solidFill>
                <a:highlight>
                  <a:srgbClr val="DD7E6B"/>
                </a:highlight>
              </a:rPr>
              <a:t>Investigación comunitaria</a:t>
            </a:r>
            <a:endParaRPr sz="2300">
              <a:solidFill>
                <a:schemeClr val="lt1"/>
              </a:solidFill>
              <a:highlight>
                <a:srgbClr val="DD7E6B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Tipo de Investigación:  </a:t>
            </a:r>
            <a:r>
              <a:rPr lang="en-GB" sz="2300"/>
              <a:t>Cualitativa, Descriptiva, longitudinal comparativa: 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T0 Junio-24  y T1 Diciembre-24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Universo</a:t>
            </a:r>
            <a:r>
              <a:rPr lang="en-GB" sz="2300"/>
              <a:t>: Usuarios CDVIR-CBBA TS, PVVS, LGTB  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300" b="1"/>
              <a:t>Herramientas:</a:t>
            </a:r>
            <a:r>
              <a:rPr lang="en-GB" sz="2300"/>
              <a:t>  Encuesta en línea y Grupo Focal 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>
                <a:solidFill>
                  <a:schemeClr val="dk2"/>
                </a:solidFill>
              </a:rPr>
              <a:t>VALIDADA POR LAS COMUNIDADES: </a:t>
            </a:r>
            <a:r>
              <a:rPr lang="en-GB" sz="2300" b="1"/>
              <a:t>7 OBC: Redbol, Warmis, Dsg-Cochabamba, Adultos TLGB, Trebol, MTF, VivoenPositivo)</a:t>
            </a:r>
            <a:endParaRPr/>
          </a:p>
        </p:txBody>
      </p:sp>
      <p:sp>
        <p:nvSpPr>
          <p:cNvPr id="202" name="Google Shape;202;g2f8d45dcba1_0_0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GB"/>
              <a:t>Metodología</a:t>
            </a:r>
            <a:endParaRPr/>
          </a:p>
        </p:txBody>
      </p:sp>
      <p:pic>
        <p:nvPicPr>
          <p:cNvPr id="203" name="Google Shape;203;g2f8d45dcba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1350"/>
            <a:ext cx="6031602" cy="27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f8d45dcba1_0_0" title="logo IMDES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2225" y="-611200"/>
            <a:ext cx="2765150" cy="27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f8d45dcba1_0_0"/>
          <p:cNvSpPr/>
          <p:nvPr/>
        </p:nvSpPr>
        <p:spPr>
          <a:xfrm>
            <a:off x="4843800" y="1665325"/>
            <a:ext cx="1393500" cy="1304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g2f8d45dcba1_0_0"/>
          <p:cNvSpPr txBox="1"/>
          <p:nvPr/>
        </p:nvSpPr>
        <p:spPr>
          <a:xfrm>
            <a:off x="2093625" y="2022038"/>
            <a:ext cx="681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Cómo nos va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afectar?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g2f8d45dcba1_0_0"/>
          <p:cNvSpPr/>
          <p:nvPr/>
        </p:nvSpPr>
        <p:spPr>
          <a:xfrm>
            <a:off x="1057775" y="2576150"/>
            <a:ext cx="1950900" cy="1059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2f8d45dcba1_0_0"/>
          <p:cNvSpPr txBox="1"/>
          <p:nvPr/>
        </p:nvSpPr>
        <p:spPr>
          <a:xfrm>
            <a:off x="1354225" y="2659375"/>
            <a:ext cx="132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¿Por qué no nos avisaron?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3201991" y="441325"/>
            <a:ext cx="7632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GB"/>
              <a:t>Perfil de los participantes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GB" sz="2377"/>
              <a:t>Encuesta en línea y grupo focal (junio 2024)</a:t>
            </a:r>
            <a:endParaRPr sz="2377"/>
          </a:p>
        </p:txBody>
      </p:sp>
      <p:sp>
        <p:nvSpPr>
          <p:cNvPr id="215" name="Google Shape;215;p6"/>
          <p:cNvSpPr txBox="1"/>
          <p:nvPr/>
        </p:nvSpPr>
        <p:spPr>
          <a:xfrm>
            <a:off x="6629375" y="1388575"/>
            <a:ext cx="4107900" cy="3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Población con la que </a:t>
            </a:r>
            <a:endParaRPr sz="2300"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se identifica:</a:t>
            </a:r>
            <a:endParaRPr sz="2300"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7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PVV  </a:t>
            </a:r>
            <a:r>
              <a:rPr lang="en-GB" sz="217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75,9%</a:t>
            </a:r>
            <a:r>
              <a:rPr lang="en-GB" sz="217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 (n=88) </a:t>
            </a: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7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Gay   26,7%  (n=31)</a:t>
            </a: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7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TS     17,2%  (n=20)</a:t>
            </a: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7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Trans 8,6%    (n=10)</a:t>
            </a: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7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Bisexual 6%  (n=7)</a:t>
            </a:r>
            <a:endParaRPr sz="217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66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826575" y="1771650"/>
            <a:ext cx="3486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 i="0" u="none" strike="noStrike" cap="none">
                <a:solidFill>
                  <a:srgbClr val="CC0000"/>
                </a:solidFill>
                <a:highlight>
                  <a:srgbClr val="E6B8AF"/>
                </a:highlight>
                <a:latin typeface="Verdana"/>
                <a:ea typeface="Verdana"/>
                <a:cs typeface="Verdana"/>
                <a:sym typeface="Verdana"/>
              </a:rPr>
              <a:t>116</a:t>
            </a:r>
            <a:r>
              <a:rPr lang="en-GB" sz="23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 participantes encuesta en línea y </a:t>
            </a:r>
            <a:r>
              <a:rPr lang="en-GB" sz="2300" b="1" i="0" u="none" strike="noStrike" cap="none">
                <a:solidFill>
                  <a:srgbClr val="CC0000"/>
                </a:solidFill>
                <a:highlight>
                  <a:srgbClr val="DD7E6B"/>
                </a:highlight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GB" sz="2300" b="1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 en 1 grupo focal</a:t>
            </a:r>
            <a:endParaRPr sz="2300" b="1" i="0" u="none" strike="noStrike" cap="none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3612175" y="4776975"/>
            <a:ext cx="5215200" cy="149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Criterio de inclusión:</a:t>
            </a:r>
            <a:r>
              <a:rPr lang="en-GB" sz="220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Haber </a:t>
            </a:r>
            <a:r>
              <a:rPr lang="en-GB" sz="2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utilizado los </a:t>
            </a:r>
            <a:r>
              <a:rPr lang="en-GB" sz="220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servicios del CDVIR-Cbba en los últimos 6 meses </a:t>
            </a:r>
            <a:endParaRPr sz="22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500" y="3020275"/>
            <a:ext cx="1971200" cy="19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 title="File:Smartphone icon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3646" y="4588648"/>
            <a:ext cx="1227973" cy="173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 title="OK icon | Free SV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1697" y="5178212"/>
            <a:ext cx="556825" cy="5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37e26c25d_0_6"/>
          <p:cNvSpPr txBox="1">
            <a:spLocks noGrp="1"/>
          </p:cNvSpPr>
          <p:nvPr>
            <p:ph type="body" idx="1"/>
          </p:nvPr>
        </p:nvSpPr>
        <p:spPr>
          <a:xfrm>
            <a:off x="3995650" y="2024175"/>
            <a:ext cx="7753500" cy="4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marL="457200" lvl="0" indent="-3689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●"/>
            </a:pPr>
            <a:r>
              <a:rPr lang="en-GB" sz="221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35,3% 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de los participantes </a:t>
            </a:r>
            <a:r>
              <a:rPr lang="en-GB" sz="221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recibió información sobre la desconcentración</a:t>
            </a:r>
            <a:r>
              <a:rPr lang="en-GB" sz="2210">
                <a:latin typeface="Arial"/>
                <a:ea typeface="Arial"/>
                <a:cs typeface="Arial"/>
                <a:sym typeface="Arial"/>
              </a:rPr>
              <a:t>, el </a:t>
            </a:r>
            <a:r>
              <a:rPr lang="en-GB" sz="221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56% no recibió información clara y suficiente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sz="2210">
                <a:latin typeface="Arial"/>
                <a:ea typeface="Arial"/>
                <a:cs typeface="Arial"/>
                <a:sym typeface="Arial"/>
              </a:rPr>
              <a:t> Se percibe una 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desconcentración </a:t>
            </a:r>
            <a:r>
              <a:rPr lang="en-GB" sz="2210">
                <a:latin typeface="Arial"/>
                <a:ea typeface="Arial"/>
                <a:cs typeface="Arial"/>
                <a:sym typeface="Arial"/>
              </a:rPr>
              <a:t>apresurada y mal planificada.</a:t>
            </a: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marL="457200" lvl="0" indent="-3689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●"/>
            </a:pPr>
            <a:r>
              <a:rPr lang="en-GB" sz="221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GB" sz="221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77% manifestó insatisfacción</a:t>
            </a:r>
            <a:r>
              <a:rPr lang="en-GB" sz="2210">
                <a:latin typeface="Arial"/>
                <a:ea typeface="Arial"/>
                <a:cs typeface="Arial"/>
                <a:sym typeface="Arial"/>
              </a:rPr>
              <a:t> con el proceso de la desconcentración. Preocupación por la discriminación, confidencialidad y falta de sensibilidad que experimentaron en los servicios del CDVIR-CBBA se repita en los nuevos centros desconcentrados.</a:t>
            </a: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954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550" b="1"/>
          </a:p>
        </p:txBody>
      </p:sp>
      <p:sp>
        <p:nvSpPr>
          <p:cNvPr id="226" name="Google Shape;226;g2d37e26c25d_0_6"/>
          <p:cNvSpPr txBox="1">
            <a:spLocks noGrp="1"/>
          </p:cNvSpPr>
          <p:nvPr>
            <p:ph type="title"/>
          </p:nvPr>
        </p:nvSpPr>
        <p:spPr>
          <a:xfrm>
            <a:off x="515613" y="441325"/>
            <a:ext cx="8622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5192"/>
              <a:buFont typeface="Arial"/>
              <a:buNone/>
            </a:pPr>
            <a:r>
              <a:rPr lang="en-GB" sz="4622"/>
              <a:t>Principales hallazgos</a:t>
            </a:r>
            <a:endParaRPr sz="3922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6521"/>
              <a:buFont typeface="Arial"/>
              <a:buNone/>
            </a:pPr>
            <a:r>
              <a:rPr lang="en-GB" sz="2811"/>
              <a:t>Encuesta en línea y Grupo Focal </a:t>
            </a:r>
            <a:endParaRPr sz="281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6521"/>
              <a:buFont typeface="Arial"/>
              <a:buNone/>
            </a:pPr>
            <a:r>
              <a:rPr lang="en-GB" sz="2811"/>
              <a:t>(junio 2024)</a:t>
            </a:r>
            <a:endParaRPr sz="2811"/>
          </a:p>
        </p:txBody>
      </p:sp>
      <p:sp>
        <p:nvSpPr>
          <p:cNvPr id="227" name="Google Shape;227;g2d37e26c25d_0_6"/>
          <p:cNvSpPr/>
          <p:nvPr/>
        </p:nvSpPr>
        <p:spPr>
          <a:xfrm>
            <a:off x="442925" y="2097100"/>
            <a:ext cx="3293100" cy="37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200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Satisfacción del CDVIR: </a:t>
            </a:r>
            <a:endParaRPr sz="22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400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Solo el 31.5%</a:t>
            </a:r>
            <a:r>
              <a:rPr lang="en-GB" sz="2000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0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 los usuarios estuvieron satisfechos con los servicios del CDVIR-CBBA </a:t>
            </a:r>
            <a:endParaRPr sz="20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(discriminación y maltratos del personal de salud).</a:t>
            </a:r>
            <a:endParaRPr sz="2000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35c773edd_0_10"/>
          <p:cNvSpPr txBox="1"/>
          <p:nvPr/>
        </p:nvSpPr>
        <p:spPr>
          <a:xfrm>
            <a:off x="615625" y="2916725"/>
            <a:ext cx="7025400" cy="24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500" b="1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¿A dónde te han derivado?</a:t>
            </a:r>
            <a:endParaRPr sz="2500" b="1" i="0" u="none" strike="noStrike" cap="none">
              <a:solidFill>
                <a:srgbClr val="20212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No me han derivado   24.1%  (n=28) </a:t>
            </a:r>
            <a:endParaRPr sz="22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Sigo en el CDVIR         18,1%  (n=21)</a:t>
            </a:r>
            <a:endParaRPr sz="22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No recuerdo dònde       8,6%  (n=10)</a:t>
            </a:r>
            <a:endParaRPr sz="2200" i="0" u="none" strike="noStrike" cap="none">
              <a:solidFill>
                <a:srgbClr val="FF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g2d35c773edd_0_10"/>
          <p:cNvSpPr txBox="1"/>
          <p:nvPr/>
        </p:nvSpPr>
        <p:spPr>
          <a:xfrm>
            <a:off x="615625" y="4781825"/>
            <a:ext cx="5789100" cy="2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5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¿Ya acudiste al nuevo centro desconcentrado?</a:t>
            </a:r>
            <a:endParaRPr sz="25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No 59,5%</a:t>
            </a:r>
            <a:r>
              <a:rPr lang="en-GB" sz="2200" i="0" u="none" strike="noStrike" cap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(n=69)</a:t>
            </a:r>
            <a:endParaRPr sz="22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  40,5%  (n=47)</a:t>
            </a:r>
            <a:endParaRPr sz="22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g2d35c773edd_0_10"/>
          <p:cNvSpPr/>
          <p:nvPr/>
        </p:nvSpPr>
        <p:spPr>
          <a:xfrm>
            <a:off x="8654550" y="508450"/>
            <a:ext cx="3246900" cy="145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El 28 de junio 2024 </a:t>
            </a:r>
            <a:r>
              <a:rPr lang="en-GB" sz="2200" b="1" i="1">
                <a:solidFill>
                  <a:schemeClr val="lt1"/>
                </a:solidFill>
                <a:highlight>
                  <a:srgbClr val="E6B8AF"/>
                </a:highlight>
                <a:latin typeface="Verdana"/>
                <a:ea typeface="Verdana"/>
                <a:cs typeface="Verdana"/>
                <a:sym typeface="Verdana"/>
              </a:rPr>
              <a:t>cerró el CDVIR </a:t>
            </a:r>
            <a:r>
              <a:rPr lang="en-GB" sz="2200" b="1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Cochabamba a</a:t>
            </a:r>
            <a:endParaRPr sz="2200" b="1" i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highlight>
                  <a:srgbClr val="E6B8AF"/>
                </a:highlight>
                <a:latin typeface="Verdana"/>
                <a:ea typeface="Verdana"/>
                <a:cs typeface="Verdana"/>
                <a:sym typeface="Verdana"/>
              </a:rPr>
              <a:t>82 CSDesc</a:t>
            </a:r>
            <a:endParaRPr sz="2200" b="1" i="1">
              <a:solidFill>
                <a:schemeClr val="lt1"/>
              </a:solidFill>
              <a:highlight>
                <a:srgbClr val="E6B8A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g2d35c773edd_0_10"/>
          <p:cNvSpPr txBox="1"/>
          <p:nvPr/>
        </p:nvSpPr>
        <p:spPr>
          <a:xfrm>
            <a:off x="654275" y="1371100"/>
            <a:ext cx="69867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SOBRE LOS NUEVOS CENTROS DE SALUD DESCONCENTRADOS</a:t>
            </a:r>
            <a:endParaRPr sz="28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Google Shape;236;g2d35c773edd_0_10"/>
          <p:cNvPicPr preferRelativeResize="0"/>
          <p:nvPr/>
        </p:nvPicPr>
        <p:blipFill rotWithShape="1">
          <a:blip r:embed="rId3">
            <a:alphaModFix/>
          </a:blip>
          <a:srcRect b="29393"/>
          <a:stretch/>
        </p:blipFill>
        <p:spPr>
          <a:xfrm>
            <a:off x="8496000" y="2325225"/>
            <a:ext cx="3393900" cy="4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>
            <a:spLocks noGrp="1"/>
          </p:cNvSpPr>
          <p:nvPr>
            <p:ph type="title"/>
          </p:nvPr>
        </p:nvSpPr>
        <p:spPr>
          <a:xfrm>
            <a:off x="3692725" y="388450"/>
            <a:ext cx="8275800" cy="5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4854"/>
              <a:buFont typeface="Arial"/>
              <a:buNone/>
            </a:pPr>
            <a:r>
              <a:rPr lang="en-GB" sz="4577" b="1"/>
              <a:t>PRINCIPALES APORTES DEL ESTUDIO IMDES</a:t>
            </a:r>
            <a:endParaRPr sz="4577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4854"/>
              <a:buFont typeface="Arial"/>
              <a:buNone/>
            </a:pPr>
            <a:endParaRPr sz="4577" b="1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3288">
                <a:solidFill>
                  <a:schemeClr val="dk1"/>
                </a:solidFill>
              </a:rPr>
              <a:t>Incidencia política: Luego de 4 restituciònes  de IMDES, las </a:t>
            </a:r>
            <a:r>
              <a:rPr lang="en-GB" sz="3288">
                <a:solidFill>
                  <a:schemeClr val="lt1"/>
                </a:solidFill>
                <a:highlight>
                  <a:srgbClr val="DD7E6B"/>
                </a:highlight>
              </a:rPr>
              <a:t>autoridades nos consultan</a:t>
            </a:r>
            <a:r>
              <a:rPr lang="en-GB" sz="3288">
                <a:solidFill>
                  <a:schemeClr val="dk1"/>
                </a:solidFill>
                <a:highlight>
                  <a:srgbClr val="DD7E6B"/>
                </a:highlight>
              </a:rPr>
              <a:t> </a:t>
            </a:r>
            <a:r>
              <a:rPr lang="en-GB" sz="3288">
                <a:solidFill>
                  <a:schemeClr val="dk1"/>
                </a:solidFill>
              </a:rPr>
              <a:t>y coordinan con las comunidades </a:t>
            </a:r>
            <a:endParaRPr sz="3288">
              <a:solidFill>
                <a:schemeClr val="dk1"/>
              </a:solidFill>
            </a:endParaRPr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3288">
                <a:solidFill>
                  <a:schemeClr val="lt1"/>
                </a:solidFill>
                <a:highlight>
                  <a:srgbClr val="DD7E6B"/>
                </a:highlight>
              </a:rPr>
              <a:t>Cambios</a:t>
            </a:r>
            <a:r>
              <a:rPr lang="en-GB" sz="3288">
                <a:solidFill>
                  <a:schemeClr val="lt1"/>
                </a:solidFill>
              </a:rPr>
              <a:t> </a:t>
            </a:r>
            <a:r>
              <a:rPr lang="en-GB" sz="3288">
                <a:solidFill>
                  <a:schemeClr val="dk1"/>
                </a:solidFill>
              </a:rPr>
              <a:t>de autoridades y renuncias</a:t>
            </a:r>
            <a:endParaRPr sz="3288">
              <a:solidFill>
                <a:schemeClr val="dk1"/>
              </a:solidFill>
            </a:endParaRPr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3288">
                <a:solidFill>
                  <a:schemeClr val="dk1"/>
                </a:solidFill>
              </a:rPr>
              <a:t>Impacto en la </a:t>
            </a:r>
            <a:r>
              <a:rPr lang="en-GB" sz="3288">
                <a:solidFill>
                  <a:schemeClr val="lt1"/>
                </a:solidFill>
                <a:highlight>
                  <a:srgbClr val="DD7E6B"/>
                </a:highlight>
              </a:rPr>
              <a:t>prensa</a:t>
            </a:r>
            <a:endParaRPr sz="3288">
              <a:solidFill>
                <a:schemeClr val="lt1"/>
              </a:solidFill>
              <a:highlight>
                <a:srgbClr val="DD7E6B"/>
              </a:highlight>
            </a:endParaRPr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3288">
                <a:solidFill>
                  <a:schemeClr val="lt1"/>
                </a:solidFill>
                <a:highlight>
                  <a:srgbClr val="DD7E6B"/>
                </a:highlight>
              </a:rPr>
              <a:t>ARVS en los CS</a:t>
            </a:r>
            <a:r>
              <a:rPr lang="en-GB" sz="3288">
                <a:solidFill>
                  <a:schemeClr val="dk1"/>
                </a:solidFill>
              </a:rPr>
              <a:t> desconcentrados</a:t>
            </a:r>
            <a:endParaRPr sz="3288">
              <a:solidFill>
                <a:schemeClr val="dk1"/>
              </a:solidFill>
            </a:endParaRPr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3288">
                <a:solidFill>
                  <a:schemeClr val="dk1"/>
                </a:solidFill>
              </a:rPr>
              <a:t>Más </a:t>
            </a:r>
            <a:r>
              <a:rPr lang="en-GB" sz="3288">
                <a:solidFill>
                  <a:schemeClr val="lt1"/>
                </a:solidFill>
                <a:highlight>
                  <a:srgbClr val="DD7E6B"/>
                </a:highlight>
              </a:rPr>
              <a:t>coordinación </a:t>
            </a:r>
            <a:r>
              <a:rPr lang="en-GB" sz="3288">
                <a:solidFill>
                  <a:schemeClr val="dk1"/>
                </a:solidFill>
              </a:rPr>
              <a:t>entre las comunidades</a:t>
            </a:r>
            <a:endParaRPr sz="3288">
              <a:solidFill>
                <a:schemeClr val="dk1"/>
              </a:solidFill>
            </a:endParaRPr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3288">
                <a:solidFill>
                  <a:schemeClr val="dk1"/>
                </a:solidFill>
              </a:rPr>
              <a:t>Solicitudes a las comunidades  para </a:t>
            </a:r>
            <a:r>
              <a:rPr lang="en-GB" sz="3288">
                <a:solidFill>
                  <a:schemeClr val="lt1"/>
                </a:solidFill>
                <a:highlight>
                  <a:srgbClr val="DD7E6B"/>
                </a:highlight>
              </a:rPr>
              <a:t>capacitaciones </a:t>
            </a:r>
            <a:endParaRPr sz="3288">
              <a:solidFill>
                <a:schemeClr val="lt1"/>
              </a:solidFill>
              <a:highlight>
                <a:srgbClr val="DD7E6B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</a:endParaRPr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 t="-139740" b="139739"/>
          <a:stretch/>
        </p:blipFill>
        <p:spPr>
          <a:xfrm>
            <a:off x="152400" y="152400"/>
            <a:ext cx="3387924" cy="27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79349"/>
            <a:ext cx="3387924" cy="27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4">
            <a:alphaModFix/>
          </a:blip>
          <a:srcRect l="39529"/>
          <a:stretch/>
        </p:blipFill>
        <p:spPr>
          <a:xfrm>
            <a:off x="594975" y="1588000"/>
            <a:ext cx="2684188" cy="249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Widescreen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Courier New</vt:lpstr>
      <vt:lpstr>Nunito</vt:lpstr>
      <vt:lpstr>Roboto</vt:lpstr>
      <vt:lpstr>Verdana</vt:lpstr>
      <vt:lpstr>HIVR4P2023</vt:lpstr>
      <vt:lpstr>Estudio     IMpacto de la DESconcentración  de servicios de salud de VIH en Cochabamba-Bolivia</vt:lpstr>
      <vt:lpstr>Contexto de la epidemia de VIH en Bolivia</vt:lpstr>
      <vt:lpstr>Modelo de atención PVV/TS en Bolivia:   </vt:lpstr>
      <vt:lpstr>Estudio </vt:lpstr>
      <vt:lpstr>Metodología</vt:lpstr>
      <vt:lpstr>Perfil de los participantes Encuesta en línea y grupo focal (junio 2024)</vt:lpstr>
      <vt:lpstr>Principales hallazgos Encuesta en línea y Grupo Focal  (junio 2024)</vt:lpstr>
      <vt:lpstr>PowerPoint Presentation</vt:lpstr>
      <vt:lpstr>PRINCIPALES APORTES DEL ESTUDIO IMDES  Incidencia política: Luego de 4 restituciònes  de IMDES, las autoridades nos consultan y coordinan con las comunidades  Cambios de autoridades y renuncias Impacto en la prensa ARVS en los CS desconcentrados Más coordinación entre las comunidades Solicitudes a las comunidades  para capacitaciones  </vt:lpstr>
      <vt:lpstr>PowerPoint Presentation</vt:lpstr>
      <vt:lpstr> - Realizar encuesta y grupo focal T1dic en diciembre 2024, análisis descriptivo y comparativo con el T0.  - Restitución de nuevos hallazgos y nuevas recomendaciones a las comunidades y autoridades   - Proponer un modelo de desconcentración a otros departamentos que no iniciaron el proceso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    IMpacto de la DESconcentración  de servicios de salud de VIH en Cochabamba-Bolivia</dc:title>
  <dc:creator>Valeria Andrea Stuardo Avila</dc:creator>
  <cp:lastModifiedBy>Preview 3</cp:lastModifiedBy>
  <cp:revision>2</cp:revision>
  <dcterms:created xsi:type="dcterms:W3CDTF">2024-09-09T23:36:04Z</dcterms:created>
  <dcterms:modified xsi:type="dcterms:W3CDTF">2024-10-05T17:54:55Z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0x010100ACDD43244790174B892FA283EAEEDD66</vt:lpwstr>
  </property>
  <property fmtid="{D5CDD505-2E9C-101B-9397-08002B2CF9AE}" pid="3" name="MediaServiceImageTags">
    <vt:lpwstr/>
  </property>
</Properties>
</file>