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71" r:id="rId4"/>
    <p:sldId id="274" r:id="rId5"/>
    <p:sldId id="272" r:id="rId6"/>
    <p:sldId id="273" r:id="rId7"/>
    <p:sldId id="259" r:id="rId8"/>
    <p:sldId id="275" r:id="rId9"/>
    <p:sldId id="276" r:id="rId10"/>
    <p:sldId id="277" r:id="rId11"/>
    <p:sldId id="278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29" roundtripDataSignature="AMtx7mggRG5vAuBOLFzVsUEgNXiejZJs9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es.aristegui" initials="i" lastIdx="14" clrIdx="0">
    <p:extLst>
      <p:ext uri="{19B8F6BF-5375-455C-9EA6-DF929625EA0E}">
        <p15:presenceInfo xmlns:p15="http://schemas.microsoft.com/office/powerpoint/2012/main" userId="ines.aristeg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0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7230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2916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db2ae98a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9" name="Google Shape;229;g1db2ae98a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4" name="Google Shape;1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4" name="Google Shape;1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9758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4" name="Google Shape;1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890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4" name="Google Shape;1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06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4" name="Google Shape;1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1983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12213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s-ES" baseline="0" dirty="0"/>
              <a:t> </a:t>
            </a:r>
            <a:endParaRPr dirty="0"/>
          </a:p>
        </p:txBody>
      </p:sp>
      <p:sp>
        <p:nvSpPr>
          <p:cNvPr id="117" name="Google Shape;11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313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e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5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29.png"/><Relationship Id="rId4" Type="http://schemas.openxmlformats.org/officeDocument/2006/relationships/image" Target="../media/image8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099038" y="0"/>
            <a:ext cx="2092962" cy="6858000"/>
          </a:xfrm>
          <a:prstGeom prst="rect">
            <a:avLst/>
          </a:prstGeom>
          <a:solidFill>
            <a:srgbClr val="5B108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B108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8448777" y="4922679"/>
            <a:ext cx="1096381" cy="2221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 descr="logo horizontal blanc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9098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821119" y="1343891"/>
            <a:ext cx="8321518" cy="332462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2876540" y="1511945"/>
            <a:ext cx="832151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3600"/>
            </a:pPr>
            <a:r>
              <a:rPr lang="en-US" sz="36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ESTHAR I and II: developing a community-based research line on sexual health of and with </a:t>
            </a:r>
            <a:r>
              <a:rPr lang="en-US" sz="36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transmasculine</a:t>
            </a:r>
            <a:r>
              <a:rPr lang="en-US" sz="36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n-US" sz="36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n-US" sz="36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people in Argentina</a:t>
            </a:r>
            <a:endParaRPr sz="3600" b="1" i="0" u="none" strike="noStrike" cap="none" dirty="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821119" y="4758996"/>
            <a:ext cx="8321518" cy="100449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3241964" y="4842001"/>
            <a:ext cx="7748655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ES" sz="3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Pablo D. </a:t>
            </a:r>
            <a:r>
              <a:rPr lang="es-ES" sz="30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Radusky</a:t>
            </a:r>
            <a:r>
              <a:rPr lang="es-ES" sz="3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30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Ph.D</a:t>
            </a:r>
            <a:r>
              <a:rPr lang="es-ES" sz="3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ES" sz="2500" b="1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Research</a:t>
            </a:r>
            <a:r>
              <a:rPr lang="es-ES" sz="2500" b="1" i="0" u="none" strike="noStrike" cap="none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2500" b="1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Department</a:t>
            </a:r>
            <a:r>
              <a:rPr lang="es-ES" sz="2500" b="1" i="0" u="none" strike="noStrike" cap="none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2500" b="1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Fundacion</a:t>
            </a:r>
            <a:r>
              <a:rPr lang="es-ES" sz="2500" b="1" i="0" u="none" strike="noStrike" cap="none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2500" b="1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Huesped</a:t>
            </a:r>
            <a:endParaRPr sz="2500" b="1" i="0" u="none" strike="noStrike" cap="none" dirty="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" name="Google Shape;322;p3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5400000">
            <a:off x="-608761" y="608761"/>
            <a:ext cx="2418883" cy="1201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4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7" descr="HUESPED_template_ppt_V2-02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59099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06;p26"/>
          <p:cNvSpPr/>
          <p:nvPr/>
        </p:nvSpPr>
        <p:spPr>
          <a:xfrm>
            <a:off x="358816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9;p26"/>
          <p:cNvSpPr txBox="1"/>
          <p:nvPr/>
        </p:nvSpPr>
        <p:spPr>
          <a:xfrm>
            <a:off x="664070" y="505352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Conclusions</a:t>
            </a: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takeaways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Google Shape;111;p26"/>
          <p:cNvSpPr txBox="1"/>
          <p:nvPr/>
        </p:nvSpPr>
        <p:spPr>
          <a:xfrm>
            <a:off x="664070" y="2554264"/>
            <a:ext cx="8873825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Full involvement of the community in all the stages of the research process, from design to report of results.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Inclusion of peer research associates.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Words matter: explore with the community the most adequate terms.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Adjust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dissemination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strategies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different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audiences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(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community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policymakers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healthcare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providers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general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public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etc.)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676" y="2875670"/>
            <a:ext cx="2307104" cy="230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61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4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7" descr="HUESPED_template_ppt_V2-02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59099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06;p26"/>
          <p:cNvSpPr/>
          <p:nvPr/>
        </p:nvSpPr>
        <p:spPr>
          <a:xfrm>
            <a:off x="358816" y="1274770"/>
            <a:ext cx="5704359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Implementation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Science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Division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,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Research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</a:rPr>
              <a:t>Department</a:t>
            </a:r>
            <a:endParaRPr sz="2400" dirty="0">
              <a:solidFill>
                <a:schemeClr val="lt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14" name="Google Shape;109;p26"/>
          <p:cNvSpPr txBox="1"/>
          <p:nvPr/>
        </p:nvSpPr>
        <p:spPr>
          <a:xfrm>
            <a:off x="664070" y="505352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Research</a:t>
            </a: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team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862" y="1889946"/>
            <a:ext cx="4947138" cy="4964999"/>
          </a:xfrm>
          <a:prstGeom prst="rect">
            <a:avLst/>
          </a:prstGeom>
        </p:spPr>
      </p:pic>
      <p:sp>
        <p:nvSpPr>
          <p:cNvPr id="9" name="Google Shape;111;p26"/>
          <p:cNvSpPr txBox="1"/>
          <p:nvPr/>
        </p:nvSpPr>
        <p:spPr>
          <a:xfrm>
            <a:off x="664070" y="2368640"/>
            <a:ext cx="553978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Google Shape;111;p26"/>
          <p:cNvSpPr txBox="1"/>
          <p:nvPr/>
        </p:nvSpPr>
        <p:spPr>
          <a:xfrm>
            <a:off x="664070" y="2485631"/>
            <a:ext cx="3120139" cy="4801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Rodrigo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Acuña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Inés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Aristegui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Boris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Brunori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Romina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Caballero</a:t>
            </a: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Susana Cahn</a:t>
            </a: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Nadir Cardozo</a:t>
            </a: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Gastón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Devisich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Mariana Duarte</a:t>
            </a: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Solange Fabian</a:t>
            </a:r>
          </a:p>
          <a:p>
            <a:pPr marL="285750" lvl="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Emilia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Frontini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523957" y="2483294"/>
            <a:ext cx="2602523" cy="3284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Nur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Magaquian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Estefanía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Panizoni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Pablo D.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Radusky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Camila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Serrao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María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Celia Trejo</a:t>
            </a: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Virginia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Zalazar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ct val="150000"/>
              </a:lnSpc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Ana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Zeltman</a:t>
            </a: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ct val="150000"/>
              </a:lnSpc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3052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2535"/>
        </a:solidFill>
        <a:effectLst/>
      </p:bgPr>
    </p:bg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g1db2ae98ae1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78358" y="4645116"/>
            <a:ext cx="2413642" cy="182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g1db2ae98ae1_0_0"/>
          <p:cNvPicPr preferRelativeResize="0"/>
          <p:nvPr/>
        </p:nvPicPr>
        <p:blipFill rotWithShape="1">
          <a:blip r:embed="rId4">
            <a:alphaModFix/>
          </a:blip>
          <a:srcRect l="9502" t="23965"/>
          <a:stretch/>
        </p:blipFill>
        <p:spPr>
          <a:xfrm>
            <a:off x="0" y="426128"/>
            <a:ext cx="1579669" cy="943762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1db2ae98ae1_0_0"/>
          <p:cNvSpPr txBox="1"/>
          <p:nvPr/>
        </p:nvSpPr>
        <p:spPr>
          <a:xfrm>
            <a:off x="4063050" y="4717804"/>
            <a:ext cx="4065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@fundhuesped</a:t>
            </a:r>
            <a:endParaRPr sz="280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1db2ae98ae1_0_0"/>
          <p:cNvSpPr txBox="1"/>
          <p:nvPr/>
        </p:nvSpPr>
        <p:spPr>
          <a:xfrm>
            <a:off x="4063050" y="5305979"/>
            <a:ext cx="4065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8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www.huesped.org.ar</a:t>
            </a:r>
            <a:endParaRPr sz="2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1db2ae98ae1_0_0"/>
          <p:cNvSpPr txBox="1"/>
          <p:nvPr/>
        </p:nvSpPr>
        <p:spPr>
          <a:xfrm>
            <a:off x="1717963" y="1952057"/>
            <a:ext cx="9116291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s-ES" sz="60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Thank</a:t>
            </a:r>
            <a:r>
              <a:rPr lang="es-ES" sz="6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6000" b="1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you</a:t>
            </a:r>
            <a:r>
              <a:rPr lang="es-ES" sz="6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!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s-ES" sz="4000" b="1" dirty="0">
                <a:solidFill>
                  <a:schemeClr val="lt1"/>
                </a:solidFill>
                <a:latin typeface="Poppins"/>
                <a:cs typeface="Poppins"/>
                <a:sym typeface="Poppins"/>
              </a:rPr>
              <a:t>p</a:t>
            </a:r>
            <a:r>
              <a:rPr lang="es-ES" sz="4000" b="1" i="0" u="none" strike="noStrike" cap="none" dirty="0">
                <a:solidFill>
                  <a:schemeClr val="lt1"/>
                </a:solidFill>
                <a:latin typeface="Poppins"/>
                <a:cs typeface="Poppins"/>
                <a:sym typeface="Poppins"/>
              </a:rPr>
              <a:t>ablo.radusky@huesped.org.ar</a:t>
            </a:r>
            <a:endParaRPr sz="4000" b="0" i="0" u="none" strike="noStrike" cap="none" dirty="0">
              <a:solidFill>
                <a:schemeClr val="lt1"/>
              </a:solidFill>
              <a:sym typeface="Arial"/>
            </a:endParaRPr>
          </a:p>
        </p:txBody>
      </p:sp>
      <p:grpSp>
        <p:nvGrpSpPr>
          <p:cNvPr id="236" name="Google Shape;236;g1db2ae98ae1_0_0"/>
          <p:cNvGrpSpPr/>
          <p:nvPr/>
        </p:nvGrpSpPr>
        <p:grpSpPr>
          <a:xfrm>
            <a:off x="4889173" y="4111858"/>
            <a:ext cx="2413654" cy="429262"/>
            <a:chOff x="4713763" y="3465745"/>
            <a:chExt cx="2764465" cy="491653"/>
          </a:xfrm>
        </p:grpSpPr>
        <p:pic>
          <p:nvPicPr>
            <p:cNvPr id="237" name="Google Shape;237;g1db2ae98ae1_0_0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713763" y="3465745"/>
              <a:ext cx="263815" cy="4916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g1db2ae98ae1_0_0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311478" y="3517708"/>
              <a:ext cx="475667" cy="3877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g1db2ae98ae1_0_0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934608" y="3505717"/>
              <a:ext cx="543619" cy="41171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0" name="Google Shape;240;g1db2ae98ae1_0_0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21044" y="3469742"/>
              <a:ext cx="479664" cy="48365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358816" y="1274771"/>
            <a:ext cx="6193873" cy="496854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6" descr="HUESPED_template_ppt_V2-0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6317" y="230069"/>
            <a:ext cx="1159459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6"/>
          <p:cNvSpPr txBox="1"/>
          <p:nvPr/>
        </p:nvSpPr>
        <p:spPr>
          <a:xfrm>
            <a:off x="870893" y="433790"/>
            <a:ext cx="54861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Background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0" name="Google Shape;110;p2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10549494" y="5612701"/>
            <a:ext cx="1642506" cy="124529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6"/>
          <p:cNvSpPr txBox="1"/>
          <p:nvPr/>
        </p:nvSpPr>
        <p:spPr>
          <a:xfrm>
            <a:off x="729164" y="2778590"/>
            <a:ext cx="8127065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452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transwomen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and 46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transmen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from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all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regions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of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country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Collaboration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with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ATTTA (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National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Community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Organization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)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Interviews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conducted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by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23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people</a:t>
            </a:r>
            <a:endParaRPr sz="1800" b="0" i="0" u="none" strike="noStrike" cap="none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2" name="Google Shape;112;p26"/>
          <p:cNvSpPr txBox="1"/>
          <p:nvPr/>
        </p:nvSpPr>
        <p:spPr>
          <a:xfrm>
            <a:off x="870893" y="1296148"/>
            <a:ext cx="451396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0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National</a:t>
            </a:r>
            <a:r>
              <a:rPr lang="es-ES" sz="2400" b="0" i="0" u="none" strike="noStrike" cap="none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2400" b="0" i="0" u="none" strike="noStrike" cap="none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Survey</a:t>
            </a:r>
            <a:r>
              <a:rPr lang="es-ES" sz="2400" b="0" i="0" u="none" strike="noStrike" cap="none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(2013)</a:t>
            </a:r>
            <a:endParaRPr dirty="0"/>
          </a:p>
        </p:txBody>
      </p:sp>
      <p:pic>
        <p:nvPicPr>
          <p:cNvPr id="114" name="Google Shape;114;p26"/>
          <p:cNvPicPr preferRelativeResize="0"/>
          <p:nvPr/>
        </p:nvPicPr>
        <p:blipFill rotWithShape="1">
          <a:blip r:embed="rId6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573" y="1274771"/>
            <a:ext cx="3001992" cy="42314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358816" y="1274771"/>
            <a:ext cx="6193873" cy="496854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6" descr="HUESPED_template_ppt_V2-0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6317" y="230069"/>
            <a:ext cx="1159459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6"/>
          <p:cNvSpPr txBox="1"/>
          <p:nvPr/>
        </p:nvSpPr>
        <p:spPr>
          <a:xfrm>
            <a:off x="870893" y="433790"/>
            <a:ext cx="54861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Lessons </a:t>
            </a:r>
            <a:r>
              <a:rPr lang="es-ES" sz="4000" b="1" dirty="0" err="1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Learned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0" name="Google Shape;110;p2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10549494" y="5612701"/>
            <a:ext cx="1642506" cy="124529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6"/>
          <p:cNvSpPr txBox="1"/>
          <p:nvPr/>
        </p:nvSpPr>
        <p:spPr>
          <a:xfrm>
            <a:off x="870892" y="2000266"/>
            <a:ext cx="8199199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Transmasculine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population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underrepresented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in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research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Need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make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visible and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include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population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terms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are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important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community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chooses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how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name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themselves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These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populations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characteristics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needs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interests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significantly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differ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from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those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of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transfeminine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population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specific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questions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topics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differentiated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questionnaire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Need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include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community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in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all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stages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of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research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process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from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design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interpretation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of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results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4" name="Google Shape;114;p26"/>
          <p:cNvPicPr preferRelativeResize="0"/>
          <p:nvPr/>
        </p:nvPicPr>
        <p:blipFill rotWithShape="1">
          <a:blip r:embed="rId6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https://lh7-rt.googleusercontent.com/slidesz/AGV_vUdKj7x9GNb5j41c1TeNJ2F4qON5KL0J56VwDHiAfdjCJq6P4p4Iu9bNIGPlFWkaOJ7Re74j39G8Nw8JyT8zFwUrD0TM7hxC6HGkUWznmhOPvRg8iRP2lbsBXr81M_OW_RYcImzpZ97l61JSVXzEoP_Mv3Pk2sE=s2048?key=pkv-5X998l7jvbIbNIsU1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092" y="1523197"/>
            <a:ext cx="2300655" cy="2300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7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6" descr="HUESPED_template_ppt_V2-0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6317" y="230069"/>
            <a:ext cx="1159459" cy="407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6"/>
          <p:cNvPicPr preferRelativeResize="0"/>
          <p:nvPr/>
        </p:nvPicPr>
        <p:blipFill rotWithShape="1">
          <a:blip r:embed="rId5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9;p26"/>
          <p:cNvSpPr txBox="1"/>
          <p:nvPr/>
        </p:nvSpPr>
        <p:spPr>
          <a:xfrm>
            <a:off x="664069" y="505352"/>
            <a:ext cx="9885425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(2019)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06;p26"/>
          <p:cNvSpPr/>
          <p:nvPr/>
        </p:nvSpPr>
        <p:spPr>
          <a:xfrm>
            <a:off x="538928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12;p26"/>
          <p:cNvSpPr txBox="1"/>
          <p:nvPr/>
        </p:nvSpPr>
        <p:spPr>
          <a:xfrm>
            <a:off x="717006" y="1295601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</a:t>
            </a:r>
          </a:p>
        </p:txBody>
      </p:sp>
      <p:sp>
        <p:nvSpPr>
          <p:cNvPr id="9" name="Google Shape;111;p26"/>
          <p:cNvSpPr txBox="1"/>
          <p:nvPr/>
        </p:nvSpPr>
        <p:spPr>
          <a:xfrm>
            <a:off x="1690257" y="2543765"/>
            <a:ext cx="9846017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To explore sexual practices and access to sexual and reproductive health, mental health problems, and associated psychosocial variables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06" y="2487968"/>
            <a:ext cx="793140" cy="793140"/>
          </a:xfrm>
          <a:prstGeom prst="rect">
            <a:avLst/>
          </a:prstGeom>
        </p:spPr>
      </p:pic>
      <p:sp>
        <p:nvSpPr>
          <p:cNvPr id="11" name="Google Shape;111;p26"/>
          <p:cNvSpPr txBox="1"/>
          <p:nvPr/>
        </p:nvSpPr>
        <p:spPr>
          <a:xfrm>
            <a:off x="1690256" y="3773626"/>
            <a:ext cx="9846017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415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transmasculine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(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assigned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female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at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birth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)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people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&gt;16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years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old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residents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in Argentina (353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transmasculine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62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)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157" y="3624478"/>
            <a:ext cx="799098" cy="799098"/>
          </a:xfrm>
          <a:prstGeom prst="rect">
            <a:avLst/>
          </a:prstGeom>
        </p:spPr>
      </p:pic>
      <p:sp>
        <p:nvSpPr>
          <p:cNvPr id="15" name="Google Shape;111;p26"/>
          <p:cNvSpPr txBox="1"/>
          <p:nvPr/>
        </p:nvSpPr>
        <p:spPr>
          <a:xfrm>
            <a:off x="1690256" y="5074055"/>
            <a:ext cx="984601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Structured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questionnaire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online,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May-September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2019  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658" y="4720358"/>
            <a:ext cx="920096" cy="920096"/>
          </a:xfrm>
          <a:prstGeom prst="rect">
            <a:avLst/>
          </a:prstGeom>
        </p:spPr>
      </p:pic>
      <p:sp>
        <p:nvSpPr>
          <p:cNvPr id="16" name="Google Shape;111;p26"/>
          <p:cNvSpPr txBox="1"/>
          <p:nvPr/>
        </p:nvSpPr>
        <p:spPr>
          <a:xfrm>
            <a:off x="1750754" y="6165584"/>
            <a:ext cx="984601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Partnership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with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ATTTA, and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other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community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organizations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, at a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national</a:t>
            </a:r>
            <a:r>
              <a:rPr lang="es-ES" sz="1800" dirty="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1800" dirty="0" err="1">
                <a:latin typeface="Poppins"/>
                <a:ea typeface="Poppins"/>
                <a:cs typeface="Poppins"/>
                <a:sym typeface="Poppins"/>
              </a:rPr>
              <a:t>level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2222" y="5858729"/>
            <a:ext cx="886257" cy="87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2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358816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6" descr="HUESPED_template_ppt_V2-0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6317" y="230069"/>
            <a:ext cx="1159459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6"/>
          <p:cNvSpPr txBox="1"/>
          <p:nvPr/>
        </p:nvSpPr>
        <p:spPr>
          <a:xfrm>
            <a:off x="664069" y="505352"/>
            <a:ext cx="5085567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(2019)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4" name="Google Shape;114;p26"/>
          <p:cNvPicPr preferRelativeResize="0"/>
          <p:nvPr/>
        </p:nvPicPr>
        <p:blipFill rotWithShape="1">
          <a:blip r:embed="rId5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12;p26"/>
          <p:cNvSpPr txBox="1"/>
          <p:nvPr/>
        </p:nvSpPr>
        <p:spPr>
          <a:xfrm>
            <a:off x="536894" y="1295601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</a:t>
            </a:r>
          </a:p>
        </p:txBody>
      </p:sp>
      <p:pic>
        <p:nvPicPr>
          <p:cNvPr id="2050" name="Picture 2" descr="https://lh7-rt.googleusercontent.com/slidesz/AGV_vUfDVd-RYzb7JuFpKiqbgb4fz9BRvKxeh7bjbUDEWFtB5tbfI5vTduDl8nw6vMfwrBImmwSns-qYCO8ANS7BGFFbtK0_Eh3tJE3_dL2MnpvpzsbDP0InbjYlW8FD96koYvTm4RmK64_eHVeVO6rCxhn8cFVYbY4U=s2048?key=pkv-5X998l7jvbIbNIsU1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290" y="3694498"/>
            <a:ext cx="1623258" cy="1623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508758" y="2721383"/>
            <a:ext cx="32937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Identification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relevant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topics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how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to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ask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(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e.g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.,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terms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)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pic>
        <p:nvPicPr>
          <p:cNvPr id="2052" name="Picture 4" descr="https://lh7-rt.googleusercontent.com/slidesz/AGV_vUfx2AQdVoyr6d-OrJPzhXeEKG64KB446Z6_mCNVULJ9MlRc12RSZ9A2sRoDsWXWqm4o12MWtgWtge9j2Ch64CA8rTiJ0UskviwWlUVULF1pcNB0dr_g8xGeYh540lp9sLNefVIwp_Y2M1RjTAMZ6DjRzjIAsGM7=s2048?key=pkv-5X998l7jvbIbNIsU1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040" y="3694498"/>
            <a:ext cx="1623258" cy="1623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/>
          <p:cNvSpPr txBox="1"/>
          <p:nvPr/>
        </p:nvSpPr>
        <p:spPr>
          <a:xfrm>
            <a:off x="3702480" y="2930942"/>
            <a:ext cx="2915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Design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preliminary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questions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pic>
        <p:nvPicPr>
          <p:cNvPr id="2056" name="Picture 8" descr="https://lh7-rt.googleusercontent.com/slidesz/AGV_vUcGb4qoHN3xydukIDnh1Ti4JWbzwgOD1DWF0G1fr0QjunFEGXI6oItzrZ0cHUJXTLnadRjCU6B7S5KuEdecjBypLcFd29VSRF-oFfz6pUL0Cwf6ueclnarT0IKSEX8xix-BYdXl5bviQdpthHcs3t9z9FQS3ZF0=s2048?key=pkv-5X998l7jvbIbNIsU1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3638827"/>
            <a:ext cx="1678928" cy="1678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/>
          <p:cNvSpPr txBox="1"/>
          <p:nvPr/>
        </p:nvSpPr>
        <p:spPr>
          <a:xfrm>
            <a:off x="6697043" y="2875272"/>
            <a:ext cx="2915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Revision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pilot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version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0" name="Google Shape;122;p27"/>
          <p:cNvSpPr txBox="1"/>
          <p:nvPr/>
        </p:nvSpPr>
        <p:spPr>
          <a:xfrm>
            <a:off x="620647" y="2258340"/>
            <a:ext cx="962896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Phase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I (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qualitative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):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Design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of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questionnaire</a:t>
            </a:r>
            <a:endParaRPr sz="2400" dirty="0"/>
          </a:p>
        </p:txBody>
      </p:sp>
      <p:sp>
        <p:nvSpPr>
          <p:cNvPr id="4" name="Flecha abajo 3"/>
          <p:cNvSpPr/>
          <p:nvPr/>
        </p:nvSpPr>
        <p:spPr>
          <a:xfrm>
            <a:off x="1850682" y="541873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CuadroTexto 21"/>
          <p:cNvSpPr txBox="1"/>
          <p:nvPr/>
        </p:nvSpPr>
        <p:spPr>
          <a:xfrm>
            <a:off x="672459" y="5913252"/>
            <a:ext cx="2970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2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focus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groups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interviews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with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community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members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endParaRPr lang="es-AR" sz="18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3" name="Flecha abajo 22"/>
          <p:cNvSpPr/>
          <p:nvPr/>
        </p:nvSpPr>
        <p:spPr>
          <a:xfrm>
            <a:off x="7964122" y="541873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CuadroTexto 23"/>
          <p:cNvSpPr txBox="1"/>
          <p:nvPr/>
        </p:nvSpPr>
        <p:spPr>
          <a:xfrm>
            <a:off x="6785899" y="5913252"/>
            <a:ext cx="2970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Review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by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community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representatives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leaders</a:t>
            </a:r>
            <a:endParaRPr lang="es-AR" sz="18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pic>
        <p:nvPicPr>
          <p:cNvPr id="2058" name="Picture 10" descr="https://lh7-rt.googleusercontent.com/slidesz/AGV_vUfRYMFWcjvot4XOjBkJuxRic4Yn_O7mYq1Enq2qprCSdnQXz9YlyerGSceBBd1bXWM0fIn2SMBpbu8kLjp74Ddv3biUIOWtpzn8a608_TvJFxn1tTx7NAj3vmZlowwJkTwyKOGu17Sa49M8rLe5r2Xz5XeJk5oj=s2048?key=pkv-5X998l7jvbIbNIsU1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542" y="3638827"/>
            <a:ext cx="1678928" cy="1678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CuadroTexto 25"/>
          <p:cNvSpPr txBox="1"/>
          <p:nvPr/>
        </p:nvSpPr>
        <p:spPr>
          <a:xfrm>
            <a:off x="9380384" y="2875272"/>
            <a:ext cx="2915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Adjustment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</a:p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following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comments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7" name="Flecha abajo 26"/>
          <p:cNvSpPr/>
          <p:nvPr/>
        </p:nvSpPr>
        <p:spPr>
          <a:xfrm rot="16200000">
            <a:off x="3349201" y="428432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Flecha abajo 27"/>
          <p:cNvSpPr/>
          <p:nvPr/>
        </p:nvSpPr>
        <p:spPr>
          <a:xfrm rot="16200000">
            <a:off x="6354487" y="4284326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Flecha abajo 28"/>
          <p:cNvSpPr/>
          <p:nvPr/>
        </p:nvSpPr>
        <p:spPr>
          <a:xfrm rot="16200000">
            <a:off x="9224543" y="428432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2937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358816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6" descr="HUESPED_template_ppt_V2-0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6317" y="230069"/>
            <a:ext cx="1159459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6"/>
          <p:cNvSpPr txBox="1"/>
          <p:nvPr/>
        </p:nvSpPr>
        <p:spPr>
          <a:xfrm>
            <a:off x="664070" y="505352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(2019)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4" name="Google Shape;114;p26"/>
          <p:cNvPicPr preferRelativeResize="0"/>
          <p:nvPr/>
        </p:nvPicPr>
        <p:blipFill rotWithShape="1">
          <a:blip r:embed="rId5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12;p26"/>
          <p:cNvSpPr txBox="1"/>
          <p:nvPr/>
        </p:nvSpPr>
        <p:spPr>
          <a:xfrm>
            <a:off x="536894" y="1295601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819761" y="2875272"/>
            <a:ext cx="2588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Dissemination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questionnaire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702480" y="2930942"/>
            <a:ext cx="29152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Data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Analysis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697043" y="2875272"/>
            <a:ext cx="2915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Interpretation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results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0" name="Google Shape;122;p27"/>
          <p:cNvSpPr txBox="1"/>
          <p:nvPr/>
        </p:nvSpPr>
        <p:spPr>
          <a:xfrm>
            <a:off x="620647" y="2258340"/>
            <a:ext cx="962896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Phase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II (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quantitative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):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Dissemination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analysis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report</a:t>
            </a:r>
            <a:endParaRPr sz="2400" dirty="0"/>
          </a:p>
        </p:txBody>
      </p:sp>
      <p:sp>
        <p:nvSpPr>
          <p:cNvPr id="4" name="Flecha abajo 3"/>
          <p:cNvSpPr/>
          <p:nvPr/>
        </p:nvSpPr>
        <p:spPr>
          <a:xfrm>
            <a:off x="1850682" y="541873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CuadroTexto 21"/>
          <p:cNvSpPr txBox="1"/>
          <p:nvPr/>
        </p:nvSpPr>
        <p:spPr>
          <a:xfrm>
            <a:off x="358816" y="5863185"/>
            <a:ext cx="3744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Communication channels, social networks and private groups of trans community </a:t>
            </a:r>
            <a:r>
              <a:rPr lang="en-U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organisations</a:t>
            </a:r>
            <a:r>
              <a:rPr lang="en-U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members</a:t>
            </a:r>
            <a:endParaRPr lang="es-AR" sz="16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3" name="Flecha abajo 22"/>
          <p:cNvSpPr/>
          <p:nvPr/>
        </p:nvSpPr>
        <p:spPr>
          <a:xfrm>
            <a:off x="7964122" y="541873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CuadroTexto 23"/>
          <p:cNvSpPr txBox="1"/>
          <p:nvPr/>
        </p:nvSpPr>
        <p:spPr>
          <a:xfrm>
            <a:off x="6742110" y="5871689"/>
            <a:ext cx="2970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Participation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of</a:t>
            </a:r>
          </a:p>
          <a:p>
            <a:pPr algn="ctr"/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peer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research</a:t>
            </a:r>
            <a:r>
              <a:rPr lang="es-ES" sz="18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associates</a:t>
            </a:r>
            <a:endParaRPr lang="es-AR" sz="18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9380384" y="2875272"/>
            <a:ext cx="2915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Reports</a:t>
            </a:r>
            <a:r>
              <a:rPr lang="es-ES" sz="20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</a:t>
            </a:r>
            <a:r>
              <a:rPr lang="es-ES" sz="20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publications</a:t>
            </a:r>
            <a:endParaRPr lang="es-AR" sz="20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sp>
        <p:nvSpPr>
          <p:cNvPr id="27" name="Flecha abajo 26"/>
          <p:cNvSpPr/>
          <p:nvPr/>
        </p:nvSpPr>
        <p:spPr>
          <a:xfrm rot="16200000">
            <a:off x="3349201" y="428432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Flecha abajo 27"/>
          <p:cNvSpPr/>
          <p:nvPr/>
        </p:nvSpPr>
        <p:spPr>
          <a:xfrm rot="16200000">
            <a:off x="6354487" y="4284326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Flecha abajo 28"/>
          <p:cNvSpPr/>
          <p:nvPr/>
        </p:nvSpPr>
        <p:spPr>
          <a:xfrm rot="16200000">
            <a:off x="9224543" y="428432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CF01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074" name="Picture 2" descr="https://lh7-rt.googleusercontent.com/slidesz/AGV_vUdWnnYJDh83ITdniGt-R2RZY4mipzZ2wvOhWL3-KEgfOohFw_tH4rpDlAyCoNWXDnyMMz5O2o4fPTSTTfL3uhQRwYb7g7LtcRKm9QbKpN-MevnlKA6X-6TTfZ9rBFSr-bNnzDjvtcCm0qoIaXczovTthLXeGszi=s2048?key=pkv-5X998l7jvbIbNIsU1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664" y="3602010"/>
            <a:ext cx="1732046" cy="173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Flecha abajo 29"/>
          <p:cNvSpPr/>
          <p:nvPr/>
        </p:nvSpPr>
        <p:spPr>
          <a:xfrm>
            <a:off x="10602396" y="5418737"/>
            <a:ext cx="526472" cy="387927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CuadroTexto 30"/>
          <p:cNvSpPr txBox="1"/>
          <p:nvPr/>
        </p:nvSpPr>
        <p:spPr>
          <a:xfrm>
            <a:off x="9352757" y="5847143"/>
            <a:ext cx="29428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Review</a:t>
            </a:r>
            <a:r>
              <a:rPr lang="es-E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and </a:t>
            </a:r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comments</a:t>
            </a:r>
            <a:r>
              <a:rPr lang="es-E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</a:p>
          <a:p>
            <a:pPr algn="ctr"/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by</a:t>
            </a:r>
            <a:r>
              <a:rPr lang="es-E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community</a:t>
            </a:r>
            <a:r>
              <a:rPr lang="es-E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 </a:t>
            </a:r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representatives</a:t>
            </a:r>
            <a:r>
              <a:rPr lang="es-ES" sz="1600" dirty="0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, </a:t>
            </a:r>
            <a:r>
              <a:rPr lang="es-ES" sz="1600" dirty="0" err="1">
                <a:solidFill>
                  <a:schemeClr val="tx1"/>
                </a:solidFill>
                <a:latin typeface="Poppins"/>
                <a:ea typeface="Poppins"/>
                <a:cs typeface="Poppins"/>
              </a:rPr>
              <a:t>authorship</a:t>
            </a:r>
            <a:endParaRPr lang="es-AR" sz="1600" dirty="0">
              <a:solidFill>
                <a:schemeClr val="tx1"/>
              </a:solidFill>
              <a:latin typeface="Poppins"/>
              <a:ea typeface="Poppins"/>
              <a:cs typeface="Poppin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651" y="3583158"/>
            <a:ext cx="1750899" cy="175089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491" y="3725030"/>
            <a:ext cx="1661026" cy="166102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1794" y="3641637"/>
            <a:ext cx="1692420" cy="169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815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11345485" y="4816402"/>
            <a:ext cx="846515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5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7" descr="HUESPED_template_ppt_V2-02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759099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9784" y="2208960"/>
            <a:ext cx="3462466" cy="4596271"/>
          </a:xfrm>
          <a:prstGeom prst="rect">
            <a:avLst/>
          </a:prstGeom>
        </p:spPr>
      </p:pic>
      <p:sp>
        <p:nvSpPr>
          <p:cNvPr id="13" name="Google Shape;106;p26"/>
          <p:cNvSpPr/>
          <p:nvPr/>
        </p:nvSpPr>
        <p:spPr>
          <a:xfrm>
            <a:off x="358816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9;p26"/>
          <p:cNvSpPr txBox="1"/>
          <p:nvPr/>
        </p:nvSpPr>
        <p:spPr>
          <a:xfrm>
            <a:off x="664070" y="505352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(2019)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" name="Google Shape;112;p26"/>
          <p:cNvSpPr txBox="1"/>
          <p:nvPr/>
        </p:nvSpPr>
        <p:spPr>
          <a:xfrm>
            <a:off x="536894" y="1295601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980" y="2881746"/>
            <a:ext cx="5983849" cy="2698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11345485" y="4816402"/>
            <a:ext cx="846515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5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7" descr="HUESPED_template_ppt_V2-02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759099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06;p26"/>
          <p:cNvSpPr/>
          <p:nvPr/>
        </p:nvSpPr>
        <p:spPr>
          <a:xfrm>
            <a:off x="358816" y="1274770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9;p26"/>
          <p:cNvSpPr txBox="1"/>
          <p:nvPr/>
        </p:nvSpPr>
        <p:spPr>
          <a:xfrm>
            <a:off x="664070" y="505352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II (2024-ongoing)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" name="Google Shape;112;p26"/>
          <p:cNvSpPr txBox="1"/>
          <p:nvPr/>
        </p:nvSpPr>
        <p:spPr>
          <a:xfrm>
            <a:off x="536894" y="1295601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 II</a:t>
            </a:r>
          </a:p>
        </p:txBody>
      </p:sp>
      <p:sp>
        <p:nvSpPr>
          <p:cNvPr id="11" name="Google Shape;111;p26"/>
          <p:cNvSpPr txBox="1"/>
          <p:nvPr/>
        </p:nvSpPr>
        <p:spPr>
          <a:xfrm>
            <a:off x="664070" y="2916381"/>
            <a:ext cx="8244403" cy="4801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Need to update information, especially in those areas that were critical in ESTHAR I (e.g., adverse mental health outcomes; exposure to violence and stigma, reduced access to healthcare).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Asses impact of legal changes, such as the Law of Voluntary Termination of Pregnancy (VTP, 2021). 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n-U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Need of evidence-based recommendations for decision-making to improve access of this community to sexual and reproductive health, with focus in VTP. </a:t>
            </a: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marL="285750" lvl="0" indent="-285750" algn="just">
              <a:buSzPts val="1800"/>
              <a:buFont typeface="Arial"/>
              <a:buChar char="•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  <a:p>
            <a:pPr lvl="0" algn="just">
              <a:buSzPts val="1800"/>
            </a:pP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22;p27"/>
          <p:cNvSpPr txBox="1"/>
          <p:nvPr/>
        </p:nvSpPr>
        <p:spPr>
          <a:xfrm>
            <a:off x="620647" y="2202920"/>
            <a:ext cx="962896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After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 5 </a:t>
            </a:r>
            <a:r>
              <a:rPr lang="es-ES" sz="2400" b="1" dirty="0" err="1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years</a:t>
            </a:r>
            <a:r>
              <a:rPr lang="es-ES" sz="2400" b="1" dirty="0">
                <a:solidFill>
                  <a:srgbClr val="F12535"/>
                </a:solidFill>
                <a:latin typeface="Poppins"/>
                <a:ea typeface="Poppins"/>
                <a:cs typeface="Poppins"/>
                <a:sym typeface="Poppins"/>
              </a:rPr>
              <a:t>…</a:t>
            </a:r>
            <a:endParaRPr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36" y="2238634"/>
            <a:ext cx="2125978" cy="212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79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36895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7"/>
          <p:cNvPicPr preferRelativeResize="0"/>
          <p:nvPr/>
        </p:nvPicPr>
        <p:blipFill rotWithShape="1">
          <a:blip r:embed="rId4">
            <a:alphaModFix/>
          </a:blip>
          <a:srcRect l="29734" r="29734"/>
          <a:stretch/>
        </p:blipFill>
        <p:spPr>
          <a:xfrm rot="10800000">
            <a:off x="-1" y="4816402"/>
            <a:ext cx="344626" cy="1719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7" descr="HUESPED_template_ppt_V2-02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59099" y="230069"/>
            <a:ext cx="1156678" cy="4074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06;p26"/>
          <p:cNvSpPr/>
          <p:nvPr/>
        </p:nvSpPr>
        <p:spPr>
          <a:xfrm>
            <a:off x="358816" y="1105954"/>
            <a:ext cx="8549657" cy="851787"/>
          </a:xfrm>
          <a:prstGeom prst="rect">
            <a:avLst/>
          </a:prstGeom>
          <a:solidFill>
            <a:srgbClr val="F125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9;p26"/>
          <p:cNvSpPr txBox="1"/>
          <p:nvPr/>
        </p:nvSpPr>
        <p:spPr>
          <a:xfrm>
            <a:off x="664070" y="336536"/>
            <a:ext cx="82444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>
              <a:buSzPts val="4000"/>
            </a:pPr>
            <a:r>
              <a:rPr lang="es-ES" sz="4000" b="1" dirty="0">
                <a:solidFill>
                  <a:srgbClr val="5B108B"/>
                </a:solidFill>
                <a:latin typeface="Poppins"/>
                <a:ea typeface="Poppins"/>
                <a:cs typeface="Poppins"/>
                <a:sym typeface="Poppins"/>
              </a:rPr>
              <a:t>ESTHAR II (2024-ongoing)</a:t>
            </a:r>
            <a:endParaRPr sz="4000" b="1" i="0" u="none" strike="noStrike" cap="none" dirty="0">
              <a:solidFill>
                <a:srgbClr val="5B108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" name="Google Shape;112;p26"/>
          <p:cNvSpPr txBox="1"/>
          <p:nvPr/>
        </p:nvSpPr>
        <p:spPr>
          <a:xfrm>
            <a:off x="536894" y="1126785"/>
            <a:ext cx="849478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Encuesta sobre Estado de Salud y Factores Asociados en Hombres </a:t>
            </a:r>
            <a:r>
              <a:rPr lang="es-ES" sz="2400" dirty="0" err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Trans</a:t>
            </a:r>
            <a:r>
              <a:rPr lang="es-ES" sz="24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de Argentina II</a:t>
            </a:r>
          </a:p>
        </p:txBody>
      </p:sp>
      <p:sp>
        <p:nvSpPr>
          <p:cNvPr id="11" name="Google Shape;111;p26"/>
          <p:cNvSpPr txBox="1"/>
          <p:nvPr/>
        </p:nvSpPr>
        <p:spPr>
          <a:xfrm>
            <a:off x="1398362" y="2123740"/>
            <a:ext cx="1068141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Explore access to sexual and reproductive health for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transmasculine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and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people with the ability to gestate, with a special focus on access to VTP by updating evidence from ESTHAR I.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0" y="2123740"/>
            <a:ext cx="793140" cy="793140"/>
          </a:xfrm>
          <a:prstGeom prst="rect">
            <a:avLst/>
          </a:prstGeom>
        </p:spPr>
      </p:pic>
      <p:sp>
        <p:nvSpPr>
          <p:cNvPr id="17" name="Google Shape;111;p26"/>
          <p:cNvSpPr txBox="1"/>
          <p:nvPr/>
        </p:nvSpPr>
        <p:spPr>
          <a:xfrm>
            <a:off x="1398362" y="3289640"/>
            <a:ext cx="1068141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Qualitative component: 2 focus groups (8-10 participants each)</a:t>
            </a:r>
          </a:p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Quantitative component: online questionnaire based on ESTHAR I (&gt;350 participants)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65" y="3213290"/>
            <a:ext cx="781598" cy="781598"/>
          </a:xfrm>
          <a:prstGeom prst="rect">
            <a:avLst/>
          </a:prstGeom>
        </p:spPr>
      </p:pic>
      <p:sp>
        <p:nvSpPr>
          <p:cNvPr id="18" name="Google Shape;111;p26"/>
          <p:cNvSpPr txBox="1"/>
          <p:nvPr/>
        </p:nvSpPr>
        <p:spPr>
          <a:xfrm>
            <a:off x="1457210" y="4259499"/>
            <a:ext cx="1068141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People identified as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transmasculine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or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nonbinary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 (assigned female at birth), &gt;18 years old, residents in Argentina, with ability to gestate.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0" y="4106691"/>
            <a:ext cx="799098" cy="799098"/>
          </a:xfrm>
          <a:prstGeom prst="rect">
            <a:avLst/>
          </a:prstGeom>
        </p:spPr>
      </p:pic>
      <p:sp>
        <p:nvSpPr>
          <p:cNvPr id="20" name="Google Shape;111;p26"/>
          <p:cNvSpPr txBox="1"/>
          <p:nvPr/>
        </p:nvSpPr>
        <p:spPr>
          <a:xfrm>
            <a:off x="1510585" y="5148384"/>
            <a:ext cx="1068141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Partnership with community organizations (e.g., ATTTA, AMMAR, Mocha </a:t>
            </a:r>
            <a:r>
              <a:rPr lang="en-US" sz="1800" dirty="0" err="1">
                <a:latin typeface="Poppins"/>
                <a:ea typeface="Poppins"/>
                <a:cs typeface="Poppins"/>
                <a:sym typeface="Poppins"/>
              </a:rPr>
              <a:t>Celis</a:t>
            </a: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)</a:t>
            </a:r>
          </a:p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Two peer research associates (members of the community) as part of the research team.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15" y="5103101"/>
            <a:ext cx="790049" cy="79004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74" y="6019778"/>
            <a:ext cx="747095" cy="747095"/>
          </a:xfrm>
          <a:prstGeom prst="rect">
            <a:avLst/>
          </a:prstGeom>
        </p:spPr>
      </p:pic>
      <p:sp>
        <p:nvSpPr>
          <p:cNvPr id="21" name="Google Shape;111;p26"/>
          <p:cNvSpPr txBox="1"/>
          <p:nvPr/>
        </p:nvSpPr>
        <p:spPr>
          <a:xfrm>
            <a:off x="1510585" y="6019778"/>
            <a:ext cx="1068141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1800"/>
            </a:pPr>
            <a:r>
              <a:rPr lang="en-US" sz="1800" dirty="0">
                <a:latin typeface="Poppins"/>
                <a:ea typeface="Poppins"/>
                <a:cs typeface="Poppins"/>
                <a:sym typeface="Poppins"/>
              </a:rPr>
              <a:t>Explore most culturally appropriate terms for the community, regarding identities, sexual and reproductive health, pregnancy, etc., to train healthcare staff.</a:t>
            </a:r>
            <a:endParaRPr lang="es-ES" sz="1800" dirty="0"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144922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768</Words>
  <Application>Microsoft Office PowerPoint</Application>
  <PresentationFormat>Widescreen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Poppins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nico nag</dc:creator>
  <cp:lastModifiedBy>Preview 3</cp:lastModifiedBy>
  <cp:revision>56</cp:revision>
  <dcterms:created xsi:type="dcterms:W3CDTF">2022-03-14T16:41:51Z</dcterms:created>
  <dcterms:modified xsi:type="dcterms:W3CDTF">2024-10-05T17:54:20Z</dcterms:modified>
</cp:coreProperties>
</file>