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omments/modernComment_10A_4E30398C.xml" ContentType="application/vnd.ms-powerpoint.comment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96" r:id="rId4"/>
  </p:sldMasterIdLst>
  <p:notesMasterIdLst>
    <p:notesMasterId r:id="rId17"/>
  </p:notesMasterIdLst>
  <p:handoutMasterIdLst>
    <p:handoutMasterId r:id="rId18"/>
  </p:handoutMasterIdLst>
  <p:sldIdLst>
    <p:sldId id="266" r:id="rId5"/>
    <p:sldId id="268" r:id="rId6"/>
    <p:sldId id="269" r:id="rId7"/>
    <p:sldId id="270" r:id="rId8"/>
    <p:sldId id="271" r:id="rId9"/>
    <p:sldId id="275" r:id="rId10"/>
    <p:sldId id="282" r:id="rId11"/>
    <p:sldId id="279" r:id="rId12"/>
    <p:sldId id="302" r:id="rId13"/>
    <p:sldId id="303" r:id="rId14"/>
    <p:sldId id="295" r:id="rId15"/>
    <p:sldId id="296" r:id="rId16"/>
  </p:sldIdLst>
  <p:sldSz cx="12192000" cy="6858000"/>
  <p:notesSz cx="9309100" cy="7023100"/>
  <p:defaultTextStyle>
    <a:defPPr>
      <a:defRPr lang="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A9429CA-5787-7D33-A2D3-1CD816F6A55F}" name="BAPTISTA DA SILVA, Carlota" initials="BC" userId="S::baptistac@who.int::7d766dbb-2718-481b-8245-168d7bfcc53d" providerId="AD"/>
  <p188:author id="{C97FCCCD-59B7-E256-E7C4-18BF5C666DEA}" name="PROCHAZKA NUNEZ, Mateo" initials="PM" userId="S::prochazkam@who.int::4b30a05e-d213-4a23-91b1-13d9363b788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94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B6D7C2-3F0F-2BE0-BE44-156EC9E9DD8C}" v="22" dt="2024-09-27T13:22:44.1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88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3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68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dirty="0"/>
              <a:t>Sexo</a:t>
            </a:r>
            <a:r>
              <a:rPr lang="es-CR" baseline="0" dirty="0"/>
              <a:t> al nacimiento</a:t>
            </a:r>
            <a:endParaRPr lang="es-C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'2. Datos demográficos'!$B$20</c:f>
              <c:strCache>
                <c:ptCount val="1"/>
                <c:pt idx="0">
                  <c:v>COUNTA of 2.1  ¿Con qué sexo nació usted?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2C51-354F-A196-4295076B882E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2C51-354F-A196-4295076B882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'2. Datos demográficos'!$A$21:$A$22</c:f>
              <c:strCache>
                <c:ptCount val="2"/>
                <c:pt idx="0">
                  <c:v>Hombre</c:v>
                </c:pt>
                <c:pt idx="1">
                  <c:v>Mujer</c:v>
                </c:pt>
              </c:strCache>
            </c:strRef>
          </c:cat>
          <c:val>
            <c:numRef>
              <c:f>'2. Datos demográficos'!$B$21:$B$22</c:f>
              <c:numCache>
                <c:formatCode>General</c:formatCode>
                <c:ptCount val="2"/>
                <c:pt idx="0">
                  <c:v>52</c:v>
                </c:pt>
                <c:pt idx="1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C51-354F-A196-4295076B882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dirty="0"/>
              <a:t>Género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5087719298245612E-2"/>
          <c:y val="0.17241379310344829"/>
          <c:w val="0.94062078272604588"/>
          <c:h val="0.56837578061363014"/>
        </c:manualLayout>
      </c:layout>
      <c:pie3DChart>
        <c:varyColors val="1"/>
        <c:ser>
          <c:idx val="0"/>
          <c:order val="0"/>
          <c:tx>
            <c:strRef>
              <c:f>'2. Datos demográficos'!$B$33</c:f>
              <c:strCache>
                <c:ptCount val="1"/>
                <c:pt idx="0">
                  <c:v>COUNTA of 2.2 ¿Con qué género se identifica?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ACDA-6540-A2A4-43F27152D2E8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ACDA-6540-A2A4-43F27152D2E8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ACDA-6540-A2A4-43F27152D2E8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ACDA-6540-A2A4-43F27152D2E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'2. Datos demográficos'!$A$34:$A$37</c:f>
              <c:strCache>
                <c:ptCount val="4"/>
                <c:pt idx="0">
                  <c:v>Mujer (Cisgénero)</c:v>
                </c:pt>
                <c:pt idx="1">
                  <c:v>Hombre (Cisgénero)</c:v>
                </c:pt>
                <c:pt idx="2">
                  <c:v>Mujer Trans</c:v>
                </c:pt>
                <c:pt idx="3">
                  <c:v>Hombre Trans</c:v>
                </c:pt>
              </c:strCache>
            </c:strRef>
          </c:cat>
          <c:val>
            <c:numRef>
              <c:f>'2. Datos demográficos'!$B$34:$B$37</c:f>
              <c:numCache>
                <c:formatCode>General</c:formatCode>
                <c:ptCount val="4"/>
                <c:pt idx="0">
                  <c:v>39</c:v>
                </c:pt>
                <c:pt idx="1">
                  <c:v>37</c:v>
                </c:pt>
                <c:pt idx="2">
                  <c:v>14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CDA-6540-A2A4-43F27152D2E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937911101193323"/>
          <c:y val="0.8163240112227349"/>
          <c:w val="0.79203778677462888"/>
          <c:h val="0.105515069237035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R" dirty="0"/>
              <a:t>Orientación</a:t>
            </a:r>
          </a:p>
        </c:rich>
      </c:tx>
      <c:layout>
        <c:manualLayout>
          <c:xMode val="edge"/>
          <c:yMode val="edge"/>
          <c:x val="0.16577405857740585"/>
          <c:y val="3.96039603960396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3472803347280332E-2"/>
          <c:y val="0.17205720572057207"/>
          <c:w val="0.93863319386331934"/>
          <c:h val="0.69615169390954845"/>
        </c:manualLayout>
      </c:layout>
      <c:pie3DChart>
        <c:varyColors val="1"/>
        <c:ser>
          <c:idx val="0"/>
          <c:order val="0"/>
          <c:tx>
            <c:strRef>
              <c:f>'2. Datos demográficos'!$B$49</c:f>
              <c:strCache>
                <c:ptCount val="1"/>
                <c:pt idx="0">
                  <c:v>COUNTA of 2.3  ¿Cuál es su orientación sexual?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1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1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17E5-434D-9010-9F2C29E2C26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2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2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17E5-434D-9010-9F2C29E2C26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3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3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17E5-434D-9010-9F2C29E2C26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lumMod val="110000"/>
                      <a:satMod val="105000"/>
                      <a:tint val="67000"/>
                    </a:schemeClr>
                  </a:gs>
                  <a:gs pos="50000">
                    <a:schemeClr val="accent4">
                      <a:lumMod val="105000"/>
                      <a:satMod val="103000"/>
                      <a:tint val="73000"/>
                    </a:schemeClr>
                  </a:gs>
                  <a:gs pos="100000">
                    <a:schemeClr val="accent4">
                      <a:lumMod val="105000"/>
                      <a:satMod val="109000"/>
                      <a:tint val="81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17E5-434D-9010-9F2C29E2C26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'2. Datos demográficos'!$A$50:$A$53</c:f>
              <c:strCache>
                <c:ptCount val="4"/>
                <c:pt idx="0">
                  <c:v>Homosexual</c:v>
                </c:pt>
                <c:pt idx="1">
                  <c:v>Heterosexual</c:v>
                </c:pt>
                <c:pt idx="2">
                  <c:v>Bisexual</c:v>
                </c:pt>
                <c:pt idx="3">
                  <c:v>NR</c:v>
                </c:pt>
              </c:strCache>
            </c:strRef>
          </c:cat>
          <c:val>
            <c:numRef>
              <c:f>'2. Datos demográficos'!$B$50:$B$53</c:f>
              <c:numCache>
                <c:formatCode>General</c:formatCode>
                <c:ptCount val="4"/>
                <c:pt idx="0">
                  <c:v>43</c:v>
                </c:pt>
                <c:pt idx="1">
                  <c:v>32</c:v>
                </c:pt>
                <c:pt idx="2">
                  <c:v>14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7E5-434D-9010-9F2C29E2C26D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omments/modernComment_10A_4E30398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A81FE3C-6124-4B4C-8EDB-1E674F6BD1CA}" authorId="{C97FCCCD-59B7-E256-E7C4-18BF5C666DEA}" created="2024-09-27T13:18:01.78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311783308" sldId="266"/>
      <ac:spMk id="4" creationId="{30CE3675-1649-802E-6FA3-7499193C7335}"/>
      <ac:txMk cp="14" len="44">
        <ac:context len="59" hash="4291587007"/>
      </ac:txMk>
    </ac:txMkLst>
    <p188:pos x="3332480" y="436880"/>
    <p188:txBody>
      <a:bodyPr/>
      <a:lstStyle/>
      <a:p>
        <a:r>
          <a:rPr lang="en-US"/>
          <a:t>Favor incluir ciudad y pais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850EAEE-143D-776E-C9F0-489448BF1CF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943" cy="35237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B0111B-CD3A-D95A-74D8-6AE66B4FAD1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73003" y="0"/>
            <a:ext cx="4033943" cy="35237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C403986-A93A-5046-AE32-21BB90437027}" type="datetimeFigureOut">
              <a:rPr lang="en-GB" smtClean="0"/>
              <a:t>05/10/2024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27EB83-AE5E-7F5A-485F-D9B839C02B0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70726"/>
            <a:ext cx="4033943" cy="352374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EA90E6-EDFB-294E-B457-1EE01481D01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73003" y="6670726"/>
            <a:ext cx="4033943" cy="352374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C5E9475-EC2F-0342-849E-AF783A2FD5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528407"/>
      </p:ext>
    </p:extLst>
  </p:cSld>
  <p:clrMap bg1="lt1" tx1="dk1" bg2="lt2" tx2="dk2" accent1="accent1" accent2="accent2" accent3="accent3" accent4="accent4" accent5="accent5" accent6="accent6" hlink="hlink" folHlink="folHlink"/>
  <p:extLst mod="1">
    <p:ext uri="{56416CCD-93CA-4268-BC5B-53C4BB910035}">
      <p15:sldGuideLst xmlns:p15="http://schemas.microsoft.com/office/powerpoint/2012/main">
        <p15:guide id="1" orient="horz" pos="2212" userDrawn="1">
          <p15:clr>
            <a:srgbClr val="F26B43"/>
          </p15:clr>
        </p15:guide>
        <p15:guide id="2" pos="2932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943" cy="35237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003" y="0"/>
            <a:ext cx="4033943" cy="35237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C4D20E5-D8F7-594B-9D91-F763D43B9AF7}" type="datetimeFigureOut">
              <a:rPr lang="en-GB" smtClean="0"/>
              <a:t>05/10/2024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7938" y="877888"/>
            <a:ext cx="4213225" cy="2370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910" y="3379866"/>
            <a:ext cx="7447280" cy="2765346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70726"/>
            <a:ext cx="4033943" cy="352374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003" y="6670726"/>
            <a:ext cx="4033943" cy="352374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E8DCDC-D13C-2549-BE6A-717E9EED41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321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E8DCDC-D13C-2549-BE6A-717E9EED41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446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6706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fld>
            <a:endParaRPr sz="12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3" name="Google Shape;28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3400" y="763588"/>
            <a:ext cx="6705600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84" name="Google Shape;284;p9:notes"/>
          <p:cNvSpPr txBox="1">
            <a:spLocks noGrp="1"/>
          </p:cNvSpPr>
          <p:nvPr>
            <p:ph type="body" idx="1"/>
          </p:nvPr>
        </p:nvSpPr>
        <p:spPr>
          <a:xfrm>
            <a:off x="777875" y="4776788"/>
            <a:ext cx="6218238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2357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1EAEC98C-6D09-7F42-88C1-4A9DE5446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6391" y="2097089"/>
            <a:ext cx="7632700" cy="4319586"/>
          </a:xfrm>
          <a:prstGeom prst="rect">
            <a:avLst/>
          </a:prstGeom>
        </p:spPr>
        <p:txBody>
          <a:bodyPr lIns="0" anchor="ctr">
            <a:normAutofit/>
          </a:bodyPr>
          <a:lstStyle>
            <a:lvl1pPr>
              <a:defRPr sz="6000"/>
            </a:lvl1pPr>
          </a:lstStyle>
          <a:p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69231F-CE46-B143-A02F-F3089167ACB3}"/>
              </a:ext>
            </a:extLst>
          </p:cNvPr>
          <p:cNvSpPr txBox="1"/>
          <p:nvPr/>
        </p:nvSpPr>
        <p:spPr>
          <a:xfrm>
            <a:off x="6312024" y="6416676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endParaRPr lang="en-GB" sz="1000" kern="1200" noProof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F2FD01-8C20-79D4-3E59-891EFF361019}"/>
              </a:ext>
            </a:extLst>
          </p:cNvPr>
          <p:cNvSpPr txBox="1"/>
          <p:nvPr/>
        </p:nvSpPr>
        <p:spPr>
          <a:xfrm>
            <a:off x="4116391" y="441325"/>
            <a:ext cx="3673475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6 – 10 October · Lima, Peru and virtual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F4BF50-D803-E77A-CBDE-FD855FFB80BD}"/>
              </a:ext>
            </a:extLst>
          </p:cNvPr>
          <p:cNvSpPr txBox="1"/>
          <p:nvPr/>
        </p:nvSpPr>
        <p:spPr>
          <a:xfrm>
            <a:off x="7789867" y="441325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hivr4p.org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8F14BC9D-68F3-B392-A400-7E323AA585E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6388" y="1231490"/>
            <a:ext cx="7632700" cy="43379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2800" b="1" i="0">
                <a:solidFill>
                  <a:schemeClr val="accent6"/>
                </a:solidFill>
                <a:latin typeface="IAS Ribbon Sans Bold" pitchFamily="2" charset="0"/>
                <a:ea typeface="IAS Ribbon Sans Bold" pitchFamily="2" charset="0"/>
              </a:defRPr>
            </a:lvl1pPr>
          </a:lstStyle>
          <a:p>
            <a:pPr lvl="0"/>
            <a:r>
              <a:rPr lang="en-GB" noProof="0"/>
              <a:t>Session name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108B38E0-2EEF-2D45-6536-DB605CB200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16388" y="765175"/>
            <a:ext cx="7632700" cy="385199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GB" noProof="0"/>
              <a:t>Presenter name &amp; affiliation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B4458C7-35C0-A6EF-F6EE-CA4C9C558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72727" y="4807130"/>
            <a:ext cx="3499714" cy="187334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EA33F76-6F02-5745-5408-92BE055654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155" t="40558"/>
          <a:stretch/>
        </p:blipFill>
        <p:spPr>
          <a:xfrm rot="10800000">
            <a:off x="-28801" y="-25400"/>
            <a:ext cx="3085900" cy="3164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22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1_Encabezado de secció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9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CC94271B-1588-8B83-AF63-19A63442EBFE}"/>
              </a:ext>
            </a:extLst>
          </p:cNvPr>
          <p:cNvSpPr txBox="1"/>
          <p:nvPr userDrawn="1"/>
        </p:nvSpPr>
        <p:spPr>
          <a:xfrm>
            <a:off x="442913" y="6416675"/>
            <a:ext cx="3673475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 dirty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6 – 10 October · Lima, Peru and virtual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A1DE700C-1910-562C-10A1-64B539DF6334}"/>
              </a:ext>
            </a:extLst>
          </p:cNvPr>
          <p:cNvSpPr txBox="1"/>
          <p:nvPr userDrawn="1"/>
        </p:nvSpPr>
        <p:spPr>
          <a:xfrm>
            <a:off x="4116389" y="6416675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hivr4p.org</a:t>
            </a:r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22" t="29266" r="11548" b="9582"/>
          <a:stretch/>
        </p:blipFill>
        <p:spPr>
          <a:xfrm>
            <a:off x="10795379" y="6368004"/>
            <a:ext cx="953712" cy="434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868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1EAEC98C-6D09-7F42-88C1-4A9DE5446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6391" y="441325"/>
            <a:ext cx="7632700" cy="5759450"/>
          </a:xfrm>
          <a:prstGeom prst="rect">
            <a:avLst/>
          </a:prstGeom>
        </p:spPr>
        <p:txBody>
          <a:bodyPr lIns="0" anchor="ctr">
            <a:normAutofit/>
          </a:bodyPr>
          <a:lstStyle>
            <a:lvl1pPr>
              <a:defRPr sz="6000"/>
            </a:lvl1pPr>
          </a:lstStyle>
          <a:p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69231F-CE46-B143-A02F-F3089167ACB3}"/>
              </a:ext>
            </a:extLst>
          </p:cNvPr>
          <p:cNvSpPr txBox="1"/>
          <p:nvPr/>
        </p:nvSpPr>
        <p:spPr>
          <a:xfrm>
            <a:off x="6312024" y="6416676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endParaRPr lang="en-GB" sz="1000" kern="1200" noProof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309426-BA15-69DF-9DF9-E4BCD5A48083}"/>
              </a:ext>
            </a:extLst>
          </p:cNvPr>
          <p:cNvSpPr txBox="1"/>
          <p:nvPr userDrawn="1"/>
        </p:nvSpPr>
        <p:spPr>
          <a:xfrm>
            <a:off x="4116388" y="6416675"/>
            <a:ext cx="3673475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6 – 10 October · Lima, Peru and virtual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F1EC0E-8DD2-ACED-54B6-36F43A8AA4DD}"/>
              </a:ext>
            </a:extLst>
          </p:cNvPr>
          <p:cNvSpPr txBox="1"/>
          <p:nvPr/>
        </p:nvSpPr>
        <p:spPr>
          <a:xfrm>
            <a:off x="7789864" y="6416675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hivr4p.org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05B046-8380-43C5-27D1-E58BD5D92F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580"/>
          <a:stretch/>
        </p:blipFill>
        <p:spPr>
          <a:xfrm>
            <a:off x="-28800" y="1862992"/>
            <a:ext cx="3644305" cy="502040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C8A86CA-ED97-4B1C-50A3-296EEB72CF4D}"/>
              </a:ext>
            </a:extLst>
          </p:cNvPr>
          <p:cNvSpPr txBox="1"/>
          <p:nvPr userDrawn="1"/>
        </p:nvSpPr>
        <p:spPr>
          <a:xfrm>
            <a:off x="6312024" y="6416676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endParaRPr lang="en-GB" sz="1000" kern="1200" noProof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D4BBEB-3875-3E11-09BD-C2110D7183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3580"/>
          <a:stretch/>
        </p:blipFill>
        <p:spPr>
          <a:xfrm>
            <a:off x="-28800" y="1862992"/>
            <a:ext cx="3644305" cy="502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31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124E970-CD7C-2893-4293-CAADEBD4D699}"/>
              </a:ext>
            </a:extLst>
          </p:cNvPr>
          <p:cNvSpPr/>
          <p:nvPr/>
        </p:nvSpPr>
        <p:spPr>
          <a:xfrm>
            <a:off x="0" y="0"/>
            <a:ext cx="12192000" cy="16652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C7B76CD7-5462-E949-A051-E9D818072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441325"/>
            <a:ext cx="8640762" cy="1223964"/>
          </a:xfrm>
          <a:prstGeom prst="rect">
            <a:avLst/>
          </a:prstGeom>
        </p:spPr>
        <p:txBody>
          <a:bodyPr lIns="0" rIns="0" anchor="t"/>
          <a:lstStyle/>
          <a:p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336903-C42D-0B24-3543-E020D15776BE}"/>
              </a:ext>
            </a:extLst>
          </p:cNvPr>
          <p:cNvSpPr txBox="1"/>
          <p:nvPr userDrawn="1"/>
        </p:nvSpPr>
        <p:spPr>
          <a:xfrm>
            <a:off x="442913" y="6416675"/>
            <a:ext cx="3673475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6 – 10 October · Lima, Peru and virtual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1458B3-1D91-F3A6-83FD-350154A757C1}"/>
              </a:ext>
            </a:extLst>
          </p:cNvPr>
          <p:cNvSpPr txBox="1"/>
          <p:nvPr/>
        </p:nvSpPr>
        <p:spPr>
          <a:xfrm>
            <a:off x="4116389" y="6416675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hivr4p.org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806B1D8-6A8F-870D-43B3-DFB9C45F78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458360" y="266700"/>
            <a:ext cx="2463933" cy="131890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22" t="29266" r="11548" b="9582"/>
          <a:stretch/>
        </p:blipFill>
        <p:spPr>
          <a:xfrm>
            <a:off x="10795379" y="6368004"/>
            <a:ext cx="953712" cy="434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41211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72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6D1B286-EE94-DE44-8BBB-C1AC468636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2913" y="2097089"/>
            <a:ext cx="5437187" cy="41036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93976421-9C43-4A44-829D-511FFE024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6391" y="441325"/>
            <a:ext cx="7632700" cy="1223964"/>
          </a:xfrm>
          <a:prstGeom prst="rect">
            <a:avLst/>
          </a:prstGeom>
        </p:spPr>
        <p:txBody>
          <a:bodyPr lIns="0" rIns="0" anchor="t"/>
          <a:lstStyle/>
          <a:p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CB34A3-C584-1046-8C17-AB1BCE2694C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11903" y="2097091"/>
            <a:ext cx="5437188" cy="4103687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s-ES" noProof="0"/>
              <a:t>Haga clic en el icono para agregar una imagen</a:t>
            </a:r>
            <a:endParaRPr lang="en-GB" noProof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1A06C6-814D-4A47-8F9A-552C373FA66E}"/>
              </a:ext>
            </a:extLst>
          </p:cNvPr>
          <p:cNvSpPr txBox="1"/>
          <p:nvPr/>
        </p:nvSpPr>
        <p:spPr>
          <a:xfrm>
            <a:off x="6312024" y="6416676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endParaRPr lang="en-GB" sz="1000" kern="1200" noProof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7A1E89-D11F-7D84-9492-E321845559FA}"/>
              </a:ext>
            </a:extLst>
          </p:cNvPr>
          <p:cNvSpPr txBox="1"/>
          <p:nvPr/>
        </p:nvSpPr>
        <p:spPr>
          <a:xfrm>
            <a:off x="442913" y="6416675"/>
            <a:ext cx="3673475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6 – 10 October · Lima, Peru and virtual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86112A-495D-43C0-3AC7-06A4322B48AC}"/>
              </a:ext>
            </a:extLst>
          </p:cNvPr>
          <p:cNvSpPr txBox="1"/>
          <p:nvPr/>
        </p:nvSpPr>
        <p:spPr>
          <a:xfrm>
            <a:off x="4116389" y="6416675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hivr4p.org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649B11-021B-9D5D-46F1-8BB777F17BE7}"/>
              </a:ext>
            </a:extLst>
          </p:cNvPr>
          <p:cNvSpPr txBox="1"/>
          <p:nvPr userDrawn="1"/>
        </p:nvSpPr>
        <p:spPr>
          <a:xfrm>
            <a:off x="6312024" y="6416676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endParaRPr lang="en-GB" sz="1000" kern="1200" noProof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22" t="29266" r="11548" b="9582"/>
          <a:stretch/>
        </p:blipFill>
        <p:spPr>
          <a:xfrm>
            <a:off x="10795379" y="6368004"/>
            <a:ext cx="953712" cy="434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1305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2D4093A-7AF9-304D-AE6D-F745B4F016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915" y="3256767"/>
            <a:ext cx="5437188" cy="2944008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lvl="0"/>
            <a:r>
              <a:rPr lang="en-GB" noProof="0"/>
              <a:t>Nulla quis lorem ut libero malesuada feugiat. Curabitur non nulla sit amet nisl tempus convallis quis ac lectus.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E9A4EF-A011-1744-9932-D74E1968F6E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311903" y="441325"/>
            <a:ext cx="5437188" cy="57594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16" name="Title 10">
            <a:extLst>
              <a:ext uri="{FF2B5EF4-FFF2-40B4-BE49-F238E27FC236}">
                <a16:creationId xmlns:a16="http://schemas.microsoft.com/office/drawing/2014/main" id="{091C71F5-B0A7-8745-8F8B-E636D57FA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1665294"/>
            <a:ext cx="5437187" cy="1428641"/>
          </a:xfrm>
          <a:prstGeom prst="rect">
            <a:avLst/>
          </a:prstGeom>
        </p:spPr>
        <p:txBody>
          <a:bodyPr anchor="b"/>
          <a:lstStyle/>
          <a:p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AD4010-0096-6B46-B74C-E77670FCDEA8}"/>
              </a:ext>
            </a:extLst>
          </p:cNvPr>
          <p:cNvSpPr txBox="1"/>
          <p:nvPr/>
        </p:nvSpPr>
        <p:spPr>
          <a:xfrm>
            <a:off x="6312024" y="6416676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endParaRPr lang="en-GB" sz="1000" kern="1200" noProof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94271B-1588-8B83-AF63-19A63442EBFE}"/>
              </a:ext>
            </a:extLst>
          </p:cNvPr>
          <p:cNvSpPr txBox="1"/>
          <p:nvPr/>
        </p:nvSpPr>
        <p:spPr>
          <a:xfrm>
            <a:off x="442913" y="6416675"/>
            <a:ext cx="3673475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 dirty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6 – 10 October · Lima, Peru and virtual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DE700C-1910-562C-10A1-64B539DF6334}"/>
              </a:ext>
            </a:extLst>
          </p:cNvPr>
          <p:cNvSpPr txBox="1"/>
          <p:nvPr/>
        </p:nvSpPr>
        <p:spPr>
          <a:xfrm>
            <a:off x="4116389" y="6416675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hivr4p.org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B3AC93-D5FF-B99A-0595-51AF5CAB98EF}"/>
              </a:ext>
            </a:extLst>
          </p:cNvPr>
          <p:cNvSpPr txBox="1"/>
          <p:nvPr userDrawn="1"/>
        </p:nvSpPr>
        <p:spPr>
          <a:xfrm>
            <a:off x="6312024" y="6416676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endParaRPr lang="en-GB" sz="1000" kern="1200" noProof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22" t="29266" r="11548" b="9582"/>
          <a:stretch/>
        </p:blipFill>
        <p:spPr>
          <a:xfrm>
            <a:off x="10795379" y="6368004"/>
            <a:ext cx="953712" cy="434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939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C6D1B286-EE94-DE44-8BBB-C1AC4686368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2913" y="2097089"/>
            <a:ext cx="5437187" cy="41036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9B53F7F2-792C-5946-B26B-153D893CB55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311903" y="2097091"/>
            <a:ext cx="5437188" cy="410368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5A67C6D-451D-6C40-B015-49D120732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6391" y="441325"/>
            <a:ext cx="7632700" cy="1223964"/>
          </a:xfrm>
          <a:prstGeom prst="rect">
            <a:avLst/>
          </a:prstGeom>
        </p:spPr>
        <p:txBody>
          <a:bodyPr lIns="0" rIns="0" anchor="t"/>
          <a:lstStyle/>
          <a:p>
            <a:r>
              <a:rPr lang="es-ES" noProof="0" dirty="0"/>
              <a:t>Haga clic para modificar el estilo de título del patrón</a:t>
            </a:r>
            <a:endParaRPr lang="en-GB" noProof="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551B1C-217B-4F4B-81FF-529B758036DF}"/>
              </a:ext>
            </a:extLst>
          </p:cNvPr>
          <p:cNvSpPr txBox="1"/>
          <p:nvPr/>
        </p:nvSpPr>
        <p:spPr>
          <a:xfrm>
            <a:off x="6312024" y="6416676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endParaRPr lang="en-GB" sz="1000" kern="1200" noProof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9620CD-55F4-E7E8-E6EC-EB63F895E7BF}"/>
              </a:ext>
            </a:extLst>
          </p:cNvPr>
          <p:cNvSpPr txBox="1"/>
          <p:nvPr/>
        </p:nvSpPr>
        <p:spPr>
          <a:xfrm>
            <a:off x="442913" y="6416675"/>
            <a:ext cx="3673475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6 – 10 October · Lima, Peru and virtual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484B90-C316-C349-6B8A-72E2C44730B5}"/>
              </a:ext>
            </a:extLst>
          </p:cNvPr>
          <p:cNvSpPr txBox="1"/>
          <p:nvPr/>
        </p:nvSpPr>
        <p:spPr>
          <a:xfrm>
            <a:off x="4116389" y="6416675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hivr4p.org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E78E90-9218-9685-1D30-181ABB6A0E79}"/>
              </a:ext>
            </a:extLst>
          </p:cNvPr>
          <p:cNvSpPr txBox="1"/>
          <p:nvPr userDrawn="1"/>
        </p:nvSpPr>
        <p:spPr>
          <a:xfrm>
            <a:off x="6312024" y="6416676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endParaRPr lang="en-GB" sz="1000" kern="1200" noProof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22" t="29266" r="11548" b="9582"/>
          <a:stretch/>
        </p:blipFill>
        <p:spPr>
          <a:xfrm>
            <a:off x="10795379" y="6368004"/>
            <a:ext cx="953712" cy="434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01339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slide 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9657D6E-D7A9-5757-D780-8C4C40EAF8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3580"/>
          <a:stretch/>
        </p:blipFill>
        <p:spPr>
          <a:xfrm>
            <a:off x="-28800" y="1862992"/>
            <a:ext cx="3644305" cy="502040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6281A67-EECF-3906-182B-26FC6009B376}"/>
              </a:ext>
            </a:extLst>
          </p:cNvPr>
          <p:cNvSpPr/>
          <p:nvPr userDrawn="1"/>
        </p:nvSpPr>
        <p:spPr>
          <a:xfrm>
            <a:off x="3004457" y="0"/>
            <a:ext cx="9187542" cy="62007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996E0E-C323-7488-C5C5-A730ED0AAA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580"/>
          <a:stretch/>
        </p:blipFill>
        <p:spPr>
          <a:xfrm>
            <a:off x="-28800" y="1862992"/>
            <a:ext cx="3644305" cy="502040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48307A7-7DAF-A3D0-EEA7-B63B600E8639}"/>
              </a:ext>
            </a:extLst>
          </p:cNvPr>
          <p:cNvSpPr/>
          <p:nvPr/>
        </p:nvSpPr>
        <p:spPr>
          <a:xfrm>
            <a:off x="3004457" y="0"/>
            <a:ext cx="9187542" cy="62007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1EAEC98C-6D09-7F42-88C1-4A9DE54466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6391" y="441325"/>
            <a:ext cx="7632700" cy="4609306"/>
          </a:xfrm>
          <a:prstGeom prst="rect">
            <a:avLst/>
          </a:prstGeom>
        </p:spPr>
        <p:txBody>
          <a:bodyPr lIns="0" anchor="b">
            <a:normAutofit/>
          </a:bodyPr>
          <a:lstStyle>
            <a:lvl1pPr>
              <a:defRPr sz="4800" b="0" i="0">
                <a:solidFill>
                  <a:schemeClr val="bg1"/>
                </a:solidFill>
                <a:latin typeface="IAS Ribbon Sans Regular" pitchFamily="2" charset="0"/>
                <a:ea typeface="IAS Ribbon Sans Regular" pitchFamily="2" charset="0"/>
              </a:defRPr>
            </a:lvl1pPr>
          </a:lstStyle>
          <a:p>
            <a:r>
              <a:rPr lang="en-GB" noProof="0"/>
              <a:t>“Click to edit Master title style”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69231F-CE46-B143-A02F-F3089167ACB3}"/>
              </a:ext>
            </a:extLst>
          </p:cNvPr>
          <p:cNvSpPr txBox="1"/>
          <p:nvPr/>
        </p:nvSpPr>
        <p:spPr>
          <a:xfrm>
            <a:off x="6312024" y="6416676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endParaRPr lang="en-GB" sz="1000" kern="1200" noProof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683131-2416-4447-B094-A11566C296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16388" y="5364956"/>
            <a:ext cx="7632700" cy="835818"/>
          </a:xfrm>
        </p:spPr>
        <p:txBody>
          <a:bodyPr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+mj-lt"/>
                <a:ea typeface="IAS Ribbon Sans Regular" pitchFamily="2" charset="0"/>
              </a:defRPr>
            </a:lvl1pPr>
          </a:lstStyle>
          <a:p>
            <a:pPr lvl="0"/>
            <a:r>
              <a:rPr lang="en-GB" noProof="0"/>
              <a:t>Quote citation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BD2531-B330-3930-3318-0A3155709EE6}"/>
              </a:ext>
            </a:extLst>
          </p:cNvPr>
          <p:cNvSpPr txBox="1"/>
          <p:nvPr/>
        </p:nvSpPr>
        <p:spPr>
          <a:xfrm>
            <a:off x="4116388" y="6416675"/>
            <a:ext cx="3673475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6 – 10 October · Lima, Peru and virtual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2CB9AF-2DB1-B554-78D0-E26F7FBCD684}"/>
              </a:ext>
            </a:extLst>
          </p:cNvPr>
          <p:cNvSpPr txBox="1"/>
          <p:nvPr/>
        </p:nvSpPr>
        <p:spPr>
          <a:xfrm>
            <a:off x="7789864" y="6416675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hivr4p.org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EA29D02-9F95-CE08-4D0B-BA8E1DA1DF95}"/>
              </a:ext>
            </a:extLst>
          </p:cNvPr>
          <p:cNvSpPr txBox="1"/>
          <p:nvPr userDrawn="1"/>
        </p:nvSpPr>
        <p:spPr>
          <a:xfrm>
            <a:off x="6312024" y="6416676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endParaRPr lang="en-GB" sz="1000" kern="1200" noProof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3710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Título y objeto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8"/>
          <p:cNvSpPr txBox="1">
            <a:spLocks noGrp="1"/>
          </p:cNvSpPr>
          <p:nvPr>
            <p:ph type="title"/>
          </p:nvPr>
        </p:nvSpPr>
        <p:spPr>
          <a:xfrm>
            <a:off x="2879678" y="365125"/>
            <a:ext cx="847412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8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CC94271B-1588-8B83-AF63-19A63442EBFE}"/>
              </a:ext>
            </a:extLst>
          </p:cNvPr>
          <p:cNvSpPr txBox="1"/>
          <p:nvPr userDrawn="1"/>
        </p:nvSpPr>
        <p:spPr>
          <a:xfrm>
            <a:off x="442913" y="6416675"/>
            <a:ext cx="3673475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 dirty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6 – 10 October · Lima, Peru and virtual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A1DE700C-1910-562C-10A1-64B539DF6334}"/>
              </a:ext>
            </a:extLst>
          </p:cNvPr>
          <p:cNvSpPr txBox="1"/>
          <p:nvPr userDrawn="1"/>
        </p:nvSpPr>
        <p:spPr>
          <a:xfrm>
            <a:off x="4116389" y="6416675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hivr4p.org</a:t>
            </a:r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22" t="29266" r="11548" b="9582"/>
          <a:stretch/>
        </p:blipFill>
        <p:spPr>
          <a:xfrm>
            <a:off x="10795379" y="6368004"/>
            <a:ext cx="953712" cy="434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54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1_Solo el título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6"/>
          <p:cNvSpPr txBox="1">
            <a:spLocks noGrp="1"/>
          </p:cNvSpPr>
          <p:nvPr>
            <p:ph type="title"/>
          </p:nvPr>
        </p:nvSpPr>
        <p:spPr>
          <a:xfrm>
            <a:off x="3105150" y="365125"/>
            <a:ext cx="824865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CC94271B-1588-8B83-AF63-19A63442EBFE}"/>
              </a:ext>
            </a:extLst>
          </p:cNvPr>
          <p:cNvSpPr txBox="1"/>
          <p:nvPr userDrawn="1"/>
        </p:nvSpPr>
        <p:spPr>
          <a:xfrm>
            <a:off x="442913" y="6416675"/>
            <a:ext cx="3673475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 dirty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6 – 10 October · Lima, Peru and virtual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A1DE700C-1910-562C-10A1-64B539DF6334}"/>
              </a:ext>
            </a:extLst>
          </p:cNvPr>
          <p:cNvSpPr txBox="1"/>
          <p:nvPr userDrawn="1"/>
        </p:nvSpPr>
        <p:spPr>
          <a:xfrm>
            <a:off x="4116389" y="6416675"/>
            <a:ext cx="1763711" cy="2159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GB" sz="1000" b="0" i="0" kern="1200" noProof="0">
                <a:solidFill>
                  <a:schemeClr val="tx1"/>
                </a:solidFill>
                <a:effectLst/>
                <a:latin typeface="+mn-lt"/>
                <a:ea typeface="IAS Ribbon Sans Regular" pitchFamily="2" charset="0"/>
                <a:cs typeface="+mn-cs"/>
              </a:rPr>
              <a:t>hivr4p.org</a:t>
            </a: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22" t="29266" r="11548" b="9582"/>
          <a:stretch/>
        </p:blipFill>
        <p:spPr>
          <a:xfrm>
            <a:off x="10795379" y="6368004"/>
            <a:ext cx="953712" cy="434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653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6390" y="441325"/>
            <a:ext cx="7632700" cy="12239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s-ES" noProof="0"/>
              <a:t>Haga clic para modificar el estilo de título del patrón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913" y="2097089"/>
            <a:ext cx="11306169" cy="410368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n-GB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64E06F-EF28-50C5-9C9E-07D581412192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rcRect/>
          <a:stretch/>
        </p:blipFill>
        <p:spPr>
          <a:xfrm>
            <a:off x="442913" y="391331"/>
            <a:ext cx="2182049" cy="1168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83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2" r:id="rId3"/>
    <p:sldLayoutId id="2147483705" r:id="rId4"/>
    <p:sldLayoutId id="2147483707" r:id="rId5"/>
    <p:sldLayoutId id="2147483708" r:id="rId6"/>
    <p:sldLayoutId id="2147483710" r:id="rId7"/>
    <p:sldLayoutId id="2147483712" r:id="rId8"/>
    <p:sldLayoutId id="2147483714" r:id="rId9"/>
    <p:sldLayoutId id="214748371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79">
          <p15:clr>
            <a:srgbClr val="F26B43"/>
          </p15:clr>
        </p15:guide>
        <p15:guide id="2" pos="2593">
          <p15:clr>
            <a:srgbClr val="F26B43"/>
          </p15:clr>
        </p15:guide>
        <p15:guide id="3" pos="2865">
          <p15:clr>
            <a:srgbClr val="F26B43"/>
          </p15:clr>
        </p15:guide>
        <p15:guide id="4" pos="3704">
          <p15:clr>
            <a:srgbClr val="F26B43"/>
          </p15:clr>
        </p15:guide>
        <p15:guide id="5" pos="3976">
          <p15:clr>
            <a:srgbClr val="F26B43"/>
          </p15:clr>
        </p15:guide>
        <p15:guide id="6" pos="4815">
          <p15:clr>
            <a:srgbClr val="F26B43"/>
          </p15:clr>
        </p15:guide>
        <p15:guide id="7" pos="5087">
          <p15:clr>
            <a:srgbClr val="F26B43"/>
          </p15:clr>
        </p15:guide>
        <p15:guide id="8" pos="7401">
          <p15:clr>
            <a:srgbClr val="F26B43"/>
          </p15:clr>
        </p15:guide>
        <p15:guide id="9" orient="horz" pos="278">
          <p15:clr>
            <a:srgbClr val="F26B43"/>
          </p15:clr>
        </p15:guide>
        <p15:guide id="10" orient="horz" pos="1049">
          <p15:clr>
            <a:srgbClr val="F26B43"/>
          </p15:clr>
        </p15:guide>
        <p15:guide id="11" orient="horz" pos="1321">
          <p15:clr>
            <a:srgbClr val="F26B43"/>
          </p15:clr>
        </p15:guide>
        <p15:guide id="12" orient="horz" pos="3906">
          <p15:clr>
            <a:srgbClr val="F26B43"/>
          </p15:clr>
        </p15:guide>
        <p15:guide id="13" orient="horz" pos="4178">
          <p15:clr>
            <a:srgbClr val="F26B43"/>
          </p15:clr>
        </p15:guide>
        <p15:guide id="14" orient="horz" pos="404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18/10/relationships/comments" Target="../comments/modernComment_10A_4E30398C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CE3675-1649-802E-6FA3-7499193C733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67324" y="996399"/>
            <a:ext cx="7632700" cy="554212"/>
          </a:xfrm>
        </p:spPr>
        <p:txBody>
          <a:bodyPr>
            <a:noAutofit/>
          </a:bodyPr>
          <a:lstStyle/>
          <a:p>
            <a:r>
              <a:rPr lang="es" b="1" i="1" dirty="0"/>
              <a:t>Jimmy Medina </a:t>
            </a:r>
          </a:p>
          <a:p>
            <a:r>
              <a:rPr lang="es" b="1" i="1" dirty="0"/>
              <a:t>Coordinador Comunitario Corporacion Kimirina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22" t="29266" r="11548" b="9582"/>
          <a:stretch/>
        </p:blipFill>
        <p:spPr>
          <a:xfrm>
            <a:off x="9652647" y="5975360"/>
            <a:ext cx="2264049" cy="1032466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635B2C6D-3D81-A0F0-444D-E7DFCB23F9C4}"/>
              </a:ext>
            </a:extLst>
          </p:cNvPr>
          <p:cNvSpPr txBox="1">
            <a:spLocks/>
          </p:cNvSpPr>
          <p:nvPr/>
        </p:nvSpPr>
        <p:spPr>
          <a:xfrm>
            <a:off x="3436374" y="1731276"/>
            <a:ext cx="8363649" cy="194335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R" sz="2400" dirty="0">
                <a:ea typeface="Roboto" panose="02000000000000000000" pitchFamily="2" charset="0"/>
                <a:cs typeface="Roboto" panose="02000000000000000000" pitchFamily="2" charset="0"/>
              </a:rPr>
              <a:t>Aceptabilidad, interés, y acceso a los servicios de salud, de la población venezolana en situación de movilidad en Ecuador.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D6291F73-E1BD-2941-4AD9-0B379C724621}"/>
              </a:ext>
            </a:extLst>
          </p:cNvPr>
          <p:cNvSpPr txBox="1">
            <a:spLocks/>
          </p:cNvSpPr>
          <p:nvPr/>
        </p:nvSpPr>
        <p:spPr>
          <a:xfrm>
            <a:off x="3763159" y="3991887"/>
            <a:ext cx="7916552" cy="176949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R" sz="1400" b="1" dirty="0">
                <a:ea typeface="Lato" panose="020F0502020204030203" pitchFamily="34" charset="0"/>
                <a:cs typeface="Lato" panose="020F0502020204030203" pitchFamily="34" charset="0"/>
              </a:rPr>
              <a:t>Organización solicitante y ejecutora: </a:t>
            </a:r>
            <a:r>
              <a:rPr lang="es-CR" sz="1400" dirty="0">
                <a:ea typeface="Lato" panose="020F0502020204030203" pitchFamily="34" charset="0"/>
                <a:cs typeface="Lato" panose="020F0502020204030203" pitchFamily="34" charset="0"/>
              </a:rPr>
              <a:t>Corporación Kimirina</a:t>
            </a:r>
          </a:p>
          <a:p>
            <a:r>
              <a:rPr lang="es-CR" sz="1400" b="1" dirty="0">
                <a:ea typeface="Lato" panose="020F0502020204030203" pitchFamily="34" charset="0"/>
                <a:cs typeface="Lato" panose="020F0502020204030203" pitchFamily="34" charset="0"/>
              </a:rPr>
              <a:t>Proveedor de Asistencia Técnica: </a:t>
            </a:r>
            <a:r>
              <a:rPr lang="es-CR" sz="1400" dirty="0">
                <a:ea typeface="Lato" panose="020F0502020204030203" pitchFamily="34" charset="0"/>
                <a:cs typeface="Lato" panose="020F0502020204030203" pitchFamily="34" charset="0"/>
              </a:rPr>
              <a:t>Consejo Internacional de Organizaciones de Servicio de Sida (ICASO)</a:t>
            </a:r>
          </a:p>
          <a:p>
            <a:r>
              <a:rPr lang="es-CR" sz="1400" b="1" dirty="0">
                <a:ea typeface="Lato" panose="020F0502020204030203" pitchFamily="34" charset="0"/>
                <a:cs typeface="Lato" panose="020F0502020204030203" pitchFamily="34" charset="0"/>
              </a:rPr>
              <a:t>Consultora: </a:t>
            </a:r>
            <a:r>
              <a:rPr lang="es-CR" sz="1400" dirty="0">
                <a:ea typeface="Lato" panose="020F0502020204030203" pitchFamily="34" charset="0"/>
                <a:cs typeface="Lato" panose="020F0502020204030203" pitchFamily="34" charset="0"/>
              </a:rPr>
              <a:t>Ana Cristina Solano Quesada</a:t>
            </a:r>
            <a:endParaRPr lang="es-CR" sz="1200" dirty="0">
              <a:ea typeface="Lato" panose="020F0502020204030203" pitchFamily="34" charset="0"/>
              <a:cs typeface="Lato" panose="020F0502020204030203" pitchFamily="34" charset="0"/>
            </a:endParaRPr>
          </a:p>
          <a:p>
            <a:r>
              <a:rPr lang="es-CR" sz="1400" b="1" dirty="0">
                <a:ea typeface="Lato" panose="020F0502020204030203" pitchFamily="34" charset="0"/>
                <a:cs typeface="Lato" panose="020F0502020204030203" pitchFamily="34" charset="0"/>
              </a:rPr>
              <a:t>Financiación:  </a:t>
            </a:r>
            <a:r>
              <a:rPr lang="es-CR" sz="1400" dirty="0">
                <a:ea typeface="Lato" panose="020F0502020204030203" pitchFamily="34" charset="0"/>
                <a:cs typeface="Lato" panose="020F0502020204030203" pitchFamily="34" charset="0"/>
              </a:rPr>
              <a:t>Asistencia Técnica de Comunidad, Derechos y Género (Fondo Mundial de Lucha contra el Sida, la Tuberculosis y la Malaria)</a:t>
            </a:r>
          </a:p>
          <a:p>
            <a:endParaRPr lang="es-CR" sz="1200" dirty="0"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BE0D76D0-377D-832A-3703-1D663EC66DFD}"/>
              </a:ext>
            </a:extLst>
          </p:cNvPr>
          <p:cNvSpPr txBox="1">
            <a:spLocks/>
          </p:cNvSpPr>
          <p:nvPr/>
        </p:nvSpPr>
        <p:spPr>
          <a:xfrm>
            <a:off x="4167324" y="3152551"/>
            <a:ext cx="7097576" cy="430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s-CR" sz="2000" b="1" dirty="0">
                <a:solidFill>
                  <a:schemeClr val="tx2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2024</a:t>
            </a:r>
            <a:endParaRPr lang="es-CR" sz="1800" dirty="0">
              <a:solidFill>
                <a:schemeClr val="tx2"/>
              </a:solidFill>
              <a:latin typeface="+mn-lt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908" y="5975360"/>
            <a:ext cx="3078485" cy="528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783308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5"/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buSzPts val="2000"/>
            </a:pPr>
            <a:r>
              <a:rPr lang="es-CR" b="1" dirty="0">
                <a:cs typeface="Lato Light"/>
              </a:rPr>
              <a:t>Barreras Económicas:</a:t>
            </a:r>
          </a:p>
          <a:p>
            <a:pPr>
              <a:lnSpc>
                <a:spcPct val="120000"/>
              </a:lnSpc>
              <a:spcBef>
                <a:spcPts val="0"/>
              </a:spcBef>
              <a:buSzPts val="2000"/>
            </a:pPr>
            <a:r>
              <a:rPr lang="es-CR" dirty="0">
                <a:cs typeface="Lato Light"/>
              </a:rPr>
              <a:t>La precariedad laboral afecta su capacidad para costear servicios de salud y transporte necesario para recibir atención médica.</a:t>
            </a:r>
          </a:p>
          <a:p>
            <a:pPr>
              <a:lnSpc>
                <a:spcPct val="120000"/>
              </a:lnSpc>
              <a:spcBef>
                <a:spcPts val="0"/>
              </a:spcBef>
              <a:buSzPts val="2000"/>
            </a:pPr>
            <a:endParaRPr lang="es-CR" dirty="0">
              <a:cs typeface="Lato Light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 sz="1800" b="1" dirty="0">
                <a:cs typeface="Lato Light"/>
                <a:sym typeface="Arial"/>
              </a:rPr>
              <a:t>Aspectos administrativos de los servicios</a:t>
            </a:r>
          </a:p>
          <a:p>
            <a:pPr marL="800100" lvl="1"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 sz="1800" dirty="0">
                <a:cs typeface="Lato Light"/>
                <a:sym typeface="Arial"/>
              </a:rPr>
              <a:t>Tiempos de espera -  ausentismo laboral</a:t>
            </a:r>
          </a:p>
          <a:p>
            <a:pPr marL="800100" lvl="1"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 sz="1800" dirty="0">
                <a:cs typeface="Lato Light"/>
                <a:sym typeface="Arial"/>
              </a:rPr>
              <a:t>Falta de insumos y medicamentos</a:t>
            </a:r>
          </a:p>
          <a:p>
            <a:pPr marL="800100" lvl="1"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 sz="1800" dirty="0">
                <a:cs typeface="Lato Light"/>
                <a:sym typeface="Arial"/>
              </a:rPr>
              <a:t>Horarios de atención</a:t>
            </a:r>
          </a:p>
          <a:p>
            <a:pPr>
              <a:lnSpc>
                <a:spcPct val="120000"/>
              </a:lnSpc>
              <a:spcBef>
                <a:spcPts val="0"/>
              </a:spcBef>
              <a:buSzPts val="2000"/>
            </a:pPr>
            <a:endParaRPr lang="es-CR" dirty="0">
              <a:cs typeface="Lato Light"/>
            </a:endParaRPr>
          </a:p>
          <a:p>
            <a:endParaRPr lang="es-EC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 b="1">
                <a:cs typeface="Lato Light"/>
                <a:sym typeface="Arial"/>
              </a:rPr>
              <a:t>Desconocimiento</a:t>
            </a:r>
          </a:p>
          <a:p>
            <a:pPr marL="342900"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>
                <a:cs typeface="Lato Light"/>
                <a:sym typeface="Arial"/>
              </a:rPr>
              <a:t>Muchas personas no saben dónde ni cómo acceder a los servicios de SSR y VIH.</a:t>
            </a:r>
          </a:p>
          <a:p>
            <a:pPr marL="342900">
              <a:lnSpc>
                <a:spcPct val="110000"/>
              </a:lnSpc>
              <a:spcBef>
                <a:spcPts val="0"/>
              </a:spcBef>
              <a:buSzPts val="2000"/>
            </a:pPr>
            <a:endParaRPr lang="es-CR">
              <a:cs typeface="Lato Light"/>
              <a:sym typeface="Arial"/>
            </a:endParaRPr>
          </a:p>
          <a:p>
            <a:pPr marL="342900"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>
                <a:cs typeface="Lato Light"/>
                <a:sym typeface="Arial"/>
              </a:rPr>
              <a:t>Desconocimiento más alto entre mujeres cisgénero y personas trans, quienes sufren mayores dificultades en el acceso a información y redes de apoyo.</a:t>
            </a:r>
            <a:endParaRPr lang="es-CR" dirty="0">
              <a:cs typeface="Lato Light"/>
              <a:sym typeface="Arial"/>
            </a:endParaRPr>
          </a:p>
        </p:txBody>
      </p:sp>
      <p:sp>
        <p:nvSpPr>
          <p:cNvPr id="5" name="Título 3"/>
          <p:cNvSpPr txBox="1">
            <a:spLocks/>
          </p:cNvSpPr>
          <p:nvPr/>
        </p:nvSpPr>
        <p:spPr>
          <a:xfrm>
            <a:off x="4185626" y="738264"/>
            <a:ext cx="7632700" cy="1223964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C" dirty="0"/>
              <a:t>Barreras de acceso</a:t>
            </a:r>
          </a:p>
        </p:txBody>
      </p:sp>
    </p:spTree>
    <p:extLst>
      <p:ext uri="{BB962C8B-B14F-4D97-AF65-F5344CB8AC3E}">
        <p14:creationId xmlns:p14="http://schemas.microsoft.com/office/powerpoint/2010/main" val="1364985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AF722C96-BCFA-16E5-39C5-D222894FD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200"/>
              </a:spcBef>
            </a:pPr>
            <a:r>
              <a:rPr lang="es-ES_tradnl" sz="3200" b="1" dirty="0">
                <a:solidFill>
                  <a:schemeClr val="dk2"/>
                </a:solidFill>
                <a:cs typeface="Lato Black"/>
                <a:sym typeface="Arial"/>
              </a:rPr>
              <a:t>Algunos aspectos relevantes en servicios específicos</a:t>
            </a:r>
            <a:endParaRPr lang="es-CR" sz="3200" b="1" dirty="0">
              <a:solidFill>
                <a:schemeClr val="dk2"/>
              </a:solidFill>
              <a:cs typeface="Lato Black"/>
              <a:sym typeface="Arial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DA60A17-01C6-5647-1B20-6B808B2E9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342983"/>
            <a:ext cx="10515600" cy="4351338"/>
          </a:xfrm>
        </p:spPr>
        <p:txBody>
          <a:bodyPr>
            <a:normAutofit/>
          </a:bodyPr>
          <a:lstStyle/>
          <a:p>
            <a:pPr marL="114300" indent="0">
              <a:lnSpc>
                <a:spcPct val="110000"/>
              </a:lnSpc>
              <a:spcBef>
                <a:spcPts val="0"/>
              </a:spcBef>
              <a:buSzPts val="2000"/>
              <a:buNone/>
            </a:pPr>
            <a:r>
              <a:rPr lang="es-CR" sz="2000" b="1" dirty="0">
                <a:cs typeface="Lato Light"/>
              </a:rPr>
              <a:t>Pruebas de Detección de VIH</a:t>
            </a:r>
          </a:p>
          <a:p>
            <a:pPr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 sz="2000" dirty="0">
                <a:cs typeface="Lato Light"/>
              </a:rPr>
              <a:t>El acceso a pruebas de detección de VIH presenta variaciones: 55% en HSH, 68% en PVIH y 73% en mujeres trans.</a:t>
            </a:r>
          </a:p>
          <a:p>
            <a:pPr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 sz="2000" dirty="0">
                <a:cs typeface="Lato Light"/>
              </a:rPr>
              <a:t>Solo el 25% de MTS y un 6% de mujeres cisgénero, se han realizado pruebas.</a:t>
            </a:r>
          </a:p>
          <a:p>
            <a:pPr>
              <a:lnSpc>
                <a:spcPct val="110000"/>
              </a:lnSpc>
              <a:spcBef>
                <a:spcPts val="0"/>
              </a:spcBef>
              <a:buSzPts val="2000"/>
            </a:pPr>
            <a:endParaRPr lang="es-CR" sz="2000" b="1" dirty="0">
              <a:cs typeface="Lato Light"/>
            </a:endParaRPr>
          </a:p>
          <a:p>
            <a:pPr marL="114300" indent="0">
              <a:lnSpc>
                <a:spcPct val="110000"/>
              </a:lnSpc>
              <a:spcBef>
                <a:spcPts val="0"/>
              </a:spcBef>
              <a:buSzPts val="2000"/>
              <a:buNone/>
            </a:pPr>
            <a:r>
              <a:rPr lang="es-CR" sz="2000" b="1" dirty="0">
                <a:cs typeface="Lato Light"/>
              </a:rPr>
              <a:t>Acceso a PrEP y PEP:</a:t>
            </a:r>
          </a:p>
          <a:p>
            <a:pPr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 sz="2000" dirty="0">
                <a:cs typeface="Lato Light"/>
              </a:rPr>
              <a:t>El uso de la PrEP es escaso, reportándose solo un 9% entre mujeres trans. </a:t>
            </a:r>
          </a:p>
          <a:p>
            <a:pPr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 sz="2000" dirty="0">
                <a:cs typeface="Lato Light"/>
              </a:rPr>
              <a:t>No se ha registrado uso de PEP en ningún grupo</a:t>
            </a:r>
            <a:r>
              <a:rPr lang="es-CR" sz="1900" dirty="0">
                <a:cs typeface="Lato Ligh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9701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C75C07-CC83-AC24-3FB3-40E405B97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8417" y="480107"/>
            <a:ext cx="7160357" cy="589365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Bef>
                <a:spcPct val="0"/>
              </a:spcBef>
            </a:pPr>
            <a:r>
              <a:rPr lang="en-US" sz="2400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Las serias dificultades de acceso a servicios de salud para la población migrante en Ecuador resalta la urgencia de abordar las barreras existentes mediante soluciones integradas que reconozcan y consideren las complejas realidades que enfrentan estas personas. La implementación de estrategias adaptativas y sensibles a sus necesidades es fundamental para garantizar el derecho a la salud de la población migrante..</a:t>
            </a:r>
            <a:endParaRPr lang="en-US" sz="2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1149" y="6107395"/>
            <a:ext cx="3103167" cy="532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347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2816942" y="365125"/>
            <a:ext cx="8536858" cy="1325563"/>
          </a:xfrm>
        </p:spPr>
        <p:txBody>
          <a:bodyPr>
            <a:normAutofit/>
          </a:bodyPr>
          <a:lstStyle/>
          <a:p>
            <a:r>
              <a:rPr lang="es-CR" sz="3600" dirty="0">
                <a:latin typeface="Lato Black"/>
                <a:ea typeface="Lato Black"/>
                <a:cs typeface="Lato Black"/>
                <a:sym typeface="Arial"/>
              </a:rPr>
              <a:t>Características generales de la movilidad venezolana a Ecuador</a:t>
            </a:r>
            <a:endParaRPr lang="es-EC" sz="360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>
              <a:lnSpc>
                <a:spcPct val="120000"/>
              </a:lnSpc>
              <a:spcBef>
                <a:spcPts val="0"/>
              </a:spcBef>
              <a:buSzPts val="2000"/>
            </a:pPr>
            <a:r>
              <a:rPr lang="es-CR" sz="1800" dirty="0">
                <a:ea typeface="Lato Light"/>
                <a:cs typeface="Lato Light"/>
                <a:sym typeface="Arial"/>
              </a:rPr>
              <a:t>474,900 venezolanos en Ecuador,- 6% de los que han emigrado de Venezuela.</a:t>
            </a:r>
          </a:p>
          <a:p>
            <a:pPr marL="800100" lvl="1">
              <a:lnSpc>
                <a:spcPct val="120000"/>
              </a:lnSpc>
              <a:spcBef>
                <a:spcPts val="0"/>
              </a:spcBef>
              <a:buSzPts val="2000"/>
            </a:pPr>
            <a:r>
              <a:rPr lang="es-CR" sz="1800" dirty="0">
                <a:ea typeface="Lato Light"/>
                <a:cs typeface="Lato Light"/>
                <a:sym typeface="Arial"/>
              </a:rPr>
              <a:t>Migración mayoritariamente joven, con nivel educativo alto.</a:t>
            </a:r>
          </a:p>
          <a:p>
            <a:pPr marL="800100" lvl="1">
              <a:lnSpc>
                <a:spcPct val="120000"/>
              </a:lnSpc>
              <a:spcBef>
                <a:spcPts val="0"/>
              </a:spcBef>
              <a:buSzPts val="2000"/>
            </a:pPr>
            <a:r>
              <a:rPr lang="es-CR" sz="1800" dirty="0">
                <a:ea typeface="Lato Light"/>
                <a:cs typeface="Lato Light"/>
                <a:sym typeface="Arial"/>
              </a:rPr>
              <a:t>Aumento de migrantes sin estatus regular en años recientes.</a:t>
            </a:r>
          </a:p>
          <a:p>
            <a:pPr marL="800100" lvl="1">
              <a:lnSpc>
                <a:spcPct val="120000"/>
              </a:lnSpc>
              <a:spcBef>
                <a:spcPts val="0"/>
              </a:spcBef>
              <a:buSzPts val="2000"/>
            </a:pPr>
            <a:r>
              <a:rPr lang="es-CR" sz="1800" dirty="0">
                <a:ea typeface="Lato Light"/>
                <a:cs typeface="Lato Light"/>
                <a:sym typeface="Arial"/>
              </a:rPr>
              <a:t>Mujeres migrantes venezolanas: 48%</a:t>
            </a:r>
          </a:p>
          <a:p>
            <a:pPr marL="342900">
              <a:lnSpc>
                <a:spcPct val="120000"/>
              </a:lnSpc>
              <a:spcBef>
                <a:spcPts val="0"/>
              </a:spcBef>
              <a:buSzPts val="2000"/>
            </a:pPr>
            <a:endParaRPr lang="es-CR" sz="1800" dirty="0">
              <a:ea typeface="Lato Light"/>
              <a:cs typeface="Lato Light"/>
              <a:sym typeface="Arial"/>
            </a:endParaRPr>
          </a:p>
          <a:p>
            <a:pPr marL="342900">
              <a:lnSpc>
                <a:spcPct val="120000"/>
              </a:lnSpc>
              <a:spcBef>
                <a:spcPts val="0"/>
              </a:spcBef>
              <a:buSzPts val="2000"/>
            </a:pPr>
            <a:r>
              <a:rPr lang="es-CR" sz="1800" dirty="0">
                <a:ea typeface="Lato Light"/>
                <a:cs typeface="Lato Light"/>
                <a:sym typeface="Arial"/>
              </a:rPr>
              <a:t>Cerca de 1.2 millones de venezolanos pasaron por Ecuador entre 2017 y 2023, rumbo a otros destinos.</a:t>
            </a:r>
          </a:p>
          <a:p>
            <a:pPr marL="342900">
              <a:lnSpc>
                <a:spcPct val="120000"/>
              </a:lnSpc>
              <a:spcBef>
                <a:spcPts val="0"/>
              </a:spcBef>
              <a:buSzPts val="2000"/>
            </a:pPr>
            <a:endParaRPr lang="es-CR" sz="1800" dirty="0">
              <a:ea typeface="Lato Light"/>
              <a:cs typeface="Lato Light"/>
              <a:sym typeface="Arial"/>
            </a:endParaRPr>
          </a:p>
          <a:p>
            <a:pPr marL="342900">
              <a:lnSpc>
                <a:spcPct val="120000"/>
              </a:lnSpc>
              <a:spcBef>
                <a:spcPts val="0"/>
              </a:spcBef>
              <a:buSzPts val="2000"/>
            </a:pPr>
            <a:r>
              <a:rPr lang="es-CR" sz="1800" dirty="0">
                <a:ea typeface="Lato Light"/>
                <a:cs typeface="Lato Light"/>
                <a:sym typeface="Arial"/>
              </a:rPr>
              <a:t>Más de la mitad de los venezolanos en Ecuador enfrentan barreras para acceder a necesidades básicas como alimentos, alojamiento, empleo </a:t>
            </a:r>
            <a:r>
              <a:rPr lang="es-CR" sz="1800" b="1" dirty="0">
                <a:ea typeface="Lato Light"/>
                <a:cs typeface="Lato Light"/>
                <a:sym typeface="Arial"/>
              </a:rPr>
              <a:t>y servicios médicos. (GTRM).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SzPts val="2000"/>
              <a:buNone/>
            </a:pPr>
            <a:endParaRPr lang="es-CR" sz="1800" dirty="0">
              <a:ea typeface="Lato Light"/>
              <a:cs typeface="Lato Light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0339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dk2"/>
                </a:solidFill>
                <a:latin typeface="Lato Black"/>
                <a:ea typeface="Lato Black"/>
                <a:cs typeface="Lato Black"/>
                <a:sym typeface="Lato Black"/>
              </a:rPr>
              <a:t>Objetivo</a:t>
            </a:r>
            <a:r>
              <a:rPr lang="en-US" sz="4000" dirty="0">
                <a:solidFill>
                  <a:schemeClr val="dk2"/>
                </a:solidFill>
                <a:latin typeface="Lato Black"/>
                <a:ea typeface="Lato Black"/>
                <a:cs typeface="Lato Black"/>
                <a:sym typeface="Lato Black"/>
              </a:rPr>
              <a:t> General</a:t>
            </a:r>
            <a:endParaRPr lang="es-EC" sz="400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/>
        <p:txBody>
          <a:bodyPr anchor="ctr">
            <a:normAutofit/>
          </a:bodyPr>
          <a:lstStyle/>
          <a:p>
            <a:pPr lvl="0">
              <a:lnSpc>
                <a:spcPct val="150000"/>
              </a:lnSpc>
            </a:pPr>
            <a:r>
              <a:rPr lang="es-EC" sz="2400" dirty="0">
                <a:ea typeface="Lato Light"/>
                <a:cs typeface="Lato Light"/>
                <a:sym typeface="Lato Light"/>
              </a:rPr>
              <a:t>Analizar desde la perspectiva de personas venezolanas en situación de movilidad en Ecuador, las barreras, factores sociales y características del proceso migratorio, que influyen en su aceptabilidad y acceso a los servicios de salud sexual y reproductiva y de VIH.</a:t>
            </a:r>
            <a:endParaRPr lang="es-EC" sz="2400" dirty="0"/>
          </a:p>
          <a:p>
            <a:endParaRPr lang="es-EC" sz="2400" dirty="0"/>
          </a:p>
        </p:txBody>
      </p:sp>
      <p:sp>
        <p:nvSpPr>
          <p:cNvPr id="6" name="Arco 5"/>
          <p:cNvSpPr/>
          <p:nvPr/>
        </p:nvSpPr>
        <p:spPr>
          <a:xfrm>
            <a:off x="2669458" y="2595716"/>
            <a:ext cx="45719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84318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Marcador de contenido 25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s-CR" dirty="0">
                <a:ea typeface="Calibri" panose="020F0502020204030204" pitchFamily="34" charset="0"/>
                <a:cs typeface="Calibri" panose="020F0502020204030204" pitchFamily="34" charset="0"/>
              </a:rPr>
              <a:t>Con situación migratoria irregular.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s-CR" dirty="0">
                <a:ea typeface="Calibri" panose="020F0502020204030204" pitchFamily="34" charset="0"/>
                <a:cs typeface="Calibri" panose="020F0502020204030204" pitchFamily="34" charset="0"/>
              </a:rPr>
              <a:t>En tránsito, o pendular. 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s-CR" dirty="0">
                <a:ea typeface="Calibri" panose="020F0502020204030204" pitchFamily="34" charset="0"/>
                <a:cs typeface="Calibri" panose="020F0502020204030204" pitchFamily="34" charset="0"/>
              </a:rPr>
              <a:t>Con más de 1 mes, máximo 12 meses de permanencia en Ecuador.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s-CR" dirty="0">
                <a:ea typeface="Calibri" panose="020F0502020204030204" pitchFamily="34" charset="0"/>
                <a:cs typeface="Calibri" panose="020F0502020204030204" pitchFamily="34" charset="0"/>
              </a:rPr>
              <a:t>Entre los  18 y los 50 años.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s-CR" dirty="0">
                <a:ea typeface="Calibri" panose="020F0502020204030204" pitchFamily="34" charset="0"/>
                <a:cs typeface="Calibri" panose="020F0502020204030204" pitchFamily="34" charset="0"/>
              </a:rPr>
              <a:t>Que estuvieron de acuerdo y firmaron el consentimiento informado del estudio</a:t>
            </a:r>
          </a:p>
          <a:p>
            <a:endParaRPr lang="es-EC" dirty="0"/>
          </a:p>
        </p:txBody>
      </p:sp>
      <p:sp>
        <p:nvSpPr>
          <p:cNvPr id="19" name="Título 1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C" sz="4000" dirty="0"/>
              <a:t>Metodología</a:t>
            </a:r>
          </a:p>
        </p:txBody>
      </p:sp>
      <p:sp>
        <p:nvSpPr>
          <p:cNvPr id="23" name="Marcador de texto 4"/>
          <p:cNvSpPr txBox="1">
            <a:spLocks/>
          </p:cNvSpPr>
          <p:nvPr/>
        </p:nvSpPr>
        <p:spPr>
          <a:xfrm>
            <a:off x="6207024" y="1277756"/>
            <a:ext cx="5542067" cy="63825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>
              <a:lnSpc>
                <a:spcPct val="150000"/>
              </a:lnSpc>
              <a:defRPr/>
            </a:pPr>
            <a:r>
              <a:rPr lang="es-CR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CRITERIOS DE INCLUSION</a:t>
            </a:r>
          </a:p>
          <a:p>
            <a:pPr algn="just">
              <a:lnSpc>
                <a:spcPct val="150000"/>
              </a:lnSpc>
              <a:defRPr/>
            </a:pPr>
            <a:endParaRPr lang="es-CR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s-EC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2" name="Imagen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378" y="1665289"/>
            <a:ext cx="5093488" cy="4711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650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67664" y="365125"/>
            <a:ext cx="8286135" cy="1325563"/>
          </a:xfrm>
        </p:spPr>
        <p:txBody>
          <a:bodyPr>
            <a:normAutofit/>
          </a:bodyPr>
          <a:lstStyle/>
          <a:p>
            <a:r>
              <a:rPr lang="es-EC" sz="4000" dirty="0"/>
              <a:t>Muestreo por conveniencia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B911755-50A6-038F-E257-9D653DCC2C3C}"/>
              </a:ext>
            </a:extLst>
          </p:cNvPr>
          <p:cNvSpPr txBox="1"/>
          <p:nvPr/>
        </p:nvSpPr>
        <p:spPr>
          <a:xfrm>
            <a:off x="6475108" y="1760081"/>
            <a:ext cx="487869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CR" sz="2000" b="1" cap="small" dirty="0">
                <a:solidFill>
                  <a:schemeClr val="dk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Participantes:  </a:t>
            </a:r>
            <a:r>
              <a:rPr lang="es-CR" sz="2000" b="1" dirty="0">
                <a:solidFill>
                  <a:schemeClr val="dk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103 personas:</a:t>
            </a:r>
          </a:p>
          <a:p>
            <a:pPr algn="just">
              <a:lnSpc>
                <a:spcPct val="150000"/>
              </a:lnSpc>
            </a:pPr>
            <a:endParaRPr lang="es-CR" sz="2000" b="1" dirty="0">
              <a:solidFill>
                <a:schemeClr val="dk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R" sz="2000" dirty="0">
                <a:solidFill>
                  <a:schemeClr val="dk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91 participaron en las encuestas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R" sz="2000" dirty="0">
                <a:solidFill>
                  <a:schemeClr val="dk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66 participaron de los grupos focales (11 grupos focales, con la participación de 6 a 9 personas)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R" sz="2000" dirty="0">
                <a:solidFill>
                  <a:schemeClr val="dk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37 participaron de las entrevistas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CR" sz="2000" dirty="0">
              <a:solidFill>
                <a:schemeClr val="dk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CR" sz="2000" dirty="0">
              <a:solidFill>
                <a:schemeClr val="dk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838200" y="1725207"/>
            <a:ext cx="478467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CR" sz="2000" b="1" cap="small" dirty="0">
                <a:solidFill>
                  <a:schemeClr val="dk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Cobertura Geográfica: 4 prov.</a:t>
            </a:r>
          </a:p>
          <a:p>
            <a:pPr algn="just">
              <a:lnSpc>
                <a:spcPct val="150000"/>
              </a:lnSpc>
            </a:pPr>
            <a:endParaRPr lang="es-CR" sz="2000" b="1" cap="small" dirty="0">
              <a:solidFill>
                <a:schemeClr val="dk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s-CR" sz="2000" dirty="0">
              <a:solidFill>
                <a:schemeClr val="dk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t="15084" b="14860"/>
          <a:stretch/>
        </p:blipFill>
        <p:spPr>
          <a:xfrm>
            <a:off x="589599" y="2273603"/>
            <a:ext cx="5033279" cy="373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002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 title="Gráfico">
            <a:extLst>
              <a:ext uri="{FF2B5EF4-FFF2-40B4-BE49-F238E27FC236}">
                <a16:creationId xmlns:a16="http://schemas.microsoft.com/office/drawing/2014/main" id="{00000000-0008-0000-0200-00005A5A45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6877698"/>
              </p:ext>
            </p:extLst>
          </p:nvPr>
        </p:nvGraphicFramePr>
        <p:xfrm>
          <a:off x="-152400" y="2116137"/>
          <a:ext cx="4775212" cy="2762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 title="Gráfico">
            <a:extLst>
              <a:ext uri="{FF2B5EF4-FFF2-40B4-BE49-F238E27FC236}">
                <a16:creationId xmlns:a16="http://schemas.microsoft.com/office/drawing/2014/main" id="{00000000-0008-0000-0200-00008C63B6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0284989"/>
              </p:ext>
            </p:extLst>
          </p:nvPr>
        </p:nvGraphicFramePr>
        <p:xfrm>
          <a:off x="3476626" y="2278062"/>
          <a:ext cx="4705350" cy="2762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6" title="Gráfico">
            <a:extLst>
              <a:ext uri="{FF2B5EF4-FFF2-40B4-BE49-F238E27FC236}">
                <a16:creationId xmlns:a16="http://schemas.microsoft.com/office/drawing/2014/main" id="{00000000-0008-0000-0200-0000FB0FFB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797534"/>
              </p:ext>
            </p:extLst>
          </p:nvPr>
        </p:nvGraphicFramePr>
        <p:xfrm>
          <a:off x="7569190" y="2003425"/>
          <a:ext cx="4552950" cy="2886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ítulo 1">
            <a:extLst>
              <a:ext uri="{FF2B5EF4-FFF2-40B4-BE49-F238E27FC236}">
                <a16:creationId xmlns:a16="http://schemas.microsoft.com/office/drawing/2014/main" id="{EF76C3DC-30BE-979E-1075-0C31E91FD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  <a:buFont typeface="Arial"/>
            </a:pPr>
            <a:r>
              <a:rPr lang="es-CR" sz="3600" b="1" kern="1200" dirty="0">
                <a:solidFill>
                  <a:schemeClr val="accent1"/>
                </a:solidFill>
                <a:latin typeface="+mj-lt"/>
                <a:ea typeface="+mj-ea"/>
                <a:cs typeface="+mj-cs"/>
                <a:sym typeface="Arial"/>
              </a:rPr>
              <a:t>Sexo, género, orientación sexual, edad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5260C1-8C2E-CF0F-07BD-D60B3F8BEE8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5202237"/>
            <a:ext cx="11182350" cy="97472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buSzPts val="2000"/>
              <a:buNone/>
            </a:pPr>
            <a:endParaRPr lang="es-CR" sz="2000" dirty="0">
              <a:solidFill>
                <a:schemeClr val="accent1"/>
              </a:solidFill>
              <a:latin typeface="Lato Light"/>
              <a:cs typeface="Lato Light"/>
              <a:sym typeface="Arial"/>
            </a:endParaRPr>
          </a:p>
          <a:p>
            <a:pPr marL="342900" algn="ctr">
              <a:lnSpc>
                <a:spcPct val="110000"/>
              </a:lnSpc>
              <a:spcBef>
                <a:spcPts val="0"/>
              </a:spcBef>
              <a:buClr>
                <a:schemeClr val="accent2"/>
              </a:buClr>
              <a:buSzPts val="2000"/>
            </a:pPr>
            <a:r>
              <a:rPr lang="es-CR" sz="2000" dirty="0">
                <a:solidFill>
                  <a:srgbClr val="0395D6"/>
                </a:solidFill>
                <a:latin typeface="Lato Light"/>
                <a:cs typeface="Lato Light"/>
                <a:sym typeface="Arial"/>
              </a:rPr>
              <a:t>78% entre los 18 y 37 años.</a:t>
            </a:r>
          </a:p>
          <a:p>
            <a:pPr marL="342900" algn="ctr">
              <a:lnSpc>
                <a:spcPct val="110000"/>
              </a:lnSpc>
              <a:spcBef>
                <a:spcPts val="0"/>
              </a:spcBef>
              <a:buClr>
                <a:schemeClr val="accent2"/>
              </a:buClr>
              <a:buSzPts val="2000"/>
            </a:pPr>
            <a:r>
              <a:rPr lang="es-CR" sz="2000" dirty="0">
                <a:solidFill>
                  <a:srgbClr val="0395D6"/>
                </a:solidFill>
                <a:latin typeface="Lato Light"/>
                <a:cs typeface="Lato Light"/>
                <a:sym typeface="Arial"/>
              </a:rPr>
              <a:t>Mayor concentración entre 23 y 27 años.</a:t>
            </a:r>
          </a:p>
          <a:p>
            <a:pPr marL="342900" algn="ctr">
              <a:lnSpc>
                <a:spcPct val="110000"/>
              </a:lnSpc>
              <a:spcBef>
                <a:spcPts val="0"/>
              </a:spcBef>
              <a:buClr>
                <a:schemeClr val="accent2"/>
              </a:buClr>
              <a:buSzPts val="2000"/>
            </a:pPr>
            <a:r>
              <a:rPr lang="es-CR" sz="2000" dirty="0">
                <a:solidFill>
                  <a:srgbClr val="0395D6"/>
                </a:solidFill>
                <a:latin typeface="Lato Light"/>
                <a:cs typeface="Lato Light"/>
                <a:sym typeface="Arial"/>
              </a:rPr>
              <a:t> 79% de mujeres trans entre 23 y 32 años.</a:t>
            </a:r>
          </a:p>
        </p:txBody>
      </p:sp>
    </p:spTree>
    <p:extLst>
      <p:ext uri="{BB962C8B-B14F-4D97-AF65-F5344CB8AC3E}">
        <p14:creationId xmlns:p14="http://schemas.microsoft.com/office/powerpoint/2010/main" val="3356660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8D4EE-A74C-3348-D0F2-25ED71546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200"/>
              </a:spcBef>
            </a:pPr>
            <a:r>
              <a:rPr lang="es-ES_tradnl" sz="4000" b="1" dirty="0">
                <a:solidFill>
                  <a:schemeClr val="dk2"/>
                </a:solidFill>
                <a:latin typeface="Lato Black"/>
                <a:cs typeface="Lato Black"/>
                <a:sym typeface="Arial"/>
              </a:rPr>
              <a:t>Factores sociales y económicos</a:t>
            </a:r>
            <a:endParaRPr lang="es-CR" sz="4000" b="1" dirty="0">
              <a:solidFill>
                <a:schemeClr val="dk2"/>
              </a:solidFill>
              <a:latin typeface="Lato Black"/>
              <a:cs typeface="Lato Black"/>
              <a:sym typeface="Arial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C2B4AD5-5A8A-7085-7AE9-F8270DF3D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37137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SzPts val="2000"/>
              <a:buNone/>
            </a:pPr>
            <a:r>
              <a:rPr lang="es-CR" sz="2000" b="1" dirty="0">
                <a:cs typeface="Lato Light"/>
                <a:sym typeface="Arial"/>
              </a:rPr>
              <a:t>Acceso a teléfono e internet:</a:t>
            </a:r>
          </a:p>
          <a:p>
            <a:pPr marL="342900"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 sz="2000" dirty="0">
                <a:cs typeface="Lato Light"/>
                <a:sym typeface="Arial"/>
              </a:rPr>
              <a:t>Aunque existe un acceso significativo a tecnología, un número importante de personas carece de un teléfono propio, lo que limita sus alternativas de comunicación.</a:t>
            </a:r>
          </a:p>
          <a:p>
            <a:pPr marL="342900"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 sz="2000" dirty="0">
                <a:cs typeface="Lato Light"/>
                <a:sym typeface="Arial"/>
              </a:rPr>
              <a:t>Esta falta de acceso y las limitaciones tecnológicas, especialmente entre quienes están de paso, restringen su capacidad para acceder a información vital sobre salud, servicios y derechos.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SzPts val="2000"/>
              <a:buNone/>
            </a:pPr>
            <a:endParaRPr lang="es-CR" sz="2000" dirty="0">
              <a:cs typeface="Lato Light"/>
              <a:sym typeface="Arial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SzPts val="2000"/>
              <a:buNone/>
            </a:pPr>
            <a:r>
              <a:rPr lang="es-CR" sz="2000" b="1" dirty="0">
                <a:cs typeface="Lato Light"/>
                <a:sym typeface="Arial"/>
              </a:rPr>
              <a:t>Redes de Apoyo:</a:t>
            </a:r>
          </a:p>
          <a:p>
            <a:pPr marL="342900"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 sz="2000" dirty="0">
                <a:cs typeface="Lato Light"/>
                <a:sym typeface="Arial"/>
              </a:rPr>
              <a:t>84% de las personas encuestadas carece de redes de apoyo adecuados en Ecuador, lo que agrava la vulnerabilidad de estas comunidades.</a:t>
            </a:r>
          </a:p>
          <a:p>
            <a:pPr marL="342900"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 sz="2000" dirty="0">
                <a:cs typeface="Lato Light"/>
                <a:sym typeface="Arial"/>
              </a:rPr>
              <a:t>Esto es especialmente crítico para las mujeres trans, quienes indican no contar con ninguna red de apoyo.</a:t>
            </a:r>
          </a:p>
          <a:p>
            <a:pPr marL="342900">
              <a:lnSpc>
                <a:spcPct val="110000"/>
              </a:lnSpc>
              <a:spcBef>
                <a:spcPts val="0"/>
              </a:spcBef>
              <a:buSzPts val="2000"/>
            </a:pPr>
            <a:endParaRPr lang="es-CR" sz="2000" dirty="0">
              <a:cs typeface="Lato Light"/>
              <a:sym typeface="Arial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SzPts val="2000"/>
              <a:buNone/>
            </a:pPr>
            <a:r>
              <a:rPr lang="es-CR" sz="2000" b="1" dirty="0">
                <a:cs typeface="Lato Light"/>
                <a:sym typeface="Arial"/>
              </a:rPr>
              <a:t>Violencia</a:t>
            </a:r>
          </a:p>
          <a:p>
            <a:pPr marL="342900"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 sz="2000" dirty="0">
                <a:cs typeface="Lato Light"/>
                <a:sym typeface="Arial"/>
              </a:rPr>
              <a:t>“Naturalizada”; afectando su acceso a servicios de apoyo.</a:t>
            </a:r>
          </a:p>
          <a:p>
            <a:pPr marL="342900"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 sz="2000" dirty="0">
                <a:cs typeface="Lato Light"/>
                <a:sym typeface="Arial"/>
              </a:rPr>
              <a:t>Poca confianza de estos grupos hacia los servicios institucionales de atención a la violencia.</a:t>
            </a:r>
          </a:p>
        </p:txBody>
      </p:sp>
    </p:spTree>
    <p:extLst>
      <p:ext uri="{BB962C8B-B14F-4D97-AF65-F5344CB8AC3E}">
        <p14:creationId xmlns:p14="http://schemas.microsoft.com/office/powerpoint/2010/main" val="1607398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8D4EE-A74C-3348-D0F2-25ED71546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spcBef>
                <a:spcPts val="200"/>
              </a:spcBef>
            </a:pPr>
            <a:r>
              <a:rPr lang="en-US" sz="4000" dirty="0" err="1">
                <a:ea typeface="Calibri"/>
                <a:cs typeface="Calibri"/>
                <a:sym typeface="Calibri"/>
              </a:rPr>
              <a:t>Principales</a:t>
            </a:r>
            <a:r>
              <a:rPr lang="en-US" sz="4000" dirty="0">
                <a:ea typeface="Calibri"/>
                <a:cs typeface="Calibri"/>
                <a:sym typeface="Calibri"/>
              </a:rPr>
              <a:t> </a:t>
            </a:r>
            <a:r>
              <a:rPr lang="en-US" sz="4000" dirty="0" err="1">
                <a:ea typeface="Calibri"/>
                <a:cs typeface="Calibri"/>
                <a:sym typeface="Calibri"/>
              </a:rPr>
              <a:t>hallazgos</a:t>
            </a:r>
            <a:endParaRPr lang="es-CR" sz="4000" b="1" dirty="0">
              <a:solidFill>
                <a:schemeClr val="dk2"/>
              </a:solidFill>
              <a:latin typeface="+mn-lt"/>
              <a:cs typeface="Lato Black"/>
              <a:sym typeface="Arial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C2B4AD5-5A8A-7085-7AE9-F8270DF3D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84622"/>
            <a:ext cx="5321968" cy="3661936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SzPts val="2000"/>
              <a:buNone/>
            </a:pPr>
            <a:r>
              <a:rPr lang="es-CR" sz="2000" b="1" dirty="0">
                <a:cs typeface="Lato Light"/>
                <a:sym typeface="Arial"/>
              </a:rPr>
              <a:t>Acceso a servicios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SzPts val="2000"/>
              <a:buNone/>
            </a:pPr>
            <a:endParaRPr lang="es-CR" sz="2000" dirty="0">
              <a:cs typeface="Lato Light"/>
              <a:sym typeface="Arial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SzPts val="2000"/>
              <a:buNone/>
            </a:pPr>
            <a:r>
              <a:rPr lang="es-CR" sz="2000" dirty="0">
                <a:cs typeface="Lato Light"/>
                <a:sym typeface="Arial"/>
              </a:rPr>
              <a:t>La accesibilidad a servicios de SSR y de VIH es limitada para estas poblaciones.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SzPts val="2000"/>
              <a:buNone/>
            </a:pPr>
            <a:endParaRPr lang="es-CR" dirty="0">
              <a:cs typeface="Lato Light"/>
              <a:sym typeface="Arial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SzPts val="2000"/>
              <a:buNone/>
            </a:pPr>
            <a:r>
              <a:rPr lang="es-CR" dirty="0">
                <a:solidFill>
                  <a:schemeClr val="tx1">
                    <a:alpha val="80000"/>
                  </a:schemeClr>
                </a:solidFill>
                <a:cs typeface="Lato Light"/>
              </a:rPr>
              <a:t>Quienes han utilizado los servicios de SSR y VIH reportan una satisfacción general, especialmente en los servicios hospitalarios y muchos menos en los de consulta externa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SzPts val="2000"/>
              <a:buNone/>
            </a:pPr>
            <a:endParaRPr lang="es-CR" sz="2000" dirty="0">
              <a:cs typeface="Lato Light"/>
              <a:sym typeface="Arial"/>
            </a:endParaRPr>
          </a:p>
          <a:p>
            <a:pPr marL="342900">
              <a:lnSpc>
                <a:spcPct val="110000"/>
              </a:lnSpc>
              <a:spcBef>
                <a:spcPts val="0"/>
              </a:spcBef>
              <a:buSzPts val="2000"/>
            </a:pPr>
            <a:endParaRPr lang="es-CR" sz="2000" dirty="0">
              <a:cs typeface="Lato Light"/>
              <a:sym typeface="Arial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SzPts val="2000"/>
              <a:buNone/>
            </a:pPr>
            <a:endParaRPr lang="es-CR" sz="2000" dirty="0">
              <a:cs typeface="Lato Light"/>
              <a:sym typeface="Arial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906" y="2045776"/>
            <a:ext cx="5254814" cy="2991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71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sz="quarter" idx="13"/>
          </p:nvPr>
        </p:nvSpPr>
        <p:spPr>
          <a:xfrm>
            <a:off x="539166" y="4359653"/>
            <a:ext cx="5437187" cy="155988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SzPts val="2000"/>
            </a:pPr>
            <a:r>
              <a:rPr lang="es-CR" b="1" dirty="0">
                <a:solidFill>
                  <a:schemeClr val="tx1">
                    <a:alpha val="80000"/>
                  </a:schemeClr>
                </a:solidFill>
                <a:cs typeface="Lato Light"/>
                <a:sym typeface="Arial"/>
              </a:rPr>
              <a:t>Miedo a la discriminación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SzPts val="2000"/>
              <a:buFont typeface="Arial" panose="020B0604020202020204" pitchFamily="34" charset="0"/>
              <a:buChar char="•"/>
            </a:pPr>
            <a:r>
              <a:rPr lang="es-CR" sz="1800" dirty="0">
                <a:cs typeface="Lato Light"/>
                <a:sym typeface="Arial"/>
              </a:rPr>
              <a:t>El miedo a enfrentar discriminación por parte del personal de salud, relacionada con la xenofobia, homofobia, </a:t>
            </a:r>
            <a:r>
              <a:rPr lang="es-CR" sz="1800" dirty="0" err="1">
                <a:cs typeface="Lato Light"/>
                <a:sym typeface="Arial"/>
              </a:rPr>
              <a:t>transfobia</a:t>
            </a:r>
            <a:r>
              <a:rPr lang="es-CR" sz="1800" dirty="0">
                <a:cs typeface="Lato Light"/>
                <a:sym typeface="Arial"/>
              </a:rPr>
              <a:t> y </a:t>
            </a:r>
            <a:r>
              <a:rPr lang="es-CR" sz="1800" dirty="0" err="1">
                <a:cs typeface="Lato Light"/>
                <a:sym typeface="Arial"/>
              </a:rPr>
              <a:t>aporofobia</a:t>
            </a:r>
            <a:endParaRPr lang="es-CR" sz="1800" dirty="0">
              <a:cs typeface="Lato Light"/>
              <a:sym typeface="Arial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SzPts val="2000"/>
              <a:buNone/>
            </a:pPr>
            <a:endParaRPr lang="es-CR" b="1" dirty="0">
              <a:solidFill>
                <a:schemeClr val="tx1">
                  <a:alpha val="80000"/>
                </a:schemeClr>
              </a:solidFill>
              <a:cs typeface="Lato Light"/>
            </a:endParaRPr>
          </a:p>
          <a:p>
            <a:pPr marL="342900">
              <a:spcBef>
                <a:spcPts val="0"/>
              </a:spcBef>
              <a:spcAft>
                <a:spcPts val="600"/>
              </a:spcAft>
              <a:buSzPts val="2000"/>
            </a:pPr>
            <a:endParaRPr lang="es-CR" dirty="0">
              <a:solidFill>
                <a:schemeClr val="tx1">
                  <a:alpha val="80000"/>
                </a:schemeClr>
              </a:solidFill>
              <a:cs typeface="Lato Light"/>
              <a:sym typeface="Arial"/>
            </a:endParaRPr>
          </a:p>
          <a:p>
            <a:endParaRPr lang="es-EC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Barreras de acceso</a:t>
            </a:r>
          </a:p>
        </p:txBody>
      </p:sp>
      <p:sp>
        <p:nvSpPr>
          <p:cNvPr id="7" name="Rectángulo 6"/>
          <p:cNvSpPr/>
          <p:nvPr/>
        </p:nvSpPr>
        <p:spPr>
          <a:xfrm>
            <a:off x="466976" y="1899859"/>
            <a:ext cx="5657098" cy="22252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SzPts val="2000"/>
            </a:pPr>
            <a:r>
              <a:rPr lang="es-CR" b="1" dirty="0">
                <a:cs typeface="Lato Light"/>
                <a:sym typeface="Arial"/>
              </a:rPr>
              <a:t>Brecha entre Legislación y aplicación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es-CR" dirty="0">
                <a:cs typeface="Lato Light"/>
                <a:sym typeface="Arial"/>
              </a:rPr>
              <a:t>Aunque Ecuador tiene una legislación progresista para la protección de personas migrantes, la implementación efectiva de estas políticas su aplicación es poco efectiva por que el sistema esta saturado y demanda de más tiempo para acceder a los servicios.</a:t>
            </a:r>
            <a:endParaRPr lang="es-EC" dirty="0"/>
          </a:p>
        </p:txBody>
      </p:sp>
      <p:sp>
        <p:nvSpPr>
          <p:cNvPr id="9" name="Marcador de texto 2">
            <a:extLst>
              <a:ext uri="{FF2B5EF4-FFF2-40B4-BE49-F238E27FC236}">
                <a16:creationId xmlns:a16="http://schemas.microsoft.com/office/drawing/2014/main" id="{4DA60A17-01C6-5647-1B20-6B808B2E9C07}"/>
              </a:ext>
            </a:extLst>
          </p:cNvPr>
          <p:cNvSpPr txBox="1">
            <a:spLocks/>
          </p:cNvSpPr>
          <p:nvPr/>
        </p:nvSpPr>
        <p:spPr>
          <a:xfrm>
            <a:off x="6428209" y="1899859"/>
            <a:ext cx="5437188" cy="410368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  <a:buSzPts val="2000"/>
            </a:pPr>
            <a:r>
              <a:rPr lang="es-CR" b="1" dirty="0">
                <a:cs typeface="Lato Light"/>
              </a:rPr>
              <a:t>Conocimiento y ejercicio de DDHH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es-CR" dirty="0">
                <a:cs typeface="Lato Light"/>
              </a:rPr>
              <a:t>Las personas con VIH suelen tener un mejor conocimiento de sus derechos, lo que facilita su acceso a servicios. Un 68% reporta tener acceso a medicamentos, pero aún hay un porcentaje significativo sin acceso.</a:t>
            </a: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endParaRPr lang="es-CR" dirty="0">
              <a:cs typeface="Lato Light"/>
            </a:endParaRPr>
          </a:p>
          <a:p>
            <a:pPr marL="342900" indent="-342900">
              <a:lnSpc>
                <a:spcPct val="110000"/>
              </a:lnSpc>
              <a:spcBef>
                <a:spcPts val="0"/>
              </a:spcBef>
              <a:buSzPts val="2000"/>
              <a:buFont typeface="Arial" panose="020B0604020202020204" pitchFamily="34" charset="0"/>
              <a:buChar char="•"/>
            </a:pPr>
            <a:r>
              <a:rPr lang="es-CR" dirty="0">
                <a:cs typeface="Lato Light"/>
              </a:rPr>
              <a:t>Las  mujeres cogenero son quienes menos conocimiento tienen de sus derechos</a:t>
            </a:r>
          </a:p>
        </p:txBody>
      </p:sp>
    </p:spTree>
    <p:extLst>
      <p:ext uri="{BB962C8B-B14F-4D97-AF65-F5344CB8AC3E}">
        <p14:creationId xmlns:p14="http://schemas.microsoft.com/office/powerpoint/2010/main" val="3811225655"/>
      </p:ext>
    </p:extLst>
  </p:cSld>
  <p:clrMapOvr>
    <a:masterClrMapping/>
  </p:clrMapOvr>
</p:sld>
</file>

<file path=ppt/theme/theme1.xml><?xml version="1.0" encoding="utf-8"?>
<a:theme xmlns:a="http://schemas.openxmlformats.org/drawingml/2006/main" name="HIVR4P2023">
  <a:themeElements>
    <a:clrScheme name="HIVR4P 2023">
      <a:dk1>
        <a:srgbClr val="000000"/>
      </a:dk1>
      <a:lt1>
        <a:srgbClr val="FFFFFF"/>
      </a:lt1>
      <a:dk2>
        <a:srgbClr val="DB2415"/>
      </a:dk2>
      <a:lt2>
        <a:srgbClr val="FFFFFF"/>
      </a:lt2>
      <a:accent1>
        <a:srgbClr val="DB2415"/>
      </a:accent1>
      <a:accent2>
        <a:srgbClr val="DE9343"/>
      </a:accent2>
      <a:accent3>
        <a:srgbClr val="45ABBF"/>
      </a:accent3>
      <a:accent4>
        <a:srgbClr val="E271A9"/>
      </a:accent4>
      <a:accent5>
        <a:srgbClr val="D80561"/>
      </a:accent5>
      <a:accent6>
        <a:srgbClr val="242C4B"/>
      </a:accent6>
      <a:hlink>
        <a:srgbClr val="E0001B"/>
      </a:hlink>
      <a:folHlink>
        <a:srgbClr val="E0001B"/>
      </a:folHlink>
    </a:clrScheme>
    <a:fontScheme name="IAS Verdana">
      <a:majorFont>
        <a:latin typeface="Verdana Bold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3" id="{41DDD12E-B90F-8B4C-885A-1A56B1B77793}" vid="{9754A729-A148-6B43-B8D4-40BFC8CAD6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50929fa-9806-4449-af20-7947085fa170" xsi:nil="true"/>
    <lcf76f155ced4ddcb4097134ff3c332f xmlns="96baf7c1-7d9f-48d3-95bc-3d60efb8f7f9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DD43244790174B892FA283EAEEDD66" ma:contentTypeVersion="20" ma:contentTypeDescription="Create a new document." ma:contentTypeScope="" ma:versionID="cc7e4c7400d6bda65e021864cbb8f636">
  <xsd:schema xmlns:xsd="http://www.w3.org/2001/XMLSchema" xmlns:xs="http://www.w3.org/2001/XMLSchema" xmlns:p="http://schemas.microsoft.com/office/2006/metadata/properties" xmlns:ns1="http://schemas.microsoft.com/sharepoint/v3" xmlns:ns2="96baf7c1-7d9f-48d3-95bc-3d60efb8f7f9" xmlns:ns3="250929fa-9806-4449-af20-7947085fa170" targetNamespace="http://schemas.microsoft.com/office/2006/metadata/properties" ma:root="true" ma:fieldsID="7814d1efc6e590fcce5386706d2f38c9" ns1:_="" ns2:_="" ns3:_="">
    <xsd:import namespace="http://schemas.microsoft.com/sharepoint/v3"/>
    <xsd:import namespace="96baf7c1-7d9f-48d3-95bc-3d60efb8f7f9"/>
    <xsd:import namespace="250929fa-9806-4449-af20-7947085fa17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baf7c1-7d9f-48d3-95bc-3d60efb8f7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d8752f36-f899-4024-97aa-312620fde4b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0929fa-9806-4449-af20-7947085fa17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8963c6f-ee03-4b2a-8221-928f9d265193}" ma:internalName="TaxCatchAll" ma:showField="CatchAllData" ma:web="250929fa-9806-4449-af20-7947085fa17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AB802A-AF46-48F3-BC70-930B76DACB3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0AC164D-1427-4CFC-A10B-8EDA77DF60E7}">
  <ds:schemaRefs>
    <ds:schemaRef ds:uri="http://schemas.microsoft.com/sharepoint/v3"/>
    <ds:schemaRef ds:uri="http://schemas.openxmlformats.org/package/2006/metadata/core-properties"/>
    <ds:schemaRef ds:uri="http://purl.org/dc/terms/"/>
    <ds:schemaRef ds:uri="250929fa-9806-4449-af20-7947085fa170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6baf7c1-7d9f-48d3-95bc-3d60efb8f7f9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0EBC214-D975-466C-9395-AEF8B2DE4F95}">
  <ds:schemaRefs>
    <ds:schemaRef ds:uri="250929fa-9806-4449-af20-7947085fa170"/>
    <ds:schemaRef ds:uri="96baf7c1-7d9f-48d3-95bc-3d60efb8f7f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HIVR4P-2024-Speaker-template_Verdana</Template>
  <TotalTime>209</TotalTime>
  <Words>920</Words>
  <Application>Microsoft Office PowerPoint</Application>
  <PresentationFormat>Widescreen</PresentationFormat>
  <Paragraphs>94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IAS Ribbon Sans Bold</vt:lpstr>
      <vt:lpstr>IAS Ribbon Sans Regular</vt:lpstr>
      <vt:lpstr>Lato</vt:lpstr>
      <vt:lpstr>Lato Black</vt:lpstr>
      <vt:lpstr>Lato Light</vt:lpstr>
      <vt:lpstr>Roboto</vt:lpstr>
      <vt:lpstr>Times New Roman</vt:lpstr>
      <vt:lpstr>Verdana</vt:lpstr>
      <vt:lpstr>Verdana Bold</vt:lpstr>
      <vt:lpstr>HIVR4P2023</vt:lpstr>
      <vt:lpstr>PowerPoint Presentation</vt:lpstr>
      <vt:lpstr>Características generales de la movilidad venezolana a Ecuador</vt:lpstr>
      <vt:lpstr>Objetivo General</vt:lpstr>
      <vt:lpstr>Metodología</vt:lpstr>
      <vt:lpstr>Muestreo por conveniencia</vt:lpstr>
      <vt:lpstr>Sexo, género, orientación sexual, edad</vt:lpstr>
      <vt:lpstr>Factores sociales y económicos</vt:lpstr>
      <vt:lpstr>Principales hallazgos</vt:lpstr>
      <vt:lpstr>Barreras de acceso</vt:lpstr>
      <vt:lpstr>PowerPoint Presentation</vt:lpstr>
      <vt:lpstr>Algunos aspectos relevantes en servicios específicos</vt:lpstr>
      <vt:lpstr>Las serias dificultades de acceso a servicios de salud para la población migrante en Ecuador resalta la urgencia de abordar las barreras existentes mediante soluciones integradas que reconozcan y consideren las complejas realidades que enfrentan estas personas. La implementación de estrategias adaptativas y sensibles a sus necesidades es fundamental para garantizar el derecho a la salud de la población migrante..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words we use matter in the response to HIV</dc:title>
  <dc:creator>Jimmy Medina</dc:creator>
  <cp:lastModifiedBy>Preview 3</cp:lastModifiedBy>
  <cp:revision>48</cp:revision>
  <cp:lastPrinted>2024-10-04T15:09:24Z</cp:lastPrinted>
  <dcterms:created xsi:type="dcterms:W3CDTF">2024-09-11T18:34:45Z</dcterms:created>
  <dcterms:modified xsi:type="dcterms:W3CDTF">2024-10-05T17:49:29Z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0x010100ACDD43244790174B892FA283EAEEDD66</vt:lpwstr>
  </property>
  <property fmtid="{D5CDD505-2E9C-101B-9397-08002B2CF9AE}" pid="3" name="MediaServiceImageTags">
    <vt:lpwstr/>
  </property>
</Properties>
</file>