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07_28287015.xml" ContentType="application/vnd.ms-powerpoint.comment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87" r:id="rId5"/>
    <p:sldId id="288" r:id="rId6"/>
    <p:sldId id="289" r:id="rId7"/>
    <p:sldId id="292" r:id="rId8"/>
    <p:sldId id="284" r:id="rId9"/>
    <p:sldId id="256" r:id="rId10"/>
    <p:sldId id="263" r:id="rId11"/>
    <p:sldId id="274" r:id="rId12"/>
    <p:sldId id="294" r:id="rId13"/>
    <p:sldId id="264" r:id="rId14"/>
    <p:sldId id="269" r:id="rId15"/>
    <p:sldId id="271" r:id="rId16"/>
    <p:sldId id="272" r:id="rId17"/>
    <p:sldId id="262" r:id="rId18"/>
    <p:sldId id="259" r:id="rId19"/>
    <p:sldId id="268" r:id="rId20"/>
    <p:sldId id="293" r:id="rId21"/>
    <p:sldId id="275" r:id="rId22"/>
    <p:sldId id="291" r:id="rId23"/>
  </p:sldIdLst>
  <p:sldSz cx="12192000" cy="6858000"/>
  <p:notesSz cx="6858000" cy="9144000"/>
  <p:embeddedFontLst>
    <p:embeddedFont>
      <p:font typeface="Arial Black" panose="020B0A04020102020204" pitchFamily="34" charset="0"/>
      <p:bold r:id="rId26"/>
    </p:embeddedFont>
    <p:embeddedFont>
      <p:font typeface="Consolas" panose="020B0609020204030204" pitchFamily="49" charset="0"/>
      <p:regular r:id="rId27"/>
      <p:bold r:id="rId28"/>
      <p:italic r:id="rId29"/>
      <p:boldItalic r:id="rId30"/>
    </p:embeddedFont>
    <p:embeddedFont>
      <p:font typeface="IAS Ribbon Sans Bold" pitchFamily="50" charset="0"/>
      <p:bold r:id="rId31"/>
      <p:boldItalic r:id="rId32"/>
    </p:embeddedFont>
    <p:embeddedFont>
      <p:font typeface="IAS Ribbon Sans Light" pitchFamily="50" charset="0"/>
      <p:regular r:id="rId33"/>
      <p:italic r:id="rId34"/>
    </p:embeddedFont>
    <p:embeddedFont>
      <p:font typeface="IAS Ribbon Sans Regular" pitchFamily="50" charset="0"/>
      <p:regular r:id="rId35"/>
      <p:italic r:id="rId36"/>
    </p:embeddedFont>
    <p:embeddedFont>
      <p:font typeface="Malgun Gothic" panose="020B0503020000020004" pitchFamily="34" charset="-127"/>
      <p:regular r:id="rId37"/>
      <p:bold r:id="rId38"/>
    </p:embeddedFont>
    <p:embeddedFont>
      <p:font typeface="Segoe UI" panose="020B0502040204020203" pitchFamily="34" charset="0"/>
      <p:regular r:id="rId39"/>
      <p:bold r:id="rId40"/>
      <p:italic r:id="rId41"/>
      <p:boldItalic r:id="rId4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25FD1C-4383-7EF9-EE2F-DCD13E1A6148}" name="Laura Davies" initials="LD" userId="e6cc6a6aaee670bc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2" name="Chloé Zufferey" initials="CZ" lastIdx="2" clrIdx="1">
    <p:extLst>
      <p:ext uri="{19B8F6BF-5375-455C-9EA6-DF929625EA0E}">
        <p15:presenceInfo xmlns:p15="http://schemas.microsoft.com/office/powerpoint/2012/main" userId="S::chloe.zufferey@iasociety.org::8dab3e22-dc66-47ad-ab1e-d48597e05757" providerId="AD"/>
      </p:ext>
    </p:extLst>
  </p:cmAuthor>
  <p:cmAuthor id="3" name="Laura Davies" initials="LD" lastIdx="4" clrIdx="2">
    <p:extLst>
      <p:ext uri="{19B8F6BF-5375-455C-9EA6-DF929625EA0E}">
        <p15:presenceInfo xmlns:p15="http://schemas.microsoft.com/office/powerpoint/2012/main" userId="S::laura.davies@external.iasociety.org::5cbd4733-fc34-4f93-b7f3-05facb5cf10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6" autoAdjust="0"/>
    <p:restoredTop sz="97284"/>
  </p:normalViewPr>
  <p:slideViewPr>
    <p:cSldViewPr snapToGrid="0" showGuides="1">
      <p:cViewPr varScale="1">
        <p:scale>
          <a:sx n="59" d="100"/>
          <a:sy n="59" d="100"/>
        </p:scale>
        <p:origin x="892" y="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33" d="100"/>
          <a:sy n="133" d="100"/>
        </p:scale>
        <p:origin x="47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4.fntdata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loé Zufferey" userId="8dab3e22-dc66-47ad-ab1e-d48597e05757" providerId="ADAL" clId="{552E5122-B5C4-48BE-BA95-EDCB74A82173}"/>
    <pc:docChg chg="custSel modSld">
      <pc:chgData name="Chloé Zufferey" userId="8dab3e22-dc66-47ad-ab1e-d48597e05757" providerId="ADAL" clId="{552E5122-B5C4-48BE-BA95-EDCB74A82173}" dt="2024-09-09T15:40:33.880" v="28"/>
      <pc:docMkLst>
        <pc:docMk/>
      </pc:docMkLst>
      <pc:sldChg chg="modSp mod">
        <pc:chgData name="Chloé Zufferey" userId="8dab3e22-dc66-47ad-ab1e-d48597e05757" providerId="ADAL" clId="{552E5122-B5C4-48BE-BA95-EDCB74A82173}" dt="2024-09-09T15:37:31.961" v="3" actId="27636"/>
        <pc:sldMkLst>
          <pc:docMk/>
          <pc:sldMk cId="3647703531" sldId="259"/>
        </pc:sldMkLst>
        <pc:spChg chg="mod">
          <ac:chgData name="Chloé Zufferey" userId="8dab3e22-dc66-47ad-ab1e-d48597e05757" providerId="ADAL" clId="{552E5122-B5C4-48BE-BA95-EDCB74A82173}" dt="2024-09-09T15:37:31.961" v="3" actId="27636"/>
          <ac:spMkLst>
            <pc:docMk/>
            <pc:sldMk cId="3647703531" sldId="259"/>
            <ac:spMk id="3" creationId="{00000000-0000-0000-0000-000000000000}"/>
          </ac:spMkLst>
        </pc:spChg>
      </pc:sldChg>
      <pc:sldChg chg="modSp mod delCm">
        <pc:chgData name="Chloé Zufferey" userId="8dab3e22-dc66-47ad-ab1e-d48597e05757" providerId="ADAL" clId="{552E5122-B5C4-48BE-BA95-EDCB74A82173}" dt="2024-09-09T15:40:33.880" v="28"/>
        <pc:sldMkLst>
          <pc:docMk/>
          <pc:sldMk cId="1594399523" sldId="262"/>
        </pc:sldMkLst>
        <pc:spChg chg="mod">
          <ac:chgData name="Chloé Zufferey" userId="8dab3e22-dc66-47ad-ab1e-d48597e05757" providerId="ADAL" clId="{552E5122-B5C4-48BE-BA95-EDCB74A82173}" dt="2024-09-09T15:40:28.221" v="27" actId="1076"/>
          <ac:spMkLst>
            <pc:docMk/>
            <pc:sldMk cId="1594399523" sldId="262"/>
            <ac:spMk id="3" creationId="{00000000-0000-0000-0000-000000000000}"/>
          </ac:spMkLst>
        </pc:spChg>
        <pc:graphicFrameChg chg="mod">
          <ac:chgData name="Chloé Zufferey" userId="8dab3e22-dc66-47ad-ab1e-d48597e05757" providerId="ADAL" clId="{552E5122-B5C4-48BE-BA95-EDCB74A82173}" dt="2024-09-09T15:40:02.772" v="24" actId="166"/>
          <ac:graphicFrameMkLst>
            <pc:docMk/>
            <pc:sldMk cId="1594399523" sldId="262"/>
            <ac:graphicFrameMk id="4" creationId="{00000000-0000-0000-0000-000000000000}"/>
          </ac:graphicFrameMkLst>
        </pc:graphicFrameChg>
        <pc:picChg chg="mod">
          <ac:chgData name="Chloé Zufferey" userId="8dab3e22-dc66-47ad-ab1e-d48597e05757" providerId="ADAL" clId="{552E5122-B5C4-48BE-BA95-EDCB74A82173}" dt="2024-09-09T15:40:19.106" v="26" actId="14100"/>
          <ac:picMkLst>
            <pc:docMk/>
            <pc:sldMk cId="1594399523" sldId="262"/>
            <ac:picMk id="5" creationId="{E0AAD3E3-55B7-FBFA-E57C-E92B78D7470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hloé Zufferey" userId="8dab3e22-dc66-47ad-ab1e-d48597e05757" providerId="ADAL" clId="{552E5122-B5C4-48BE-BA95-EDCB74A82173}" dt="2024-09-09T15:40:33.880" v="28"/>
              <pc2:cmMkLst xmlns:pc2="http://schemas.microsoft.com/office/powerpoint/2019/9/main/command">
                <pc:docMk/>
                <pc:sldMk cId="1594399523" sldId="262"/>
                <pc2:cmMk id="{CACC7B07-B1FC-4551-9E53-F6F77755EF6E}"/>
              </pc2:cmMkLst>
            </pc226:cmChg>
          </p:ext>
        </pc:extLst>
      </pc:sldChg>
      <pc:sldChg chg="modSp mod">
        <pc:chgData name="Chloé Zufferey" userId="8dab3e22-dc66-47ad-ab1e-d48597e05757" providerId="ADAL" clId="{552E5122-B5C4-48BE-BA95-EDCB74A82173}" dt="2024-09-09T15:37:31.929" v="2" actId="27636"/>
        <pc:sldMkLst>
          <pc:docMk/>
          <pc:sldMk cId="3560850806" sldId="264"/>
        </pc:sldMkLst>
        <pc:spChg chg="mod">
          <ac:chgData name="Chloé Zufferey" userId="8dab3e22-dc66-47ad-ab1e-d48597e05757" providerId="ADAL" clId="{552E5122-B5C4-48BE-BA95-EDCB74A82173}" dt="2024-09-09T15:37:31.929" v="2" actId="27636"/>
          <ac:spMkLst>
            <pc:docMk/>
            <pc:sldMk cId="3560850806" sldId="264"/>
            <ac:spMk id="3" creationId="{00000000-0000-0000-0000-000000000000}"/>
          </ac:spMkLst>
        </pc:spChg>
      </pc:sldChg>
      <pc:sldChg chg="modSp mod">
        <pc:chgData name="Chloé Zufferey" userId="8dab3e22-dc66-47ad-ab1e-d48597e05757" providerId="ADAL" clId="{552E5122-B5C4-48BE-BA95-EDCB74A82173}" dt="2024-09-09T15:37:31.914" v="1" actId="27636"/>
        <pc:sldMkLst>
          <pc:docMk/>
          <pc:sldMk cId="706752480" sldId="274"/>
        </pc:sldMkLst>
        <pc:spChg chg="mod">
          <ac:chgData name="Chloé Zufferey" userId="8dab3e22-dc66-47ad-ab1e-d48597e05757" providerId="ADAL" clId="{552E5122-B5C4-48BE-BA95-EDCB74A82173}" dt="2024-09-09T15:37:31.914" v="1" actId="27636"/>
          <ac:spMkLst>
            <pc:docMk/>
            <pc:sldMk cId="706752480" sldId="274"/>
            <ac:spMk id="3" creationId="{0F4EB3BF-B7F5-5421-2772-1AEEFDF525B8}"/>
          </ac:spMkLst>
        </pc:spChg>
      </pc:sldChg>
      <pc:sldChg chg="addSp modSp mod">
        <pc:chgData name="Chloé Zufferey" userId="8dab3e22-dc66-47ad-ab1e-d48597e05757" providerId="ADAL" clId="{552E5122-B5C4-48BE-BA95-EDCB74A82173}" dt="2024-09-09T15:38:32.995" v="17" actId="732"/>
        <pc:sldMkLst>
          <pc:docMk/>
          <pc:sldMk cId="905176913" sldId="289"/>
        </pc:sldMkLst>
        <pc:picChg chg="add mod modCrop">
          <ac:chgData name="Chloé Zufferey" userId="8dab3e22-dc66-47ad-ab1e-d48597e05757" providerId="ADAL" clId="{552E5122-B5C4-48BE-BA95-EDCB74A82173}" dt="2024-09-09T15:38:32.995" v="17" actId="732"/>
          <ac:picMkLst>
            <pc:docMk/>
            <pc:sldMk cId="905176913" sldId="289"/>
            <ac:picMk id="6" creationId="{86B366E1-2A06-20F8-1D2B-E8C474A9089D}"/>
          </ac:picMkLst>
        </pc:picChg>
      </pc:sldChg>
      <pc:sldChg chg="addSp modSp mod">
        <pc:chgData name="Chloé Zufferey" userId="8dab3e22-dc66-47ad-ab1e-d48597e05757" providerId="ADAL" clId="{552E5122-B5C4-48BE-BA95-EDCB74A82173}" dt="2024-09-09T15:39:03.755" v="20" actId="1076"/>
        <pc:sldMkLst>
          <pc:docMk/>
          <pc:sldMk cId="187675" sldId="293"/>
        </pc:sldMkLst>
        <pc:spChg chg="mod">
          <ac:chgData name="Chloé Zufferey" userId="8dab3e22-dc66-47ad-ab1e-d48597e05757" providerId="ADAL" clId="{552E5122-B5C4-48BE-BA95-EDCB74A82173}" dt="2024-09-09T15:39:03.755" v="20" actId="1076"/>
          <ac:spMkLst>
            <pc:docMk/>
            <pc:sldMk cId="187675" sldId="293"/>
            <ac:spMk id="2" creationId="{DDFD21D7-B989-A25C-FDB3-9005B646671D}"/>
          </ac:spMkLst>
        </pc:spChg>
        <pc:picChg chg="add mod">
          <ac:chgData name="Chloé Zufferey" userId="8dab3e22-dc66-47ad-ab1e-d48597e05757" providerId="ADAL" clId="{552E5122-B5C4-48BE-BA95-EDCB74A82173}" dt="2024-09-09T15:38:45.765" v="18"/>
          <ac:picMkLst>
            <pc:docMk/>
            <pc:sldMk cId="187675" sldId="293"/>
            <ac:picMk id="5" creationId="{98B740A9-F98C-983B-3C87-2E930259A34A}"/>
          </ac:picMkLst>
        </pc:picChg>
      </pc:sldChg>
    </pc:docChg>
  </pc:docChgLst>
  <pc:docChgLst>
    <pc:chgData name="Chloé Zufferey" userId="S::chloe.zufferey@iasociety.org::8dab3e22-dc66-47ad-ab1e-d48597e05757" providerId="AD" clId="Web-{8C19FFD3-415E-DF08-12A0-4E415C7B5559}"/>
    <pc:docChg chg="modSld">
      <pc:chgData name="Chloé Zufferey" userId="S::chloe.zufferey@iasociety.org::8dab3e22-dc66-47ad-ab1e-d48597e05757" providerId="AD" clId="Web-{8C19FFD3-415E-DF08-12A0-4E415C7B5559}" dt="2024-09-09T15:11:58.973" v="2" actId="20577"/>
      <pc:docMkLst>
        <pc:docMk/>
      </pc:docMkLst>
      <pc:sldChg chg="modSp">
        <pc:chgData name="Chloé Zufferey" userId="S::chloe.zufferey@iasociety.org::8dab3e22-dc66-47ad-ab1e-d48597e05757" providerId="AD" clId="Web-{8C19FFD3-415E-DF08-12A0-4E415C7B5559}" dt="2024-09-09T15:11:58.973" v="2" actId="20577"/>
        <pc:sldMkLst>
          <pc:docMk/>
          <pc:sldMk cId="673738773" sldId="263"/>
        </pc:sldMkLst>
        <pc:spChg chg="mod">
          <ac:chgData name="Chloé Zufferey" userId="S::chloe.zufferey@iasociety.org::8dab3e22-dc66-47ad-ab1e-d48597e05757" providerId="AD" clId="Web-{8C19FFD3-415E-DF08-12A0-4E415C7B5559}" dt="2024-09-09T15:11:58.973" v="2" actId="20577"/>
          <ac:spMkLst>
            <pc:docMk/>
            <pc:sldMk cId="673738773" sldId="263"/>
            <ac:spMk id="8" creationId="{00000000-0000-0000-0000-000000000000}"/>
          </ac:spMkLst>
        </pc:spChg>
      </pc:sldChg>
    </pc:docChg>
  </pc:docChgLst>
  <pc:docChgLst>
    <pc:chgData name="Chloé Zufferey" userId="8dab3e22-dc66-47ad-ab1e-d48597e05757" providerId="ADAL" clId="{B2B1E5D1-46C0-4748-8060-6C1E80B2FF5A}"/>
    <pc:docChg chg="undo custSel modSld">
      <pc:chgData name="Chloé Zufferey" userId="8dab3e22-dc66-47ad-ab1e-d48597e05757" providerId="ADAL" clId="{B2B1E5D1-46C0-4748-8060-6C1E80B2FF5A}" dt="2024-10-08T14:06:56.124" v="45" actId="27636"/>
      <pc:docMkLst>
        <pc:docMk/>
      </pc:docMkLst>
      <pc:sldChg chg="modSp mod">
        <pc:chgData name="Chloé Zufferey" userId="8dab3e22-dc66-47ad-ab1e-d48597e05757" providerId="ADAL" clId="{B2B1E5D1-46C0-4748-8060-6C1E80B2FF5A}" dt="2024-10-08T14:06:36.209" v="40"/>
        <pc:sldMkLst>
          <pc:docMk/>
          <pc:sldMk cId="3647703531" sldId="259"/>
        </pc:sldMkLst>
        <pc:spChg chg="mod">
          <ac:chgData name="Chloé Zufferey" userId="8dab3e22-dc66-47ad-ab1e-d48597e05757" providerId="ADAL" clId="{B2B1E5D1-46C0-4748-8060-6C1E80B2FF5A}" dt="2024-10-08T14:06:36.209" v="40"/>
          <ac:spMkLst>
            <pc:docMk/>
            <pc:sldMk cId="3647703531" sldId="259"/>
            <ac:spMk id="3" creationId="{00000000-0000-0000-0000-000000000000}"/>
          </ac:spMkLst>
        </pc:spChg>
      </pc:sldChg>
      <pc:sldChg chg="modSp mod">
        <pc:chgData name="Chloé Zufferey" userId="8dab3e22-dc66-47ad-ab1e-d48597e05757" providerId="ADAL" clId="{B2B1E5D1-46C0-4748-8060-6C1E80B2FF5A}" dt="2024-10-08T14:06:56.124" v="45" actId="27636"/>
        <pc:sldMkLst>
          <pc:docMk/>
          <pc:sldMk cId="3560850806" sldId="264"/>
        </pc:sldMkLst>
        <pc:spChg chg="mod">
          <ac:chgData name="Chloé Zufferey" userId="8dab3e22-dc66-47ad-ab1e-d48597e05757" providerId="ADAL" clId="{B2B1E5D1-46C0-4748-8060-6C1E80B2FF5A}" dt="2024-10-08T14:06:56.124" v="45" actId="27636"/>
          <ac:spMkLst>
            <pc:docMk/>
            <pc:sldMk cId="3560850806" sldId="264"/>
            <ac:spMk id="3" creationId="{00000000-0000-0000-0000-000000000000}"/>
          </ac:spMkLst>
        </pc:spChg>
      </pc:sldChg>
      <pc:sldChg chg="modSp mod">
        <pc:chgData name="Chloé Zufferey" userId="8dab3e22-dc66-47ad-ab1e-d48597e05757" providerId="ADAL" clId="{B2B1E5D1-46C0-4748-8060-6C1E80B2FF5A}" dt="2024-10-08T14:06:22.673" v="39" actId="20577"/>
        <pc:sldMkLst>
          <pc:docMk/>
          <pc:sldMk cId="2187236363" sldId="268"/>
        </pc:sldMkLst>
        <pc:spChg chg="mod">
          <ac:chgData name="Chloé Zufferey" userId="8dab3e22-dc66-47ad-ab1e-d48597e05757" providerId="ADAL" clId="{B2B1E5D1-46C0-4748-8060-6C1E80B2FF5A}" dt="2024-10-08T14:06:22.673" v="39" actId="20577"/>
          <ac:spMkLst>
            <pc:docMk/>
            <pc:sldMk cId="2187236363" sldId="268"/>
            <ac:spMk id="3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7454027796493561E-2"/>
          <c:y val="9.7179845031901441E-2"/>
          <c:w val="0.94675225379436267"/>
          <c:h val="0.839081909978034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Psychosociale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6"/>
              <c:layout>
                <c:manualLayout>
                  <c:x val="-1.6894087242396764E-3"/>
                  <c:y val="-2.60730068828632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56-4093-8969-EC5C51E32E18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Feuil1!$A$2:$A$8</c:f>
              <c:strCache>
                <c:ptCount val="7"/>
                <c:pt idx="0">
                  <c:v>PS</c:v>
                </c:pt>
                <c:pt idx="1">
                  <c:v>MSM</c:v>
                </c:pt>
                <c:pt idx="2">
                  <c:v>TG</c:v>
                </c:pt>
                <c:pt idx="3">
                  <c:v>UDI</c:v>
                </c:pt>
                <c:pt idx="4">
                  <c:v>PVVIH</c:v>
                </c:pt>
                <c:pt idx="5">
                  <c:v>Patients TB</c:v>
                </c:pt>
                <c:pt idx="6">
                  <c:v>SVS</c:v>
                </c:pt>
              </c:strCache>
            </c:strRef>
          </c:cat>
          <c:val>
            <c:numRef>
              <c:f>Feuil1!$B$2:$B$8</c:f>
              <c:numCache>
                <c:formatCode>General</c:formatCode>
                <c:ptCount val="7"/>
                <c:pt idx="0">
                  <c:v>142</c:v>
                </c:pt>
                <c:pt idx="1">
                  <c:v>37</c:v>
                </c:pt>
                <c:pt idx="2">
                  <c:v>3.5</c:v>
                </c:pt>
                <c:pt idx="3">
                  <c:v>4.5</c:v>
                </c:pt>
                <c:pt idx="4">
                  <c:v>181</c:v>
                </c:pt>
                <c:pt idx="5">
                  <c:v>26</c:v>
                </c:pt>
                <c:pt idx="6">
                  <c:v>1781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0D-4EEA-9072-A6F15068BA16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Juridique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Feuil1!$A$2:$A$8</c:f>
              <c:strCache>
                <c:ptCount val="7"/>
                <c:pt idx="0">
                  <c:v>PS</c:v>
                </c:pt>
                <c:pt idx="1">
                  <c:v>MSM</c:v>
                </c:pt>
                <c:pt idx="2">
                  <c:v>TG</c:v>
                </c:pt>
                <c:pt idx="3">
                  <c:v>UDI</c:v>
                </c:pt>
                <c:pt idx="4">
                  <c:v>PVVIH</c:v>
                </c:pt>
                <c:pt idx="5">
                  <c:v>Patients TB</c:v>
                </c:pt>
                <c:pt idx="6">
                  <c:v>SVS</c:v>
                </c:pt>
              </c:strCache>
            </c:strRef>
          </c:cat>
          <c:val>
            <c:numRef>
              <c:f>Feuil1!$C$2:$C$8</c:f>
              <c:numCache>
                <c:formatCode>General</c:formatCode>
                <c:ptCount val="7"/>
                <c:pt idx="0">
                  <c:v>140</c:v>
                </c:pt>
                <c:pt idx="1">
                  <c:v>35</c:v>
                </c:pt>
                <c:pt idx="2">
                  <c:v>1.8</c:v>
                </c:pt>
                <c:pt idx="3">
                  <c:v>2.8</c:v>
                </c:pt>
                <c:pt idx="4">
                  <c:v>177</c:v>
                </c:pt>
                <c:pt idx="5">
                  <c:v>26</c:v>
                </c:pt>
                <c:pt idx="6">
                  <c:v>1748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0D-4EEA-9072-A6F15068BA16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Judiciaire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Feuil1!$A$2:$A$8</c:f>
              <c:strCache>
                <c:ptCount val="7"/>
                <c:pt idx="0">
                  <c:v>PS</c:v>
                </c:pt>
                <c:pt idx="1">
                  <c:v>MSM</c:v>
                </c:pt>
                <c:pt idx="2">
                  <c:v>TG</c:v>
                </c:pt>
                <c:pt idx="3">
                  <c:v>UDI</c:v>
                </c:pt>
                <c:pt idx="4">
                  <c:v>PVVIH</c:v>
                </c:pt>
                <c:pt idx="5">
                  <c:v>Patients TB</c:v>
                </c:pt>
                <c:pt idx="6">
                  <c:v>SVS</c:v>
                </c:pt>
              </c:strCache>
            </c:strRef>
          </c:cat>
          <c:val>
            <c:numRef>
              <c:f>Feuil1!$D$2:$D$8</c:f>
              <c:numCache>
                <c:formatCode>General</c:formatCode>
                <c:ptCount val="7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1</c:v>
                </c:pt>
                <c:pt idx="6">
                  <c:v>486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0D-4EEA-9072-A6F15068BA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51294959"/>
        <c:axId val="1751296399"/>
      </c:barChart>
      <c:catAx>
        <c:axId val="175129495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296399"/>
        <c:crosses val="autoZero"/>
        <c:auto val="1"/>
        <c:lblAlgn val="ctr"/>
        <c:lblOffset val="100"/>
        <c:noMultiLvlLbl val="0"/>
      </c:catAx>
      <c:valAx>
        <c:axId val="1751296399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2949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omments/modernComment_107_2828701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7A33BFD-1773-462B-88D0-720B5CED8435}" authorId="{9525FD1C-4383-7EF9-EE2F-DCD13E1A6148}" created="2024-09-09T13:05:47.40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673738773" sldId="263"/>
      <ac:spMk id="2" creationId="{00000000-0000-0000-0000-000000000000}"/>
      <ac:txMk cp="1" len="5">
        <ac:context len="36" hash="2522936946"/>
      </ac:txMk>
    </ac:txMkLst>
    <p188:pos x="1158508" y="673071"/>
    <p188:txBody>
      <a:bodyPr/>
      <a:lstStyle/>
      <a:p>
        <a:r>
          <a:rPr lang="en-GB"/>
          <a:t>Je pense qu'il serait bien de commencer par présenter « Breaking down Barriers », j'ai donc déplacé la diapositive sur BdB au début de la présentation.</a:t>
        </a:r>
      </a:p>
    </p188:txBody>
  </p188:cm>
  <p188:cm id="{742F0185-8781-4240-BBEF-6988E43763B5}" authorId="{9525FD1C-4383-7EF9-EE2F-DCD13E1A6148}" created="2024-09-09T13:09:08.67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673738773" sldId="263"/>
      <ac:spMk id="2" creationId="{00000000-0000-0000-0000-000000000000}"/>
      <ac:txMk cp="1" len="5">
        <ac:context len="36" hash="2522936946"/>
      </ac:txMk>
    </ac:txMkLst>
    <p188:pos x="1158508" y="673071"/>
    <p188:txBody>
      <a:bodyPr/>
      <a:lstStyle/>
      <a:p>
        <a:r>
          <a:rPr lang="en-GB"/>
          <a:t>Je pense qu'il vaut mieux s'en tenir à la traduction française utilisée par le Fonds mondial -Lever les obstacles.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6AAA520-F2F5-4EDD-89FF-112F506DBD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6D02F3C-8EFD-4B07-80ED-B2429D54C3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2BD4C-6D77-4375-88B2-8F24E3740D1D}" type="datetimeFigureOut">
              <a:rPr lang="de-DE" smtClean="0"/>
              <a:t>08.10.2024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51B987F-84C1-40E0-A9D7-A8F4901E46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432F72-438D-4B28-B0F3-2E4B8F6078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C5FE3-128E-4546-A5A8-7038C4C3160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8465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AF585C-AB1D-41F5-8A22-EE236ED1EB54}" type="datetimeFigureOut">
              <a:rPr lang="de-DE" smtClean="0"/>
              <a:t>08.10.2024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ADB82-A706-4784-AE8E-3965AD040C7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0537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05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9092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Serge Tamundele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Serge Tamundele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est Expert en Droits Humains, VIH et santé publique, actuellement consultant spécialiste populations clés et Droits Humains au programme de santé du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PNUD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 précédemment il fut acteur de mise en œuvre des programmes G&amp;DH en RDC de l’approche hub. Ensuite il a soutenu les programmes  l’initiative BDB en RDC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3748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9813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Notes for interpreters – The initiative “Lever les Obstacles” is called “Breaking down Barriers” in English.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1513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8397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Serge Tamundele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Serge Tamundele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est Expert en Droits Humains, VIH et santé publique, actuellement consultant spécialiste populations clés et Droits Humains au programme de santé du </a:t>
            </a: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PNUD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,  précédemment il fut acteur de mise en œuvre des programmes G&amp;DH en RDC de l’approche hub. Ensuite il a soutenu les programmes  l’initiative BDB en RDC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7395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DB82-A706-4784-AE8E-3965AD040C7C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494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9140E9AE-AB8C-45D2-8169-8A8F93E93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512" y="1294944"/>
            <a:ext cx="8137526" cy="4762956"/>
          </a:xfrm>
        </p:spPr>
        <p:txBody>
          <a:bodyPr/>
          <a:lstStyle>
            <a:lvl1pPr>
              <a:lnSpc>
                <a:spcPct val="85000"/>
              </a:lnSpc>
              <a:defRPr sz="75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0583FDD7-9A57-49D6-92B5-D5F33EBBFF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3" y="454977"/>
            <a:ext cx="1233487" cy="450502"/>
          </a:xfrm>
          <a:prstGeom prst="rect">
            <a:avLst/>
          </a:prstGeom>
        </p:spPr>
      </p:pic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03A5B761-8BC0-42AF-81B9-7B9A73AAED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9512" y="6248400"/>
            <a:ext cx="8137526" cy="39624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98BC6A7D-A966-48AF-8316-B852FFDEEF66}"/>
              </a:ext>
            </a:extLst>
          </p:cNvPr>
          <p:cNvSpPr txBox="1"/>
          <p:nvPr userDrawn="1"/>
        </p:nvSpPr>
        <p:spPr>
          <a:xfrm>
            <a:off x="3733801" y="444583"/>
            <a:ext cx="1471612" cy="18406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GB" sz="750" noProof="0" dirty="0"/>
              <a:t>International AIDS Society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855D9016-FECC-4E5D-ADF2-7843F8F8B2A1}"/>
              </a:ext>
            </a:extLst>
          </p:cNvPr>
          <p:cNvSpPr txBox="1"/>
          <p:nvPr userDrawn="1"/>
        </p:nvSpPr>
        <p:spPr>
          <a:xfrm>
            <a:off x="5360194" y="444583"/>
            <a:ext cx="1275556" cy="18406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GB" sz="750" noProof="0" dirty="0" err="1"/>
              <a:t>iasociety.org</a:t>
            </a:r>
            <a:endParaRPr lang="en-GB" sz="750" noProof="0" dirty="0"/>
          </a:p>
        </p:txBody>
      </p:sp>
    </p:spTree>
    <p:extLst>
      <p:ext uri="{BB962C8B-B14F-4D97-AF65-F5344CB8AC3E}">
        <p14:creationId xmlns:p14="http://schemas.microsoft.com/office/powerpoint/2010/main" val="1567092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0583FDD7-9A57-49D6-92B5-D5F33EBBFF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3" y="454977"/>
            <a:ext cx="1233487" cy="450502"/>
          </a:xfrm>
          <a:prstGeom prst="rect">
            <a:avLst/>
          </a:prstGeom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98BC6A7D-A966-48AF-8316-B852FFDEEF66}"/>
              </a:ext>
            </a:extLst>
          </p:cNvPr>
          <p:cNvSpPr txBox="1"/>
          <p:nvPr userDrawn="1"/>
        </p:nvSpPr>
        <p:spPr>
          <a:xfrm>
            <a:off x="3733801" y="444583"/>
            <a:ext cx="1471612" cy="18406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GB" sz="750" noProof="0" dirty="0"/>
              <a:t>International AIDS Society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855D9016-FECC-4E5D-ADF2-7843F8F8B2A1}"/>
              </a:ext>
            </a:extLst>
          </p:cNvPr>
          <p:cNvSpPr txBox="1"/>
          <p:nvPr userDrawn="1"/>
        </p:nvSpPr>
        <p:spPr>
          <a:xfrm>
            <a:off x="5360194" y="444583"/>
            <a:ext cx="1275556" cy="18406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GB" sz="750" noProof="0" dirty="0" err="1"/>
              <a:t>iasociety.org</a:t>
            </a:r>
            <a:endParaRPr lang="en-GB" sz="750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33EC23C-51C9-47E8-9EC0-51E75A990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401624"/>
            <a:ext cx="6192838" cy="115107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9E4F12-16AF-4CA2-9394-804A194915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2" y="2552700"/>
            <a:ext cx="6192837" cy="35052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4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0222BDBD-0C76-472C-A496-F0F76AC3E6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gray">
          <a:xfrm>
            <a:off x="6996113" y="0"/>
            <a:ext cx="5195887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243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F3A56-2912-4F6C-B763-FA01B5A3DBD6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78F880-622A-4AD4-AD12-DB8ACC4A855D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2E4203-C6EB-4A6B-B123-7F7ECE103EA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GB" noProof="0" dirty="0"/>
              <a:t>Name of the Speaker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ACFDB4-E040-4C21-85D2-79A748094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 noProof="0" dirty="0"/>
              <a:t>Topic Lore Ipsum</a:t>
            </a:r>
          </a:p>
        </p:txBody>
      </p:sp>
    </p:spTree>
    <p:extLst>
      <p:ext uri="{BB962C8B-B14F-4D97-AF65-F5344CB8AC3E}">
        <p14:creationId xmlns:p14="http://schemas.microsoft.com/office/powerpoint/2010/main" val="3358505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F3A56-2912-4F6C-B763-FA01B5A3DBD6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78F880-622A-4AD4-AD12-DB8ACC4A855D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2E4203-C6EB-4A6B-B123-7F7ECE103EA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GB" noProof="0" dirty="0"/>
              <a:t>Name of the Speaker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ACFDB4-E040-4C21-85D2-79A748094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 noProof="0" dirty="0"/>
              <a:t>Topic Lore Ipsum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F5E3B62B-CF09-471B-9761-31105E803B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gray">
          <a:xfrm>
            <a:off x="6996113" y="0"/>
            <a:ext cx="5195887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2966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67EA35-F68A-454D-A1CC-5E137F915BE5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C0582F-CD7C-43A1-A31F-61C84AF5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GB" noProof="0" dirty="0"/>
              <a:t>Name of the Speaker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5BDC8B-AC16-40EC-9659-81A213A0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 noProof="0" dirty="0"/>
              <a:t>Topic Lore Ipsum</a:t>
            </a:r>
          </a:p>
        </p:txBody>
      </p:sp>
    </p:spTree>
    <p:extLst>
      <p:ext uri="{BB962C8B-B14F-4D97-AF65-F5344CB8AC3E}">
        <p14:creationId xmlns:p14="http://schemas.microsoft.com/office/powerpoint/2010/main" val="1948634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C0582F-CD7C-43A1-A31F-61C84AF5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GB" noProof="0" dirty="0"/>
              <a:t>Name of the Speaker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5BDC8B-AC16-40EC-9659-81A213A0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 noProof="0" dirty="0"/>
              <a:t>Topic Lore Ipsum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A3000E4-2BD5-435D-AE69-C20EC0E3F2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gray">
          <a:xfrm>
            <a:off x="3725862" y="1346515"/>
            <a:ext cx="8131175" cy="4711385"/>
          </a:xfrm>
        </p:spPr>
        <p:txBody>
          <a:bodyPr/>
          <a:lstStyle>
            <a:lvl1pPr marL="266700" indent="-266700">
              <a:lnSpc>
                <a:spcPct val="90000"/>
              </a:lnSpc>
              <a:buFont typeface="Ping LCG Light" pitchFamily="50" charset="0"/>
              <a:buChar char="»"/>
              <a:defRPr sz="4200">
                <a:solidFill>
                  <a:schemeClr val="accent1"/>
                </a:solidFill>
              </a:defRPr>
            </a:lvl1pPr>
            <a:lvl2pPr marL="182563" indent="0" algn="r">
              <a:lnSpc>
                <a:spcPct val="90000"/>
              </a:lnSpc>
              <a:buNone/>
              <a:defRPr sz="2000">
                <a:solidFill>
                  <a:schemeClr val="accent1"/>
                </a:solidFill>
              </a:defRPr>
            </a:lvl2pPr>
            <a:lvl3pPr>
              <a:lnSpc>
                <a:spcPct val="90000"/>
              </a:lnSpc>
              <a:defRPr sz="4200"/>
            </a:lvl3pPr>
            <a:lvl4pPr>
              <a:lnSpc>
                <a:spcPct val="90000"/>
              </a:lnSpc>
              <a:defRPr sz="4200"/>
            </a:lvl4pPr>
            <a:lvl5pPr>
              <a:lnSpc>
                <a:spcPct val="90000"/>
              </a:lnSpc>
              <a:defRPr sz="4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88199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CC7437-6059-43F9-AED7-852A052197E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GB" noProof="0" dirty="0"/>
              <a:t>Name of the Speaker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DC35EB0-B8D6-413D-890C-D0905B12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 noProof="0" dirty="0"/>
              <a:t>Topic Lore Ipsum</a:t>
            </a:r>
          </a:p>
        </p:txBody>
      </p:sp>
    </p:spTree>
    <p:extLst>
      <p:ext uri="{BB962C8B-B14F-4D97-AF65-F5344CB8AC3E}">
        <p14:creationId xmlns:p14="http://schemas.microsoft.com/office/powerpoint/2010/main" val="2311448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F1B4-C686-4132-BC78-5C66032185B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1118-592B-4C83-9575-F9D79CF90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63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F1B4-C686-4132-BC78-5C66032185B1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F1118-592B-4C83-9575-F9D79CF90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5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097AD9D-CB55-4687-8CA2-BD97C7BC954E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2913" y="1401624"/>
            <a:ext cx="6192838" cy="12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err="1"/>
              <a:t>Mastertitelformat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934E4A2-260E-40E9-AC47-DF4CBDE6A31B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42913" y="2766059"/>
            <a:ext cx="6192837" cy="3291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Ebene</a:t>
            </a:r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Ebene</a:t>
            </a:r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Ebene</a:t>
            </a:r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4889AC-79BD-4225-8067-CB3E052B3BBB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442913" y="6276101"/>
            <a:ext cx="3130867" cy="2443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Name of the Speaker</a:t>
            </a:r>
            <a:endParaRPr lang="en-GB" sz="1000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4A541A-BF46-4134-A473-7ECADFE55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3725863" y="6276101"/>
            <a:ext cx="2909887" cy="244317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sz="1000" noProof="0" dirty="0"/>
              <a:t>Topic Lore Ipsum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833CDCE-25B5-4F69-9C0F-55D421676E2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3" y="459740"/>
            <a:ext cx="728662" cy="26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7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4" r:id="rId3"/>
    <p:sldLayoutId id="2147483650" r:id="rId4"/>
    <p:sldLayoutId id="2147483654" r:id="rId5"/>
    <p:sldLayoutId id="2147483662" r:id="rId6"/>
    <p:sldLayoutId id="2147483655" r:id="rId7"/>
    <p:sldLayoutId id="2147483666" r:id="rId8"/>
    <p:sldLayoutId id="2147483667" r:id="rId9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0663" indent="-220663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○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○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55638" indent="-21272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○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98525" indent="-2349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○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27125" indent="-2349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○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407" userDrawn="1">
          <p15:clr>
            <a:srgbClr val="F26B43"/>
          </p15:clr>
        </p15:guide>
        <p15:guide id="2" pos="279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pos="4180" userDrawn="1">
          <p15:clr>
            <a:srgbClr val="F26B43"/>
          </p15:clr>
        </p15:guide>
        <p15:guide id="5" orient="horz" pos="38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7_2828701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9F560-D0D1-4B76-8B86-EA3E033B9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>
                <a:solidFill>
                  <a:schemeClr val="tx1"/>
                </a:solidFill>
                <a:latin typeface="+mn-lt"/>
              </a:rPr>
              <a:t>This is a short headline</a:t>
            </a:r>
            <a:br>
              <a:rPr lang="en-GB" noProof="0" dirty="0"/>
            </a:br>
            <a:r>
              <a:rPr lang="en-GB" noProof="0" dirty="0"/>
              <a:t>Lorem ipsum </a:t>
            </a:r>
            <a:br>
              <a:rPr lang="en-GB" noProof="0" dirty="0"/>
            </a:br>
            <a:r>
              <a:rPr lang="en-GB" noProof="0" dirty="0"/>
              <a:t>sit </a:t>
            </a:r>
            <a:r>
              <a:rPr lang="en-GB" noProof="0" dirty="0" err="1"/>
              <a:t>dolor</a:t>
            </a:r>
            <a:endParaRPr lang="en-GB" noProof="0" dirty="0"/>
          </a:p>
        </p:txBody>
      </p:sp>
      <p:pic>
        <p:nvPicPr>
          <p:cNvPr id="5" name="Picture 4" descr="A group of people with a megaphone&#10;&#10;Description automatically generated">
            <a:extLst>
              <a:ext uri="{FF2B5EF4-FFF2-40B4-BE49-F238E27FC236}">
                <a16:creationId xmlns:a16="http://schemas.microsoft.com/office/drawing/2014/main" id="{B8729EE5-0DA0-540D-03B2-6A797D7C5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90600"/>
            <a:ext cx="9753600" cy="4876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79F41E-FAD4-D803-6123-35CDE2410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0" y="156172"/>
            <a:ext cx="1033256" cy="666750"/>
          </a:xfrm>
          <a:prstGeom prst="rect">
            <a:avLst/>
          </a:prstGeom>
        </p:spPr>
      </p:pic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515B2511-EE15-797D-525B-6FDD2E5554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90600"/>
            <a:ext cx="9753600" cy="4876800"/>
          </a:xfrm>
          <a:prstGeom prst="rect">
            <a:avLst/>
          </a:prstGeom>
        </p:spPr>
      </p:pic>
      <p:pic>
        <p:nvPicPr>
          <p:cNvPr id="6" name="Picture 5" descr="A person with their arms up&#10;&#10;Description automatically generated">
            <a:extLst>
              <a:ext uri="{FF2B5EF4-FFF2-40B4-BE49-F238E27FC236}">
                <a16:creationId xmlns:a16="http://schemas.microsoft.com/office/drawing/2014/main" id="{A5157CFD-B25E-3F69-B334-C50AAC4C6B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90600"/>
            <a:ext cx="9753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27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60739" y="447443"/>
            <a:ext cx="5588977" cy="944929"/>
          </a:xfrm>
        </p:spPr>
        <p:txBody>
          <a:bodyPr>
            <a:normAutofit/>
          </a:bodyPr>
          <a:lstStyle/>
          <a:p>
            <a:r>
              <a:rPr lang="fr-FR" sz="3200" dirty="0"/>
              <a:t>L’approche Hub</a:t>
            </a:r>
            <a:endParaRPr lang="en-US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654188" y="1476741"/>
            <a:ext cx="5336476" cy="49338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dirty="0">
                <a:latin typeface="+mj-lt"/>
              </a:rPr>
              <a:t>Hub</a:t>
            </a:r>
            <a:r>
              <a:rPr lang="fr-FR" sz="2600" dirty="0"/>
              <a:t>: une approche opérationnelle de mise en œuvre des  interventions Genre &amp; Droits Humains expérimentée  en RDC pour garantir l’exhaustivité des programmes dans un espace géographique limité à une ville (regroupement des ZS) au NMF 2 et 3 (GC5)</a:t>
            </a:r>
          </a:p>
          <a:p>
            <a:pPr marL="0" indent="0">
              <a:buNone/>
            </a:pPr>
            <a:r>
              <a:rPr lang="fr-FR" sz="2600" dirty="0"/>
              <a:t>L’approche garantie la complémentarité des services et la synergie des acteurs</a:t>
            </a:r>
            <a:r>
              <a:rPr lang="fr-FR" dirty="0"/>
              <a:t>. 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35" y="1476740"/>
            <a:ext cx="6253893" cy="44613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85F18A-C428-4EBA-91B3-0693028A9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5675" y="200024"/>
            <a:ext cx="752801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50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6352" y="598413"/>
            <a:ext cx="10515600" cy="1325563"/>
          </a:xfrm>
        </p:spPr>
        <p:txBody>
          <a:bodyPr>
            <a:normAutofit/>
          </a:bodyPr>
          <a:lstStyle/>
          <a:p>
            <a:r>
              <a:rPr lang="fr-FR" sz="2800" dirty="0">
                <a:latin typeface="Arial Black" panose="020B0A04020102020204" pitchFamily="34" charset="0"/>
              </a:rPr>
              <a:t>Composantes des hubs et parties prenantes 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078" y="1160606"/>
            <a:ext cx="3853006" cy="2409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078" y="3694501"/>
            <a:ext cx="3853006" cy="2433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34" y="2029091"/>
            <a:ext cx="6434724" cy="33308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BFDEC9-3E1E-435D-6D3A-C3202B1F4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5675" y="200024"/>
            <a:ext cx="752801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73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810325" y="207721"/>
            <a:ext cx="8496944" cy="721187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fr-FR" sz="3200" dirty="0">
                <a:solidFill>
                  <a:schemeClr val="tx1"/>
                </a:solidFill>
                <a:latin typeface="Arial Black" panose="020B0A04020102020204" pitchFamily="34" charset="0"/>
              </a:rPr>
              <a:t>Opérationnalisation des hubs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39" y="1172018"/>
            <a:ext cx="6563038" cy="533429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477" y="1172018"/>
            <a:ext cx="5133203" cy="3793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30424F-C6ED-B02A-0A1E-C280D817A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5675" y="200024"/>
            <a:ext cx="752801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28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587" y="827916"/>
            <a:ext cx="6787896" cy="612651"/>
          </a:xfrm>
        </p:spPr>
        <p:txBody>
          <a:bodyPr>
            <a:normAutofit/>
          </a:bodyPr>
          <a:lstStyle/>
          <a:p>
            <a:r>
              <a:rPr lang="fr-FR" dirty="0">
                <a:latin typeface="Arial Black" panose="020B0A04020102020204" pitchFamily="34" charset="0"/>
              </a:rPr>
              <a:t>Exemple : Résultats (1) </a:t>
            </a:r>
            <a:endParaRPr lang="en-US" dirty="0"/>
          </a:p>
        </p:txBody>
      </p:sp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8195249" y="277633"/>
          <a:ext cx="3336425" cy="15820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8749">
                  <a:extLst>
                    <a:ext uri="{9D8B030D-6E8A-4147-A177-3AD203B41FA5}">
                      <a16:colId xmlns:a16="http://schemas.microsoft.com/office/drawing/2014/main" val="827120954"/>
                    </a:ext>
                  </a:extLst>
                </a:gridCol>
                <a:gridCol w="593009">
                  <a:extLst>
                    <a:ext uri="{9D8B030D-6E8A-4147-A177-3AD203B41FA5}">
                      <a16:colId xmlns:a16="http://schemas.microsoft.com/office/drawing/2014/main" val="759485071"/>
                    </a:ext>
                  </a:extLst>
                </a:gridCol>
                <a:gridCol w="593009">
                  <a:extLst>
                    <a:ext uri="{9D8B030D-6E8A-4147-A177-3AD203B41FA5}">
                      <a16:colId xmlns:a16="http://schemas.microsoft.com/office/drawing/2014/main" val="2203370968"/>
                    </a:ext>
                  </a:extLst>
                </a:gridCol>
                <a:gridCol w="593009">
                  <a:extLst>
                    <a:ext uri="{9D8B030D-6E8A-4147-A177-3AD203B41FA5}">
                      <a16:colId xmlns:a16="http://schemas.microsoft.com/office/drawing/2014/main" val="3144749904"/>
                    </a:ext>
                  </a:extLst>
                </a:gridCol>
                <a:gridCol w="377369">
                  <a:extLst>
                    <a:ext uri="{9D8B030D-6E8A-4147-A177-3AD203B41FA5}">
                      <a16:colId xmlns:a16="http://schemas.microsoft.com/office/drawing/2014/main" val="457268839"/>
                    </a:ext>
                  </a:extLst>
                </a:gridCol>
                <a:gridCol w="431280">
                  <a:extLst>
                    <a:ext uri="{9D8B030D-6E8A-4147-A177-3AD203B41FA5}">
                      <a16:colId xmlns:a16="http://schemas.microsoft.com/office/drawing/2014/main" val="4220226753"/>
                    </a:ext>
                  </a:extLst>
                </a:gridCol>
              </a:tblGrid>
              <a:tr h="175512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Cibles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6314742"/>
                  </a:ext>
                </a:extLst>
              </a:tr>
              <a:tr h="1435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519914"/>
                  </a:ext>
                </a:extLst>
              </a:tr>
              <a:tr h="2649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142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597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739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rowSpan="6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35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826493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MSM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256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293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3,6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9941315"/>
                  </a:ext>
                </a:extLst>
              </a:tr>
              <a:tr h="1067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269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297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3,6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192840"/>
                  </a:ext>
                </a:extLst>
              </a:tr>
              <a:tr h="1435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UDI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285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3,9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879165"/>
                  </a:ext>
                </a:extLst>
              </a:tr>
              <a:tr h="1435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PvVIH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181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556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737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756291"/>
                  </a:ext>
                </a:extLst>
              </a:tr>
              <a:tr h="1435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442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5,4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438872"/>
                  </a:ext>
                </a:extLst>
              </a:tr>
              <a:tr h="1435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SVS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1781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3520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5301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17304027"/>
                  </a:ext>
                </a:extLst>
              </a:tr>
              <a:tr h="14359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2232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5899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8131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96662093"/>
                  </a:ext>
                </a:extLst>
              </a:tr>
            </a:tbl>
          </a:graphicData>
        </a:graphic>
      </p:graphicFrame>
      <p:graphicFrame>
        <p:nvGraphicFramePr>
          <p:cNvPr id="12" name="Tableau 11"/>
          <p:cNvGraphicFramePr>
            <a:graphicFrameLocks noGrp="1"/>
          </p:cNvGraphicFramePr>
          <p:nvPr/>
        </p:nvGraphicFramePr>
        <p:xfrm>
          <a:off x="8195251" y="1909317"/>
          <a:ext cx="3400667" cy="21963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3166">
                  <a:extLst>
                    <a:ext uri="{9D8B030D-6E8A-4147-A177-3AD203B41FA5}">
                      <a16:colId xmlns:a16="http://schemas.microsoft.com/office/drawing/2014/main" val="3756319068"/>
                    </a:ext>
                  </a:extLst>
                </a:gridCol>
                <a:gridCol w="604427">
                  <a:extLst>
                    <a:ext uri="{9D8B030D-6E8A-4147-A177-3AD203B41FA5}">
                      <a16:colId xmlns:a16="http://schemas.microsoft.com/office/drawing/2014/main" val="846972306"/>
                    </a:ext>
                  </a:extLst>
                </a:gridCol>
                <a:gridCol w="604427">
                  <a:extLst>
                    <a:ext uri="{9D8B030D-6E8A-4147-A177-3AD203B41FA5}">
                      <a16:colId xmlns:a16="http://schemas.microsoft.com/office/drawing/2014/main" val="2472408912"/>
                    </a:ext>
                  </a:extLst>
                </a:gridCol>
                <a:gridCol w="604427">
                  <a:extLst>
                    <a:ext uri="{9D8B030D-6E8A-4147-A177-3AD203B41FA5}">
                      <a16:colId xmlns:a16="http://schemas.microsoft.com/office/drawing/2014/main" val="2915869615"/>
                    </a:ext>
                  </a:extLst>
                </a:gridCol>
                <a:gridCol w="384636">
                  <a:extLst>
                    <a:ext uri="{9D8B030D-6E8A-4147-A177-3AD203B41FA5}">
                      <a16:colId xmlns:a16="http://schemas.microsoft.com/office/drawing/2014/main" val="2710101109"/>
                    </a:ext>
                  </a:extLst>
                </a:gridCol>
                <a:gridCol w="439584">
                  <a:extLst>
                    <a:ext uri="{9D8B030D-6E8A-4147-A177-3AD203B41FA5}">
                      <a16:colId xmlns:a16="http://schemas.microsoft.com/office/drawing/2014/main" val="4073022875"/>
                    </a:ext>
                  </a:extLst>
                </a:gridCol>
              </a:tblGrid>
              <a:tr h="219634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Cibles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Assistance juridique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358397"/>
                  </a:ext>
                </a:extLst>
              </a:tr>
              <a:tr h="2196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555571"/>
                  </a:ext>
                </a:extLst>
              </a:tr>
              <a:tr h="2196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518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658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8,5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rowSpan="6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32,3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50751726"/>
                  </a:ext>
                </a:extLst>
              </a:tr>
              <a:tr h="2196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MSM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211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246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3,2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496948"/>
                  </a:ext>
                </a:extLst>
              </a:tr>
              <a:tr h="2196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238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266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3,4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215135"/>
                  </a:ext>
                </a:extLst>
              </a:tr>
              <a:tr h="2196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UDI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269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3,5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04870"/>
                  </a:ext>
                </a:extLst>
              </a:tr>
              <a:tr h="2196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PvVIH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177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678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8,8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907263"/>
                  </a:ext>
                </a:extLst>
              </a:tr>
              <a:tr h="2196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361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4,6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860792"/>
                  </a:ext>
                </a:extLst>
              </a:tr>
              <a:tr h="2196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SVS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1748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3455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5203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67,7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67,7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674794987"/>
                  </a:ext>
                </a:extLst>
              </a:tr>
              <a:tr h="2196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2190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5491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7681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32713627"/>
                  </a:ext>
                </a:extLst>
              </a:tr>
            </a:tbl>
          </a:graphicData>
        </a:graphic>
      </p:graphicFrame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356100" y="3267075"/>
            <a:ext cx="1107897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Tableau 13"/>
          <p:cNvGraphicFramePr>
            <a:graphicFrameLocks noGrp="1"/>
          </p:cNvGraphicFramePr>
          <p:nvPr/>
        </p:nvGraphicFramePr>
        <p:xfrm>
          <a:off x="8195249" y="4274437"/>
          <a:ext cx="3400668" cy="22452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9275">
                  <a:extLst>
                    <a:ext uri="{9D8B030D-6E8A-4147-A177-3AD203B41FA5}">
                      <a16:colId xmlns:a16="http://schemas.microsoft.com/office/drawing/2014/main" val="4227285607"/>
                    </a:ext>
                  </a:extLst>
                </a:gridCol>
                <a:gridCol w="589572">
                  <a:extLst>
                    <a:ext uri="{9D8B030D-6E8A-4147-A177-3AD203B41FA5}">
                      <a16:colId xmlns:a16="http://schemas.microsoft.com/office/drawing/2014/main" val="2895273015"/>
                    </a:ext>
                  </a:extLst>
                </a:gridCol>
                <a:gridCol w="613599">
                  <a:extLst>
                    <a:ext uri="{9D8B030D-6E8A-4147-A177-3AD203B41FA5}">
                      <a16:colId xmlns:a16="http://schemas.microsoft.com/office/drawing/2014/main" val="1151879993"/>
                    </a:ext>
                  </a:extLst>
                </a:gridCol>
                <a:gridCol w="613599">
                  <a:extLst>
                    <a:ext uri="{9D8B030D-6E8A-4147-A177-3AD203B41FA5}">
                      <a16:colId xmlns:a16="http://schemas.microsoft.com/office/drawing/2014/main" val="1396637668"/>
                    </a:ext>
                  </a:extLst>
                </a:gridCol>
                <a:gridCol w="383191">
                  <a:extLst>
                    <a:ext uri="{9D8B030D-6E8A-4147-A177-3AD203B41FA5}">
                      <a16:colId xmlns:a16="http://schemas.microsoft.com/office/drawing/2014/main" val="1679358980"/>
                    </a:ext>
                  </a:extLst>
                </a:gridCol>
                <a:gridCol w="461432">
                  <a:extLst>
                    <a:ext uri="{9D8B030D-6E8A-4147-A177-3AD203B41FA5}">
                      <a16:colId xmlns:a16="http://schemas.microsoft.com/office/drawing/2014/main" val="1190307547"/>
                    </a:ext>
                  </a:extLst>
                </a:gridCol>
              </a:tblGrid>
              <a:tr h="26846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Cibles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853924"/>
                  </a:ext>
                </a:extLst>
              </a:tr>
              <a:tr h="2196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1255097"/>
                  </a:ext>
                </a:extLst>
              </a:tr>
              <a:tr h="2196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row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49797395"/>
                  </a:ext>
                </a:extLst>
              </a:tr>
              <a:tr h="2196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MSM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565594"/>
                  </a:ext>
                </a:extLst>
              </a:tr>
              <a:tr h="2196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2692218"/>
                  </a:ext>
                </a:extLst>
              </a:tr>
              <a:tr h="2196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UDI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872119"/>
                  </a:ext>
                </a:extLst>
              </a:tr>
              <a:tr h="2196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PvVIH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242381"/>
                  </a:ext>
                </a:extLst>
              </a:tr>
              <a:tr h="2196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089289"/>
                  </a:ext>
                </a:extLst>
              </a:tr>
              <a:tr h="2196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SVS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486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1084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1570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93912871"/>
                  </a:ext>
                </a:extLst>
              </a:tr>
              <a:tr h="2196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Total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491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1107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1598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31165677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1187587" y="1668237"/>
            <a:ext cx="6096000" cy="19820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fr-FR" sz="2000" b="1" dirty="0">
                <a:solidFill>
                  <a:srgbClr val="2F5496"/>
                </a:solidFill>
                <a:ea typeface="Malgun Gothic" panose="020B0503020000020004" pitchFamily="34" charset="-127"/>
                <a:cs typeface="Times New Roman" panose="02020603050405020304" pitchFamily="18" charset="0"/>
              </a:rPr>
              <a:t>Populations cibles </a:t>
            </a:r>
            <a:endParaRPr lang="en-US" sz="2000" b="1" dirty="0">
              <a:solidFill>
                <a:srgbClr val="2F5496"/>
              </a:solidFill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2000" dirty="0"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000" spc="-10" dirty="0">
                <a:ea typeface="Calibri" panose="020F0502020204030204" pitchFamily="34" charset="0"/>
                <a:cs typeface="Arial" panose="020B0604020202020204" pitchFamily="34" charset="0"/>
              </a:rPr>
              <a:t>Sous le NFM2, les programmes de droits humains se sont concentrés sur les survivant(e)s de violences sexuelles plutôt que sur les populations clés et vulnérables traditionnelles</a:t>
            </a:r>
            <a:endParaRPr lang="en-US" sz="2000" dirty="0">
              <a:cs typeface="Arial" panose="020B0604020202020204" pitchFamily="34" charset="0"/>
            </a:endParaRPr>
          </a:p>
        </p:txBody>
      </p:sp>
      <p:graphicFrame>
        <p:nvGraphicFramePr>
          <p:cNvPr id="16" name="Espace réservé du contenu 3">
            <a:extLst>
              <a:ext uri="{FF2B5EF4-FFF2-40B4-BE49-F238E27FC236}">
                <a16:creationId xmlns:a16="http://schemas.microsoft.com/office/drawing/2014/main" id="{53238C26-FA34-89A2-AC1D-5310FCD8900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36392" y="4105657"/>
          <a:ext cx="4503811" cy="2660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euille de calcul" r:id="rId2" imgW="5130800" imgH="3187700" progId="Excel.Sheet.8">
                  <p:embed/>
                </p:oleObj>
              </mc:Choice>
              <mc:Fallback>
                <p:oleObj name="Feuille de calcul" r:id="rId2" imgW="5130800" imgH="3187700" progId="Excel.Sheet.8">
                  <p:embed/>
                  <p:pic>
                    <p:nvPicPr>
                      <p:cNvPr id="16" name="Espace réservé du contenu 3">
                        <a:extLst>
                          <a:ext uri="{FF2B5EF4-FFF2-40B4-BE49-F238E27FC236}">
                            <a16:creationId xmlns:a16="http://schemas.microsoft.com/office/drawing/2014/main" id="{53238C26-FA34-89A2-AC1D-5310FCD89005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6392" y="4105657"/>
                        <a:ext cx="4503811" cy="26609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Ellipse 16">
            <a:extLst>
              <a:ext uri="{FF2B5EF4-FFF2-40B4-BE49-F238E27FC236}">
                <a16:creationId xmlns:a16="http://schemas.microsoft.com/office/drawing/2014/main" id="{B6B93534-3EEC-BE10-1CDE-041FDEA5DB7E}"/>
              </a:ext>
            </a:extLst>
          </p:cNvPr>
          <p:cNvSpPr/>
          <p:nvPr/>
        </p:nvSpPr>
        <p:spPr>
          <a:xfrm>
            <a:off x="3136392" y="4458950"/>
            <a:ext cx="4489704" cy="1554623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Rectangle 17"/>
          <p:cNvSpPr/>
          <p:nvPr/>
        </p:nvSpPr>
        <p:spPr>
          <a:xfrm>
            <a:off x="1187587" y="4285350"/>
            <a:ext cx="1948805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000000"/>
                </a:solidFill>
              </a:rPr>
              <a:t>CLM</a:t>
            </a:r>
            <a:endParaRPr lang="en-US" sz="2000" b="1" dirty="0">
              <a:solidFill>
                <a:srgbClr val="000000"/>
              </a:solidFill>
            </a:endParaRPr>
          </a:p>
          <a:p>
            <a:r>
              <a:rPr lang="fr-FR" dirty="0">
                <a:solidFill>
                  <a:srgbClr val="000000"/>
                </a:solidFill>
              </a:rPr>
              <a:t>Un soutien au plaidoyer, y compris au plaidoyer mené par les communautés.</a:t>
            </a:r>
          </a:p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561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43149" y="209188"/>
            <a:ext cx="7505701" cy="645989"/>
          </a:xfrm>
        </p:spPr>
        <p:txBody>
          <a:bodyPr>
            <a:normAutofit/>
          </a:bodyPr>
          <a:lstStyle/>
          <a:p>
            <a:r>
              <a:rPr lang="fr-FR" dirty="0">
                <a:latin typeface="Arial Black" panose="020B0A04020102020204" pitchFamily="34" charset="0"/>
              </a:rPr>
              <a:t>Exemple : Résultats (2)  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5" name="Picture 3" descr="A diagram of a circle with orange circles and white text&#10;&#10;Description automatically generated">
            <a:extLst>
              <a:ext uri="{FF2B5EF4-FFF2-40B4-BE49-F238E27FC236}">
                <a16:creationId xmlns:a16="http://schemas.microsoft.com/office/drawing/2014/main" id="{E0AAD3E3-55B7-FBFA-E57C-E92B78D74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65" y="2051086"/>
            <a:ext cx="4704546" cy="378365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59060" y="5723837"/>
            <a:ext cx="3156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Exhaustivité des programmes mis en œuvre dans les sites Hub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84742" y="753915"/>
            <a:ext cx="408287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dirty="0">
              <a:solidFill>
                <a:srgbClr val="000000"/>
              </a:solidFill>
              <a:latin typeface="+mj-lt"/>
            </a:endParaRPr>
          </a:p>
          <a:p>
            <a:r>
              <a:rPr lang="fr-FR" sz="2000" dirty="0">
                <a:solidFill>
                  <a:srgbClr val="000000"/>
                </a:solidFill>
                <a:latin typeface="+mj-lt"/>
              </a:rPr>
              <a:t>Éducation juridique («Connaitre ses droits») et amélioration de l’accès à la Justice </a:t>
            </a:r>
            <a:r>
              <a:rPr lang="fr-FR" sz="2800" dirty="0">
                <a:solidFill>
                  <a:srgbClr val="FF0000"/>
                </a:solidFill>
                <a:latin typeface="+mj-lt"/>
              </a:rPr>
              <a:t>+++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D67481-0698-D29D-BB08-3F9410706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5675" y="200024"/>
            <a:ext cx="752801" cy="485775"/>
          </a:xfrm>
          <a:prstGeom prst="rect">
            <a:avLst/>
          </a:prstGeom>
        </p:spPr>
      </p:pic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4801828"/>
              </p:ext>
            </p:extLst>
          </p:nvPr>
        </p:nvGraphicFramePr>
        <p:xfrm>
          <a:off x="4567612" y="1561828"/>
          <a:ext cx="7517423" cy="4870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94399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52830" y="442911"/>
            <a:ext cx="4086340" cy="769083"/>
          </a:xfrm>
        </p:spPr>
        <p:txBody>
          <a:bodyPr/>
          <a:lstStyle/>
          <a:p>
            <a:r>
              <a:rPr lang="fr-FR" dirty="0">
                <a:latin typeface="Arial Black" panose="020B0A04020102020204" pitchFamily="34" charset="0"/>
              </a:rPr>
              <a:t>Leçons tirées 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3915" y="1277427"/>
            <a:ext cx="11084170" cy="5899638"/>
          </a:xfrm>
        </p:spPr>
        <p:txBody>
          <a:bodyPr>
            <a:normAutofit lnSpcReduction="10000"/>
          </a:bodyPr>
          <a:lstStyle/>
          <a:p>
            <a:endParaRPr lang="fr-FR" sz="2400" dirty="0"/>
          </a:p>
          <a:p>
            <a:r>
              <a:rPr lang="fr-FR" sz="2400" dirty="0"/>
              <a:t>De manière générale, la mise en œuvre du paquet complet d’interventions </a:t>
            </a:r>
            <a:r>
              <a:rPr lang="fr-FR" sz="2400" dirty="0">
                <a:cs typeface="Arial"/>
              </a:rPr>
              <a:t>Genre &amp; Droits Humains </a:t>
            </a:r>
            <a:r>
              <a:rPr lang="fr-FR" sz="2400" dirty="0"/>
              <a:t>dans un espace géographique bien déterminé  optimise l’accès et l’utilisation des services par les populations clés et groupes vulnérables (cibles KP, PVVIH et Patients TB) 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Une bonne coordination et communication entre les acteurs y compris les bénéficiaires (travail en synergie) 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La disponibilité d’une cartographie des populations clés et des outils intégrés </a:t>
            </a:r>
          </a:p>
          <a:p>
            <a:endParaRPr lang="fr-FR" sz="2400" dirty="0"/>
          </a:p>
          <a:p>
            <a:r>
              <a:rPr lang="fr-FR" sz="2400" dirty="0"/>
              <a:t>Les populations sont mieux équipées sur leurs connaissances des droits par leurs pairs éducateurs/parajuristes 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800B20-B9F0-C32F-14B4-DC5715ABE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5675" y="200024"/>
            <a:ext cx="752801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03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25715" y="966729"/>
            <a:ext cx="5140569" cy="1248509"/>
          </a:xfrm>
        </p:spPr>
        <p:txBody>
          <a:bodyPr>
            <a:normAutofit/>
          </a:bodyPr>
          <a:lstStyle/>
          <a:p>
            <a:r>
              <a:rPr lang="fr-FR" b="1" dirty="0">
                <a:latin typeface="Arial Black" panose="020B0A04020102020204" pitchFamily="34" charset="0"/>
                <a:cs typeface="Arial"/>
              </a:rPr>
              <a:t>Défis/difficultés</a:t>
            </a:r>
            <a:r>
              <a:rPr lang="fr-FR" b="1" dirty="0">
                <a:latin typeface="Arial"/>
                <a:cs typeface="Arial"/>
              </a:rPr>
              <a:t> </a:t>
            </a:r>
            <a:br>
              <a:rPr lang="fr-FR" b="1" dirty="0">
                <a:latin typeface="Arial"/>
                <a:cs typeface="Arial"/>
              </a:rPr>
            </a:b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83223" y="2215238"/>
            <a:ext cx="11025554" cy="5495192"/>
          </a:xfrm>
        </p:spPr>
        <p:txBody>
          <a:bodyPr>
            <a:normAutofit/>
          </a:bodyPr>
          <a:lstStyle/>
          <a:p>
            <a:pPr marL="179705" indent="-179705"/>
            <a:r>
              <a:rPr lang="fr-FR" dirty="0"/>
              <a:t>L'approche Hub était concentrée presque exclusivement sur l’alphabétisation juridique des populations clés et vulnérables et l’accès à la Justice que dans les autres domaines d’interventions programmatiques</a:t>
            </a:r>
          </a:p>
          <a:p>
            <a:pPr marL="0" indent="0">
              <a:buNone/>
            </a:pPr>
            <a:endParaRPr lang="fr-FR" dirty="0">
              <a:cs typeface="Arial"/>
            </a:endParaRPr>
          </a:p>
          <a:p>
            <a:pPr marL="179705" indent="-179705"/>
            <a:r>
              <a:rPr lang="fr-FR" dirty="0">
                <a:cs typeface="Arial"/>
              </a:rPr>
              <a:t>Retards importants dans la mise en œuvre : Les 3 premiers Hubs ont été établis en juillet 2021 ; les autres mi-2022.</a:t>
            </a:r>
          </a:p>
          <a:p>
            <a:pPr marL="0" indent="0">
              <a:buNone/>
            </a:pPr>
            <a:endParaRPr lang="fr-FR" dirty="0">
              <a:cs typeface="Arial"/>
            </a:endParaRPr>
          </a:p>
          <a:p>
            <a:pPr marL="179705" indent="-179705"/>
            <a:r>
              <a:rPr lang="fr-FR" dirty="0">
                <a:cs typeface="Arial"/>
              </a:rPr>
              <a:t>Mise à l’échelle des programmes Genre &amp; Droits Humains de l’approche hub dans d’autres villes/DPS limitée </a:t>
            </a:r>
          </a:p>
          <a:p>
            <a:pPr marL="0" indent="0">
              <a:buNone/>
            </a:pPr>
            <a:endParaRPr lang="fr-FR" dirty="0">
              <a:cs typeface="Arial"/>
            </a:endParaRPr>
          </a:p>
          <a:p>
            <a:pPr marL="179705" indent="-179705"/>
            <a:r>
              <a:rPr lang="fr-FR" dirty="0">
                <a:cs typeface="Arial"/>
              </a:rPr>
              <a:t>Difficultés majeures avec le SR en charge des Hubs, entraînant l'interruption du contrat en 2023 et des perturbations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AC25CF-CB9D-2883-C333-1B0B45F3F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5675" y="200024"/>
            <a:ext cx="752801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36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D21D7-B989-A25C-FDB3-9005B6466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898" y="1014216"/>
            <a:ext cx="9883108" cy="1260000"/>
          </a:xfrm>
        </p:spPr>
        <p:txBody>
          <a:bodyPr/>
          <a:lstStyle/>
          <a:p>
            <a:r>
              <a:rPr lang="en-US" dirty="0"/>
              <a:t>Panel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AB29F9-A340-16DE-F136-831BADBA8B78}"/>
              </a:ext>
            </a:extLst>
          </p:cNvPr>
          <p:cNvSpPr txBox="1"/>
          <p:nvPr/>
        </p:nvSpPr>
        <p:spPr>
          <a:xfrm>
            <a:off x="827065" y="4909312"/>
            <a:ext cx="2739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Serge Tamundele</a:t>
            </a:r>
          </a:p>
          <a:p>
            <a:r>
              <a:rPr lang="en-US" dirty="0"/>
              <a:t>Breaking Down Barriers</a:t>
            </a:r>
          </a:p>
          <a:p>
            <a:r>
              <a:rPr lang="en-US" dirty="0"/>
              <a:t>DR Congo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4AFCEC-A21B-7A78-3C7C-A49AD574621A}"/>
              </a:ext>
            </a:extLst>
          </p:cNvPr>
          <p:cNvSpPr txBox="1"/>
          <p:nvPr/>
        </p:nvSpPr>
        <p:spPr>
          <a:xfrm>
            <a:off x="4901505" y="4920454"/>
            <a:ext cx="2525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Taline Torikian </a:t>
            </a:r>
          </a:p>
          <a:p>
            <a:r>
              <a:rPr lang="en-US" dirty="0"/>
              <a:t>MENA Rosa</a:t>
            </a:r>
          </a:p>
          <a:p>
            <a:r>
              <a:rPr lang="en-US" dirty="0"/>
              <a:t>Lebanon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B9FAA3-74A2-927A-A705-0B46996A7AF9}"/>
              </a:ext>
            </a:extLst>
          </p:cNvPr>
          <p:cNvSpPr txBox="1"/>
          <p:nvPr/>
        </p:nvSpPr>
        <p:spPr>
          <a:xfrm>
            <a:off x="8762529" y="4920454"/>
            <a:ext cx="3404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Augustin </a:t>
            </a:r>
            <a:r>
              <a:rPr lang="en-US" dirty="0" err="1"/>
              <a:t>Dokla</a:t>
            </a:r>
            <a:r>
              <a:rPr lang="en-US" dirty="0"/>
              <a:t> </a:t>
            </a:r>
          </a:p>
          <a:p>
            <a:r>
              <a:rPr lang="en-US" dirty="0"/>
              <a:t>RAS+</a:t>
            </a:r>
          </a:p>
          <a:p>
            <a:r>
              <a:rPr lang="en-US" dirty="0"/>
              <a:t>Togo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561D9C-AC33-DFD1-62BB-96E6982AC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8525" y="219074"/>
            <a:ext cx="752801" cy="485775"/>
          </a:xfrm>
          <a:prstGeom prst="rect">
            <a:avLst/>
          </a:prstGeom>
        </p:spPr>
      </p:pic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85F11BFB-B037-B446-A5C0-C0E75F790F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505" y="1972400"/>
            <a:ext cx="2050138" cy="2775928"/>
          </a:xfrm>
          <a:prstGeom prst="rect">
            <a:avLst/>
          </a:prstGeom>
        </p:spPr>
      </p:pic>
      <p:pic>
        <p:nvPicPr>
          <p:cNvPr id="3" name="Image 4">
            <a:extLst>
              <a:ext uri="{FF2B5EF4-FFF2-40B4-BE49-F238E27FC236}">
                <a16:creationId xmlns:a16="http://schemas.microsoft.com/office/drawing/2014/main" id="{BF1DE3D7-CD4D-94A4-DFAE-BE1EC830B5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98" y="1975906"/>
            <a:ext cx="2079317" cy="2772422"/>
          </a:xfrm>
          <a:prstGeom prst="rect">
            <a:avLst/>
          </a:prstGeom>
        </p:spPr>
      </p:pic>
      <p:pic>
        <p:nvPicPr>
          <p:cNvPr id="5" name="Picture 4" descr="A person wearing glasses and a white polo shirt&#10;&#10;Description automatically generated">
            <a:extLst>
              <a:ext uri="{FF2B5EF4-FFF2-40B4-BE49-F238E27FC236}">
                <a16:creationId xmlns:a16="http://schemas.microsoft.com/office/drawing/2014/main" id="{98B740A9-F98C-983B-3C87-2E930259A3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4" t="6189" r="34987" b="5582"/>
          <a:stretch/>
        </p:blipFill>
        <p:spPr>
          <a:xfrm>
            <a:off x="8683264" y="1972400"/>
            <a:ext cx="2253343" cy="277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D102B95-CCD9-48DC-BFEC-5EC705374F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58884" y="1428750"/>
            <a:ext cx="7915502" cy="5943600"/>
          </a:xfrm>
        </p:spPr>
        <p:txBody>
          <a:bodyPr/>
          <a:lstStyle/>
          <a:p>
            <a:pPr marL="0" indent="0">
              <a:buNone/>
            </a:pPr>
            <a:r>
              <a:rPr lang="en-GB" sz="3600" noProof="0" dirty="0"/>
              <a:t>Next in the “Shifting </a:t>
            </a:r>
            <a:r>
              <a:rPr lang="en-GB" sz="3600" dirty="0"/>
              <a:t>m</a:t>
            </a:r>
            <a:r>
              <a:rPr lang="en-GB" sz="3600" noProof="0" dirty="0" err="1"/>
              <a:t>indsets</a:t>
            </a:r>
            <a:r>
              <a:rPr lang="en-GB" sz="3600" noProof="0" dirty="0"/>
              <a:t>” webinar series: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US" sz="3600" noProof="0" dirty="0">
                <a:solidFill>
                  <a:schemeClr val="tx1"/>
                </a:solidFill>
                <a:latin typeface="+mj-lt"/>
              </a:rPr>
              <a:t>Strategies for reducing HIV-related stigma and discrimination and promoting inclusive and respectful healthcare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2 October 2024</a:t>
            </a:r>
            <a:r>
              <a:rPr lang="en-US" sz="3600" noProof="0" dirty="0"/>
              <a:t>, 14:00 CET</a:t>
            </a:r>
            <a:endParaRPr lang="en-GB" sz="3600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4B9002-5BA6-DDAD-5354-0A51116EFBE0}"/>
              </a:ext>
            </a:extLst>
          </p:cNvPr>
          <p:cNvSpPr txBox="1"/>
          <p:nvPr/>
        </p:nvSpPr>
        <p:spPr>
          <a:xfrm>
            <a:off x="602365" y="1902839"/>
            <a:ext cx="3299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Scan code to register!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506111-DE34-B9B8-171F-A5EB4B9DF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106" y="333374"/>
            <a:ext cx="723280" cy="4667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28C71-EAEC-D80C-2F64-15A2BBEAD6D5}"/>
              </a:ext>
            </a:extLst>
          </p:cNvPr>
          <p:cNvSpPr txBox="1"/>
          <p:nvPr/>
        </p:nvSpPr>
        <p:spPr>
          <a:xfrm>
            <a:off x="3851819" y="6155294"/>
            <a:ext cx="8452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</a:rPr>
              <a:t>Contact: nostigma@iasociety.org</a:t>
            </a:r>
            <a:endParaRPr lang="en-US" dirty="0"/>
          </a:p>
        </p:txBody>
      </p:sp>
      <p:pic>
        <p:nvPicPr>
          <p:cNvPr id="7" name="Picture 6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1C88C2AE-7536-5917-70BE-0ED8ED43E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15" y="2307402"/>
            <a:ext cx="3641270" cy="36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27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EEFD89-39A9-4E90-8EF8-DE6C1AB521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29693" y="1485900"/>
            <a:ext cx="6762307" cy="4711385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About the IAS Heart of Stigma </a:t>
            </a:r>
            <a:r>
              <a:rPr lang="en-US" sz="3600" dirty="0" err="1"/>
              <a:t>programme</a:t>
            </a:r>
            <a:r>
              <a:rPr lang="en-US" sz="3600" dirty="0"/>
              <a:t>:</a:t>
            </a:r>
          </a:p>
          <a:p>
            <a:pPr marL="0" indent="0">
              <a:buNone/>
            </a:pPr>
            <a:r>
              <a:rPr lang="en-US" sz="3600" dirty="0">
                <a:latin typeface="+mj-lt"/>
              </a:rPr>
              <a:t>www.iasociety.org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About the PLHIV Stigma Index: </a:t>
            </a:r>
            <a:r>
              <a:rPr lang="en-US" sz="3600" dirty="0">
                <a:latin typeface="+mj-lt"/>
              </a:rPr>
              <a:t>www.stigmaindex.org</a:t>
            </a:r>
          </a:p>
        </p:txBody>
      </p:sp>
      <p:pic>
        <p:nvPicPr>
          <p:cNvPr id="1026" name="Picture 2" descr="A woman sitting in a pink-walled room looking over her shoulder to her side">
            <a:extLst>
              <a:ext uri="{FF2B5EF4-FFF2-40B4-BE49-F238E27FC236}">
                <a16:creationId xmlns:a16="http://schemas.microsoft.com/office/drawing/2014/main" id="{E8397965-D134-6EAD-3422-AB1BDD8E7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318" y="1485900"/>
            <a:ext cx="10498476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A43470-72D2-7FF1-2FEF-7CD8471A16AD}"/>
              </a:ext>
            </a:extLst>
          </p:cNvPr>
          <p:cNvSpPr txBox="1"/>
          <p:nvPr/>
        </p:nvSpPr>
        <p:spPr>
          <a:xfrm>
            <a:off x="0" y="6057900"/>
            <a:ext cx="8452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Image: </a:t>
            </a:r>
            <a:r>
              <a:rPr lang="en-US" sz="1400" dirty="0" err="1"/>
              <a:t>Sydelle</a:t>
            </a:r>
            <a:r>
              <a:rPr lang="en-US" sz="1400" dirty="0"/>
              <a:t> Willow Smith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3AA89E-DA23-7D1E-A99E-E8C92C4F2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3300" y="180974"/>
            <a:ext cx="752801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20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6A827B-BBCA-4C01-8373-9C43E2E84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616" y="1041915"/>
            <a:ext cx="6192838" cy="1151076"/>
          </a:xfrm>
        </p:spPr>
        <p:txBody>
          <a:bodyPr/>
          <a:lstStyle/>
          <a:p>
            <a:r>
              <a:rPr lang="en-GB" noProof="0" dirty="0"/>
              <a:t>Webinar 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3C1C46-A697-4F61-B415-46A47B124A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54617" y="2192991"/>
            <a:ext cx="5837384" cy="3843618"/>
          </a:xfrm>
        </p:spPr>
        <p:txBody>
          <a:bodyPr/>
          <a:lstStyle/>
          <a:p>
            <a:r>
              <a:rPr lang="en-US" sz="440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IAS Ribbon Sans Regular" pitchFamily="50" charset="0"/>
              </a:rPr>
              <a:t>Drawing on data to promote human rights and reduce HIV-related stigma and discrimination</a:t>
            </a:r>
            <a:endParaRPr lang="en-GB" sz="4400" noProof="0" dirty="0">
              <a:ea typeface="IAS Ribbon Sans Regular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89ADC-561C-D8C8-4BB9-B5130D933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4629" y="0"/>
            <a:ext cx="10363792" cy="69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5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D21D7-B989-A25C-FDB3-9005B6466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04" y="1178234"/>
            <a:ext cx="7732366" cy="1260000"/>
          </a:xfrm>
        </p:spPr>
        <p:txBody>
          <a:bodyPr/>
          <a:lstStyle/>
          <a:p>
            <a:r>
              <a:rPr lang="en-US" dirty="0"/>
              <a:t>Speakers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AB29F9-A340-16DE-F136-831BADBA8B78}"/>
              </a:ext>
            </a:extLst>
          </p:cNvPr>
          <p:cNvSpPr txBox="1"/>
          <p:nvPr/>
        </p:nvSpPr>
        <p:spPr>
          <a:xfrm>
            <a:off x="827065" y="4909312"/>
            <a:ext cx="2739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Serge Tamundele</a:t>
            </a:r>
          </a:p>
          <a:p>
            <a:r>
              <a:rPr lang="en-US" dirty="0"/>
              <a:t>Breaking Down Barriers</a:t>
            </a:r>
          </a:p>
          <a:p>
            <a:r>
              <a:rPr lang="en-US" dirty="0"/>
              <a:t>DR Congo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4AFCEC-A21B-7A78-3C7C-A49AD574621A}"/>
              </a:ext>
            </a:extLst>
          </p:cNvPr>
          <p:cNvSpPr txBox="1"/>
          <p:nvPr/>
        </p:nvSpPr>
        <p:spPr>
          <a:xfrm>
            <a:off x="4901505" y="4920454"/>
            <a:ext cx="2525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Taline Torikian </a:t>
            </a:r>
          </a:p>
          <a:p>
            <a:r>
              <a:rPr lang="en-US" dirty="0"/>
              <a:t>MENA Rosa</a:t>
            </a:r>
          </a:p>
          <a:p>
            <a:r>
              <a:rPr lang="en-US" dirty="0"/>
              <a:t>Lebanon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B9FAA3-74A2-927A-A705-0B46996A7AF9}"/>
              </a:ext>
            </a:extLst>
          </p:cNvPr>
          <p:cNvSpPr txBox="1"/>
          <p:nvPr/>
        </p:nvSpPr>
        <p:spPr>
          <a:xfrm>
            <a:off x="8762529" y="4920454"/>
            <a:ext cx="3404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Augustin </a:t>
            </a:r>
            <a:r>
              <a:rPr lang="en-US" dirty="0" err="1"/>
              <a:t>Dokla</a:t>
            </a:r>
            <a:r>
              <a:rPr lang="en-US" dirty="0"/>
              <a:t> </a:t>
            </a:r>
          </a:p>
          <a:p>
            <a:r>
              <a:rPr lang="en-US" dirty="0"/>
              <a:t>RAS+</a:t>
            </a:r>
          </a:p>
          <a:p>
            <a:r>
              <a:rPr lang="en-US" dirty="0"/>
              <a:t>Togo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561D9C-AC33-DFD1-62BB-96E6982AC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8525" y="219074"/>
            <a:ext cx="752801" cy="485775"/>
          </a:xfrm>
          <a:prstGeom prst="rect">
            <a:avLst/>
          </a:prstGeom>
        </p:spPr>
      </p:pic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85F11BFB-B037-B446-A5C0-C0E75F790F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505" y="1972400"/>
            <a:ext cx="2050138" cy="2775928"/>
          </a:xfrm>
          <a:prstGeom prst="rect">
            <a:avLst/>
          </a:prstGeom>
        </p:spPr>
      </p:pic>
      <p:pic>
        <p:nvPicPr>
          <p:cNvPr id="3" name="Image 4">
            <a:extLst>
              <a:ext uri="{FF2B5EF4-FFF2-40B4-BE49-F238E27FC236}">
                <a16:creationId xmlns:a16="http://schemas.microsoft.com/office/drawing/2014/main" id="{BF1DE3D7-CD4D-94A4-DFAE-BE1EC830B5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98" y="1975906"/>
            <a:ext cx="2079317" cy="2772422"/>
          </a:xfrm>
          <a:prstGeom prst="rect">
            <a:avLst/>
          </a:prstGeom>
        </p:spPr>
      </p:pic>
      <p:pic>
        <p:nvPicPr>
          <p:cNvPr id="6" name="Picture 5" descr="A person wearing glasses and a white polo shirt&#10;&#10;Description automatically generated">
            <a:extLst>
              <a:ext uri="{FF2B5EF4-FFF2-40B4-BE49-F238E27FC236}">
                <a16:creationId xmlns:a16="http://schemas.microsoft.com/office/drawing/2014/main" id="{86B366E1-2A06-20F8-1D2B-E8C474A908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4" t="6189" r="34987" b="5582"/>
          <a:stretch/>
        </p:blipFill>
        <p:spPr>
          <a:xfrm>
            <a:off x="8683264" y="1972400"/>
            <a:ext cx="2253343" cy="277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76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D29B4-A70D-8CFC-ABB4-0F3F97606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1231025"/>
            <a:ext cx="6192838" cy="1151076"/>
          </a:xfrm>
        </p:spPr>
        <p:txBody>
          <a:bodyPr/>
          <a:lstStyle/>
          <a:p>
            <a:r>
              <a:rPr lang="en-US" dirty="0" err="1"/>
              <a:t>Programme</a:t>
            </a:r>
            <a:r>
              <a:rPr lang="en-US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8B609-8DD1-9C1C-93C3-0B28A9FB4A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2" y="2199458"/>
            <a:ext cx="11749088" cy="4696722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en-US" sz="3000" dirty="0">
                <a:latin typeface="+mj-lt"/>
              </a:rPr>
              <a:t>Introduction</a:t>
            </a:r>
            <a:r>
              <a:rPr lang="en-US" sz="3000" dirty="0"/>
              <a:t> – Mehdi </a:t>
            </a:r>
            <a:r>
              <a:rPr lang="en-US" sz="3000" dirty="0" err="1"/>
              <a:t>Karkouri</a:t>
            </a:r>
            <a:br>
              <a:rPr lang="en-US" sz="3000" dirty="0"/>
            </a:br>
            <a:endParaRPr lang="en-US" sz="3000" dirty="0">
              <a:latin typeface="+mj-lt"/>
            </a:endParaRPr>
          </a:p>
          <a:p>
            <a:pPr marL="742950" indent="-742950">
              <a:buAutoNum type="arabicPeriod"/>
            </a:pPr>
            <a:r>
              <a:rPr lang="en-US" sz="3000" dirty="0">
                <a:latin typeface="+mj-lt"/>
              </a:rPr>
              <a:t>Presentation </a:t>
            </a:r>
            <a:r>
              <a:rPr lang="en-US" sz="3000" dirty="0"/>
              <a:t>– Serge Tamundele</a:t>
            </a:r>
            <a:br>
              <a:rPr lang="en-US" sz="3000" dirty="0"/>
            </a:br>
            <a:endParaRPr lang="en-US" sz="3000" dirty="0"/>
          </a:p>
          <a:p>
            <a:pPr marL="742950" indent="-742950">
              <a:buAutoNum type="arabicPeriod"/>
            </a:pPr>
            <a:r>
              <a:rPr lang="en-US" sz="3000" dirty="0">
                <a:latin typeface="+mj-lt"/>
              </a:rPr>
              <a:t>Video: </a:t>
            </a:r>
            <a:r>
              <a:rPr lang="en-US" sz="3000" dirty="0"/>
              <a:t>People Living with HIV Stigma Index</a:t>
            </a:r>
            <a:br>
              <a:rPr lang="en-US" sz="3000" dirty="0"/>
            </a:br>
            <a:endParaRPr lang="en-US" sz="3000" dirty="0">
              <a:latin typeface="+mj-lt"/>
            </a:endParaRPr>
          </a:p>
          <a:p>
            <a:pPr marL="742950" indent="-742950">
              <a:buAutoNum type="arabicPeriod"/>
            </a:pPr>
            <a:r>
              <a:rPr lang="en-US" sz="3000" dirty="0">
                <a:latin typeface="+mj-lt"/>
              </a:rPr>
              <a:t>Panel Discussion and Q&amp;A </a:t>
            </a:r>
          </a:p>
          <a:p>
            <a:pPr marL="742950" indent="-742950">
              <a:buAutoNum type="arabicPeriod"/>
            </a:pPr>
            <a:endParaRPr lang="en-US" sz="3000" dirty="0">
              <a:latin typeface="+mj-lt"/>
            </a:endParaRPr>
          </a:p>
          <a:p>
            <a:pPr marL="742950" indent="-742950">
              <a:buAutoNum type="arabicPeriod"/>
            </a:pPr>
            <a:r>
              <a:rPr lang="en-US" sz="3000" dirty="0">
                <a:latin typeface="+mj-lt"/>
              </a:rPr>
              <a:t>Closing remarks </a:t>
            </a:r>
            <a:r>
              <a:rPr lang="en-US" sz="3000" dirty="0"/>
              <a:t>– Mehdi </a:t>
            </a:r>
            <a:r>
              <a:rPr lang="en-US" sz="3000" dirty="0" err="1"/>
              <a:t>Karkouri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72241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6EB762-B210-4CC4-9F39-572EC03B5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361" y="1198406"/>
            <a:ext cx="6192838" cy="1260000"/>
          </a:xfrm>
        </p:spPr>
        <p:txBody>
          <a:bodyPr/>
          <a:lstStyle/>
          <a:p>
            <a:r>
              <a:rPr lang="en-GB" noProof="0" dirty="0"/>
              <a:t>Housekeeping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DD0E3C-3675-44C6-AE22-972FDE27B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475" y="2101040"/>
            <a:ext cx="6889516" cy="3558554"/>
          </a:xfrm>
        </p:spPr>
        <p:txBody>
          <a:bodyPr/>
          <a:lstStyle/>
          <a:p>
            <a:r>
              <a:rPr lang="en-GB" dirty="0"/>
              <a:t>Participants are muted. If you have questions, please use the </a:t>
            </a:r>
            <a:r>
              <a:rPr lang="en-GB" dirty="0">
                <a:latin typeface="+mj-lt"/>
              </a:rPr>
              <a:t>Q&amp;A box </a:t>
            </a:r>
            <a:r>
              <a:rPr lang="en-GB" dirty="0"/>
              <a:t>at the bottom of your screen (</a:t>
            </a:r>
            <a:r>
              <a:rPr lang="en-GB" u="sng" dirty="0"/>
              <a:t>not</a:t>
            </a:r>
            <a:r>
              <a:rPr lang="en-GB" dirty="0"/>
              <a:t> the </a:t>
            </a:r>
            <a:r>
              <a:rPr lang="en-GB" dirty="0" err="1"/>
              <a:t>chatbox</a:t>
            </a:r>
            <a:r>
              <a:rPr lang="en-GB" dirty="0"/>
              <a:t>). There will be a 15-minute Q&amp;A at the end.</a:t>
            </a:r>
          </a:p>
          <a:p>
            <a:endParaRPr lang="en-GB" noProof="0" dirty="0"/>
          </a:p>
          <a:p>
            <a:r>
              <a:rPr lang="en-GB" noProof="0" dirty="0"/>
              <a:t>Translation is available in</a:t>
            </a:r>
            <a:r>
              <a:rPr lang="en-GB" noProof="0" dirty="0">
                <a:latin typeface="+mj-lt"/>
              </a:rPr>
              <a:t> English, French </a:t>
            </a:r>
            <a:r>
              <a:rPr lang="en-GB" noProof="0" dirty="0"/>
              <a:t>and </a:t>
            </a:r>
            <a:r>
              <a:rPr lang="en-GB" dirty="0">
                <a:latin typeface="+mj-lt"/>
              </a:rPr>
              <a:t>Arabic</a:t>
            </a:r>
            <a:r>
              <a:rPr lang="en-GB" noProof="0" dirty="0"/>
              <a:t>. To access live translation, click the earth icon at the bottom of your screen and select your preferred channel. </a:t>
            </a:r>
            <a:br>
              <a:rPr lang="en-GB" noProof="0" dirty="0"/>
            </a:br>
            <a:endParaRPr lang="en-GB" noProof="0" dirty="0"/>
          </a:p>
          <a:p>
            <a:r>
              <a:rPr lang="en-GB" dirty="0"/>
              <a:t>The recording will be available on the platform </a:t>
            </a:r>
            <a:r>
              <a:rPr lang="en-GB" dirty="0">
                <a:latin typeface="+mj-lt"/>
              </a:rPr>
              <a:t>IAS+ </a:t>
            </a:r>
            <a:r>
              <a:rPr lang="en-GB" dirty="0"/>
              <a:t>after the webinar.</a:t>
            </a:r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AB060B-3A40-14CA-367E-C78403024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446" y="2101040"/>
            <a:ext cx="4105274" cy="33457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B3DF5D-1699-9B0A-7E22-43F749049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5675" y="200024"/>
            <a:ext cx="752801" cy="485775"/>
          </a:xfrm>
          <a:prstGeom prst="rect">
            <a:avLst/>
          </a:prstGeom>
        </p:spPr>
      </p:pic>
      <p:pic>
        <p:nvPicPr>
          <p:cNvPr id="3076" name="Picture 4" descr="Interpretation Feature">
            <a:extLst>
              <a:ext uri="{FF2B5EF4-FFF2-40B4-BE49-F238E27FC236}">
                <a16:creationId xmlns:a16="http://schemas.microsoft.com/office/drawing/2014/main" id="{9150A15A-0800-11AC-1A06-1405CD4CB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t="74724" r="54546" b="1081"/>
          <a:stretch/>
        </p:blipFill>
        <p:spPr bwMode="auto">
          <a:xfrm>
            <a:off x="4621111" y="3604085"/>
            <a:ext cx="724369" cy="33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988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057" y="5425339"/>
            <a:ext cx="1290940" cy="1151963"/>
          </a:xfrm>
          <a:prstGeom prst="rect">
            <a:avLst/>
          </a:prstGeom>
        </p:spPr>
      </p:pic>
      <p:pic>
        <p:nvPicPr>
          <p:cNvPr id="6" name="Image 5" descr="Fichier:UNDP logo.svg — Wikipédi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187" y="5425339"/>
            <a:ext cx="661359" cy="11519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1500554" y="2074210"/>
            <a:ext cx="9232760" cy="1844887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fr-FR" sz="3600" dirty="0">
                <a:latin typeface="IAS Ribbon Sans Regular" pitchFamily="50" charset="0"/>
                <a:ea typeface="IAS Ribbon Sans Regular" pitchFamily="50" charset="0"/>
              </a:rPr>
              <a:t>Mise en œuvre des programmes Genre et Droits Humains dans l’approche «</a:t>
            </a:r>
            <a:r>
              <a:rPr lang="fr-FR" sz="3600" dirty="0">
                <a:solidFill>
                  <a:srgbClr val="0070C0"/>
                </a:solidFill>
                <a:latin typeface="IAS Ribbon Sans Regular" pitchFamily="50" charset="0"/>
                <a:ea typeface="IAS Ribbon Sans Regular" pitchFamily="50" charset="0"/>
              </a:rPr>
              <a:t> hub</a:t>
            </a:r>
            <a:r>
              <a:rPr lang="fr-FR" sz="3600" dirty="0">
                <a:latin typeface="IAS Ribbon Sans Regular" pitchFamily="50" charset="0"/>
                <a:ea typeface="IAS Ribbon Sans Regular" pitchFamily="50" charset="0"/>
              </a:rPr>
              <a:t> » en RDC. </a:t>
            </a:r>
          </a:p>
        </p:txBody>
      </p:sp>
      <p:pic>
        <p:nvPicPr>
          <p:cNvPr id="8" name="Picture 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554" y="3986179"/>
            <a:ext cx="2913694" cy="18448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1C1C9F-24EF-2765-A991-7B1A04AAF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5675" y="200024"/>
            <a:ext cx="752801" cy="4857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9805936-CDC8-56A0-416A-0F7D33CD9DD9}"/>
              </a:ext>
            </a:extLst>
          </p:cNvPr>
          <p:cNvSpPr txBox="1">
            <a:spLocks/>
          </p:cNvSpPr>
          <p:nvPr/>
        </p:nvSpPr>
        <p:spPr bwMode="gray">
          <a:xfrm>
            <a:off x="1037823" y="685799"/>
            <a:ext cx="6192838" cy="115107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tx2"/>
                </a:solidFill>
              </a:rPr>
              <a:t>Présentation</a:t>
            </a:r>
            <a:r>
              <a:rPr lang="en-US" dirty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69AFFF-EEF6-91D2-75E3-BA9106674EBB}"/>
              </a:ext>
            </a:extLst>
          </p:cNvPr>
          <p:cNvSpPr txBox="1"/>
          <p:nvPr/>
        </p:nvSpPr>
        <p:spPr>
          <a:xfrm>
            <a:off x="1500554" y="6207970"/>
            <a:ext cx="3385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Serge Tamundele</a:t>
            </a:r>
          </a:p>
        </p:txBody>
      </p:sp>
    </p:spTree>
    <p:extLst>
      <p:ext uri="{BB962C8B-B14F-4D97-AF65-F5344CB8AC3E}">
        <p14:creationId xmlns:p14="http://schemas.microsoft.com/office/powerpoint/2010/main" val="2585247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33779" y="410294"/>
            <a:ext cx="8724441" cy="914401"/>
          </a:xfrm>
        </p:spPr>
        <p:txBody>
          <a:bodyPr>
            <a:normAutofit fontScale="90000"/>
          </a:bodyPr>
          <a:lstStyle/>
          <a:p>
            <a:br>
              <a:rPr lang="fr-FR" sz="3600" dirty="0">
                <a:latin typeface="Arial Black" panose="020B0A04020102020204" pitchFamily="34" charset="0"/>
              </a:rPr>
            </a:br>
            <a:r>
              <a:rPr lang="fr-FR" sz="3600" dirty="0">
                <a:latin typeface="Arial Black" panose="020B0A04020102020204" pitchFamily="34" charset="0"/>
              </a:rPr>
              <a:t>Faire tomber les barrières </a:t>
            </a:r>
            <a:r>
              <a:rPr lang="en-US" sz="3600" b="1" dirty="0"/>
              <a:t>(</a:t>
            </a:r>
            <a:r>
              <a:rPr lang="en-US" sz="3600" dirty="0">
                <a:latin typeface="Arial Black" panose="020B0A04020102020204" pitchFamily="34" charset="0"/>
              </a:rPr>
              <a:t>BdB)</a:t>
            </a:r>
            <a:r>
              <a:rPr lang="fr-FR" sz="3600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12160" y="4640395"/>
            <a:ext cx="5203049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2000" b="0" i="0" u="none" strike="noStrike" baseline="0" dirty="0">
              <a:solidFill>
                <a:srgbClr val="000000"/>
              </a:solidFill>
              <a:latin typeface="IAS Ribbon Sans Regular" pitchFamily="50" charset="0"/>
              <a:ea typeface="IAS Ribbon Sans Regular" pitchFamily="50" charset="0"/>
            </a:endParaRPr>
          </a:p>
          <a:p>
            <a:r>
              <a:rPr lang="fr-FR" sz="2000" dirty="0">
                <a:solidFill>
                  <a:srgbClr val="FF0000"/>
                </a:solidFill>
                <a:latin typeface="IAS Ribbon Sans Regular"/>
                <a:ea typeface="IAS Ribbon Sans Regular" pitchFamily="50" charset="0"/>
              </a:rPr>
              <a:t>Ces obstacles peuvent être maîtrisés en mettant en œuvre des programmes </a:t>
            </a:r>
            <a:r>
              <a:rPr lang="fr-FR" sz="2000" b="1" dirty="0">
                <a:solidFill>
                  <a:srgbClr val="0070C0"/>
                </a:solidFill>
                <a:latin typeface="IAS Ribbon Sans Regular"/>
                <a:ea typeface="IAS Ribbon Sans Regular" pitchFamily="50" charset="0"/>
              </a:rPr>
              <a:t>fondés sur des données probantes</a:t>
            </a:r>
            <a:r>
              <a:rPr lang="fr-FR" sz="2000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12161" y="1997638"/>
            <a:ext cx="62982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0" i="0" dirty="0">
                <a:solidFill>
                  <a:srgbClr val="1F1F1F"/>
                </a:solidFill>
                <a:effectLst/>
              </a:rPr>
              <a:t>L'initiative </a:t>
            </a:r>
            <a:r>
              <a:rPr lang="fr-FR" sz="2000" b="0" i="0" dirty="0">
                <a:solidFill>
                  <a:srgbClr val="040C28"/>
                </a:solidFill>
                <a:effectLst/>
              </a:rPr>
              <a:t>« Lever les obstacles » du Fonds mondial est une  novatrice visant à faire face aux obstacles liés aux droits humains alimentés par certaines lois, politiques punitives, pratiques, normes sociales</a:t>
            </a:r>
            <a:r>
              <a:rPr lang="fr-FR" sz="2000" b="0" i="0" dirty="0">
                <a:solidFill>
                  <a:srgbClr val="1F1F1F"/>
                </a:solidFill>
                <a:effectLst/>
              </a:rPr>
              <a:t>, inégalités  et violences </a:t>
            </a:r>
            <a:r>
              <a:rPr lang="fr-FR" sz="2000" dirty="0">
                <a:solidFill>
                  <a:srgbClr val="1F1F1F"/>
                </a:solidFill>
              </a:rPr>
              <a:t>frondées sur genre </a:t>
            </a:r>
            <a:r>
              <a:rPr lang="fr-FR" sz="2000" b="0" i="0" dirty="0">
                <a:solidFill>
                  <a:srgbClr val="1F1F1F"/>
                </a:solidFill>
                <a:effectLst/>
              </a:rPr>
              <a:t>qui entravent l'accès aux services de lutte contre le VIH, la tuberculose et le paludisme.</a:t>
            </a:r>
            <a:endParaRPr lang="en-US" sz="2000" dirty="0"/>
          </a:p>
        </p:txBody>
      </p:sp>
      <p:pic>
        <p:nvPicPr>
          <p:cNvPr id="39" name="Picture 6" descr="Rwanda : Le lien entre la stigmatisation, la haine et le génocide – Partie  1 – Jambo News">
            <a:extLst>
              <a:ext uri="{FF2B5EF4-FFF2-40B4-BE49-F238E27FC236}">
                <a16:creationId xmlns:a16="http://schemas.microsoft.com/office/drawing/2014/main" id="{38265E0C-31AA-B8E6-6721-1D70DE11E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0383" y="1751596"/>
            <a:ext cx="4904515" cy="49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5BF074-6F68-8AA6-38EB-EA1B447E2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5675" y="200024"/>
            <a:ext cx="752801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3877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09470-DEF7-F815-41F1-4DC0B80B4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1401624"/>
            <a:ext cx="10844519" cy="525499"/>
          </a:xfrm>
        </p:spPr>
        <p:txBody>
          <a:bodyPr/>
          <a:lstStyle/>
          <a:p>
            <a:r>
              <a:rPr lang="fr" sz="2100" dirty="0">
                <a:solidFill>
                  <a:srgbClr val="FF0000"/>
                </a:solidFill>
                <a:latin typeface="Arial"/>
                <a:cs typeface="Arial"/>
              </a:rPr>
              <a:t>Est-il possible d'ajouter un peu plus d'informations sur BdB </a:t>
            </a:r>
            <a:r>
              <a:rPr lang="fr" sz="2100" dirty="0">
                <a:solidFill>
                  <a:srgbClr val="FF0000"/>
                </a:solidFill>
                <a:latin typeface="Consolas"/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EB3BF-B7F5-5421-2772-1AEEFDF5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2766059"/>
            <a:ext cx="10077603" cy="3291841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fr" sz="2500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J'ai copié ci-dessous un paragraphe d'un rapport du </a:t>
            </a:r>
            <a:r>
              <a:rPr lang="fr" sz="2500" dirty="0" err="1">
                <a:solidFill>
                  <a:srgbClr val="FF0000"/>
                </a:solidFill>
                <a:latin typeface="Arial"/>
                <a:ea typeface="+mj-ea"/>
                <a:cs typeface="Arial"/>
              </a:rPr>
              <a:t>BdB</a:t>
            </a:r>
            <a:r>
              <a:rPr lang="fr" sz="2500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. Un résumé de ceci serait idéal.</a:t>
            </a:r>
            <a:endParaRPr lang="en-US" sz="2500" dirty="0">
              <a:solidFill>
                <a:srgbClr val="FF0000"/>
              </a:solidFill>
              <a:latin typeface="Arial"/>
              <a:ea typeface="+mj-ea"/>
              <a:cs typeface="Arial"/>
            </a:endParaRPr>
          </a:p>
          <a:p>
            <a:pPr marL="0" indent="0">
              <a:buNone/>
            </a:pP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Through Breaking Down Barriers, the Global Fund is providing intensive support to 20 countries2 where needs, opportunities, capacities and partnerships provide real possibilities for scale-up that will result in important gains for the health of those affected. This support has taken the forms of: (a) provision of significant additional, so called matching funds for programs to remove human rights-related barriers; (b) implementation of baseline assessments of such barriers and existing programs to reduce them; (c) multi-stakeholder meetings in country to review the baseline assessments and develop and fund jointly a comprehensive national response to the barriers; (d) support in the development of multi-year, country-owned plans or strategies to reduce human rights-related barriers to services; and (e) follow-up studies to assess impact of scale-up.</a:t>
            </a:r>
            <a:endParaRPr lang="en-US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06752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9A391-2D31-FF4C-D2C1-28FAD4240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b="0" i="0" u="none" strike="noStrike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Serait-il possible d'ajouter ici une diapositive supplémentaire expliquant un peu l'histoire de </a:t>
            </a:r>
            <a:r>
              <a:rPr lang="fr-FR" sz="1800" b="0" i="0" u="none" strike="noStrike" dirty="0" err="1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BdB</a:t>
            </a:r>
            <a:r>
              <a:rPr lang="fr-FR" sz="1800" b="0" i="0" u="none" strike="noStrike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 en RDC?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A9682-5864-27F2-89F0-178AC83AF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 fontAlgn="base"/>
            <a:r>
              <a:rPr lang="fr-FR" sz="18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Par exemple: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fr-FR" sz="18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Quand </a:t>
            </a:r>
            <a:r>
              <a:rPr lang="fr-FR" sz="1800" b="0" i="0" u="none" strike="noStrike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BdB</a:t>
            </a:r>
            <a:r>
              <a:rPr lang="fr-FR" sz="18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a-t-elle investi pour la première fois en RDC ?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fr-FR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fr-FR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fr-FR" sz="18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Quel a été l’objectif principal du travail de </a:t>
            </a:r>
            <a:r>
              <a:rPr lang="fr-FR" sz="1800" b="0" i="0" u="none" strike="noStrike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BdB</a:t>
            </a:r>
            <a:r>
              <a:rPr lang="fr-FR" sz="18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en RDC ?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fr-FR" sz="18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Comment cet investissement a-t-il contribué à améliorer la réponse à la stigmatisation et à la discrimination liées au VIH ?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80647-503D-4892-A1B7-DA3CB67E3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4E0D9-4E3F-4D30-9ACE-BF5D069DA2D4}" type="datetime1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DC397-0665-DFF4-890B-5D28E889E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42642"/>
      </p:ext>
    </p:extLst>
  </p:cSld>
  <p:clrMapOvr>
    <a:masterClrMapping/>
  </p:clrMapOvr>
</p:sld>
</file>

<file path=ppt/theme/theme1.xml><?xml version="1.0" encoding="utf-8"?>
<a:theme xmlns:a="http://schemas.openxmlformats.org/drawingml/2006/main" name="International AIDS Society">
  <a:themeElements>
    <a:clrScheme name="IAS - International AIDS Society">
      <a:dk1>
        <a:srgbClr val="000000"/>
      </a:dk1>
      <a:lt1>
        <a:srgbClr val="FFFFFF"/>
      </a:lt1>
      <a:dk2>
        <a:srgbClr val="E0001B"/>
      </a:dk2>
      <a:lt2>
        <a:srgbClr val="FFFFFF"/>
      </a:lt2>
      <a:accent1>
        <a:srgbClr val="E0001B"/>
      </a:accent1>
      <a:accent2>
        <a:srgbClr val="08BDBA"/>
      </a:accent2>
      <a:accent3>
        <a:srgbClr val="8A3FFC"/>
      </a:accent3>
      <a:accent4>
        <a:srgbClr val="FF8D00"/>
      </a:accent4>
      <a:accent5>
        <a:srgbClr val="346CFF"/>
      </a:accent5>
      <a:accent6>
        <a:srgbClr val="013B4F"/>
      </a:accent6>
      <a:hlink>
        <a:srgbClr val="E0001B"/>
      </a:hlink>
      <a:folHlink>
        <a:srgbClr val="E0001B"/>
      </a:folHlink>
    </a:clrScheme>
    <a:fontScheme name="Benutzerdefiniert 237">
      <a:majorFont>
        <a:latin typeface="IAS Ribbon Sans Bold"/>
        <a:ea typeface=""/>
        <a:cs typeface=""/>
      </a:majorFont>
      <a:minorFont>
        <a:latin typeface="IAS Ribbo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1E1531F8-DC63-8C4F-96C4-B47C7B868876}" vid="{8A6B9FEE-8D33-F448-8B0A-E9DBCCFD8675}"/>
    </a:ext>
  </a:extLst>
</a:theme>
</file>

<file path=ppt/theme/theme2.xml><?xml version="1.0" encoding="utf-8"?>
<a:theme xmlns:a="http://schemas.openxmlformats.org/drawingml/2006/main" name="Office">
  <a:themeElements>
    <a:clrScheme name="Benutzerdefiniert 114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E0001B"/>
      </a:accent1>
      <a:accent2>
        <a:srgbClr val="C8F04B"/>
      </a:accent2>
      <a:accent3>
        <a:srgbClr val="472482"/>
      </a:accent3>
      <a:accent4>
        <a:srgbClr val="8CCDCD"/>
      </a:accent4>
      <a:accent5>
        <a:srgbClr val="B4BEA5"/>
      </a:accent5>
      <a:accent6>
        <a:srgbClr val="7F7F7F"/>
      </a:accent6>
      <a:hlink>
        <a:srgbClr val="000000"/>
      </a:hlink>
      <a:folHlink>
        <a:srgbClr val="000000"/>
      </a:folHlink>
    </a:clrScheme>
    <a:fontScheme name="Benutzerdefiniert 183">
      <a:majorFont>
        <a:latin typeface="Ping LCG Medium"/>
        <a:ea typeface=""/>
        <a:cs typeface=""/>
      </a:majorFont>
      <a:minorFont>
        <a:latin typeface="Ping LCG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14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E0001B"/>
      </a:accent1>
      <a:accent2>
        <a:srgbClr val="C8F04B"/>
      </a:accent2>
      <a:accent3>
        <a:srgbClr val="472482"/>
      </a:accent3>
      <a:accent4>
        <a:srgbClr val="8CCDCD"/>
      </a:accent4>
      <a:accent5>
        <a:srgbClr val="B4BEA5"/>
      </a:accent5>
      <a:accent6>
        <a:srgbClr val="7F7F7F"/>
      </a:accent6>
      <a:hlink>
        <a:srgbClr val="000000"/>
      </a:hlink>
      <a:folHlink>
        <a:srgbClr val="000000"/>
      </a:folHlink>
    </a:clrScheme>
    <a:fontScheme name="Benutzerdefiniert 183">
      <a:majorFont>
        <a:latin typeface="Ping LCG Medium"/>
        <a:ea typeface=""/>
        <a:cs typeface=""/>
      </a:majorFont>
      <a:minorFont>
        <a:latin typeface="Ping LCG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3ce610f-b889-47d4-8ab5-c38f623799c9" xsi:nil="true"/>
    <lcf76f155ced4ddcb4097134ff3c332f xmlns="e236f8d0-c4c0-4f47-ae05-f87aea30adc7">
      <Terms xmlns="http://schemas.microsoft.com/office/infopath/2007/PartnerControls"/>
    </lcf76f155ced4ddcb4097134ff3c332f>
    <SharedWithUsers xmlns="73ce610f-b889-47d4-8ab5-c38f623799c9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4EDCEEC58F924B8688429696C030D2" ma:contentTypeVersion="18" ma:contentTypeDescription="Create a new document." ma:contentTypeScope="" ma:versionID="c313b5a2d9d0a5fb5c195b7077a8f658">
  <xsd:schema xmlns:xsd="http://www.w3.org/2001/XMLSchema" xmlns:xs="http://www.w3.org/2001/XMLSchema" xmlns:p="http://schemas.microsoft.com/office/2006/metadata/properties" xmlns:ns2="e236f8d0-c4c0-4f47-ae05-f87aea30adc7" xmlns:ns3="73ce610f-b889-47d4-8ab5-c38f623799c9" targetNamespace="http://schemas.microsoft.com/office/2006/metadata/properties" ma:root="true" ma:fieldsID="1798fda60419dc9fe449ed5f00b07b3d" ns2:_="" ns3:_="">
    <xsd:import namespace="e236f8d0-c4c0-4f47-ae05-f87aea30adc7"/>
    <xsd:import namespace="73ce610f-b889-47d4-8ab5-c38f623799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36f8d0-c4c0-4f47-ae05-f87aea30ad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8752f36-f899-4024-97aa-312620fde4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ce610f-b889-47d4-8ab5-c38f623799c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c0bfebf-baa6-4c8c-8536-352a9d7474a2}" ma:internalName="TaxCatchAll" ma:showField="CatchAllData" ma:web="73ce610f-b889-47d4-8ab5-c38f623799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7C6D06-5F0B-4061-B78D-0E9FC63C2216}">
  <ds:schemaRefs>
    <ds:schemaRef ds:uri="http://schemas.microsoft.com/office/2006/metadata/properties"/>
    <ds:schemaRef ds:uri="http://purl.org/dc/dcmitype/"/>
    <ds:schemaRef ds:uri="http://purl.org/dc/terms/"/>
    <ds:schemaRef ds:uri="250929fa-9806-4449-af20-7947085fa170"/>
    <ds:schemaRef ds:uri="565dfa95-ee68-42c5-8537-c572e3fc4b66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9431233-F335-49B4-98E1-B851FAB009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F1CEB9-9C5A-4792-B951-4FB7CD1589FB}"/>
</file>

<file path=docProps/app.xml><?xml version="1.0" encoding="utf-8"?>
<Properties xmlns="http://schemas.openxmlformats.org/officeDocument/2006/extended-properties" xmlns:vt="http://schemas.openxmlformats.org/officeDocument/2006/docPropsVTypes">
  <Template>Webinar1_PPT_Slides_11.06.24</Template>
  <TotalTime>2160</TotalTime>
  <Words>1228</Words>
  <Application>Microsoft Office PowerPoint</Application>
  <PresentationFormat>Widescreen</PresentationFormat>
  <Paragraphs>264</Paragraphs>
  <Slides>19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Ping LCG Light</vt:lpstr>
      <vt:lpstr>Arial Black</vt:lpstr>
      <vt:lpstr>IAS Ribbon Sans Regular</vt:lpstr>
      <vt:lpstr>Consolas</vt:lpstr>
      <vt:lpstr>Arial</vt:lpstr>
      <vt:lpstr>Calibri</vt:lpstr>
      <vt:lpstr>IAS Ribbon Sans Light</vt:lpstr>
      <vt:lpstr>Malgun Gothic</vt:lpstr>
      <vt:lpstr>Segoe UI</vt:lpstr>
      <vt:lpstr>IAS Ribbon Sans Bold</vt:lpstr>
      <vt:lpstr>International AIDS Society</vt:lpstr>
      <vt:lpstr>Feuille de calcul</vt:lpstr>
      <vt:lpstr>This is a short headline Lorem ipsum  sit dolor</vt:lpstr>
      <vt:lpstr>Webinar 3</vt:lpstr>
      <vt:lpstr>Speakers</vt:lpstr>
      <vt:lpstr>Programme:</vt:lpstr>
      <vt:lpstr>Housekeeping</vt:lpstr>
      <vt:lpstr>Mise en œuvre des programmes Genre et Droits Humains dans l’approche « hub » en RDC. </vt:lpstr>
      <vt:lpstr> Faire tomber les barrières (BdB)  </vt:lpstr>
      <vt:lpstr>Est-il possible d'ajouter un peu plus d'informations sur BdB ?</vt:lpstr>
      <vt:lpstr>Serait-il possible d'ajouter ici une diapositive supplémentaire expliquant un peu l'histoire de BdB en RDC?</vt:lpstr>
      <vt:lpstr>L’approche Hub</vt:lpstr>
      <vt:lpstr>Composantes des hubs et parties prenantes </vt:lpstr>
      <vt:lpstr>Opérationnalisation des hubs</vt:lpstr>
      <vt:lpstr>Exemple : Résultats (1) </vt:lpstr>
      <vt:lpstr>Exemple : Résultats (2)  </vt:lpstr>
      <vt:lpstr>Leçons tirées </vt:lpstr>
      <vt:lpstr>Défis/difficultés  </vt:lpstr>
      <vt:lpstr>Panel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 short headline Lorem ipsum  sit dolor</dc:title>
  <dc:creator>Chloé Zufferey</dc:creator>
  <cp:lastModifiedBy>Chloé Zufferey</cp:lastModifiedBy>
  <cp:revision>7</cp:revision>
  <dcterms:created xsi:type="dcterms:W3CDTF">2024-06-11T09:17:00Z</dcterms:created>
  <dcterms:modified xsi:type="dcterms:W3CDTF">2024-10-08T14:07:01Z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0x010100814EDCEEC58F924B8688429696C030D2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