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ags/tag1.xml" ContentType="application/vnd.openxmlformats-officedocument.presentationml.tags+xml"/>
  <Override PartName="/ppt/notesSlides/notesSlide1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78" r:id="rId5"/>
    <p:sldMasterId id="2147483697" r:id="rId6"/>
    <p:sldMasterId id="2147483709" r:id="rId7"/>
    <p:sldMasterId id="2147483726" r:id="rId8"/>
    <p:sldMasterId id="2147483749" r:id="rId9"/>
    <p:sldMasterId id="2147483769" r:id="rId10"/>
    <p:sldMasterId id="2147483782" r:id="rId11"/>
    <p:sldMasterId id="2147483793" r:id="rId12"/>
    <p:sldMasterId id="2147483845" r:id="rId13"/>
    <p:sldMasterId id="2147483858" r:id="rId14"/>
    <p:sldMasterId id="2147483880" r:id="rId15"/>
    <p:sldMasterId id="2147483898" r:id="rId16"/>
    <p:sldMasterId id="2147483912" r:id="rId17"/>
  </p:sldMasterIdLst>
  <p:notesMasterIdLst>
    <p:notesMasterId r:id="rId296"/>
  </p:notesMasterIdLst>
  <p:handoutMasterIdLst>
    <p:handoutMasterId r:id="rId297"/>
  </p:handoutMasterIdLst>
  <p:sldIdLst>
    <p:sldId id="287" r:id="rId18"/>
    <p:sldId id="289" r:id="rId19"/>
    <p:sldId id="334" r:id="rId20"/>
    <p:sldId id="335" r:id="rId21"/>
    <p:sldId id="340" r:id="rId22"/>
    <p:sldId id="336" r:id="rId23"/>
    <p:sldId id="292" r:id="rId24"/>
    <p:sldId id="337" r:id="rId25"/>
    <p:sldId id="338" r:id="rId26"/>
    <p:sldId id="342" r:id="rId27"/>
    <p:sldId id="288" r:id="rId28"/>
    <p:sldId id="339" r:id="rId29"/>
    <p:sldId id="284" r:id="rId30"/>
    <p:sldId id="285" r:id="rId31"/>
    <p:sldId id="267" r:id="rId32"/>
    <p:sldId id="349" r:id="rId33"/>
    <p:sldId id="351" r:id="rId34"/>
    <p:sldId id="354" r:id="rId35"/>
    <p:sldId id="1055" r:id="rId36"/>
    <p:sldId id="356" r:id="rId37"/>
    <p:sldId id="357" r:id="rId38"/>
    <p:sldId id="358" r:id="rId39"/>
    <p:sldId id="359" r:id="rId40"/>
    <p:sldId id="293" r:id="rId41"/>
    <p:sldId id="294" r:id="rId42"/>
    <p:sldId id="295" r:id="rId43"/>
    <p:sldId id="296" r:id="rId44"/>
    <p:sldId id="297" r:id="rId45"/>
    <p:sldId id="298" r:id="rId46"/>
    <p:sldId id="299" r:id="rId47"/>
    <p:sldId id="300" r:id="rId48"/>
    <p:sldId id="633" r:id="rId49"/>
    <p:sldId id="620" r:id="rId50"/>
    <p:sldId id="1056" r:id="rId51"/>
    <p:sldId id="1060" r:id="rId52"/>
    <p:sldId id="1057" r:id="rId53"/>
    <p:sldId id="1074" r:id="rId54"/>
    <p:sldId id="1063" r:id="rId55"/>
    <p:sldId id="1069" r:id="rId56"/>
    <p:sldId id="1065" r:id="rId57"/>
    <p:sldId id="1066" r:id="rId58"/>
    <p:sldId id="1067" r:id="rId59"/>
    <p:sldId id="1068" r:id="rId60"/>
    <p:sldId id="1070" r:id="rId61"/>
    <p:sldId id="1072" r:id="rId62"/>
    <p:sldId id="1077" r:id="rId63"/>
    <p:sldId id="1078" r:id="rId64"/>
    <p:sldId id="1079" r:id="rId65"/>
    <p:sldId id="1080" r:id="rId66"/>
    <p:sldId id="3946" r:id="rId67"/>
    <p:sldId id="1168" r:id="rId68"/>
    <p:sldId id="422" r:id="rId69"/>
    <p:sldId id="1091" r:id="rId70"/>
    <p:sldId id="1024" r:id="rId71"/>
    <p:sldId id="1125" r:id="rId72"/>
    <p:sldId id="1108" r:id="rId73"/>
    <p:sldId id="1190" r:id="rId74"/>
    <p:sldId id="1105" r:id="rId75"/>
    <p:sldId id="1191" r:id="rId76"/>
    <p:sldId id="1207" r:id="rId77"/>
    <p:sldId id="1192" r:id="rId78"/>
    <p:sldId id="1160" r:id="rId79"/>
    <p:sldId id="1199" r:id="rId80"/>
    <p:sldId id="1200" r:id="rId81"/>
    <p:sldId id="3949" r:id="rId82"/>
    <p:sldId id="256" r:id="rId83"/>
    <p:sldId id="261" r:id="rId84"/>
    <p:sldId id="257" r:id="rId85"/>
    <p:sldId id="262" r:id="rId86"/>
    <p:sldId id="258" r:id="rId87"/>
    <p:sldId id="260" r:id="rId88"/>
    <p:sldId id="259" r:id="rId89"/>
    <p:sldId id="263" r:id="rId90"/>
    <p:sldId id="264" r:id="rId91"/>
    <p:sldId id="265" r:id="rId92"/>
    <p:sldId id="3931" r:id="rId93"/>
    <p:sldId id="3950" r:id="rId94"/>
    <p:sldId id="3951" r:id="rId95"/>
    <p:sldId id="3952" r:id="rId96"/>
    <p:sldId id="3953" r:id="rId97"/>
    <p:sldId id="3954" r:id="rId98"/>
    <p:sldId id="3955" r:id="rId99"/>
    <p:sldId id="3956" r:id="rId100"/>
    <p:sldId id="3957" r:id="rId101"/>
    <p:sldId id="3958" r:id="rId102"/>
    <p:sldId id="3959" r:id="rId103"/>
    <p:sldId id="3960" r:id="rId104"/>
    <p:sldId id="3961" r:id="rId105"/>
    <p:sldId id="3962" r:id="rId106"/>
    <p:sldId id="303" r:id="rId107"/>
    <p:sldId id="3897" r:id="rId108"/>
    <p:sldId id="3907" r:id="rId109"/>
    <p:sldId id="3902" r:id="rId110"/>
    <p:sldId id="3906" r:id="rId111"/>
    <p:sldId id="3896" r:id="rId112"/>
    <p:sldId id="3891" r:id="rId113"/>
    <p:sldId id="3894" r:id="rId114"/>
    <p:sldId id="3908" r:id="rId115"/>
    <p:sldId id="3905" r:id="rId116"/>
    <p:sldId id="3893" r:id="rId117"/>
    <p:sldId id="3910" r:id="rId118"/>
    <p:sldId id="3909" r:id="rId119"/>
    <p:sldId id="3963" r:id="rId120"/>
    <p:sldId id="3964" r:id="rId121"/>
    <p:sldId id="3965" r:id="rId122"/>
    <p:sldId id="3966" r:id="rId123"/>
    <p:sldId id="286" r:id="rId124"/>
    <p:sldId id="3911" r:id="rId125"/>
    <p:sldId id="3912" r:id="rId126"/>
    <p:sldId id="3913" r:id="rId127"/>
    <p:sldId id="3914" r:id="rId128"/>
    <p:sldId id="3915" r:id="rId129"/>
    <p:sldId id="316" r:id="rId130"/>
    <p:sldId id="3970" r:id="rId131"/>
    <p:sldId id="3971" r:id="rId132"/>
    <p:sldId id="3972" r:id="rId133"/>
    <p:sldId id="3973" r:id="rId134"/>
    <p:sldId id="3974" r:id="rId135"/>
    <p:sldId id="3975" r:id="rId136"/>
    <p:sldId id="3976" r:id="rId137"/>
    <p:sldId id="271" r:id="rId138"/>
    <p:sldId id="3977" r:id="rId139"/>
    <p:sldId id="270" r:id="rId140"/>
    <p:sldId id="3978" r:id="rId141"/>
    <p:sldId id="269" r:id="rId142"/>
    <p:sldId id="273" r:id="rId143"/>
    <p:sldId id="272" r:id="rId144"/>
    <p:sldId id="3918" r:id="rId145"/>
    <p:sldId id="3967" r:id="rId146"/>
    <p:sldId id="615" r:id="rId147"/>
    <p:sldId id="621" r:id="rId148"/>
    <p:sldId id="613" r:id="rId149"/>
    <p:sldId id="614" r:id="rId150"/>
    <p:sldId id="618" r:id="rId151"/>
    <p:sldId id="586" r:id="rId152"/>
    <p:sldId id="603" r:id="rId153"/>
    <p:sldId id="625" r:id="rId154"/>
    <p:sldId id="624" r:id="rId155"/>
    <p:sldId id="3920" r:id="rId156"/>
    <p:sldId id="617" r:id="rId157"/>
    <p:sldId id="616" r:id="rId158"/>
    <p:sldId id="3921" r:id="rId159"/>
    <p:sldId id="3922" r:id="rId160"/>
    <p:sldId id="3923" r:id="rId161"/>
    <p:sldId id="612" r:id="rId162"/>
    <p:sldId id="610" r:id="rId163"/>
    <p:sldId id="3924" r:id="rId164"/>
    <p:sldId id="3925" r:id="rId165"/>
    <p:sldId id="653" r:id="rId166"/>
    <p:sldId id="629" r:id="rId167"/>
    <p:sldId id="3968" r:id="rId168"/>
    <p:sldId id="628" r:id="rId169"/>
    <p:sldId id="627" r:id="rId170"/>
    <p:sldId id="638" r:id="rId171"/>
    <p:sldId id="630" r:id="rId172"/>
    <p:sldId id="644" r:id="rId173"/>
    <p:sldId id="645" r:id="rId174"/>
    <p:sldId id="646" r:id="rId175"/>
    <p:sldId id="639" r:id="rId176"/>
    <p:sldId id="640" r:id="rId177"/>
    <p:sldId id="641" r:id="rId178"/>
    <p:sldId id="643" r:id="rId179"/>
    <p:sldId id="635" r:id="rId180"/>
    <p:sldId id="647" r:id="rId181"/>
    <p:sldId id="626" r:id="rId182"/>
    <p:sldId id="410" r:id="rId183"/>
    <p:sldId id="623" r:id="rId184"/>
    <p:sldId id="3929" r:id="rId185"/>
    <p:sldId id="291" r:id="rId186"/>
    <p:sldId id="4002" r:id="rId187"/>
    <p:sldId id="2147479081" r:id="rId188"/>
    <p:sldId id="2147482041" r:id="rId189"/>
    <p:sldId id="2147481996" r:id="rId190"/>
    <p:sldId id="2147375536" r:id="rId191"/>
    <p:sldId id="2147375582" r:id="rId192"/>
    <p:sldId id="2147375437" r:id="rId193"/>
    <p:sldId id="2147375572" r:id="rId194"/>
    <p:sldId id="2147375573" r:id="rId195"/>
    <p:sldId id="2147479080" r:id="rId196"/>
    <p:sldId id="350" r:id="rId197"/>
    <p:sldId id="2147475093" r:id="rId198"/>
    <p:sldId id="2147475097" r:id="rId199"/>
    <p:sldId id="2147375585" r:id="rId200"/>
    <p:sldId id="2147375584" r:id="rId201"/>
    <p:sldId id="2147482014" r:id="rId202"/>
    <p:sldId id="1041" r:id="rId203"/>
    <p:sldId id="1043" r:id="rId204"/>
    <p:sldId id="2539" r:id="rId205"/>
    <p:sldId id="2540" r:id="rId206"/>
    <p:sldId id="2147375550" r:id="rId207"/>
    <p:sldId id="2147482033" r:id="rId208"/>
    <p:sldId id="2147482042" r:id="rId209"/>
    <p:sldId id="2147482029" r:id="rId210"/>
    <p:sldId id="2147482009" r:id="rId211"/>
    <p:sldId id="2147482055" r:id="rId212"/>
    <p:sldId id="2147482012" r:id="rId213"/>
    <p:sldId id="2147482039" r:id="rId214"/>
    <p:sldId id="2147481974" r:id="rId215"/>
    <p:sldId id="302" r:id="rId216"/>
    <p:sldId id="3982" r:id="rId217"/>
    <p:sldId id="3983" r:id="rId218"/>
    <p:sldId id="280" r:id="rId219"/>
    <p:sldId id="575" r:id="rId220"/>
    <p:sldId id="2147471999" r:id="rId221"/>
    <p:sldId id="2147471993" r:id="rId222"/>
    <p:sldId id="597" r:id="rId223"/>
    <p:sldId id="4993" r:id="rId224"/>
    <p:sldId id="2147471995" r:id="rId225"/>
    <p:sldId id="2147482056" r:id="rId226"/>
    <p:sldId id="275" r:id="rId227"/>
    <p:sldId id="600" r:id="rId228"/>
    <p:sldId id="592" r:id="rId229"/>
    <p:sldId id="595" r:id="rId230"/>
    <p:sldId id="596" r:id="rId231"/>
    <p:sldId id="2147471996" r:id="rId232"/>
    <p:sldId id="590" r:id="rId233"/>
    <p:sldId id="2147471994" r:id="rId234"/>
    <p:sldId id="588" r:id="rId235"/>
    <p:sldId id="587" r:id="rId236"/>
    <p:sldId id="591" r:id="rId237"/>
    <p:sldId id="2147482057" r:id="rId238"/>
    <p:sldId id="601" r:id="rId239"/>
    <p:sldId id="579" r:id="rId240"/>
    <p:sldId id="581" r:id="rId241"/>
    <p:sldId id="580" r:id="rId242"/>
    <p:sldId id="602" r:id="rId243"/>
    <p:sldId id="3932" r:id="rId244"/>
    <p:sldId id="2147482058" r:id="rId245"/>
    <p:sldId id="2147482059" r:id="rId246"/>
    <p:sldId id="2147482060" r:id="rId247"/>
    <p:sldId id="2147482061" r:id="rId248"/>
    <p:sldId id="2147482062" r:id="rId249"/>
    <p:sldId id="2147482063" r:id="rId250"/>
    <p:sldId id="2147482064" r:id="rId251"/>
    <p:sldId id="2147482065" r:id="rId252"/>
    <p:sldId id="2147482066" r:id="rId253"/>
    <p:sldId id="2147482067" r:id="rId254"/>
    <p:sldId id="266" r:id="rId255"/>
    <p:sldId id="2147482068" r:id="rId256"/>
    <p:sldId id="268" r:id="rId257"/>
    <p:sldId id="2147482069" r:id="rId258"/>
    <p:sldId id="2147482070" r:id="rId259"/>
    <p:sldId id="1061" r:id="rId260"/>
    <p:sldId id="3988" r:id="rId261"/>
    <p:sldId id="3940" r:id="rId262"/>
    <p:sldId id="3934" r:id="rId263"/>
    <p:sldId id="3989" r:id="rId264"/>
    <p:sldId id="3990" r:id="rId265"/>
    <p:sldId id="3991" r:id="rId266"/>
    <p:sldId id="3992" r:id="rId267"/>
    <p:sldId id="2147482071" r:id="rId268"/>
    <p:sldId id="2147472115" r:id="rId269"/>
    <p:sldId id="2147472116" r:id="rId270"/>
    <p:sldId id="2147472117" r:id="rId271"/>
    <p:sldId id="2147472125" r:id="rId272"/>
    <p:sldId id="2147472126" r:id="rId273"/>
    <p:sldId id="2147472118" r:id="rId274"/>
    <p:sldId id="2147472121" r:id="rId275"/>
    <p:sldId id="2147472124" r:id="rId276"/>
    <p:sldId id="2147472128" r:id="rId277"/>
    <p:sldId id="2147472129" r:id="rId278"/>
    <p:sldId id="2147472019" r:id="rId279"/>
    <p:sldId id="353" r:id="rId280"/>
    <p:sldId id="3947" r:id="rId281"/>
    <p:sldId id="3993" r:id="rId282"/>
    <p:sldId id="3994" r:id="rId283"/>
    <p:sldId id="3945" r:id="rId284"/>
    <p:sldId id="3995" r:id="rId285"/>
    <p:sldId id="3996" r:id="rId286"/>
    <p:sldId id="3997" r:id="rId287"/>
    <p:sldId id="3936" r:id="rId288"/>
    <p:sldId id="319" r:id="rId289"/>
    <p:sldId id="3998" r:id="rId290"/>
    <p:sldId id="3999" r:id="rId291"/>
    <p:sldId id="4000" r:id="rId292"/>
    <p:sldId id="355" r:id="rId293"/>
    <p:sldId id="4001" r:id="rId294"/>
    <p:sldId id="3943" r:id="rId29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DAC48-69B7-59CA-0895-E5EBD7E0D7BE}" name="Lina Golob" initials="" userId="S::lina.golob@iasociety.org::18c054f1-9789-489e-8da1-71f1c382e037" providerId="AD"/>
  <p188:author id="{13F062A8-DC88-BE71-964C-3CFDAB0BF887}" name="Emma Williams" initials="EW" userId="S::emma.williams@iasociety.org::63db2afe-75be-4bc2-8293-016e533a2037" providerId="AD"/>
  <p188:author id="{9E5F49F7-5CB3-C393-68F1-149C880E0AD4}" name="Loena Le Goff - Gestin" initials="" userId="S::loena.legoffgestin@iasociety.org::cca4da52-f347-4e57-9554-965a83c477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3B4F"/>
    <a:srgbClr val="F5F0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1041F-5890-4B31-919B-120FE98D4813}" v="15" dt="2024-12-04T06:43:20.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75" autoAdjust="0"/>
    <p:restoredTop sz="90408" autoAdjust="0"/>
  </p:normalViewPr>
  <p:slideViewPr>
    <p:cSldViewPr snapToGrid="0">
      <p:cViewPr varScale="1">
        <p:scale>
          <a:sx n="55" d="100"/>
          <a:sy n="55" d="100"/>
        </p:scale>
        <p:origin x="732" y="44"/>
      </p:cViewPr>
      <p:guideLst/>
    </p:cSldViewPr>
  </p:slideViewPr>
  <p:notesTextViewPr>
    <p:cViewPr>
      <p:scale>
        <a:sx n="3" d="2"/>
        <a:sy n="3" d="2"/>
      </p:scale>
      <p:origin x="0" y="0"/>
    </p:cViewPr>
  </p:notesTextViewPr>
  <p:sorterViewPr>
    <p:cViewPr varScale="1">
      <p:scale>
        <a:sx n="100" d="100"/>
        <a:sy n="100" d="100"/>
      </p:scale>
      <p:origin x="0" y="-4473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99" Type="http://schemas.openxmlformats.org/officeDocument/2006/relationships/viewProps" Target="viewProps.xml"/><Relationship Id="rId21" Type="http://schemas.openxmlformats.org/officeDocument/2006/relationships/slide" Target="slides/slide4.xml"/><Relationship Id="rId63" Type="http://schemas.openxmlformats.org/officeDocument/2006/relationships/slide" Target="slides/slide46.xml"/><Relationship Id="rId159" Type="http://schemas.openxmlformats.org/officeDocument/2006/relationships/slide" Target="slides/slide142.xml"/><Relationship Id="rId170" Type="http://schemas.openxmlformats.org/officeDocument/2006/relationships/slide" Target="slides/slide153.xml"/><Relationship Id="rId226" Type="http://schemas.openxmlformats.org/officeDocument/2006/relationships/slide" Target="slides/slide209.xml"/><Relationship Id="rId268" Type="http://schemas.openxmlformats.org/officeDocument/2006/relationships/slide" Target="slides/slide251.xml"/><Relationship Id="rId32" Type="http://schemas.openxmlformats.org/officeDocument/2006/relationships/slide" Target="slides/slide15.xml"/><Relationship Id="rId74" Type="http://schemas.openxmlformats.org/officeDocument/2006/relationships/slide" Target="slides/slide57.xml"/><Relationship Id="rId128" Type="http://schemas.openxmlformats.org/officeDocument/2006/relationships/slide" Target="slides/slide111.xml"/><Relationship Id="rId5" Type="http://schemas.openxmlformats.org/officeDocument/2006/relationships/slideMaster" Target="slideMasters/slideMaster2.xml"/><Relationship Id="rId181" Type="http://schemas.openxmlformats.org/officeDocument/2006/relationships/slide" Target="slides/slide164.xml"/><Relationship Id="rId237" Type="http://schemas.openxmlformats.org/officeDocument/2006/relationships/slide" Target="slides/slide220.xml"/><Relationship Id="rId279" Type="http://schemas.openxmlformats.org/officeDocument/2006/relationships/slide" Target="slides/slide262.xml"/><Relationship Id="rId43" Type="http://schemas.openxmlformats.org/officeDocument/2006/relationships/slide" Target="slides/slide26.xml"/><Relationship Id="rId139" Type="http://schemas.openxmlformats.org/officeDocument/2006/relationships/slide" Target="slides/slide122.xml"/><Relationship Id="rId290" Type="http://schemas.openxmlformats.org/officeDocument/2006/relationships/slide" Target="slides/slide273.xml"/><Relationship Id="rId304" Type="http://schemas.microsoft.com/office/2018/10/relationships/authors" Target="authors.xml"/><Relationship Id="rId85" Type="http://schemas.openxmlformats.org/officeDocument/2006/relationships/slide" Target="slides/slide68.xml"/><Relationship Id="rId150" Type="http://schemas.openxmlformats.org/officeDocument/2006/relationships/slide" Target="slides/slide133.xml"/><Relationship Id="rId192" Type="http://schemas.openxmlformats.org/officeDocument/2006/relationships/slide" Target="slides/slide175.xml"/><Relationship Id="rId206" Type="http://schemas.openxmlformats.org/officeDocument/2006/relationships/slide" Target="slides/slide189.xml"/><Relationship Id="rId248" Type="http://schemas.openxmlformats.org/officeDocument/2006/relationships/slide" Target="slides/slide231.xml"/><Relationship Id="rId12" Type="http://schemas.openxmlformats.org/officeDocument/2006/relationships/slideMaster" Target="slideMasters/slideMaster9.xml"/><Relationship Id="rId108" Type="http://schemas.openxmlformats.org/officeDocument/2006/relationships/slide" Target="slides/slide91.xml"/><Relationship Id="rId54" Type="http://schemas.openxmlformats.org/officeDocument/2006/relationships/slide" Target="slides/slide37.xml"/><Relationship Id="rId96" Type="http://schemas.openxmlformats.org/officeDocument/2006/relationships/slide" Target="slides/slide79.xml"/><Relationship Id="rId161" Type="http://schemas.openxmlformats.org/officeDocument/2006/relationships/slide" Target="slides/slide144.xml"/><Relationship Id="rId217" Type="http://schemas.openxmlformats.org/officeDocument/2006/relationships/slide" Target="slides/slide200.xml"/><Relationship Id="rId6" Type="http://schemas.openxmlformats.org/officeDocument/2006/relationships/slideMaster" Target="slideMasters/slideMaster3.xml"/><Relationship Id="rId238" Type="http://schemas.openxmlformats.org/officeDocument/2006/relationships/slide" Target="slides/slide221.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291" Type="http://schemas.openxmlformats.org/officeDocument/2006/relationships/slide" Target="slides/slide274.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slide" Target="slides/slide232.xml"/><Relationship Id="rId13" Type="http://schemas.openxmlformats.org/officeDocument/2006/relationships/slideMaster" Target="slideMasters/slideMaster10.xml"/><Relationship Id="rId109" Type="http://schemas.openxmlformats.org/officeDocument/2006/relationships/slide" Target="slides/slide92.xml"/><Relationship Id="rId260" Type="http://schemas.openxmlformats.org/officeDocument/2006/relationships/slide" Target="slides/slide243.xml"/><Relationship Id="rId281" Type="http://schemas.openxmlformats.org/officeDocument/2006/relationships/slide" Target="slides/slide264.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4.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39" Type="http://schemas.openxmlformats.org/officeDocument/2006/relationships/slide" Target="slides/slide222.xml"/><Relationship Id="rId250" Type="http://schemas.openxmlformats.org/officeDocument/2006/relationships/slide" Target="slides/slide233.xml"/><Relationship Id="rId271" Type="http://schemas.openxmlformats.org/officeDocument/2006/relationships/slide" Target="slides/slide254.xml"/><Relationship Id="rId292" Type="http://schemas.openxmlformats.org/officeDocument/2006/relationships/slide" Target="slides/slide275.xml"/><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240" Type="http://schemas.openxmlformats.org/officeDocument/2006/relationships/slide" Target="slides/slide223.xml"/><Relationship Id="rId261" Type="http://schemas.openxmlformats.org/officeDocument/2006/relationships/slide" Target="slides/slide244.xml"/><Relationship Id="rId14" Type="http://schemas.openxmlformats.org/officeDocument/2006/relationships/slideMaster" Target="slideMasters/slideMaster11.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282" Type="http://schemas.openxmlformats.org/officeDocument/2006/relationships/slide" Target="slides/slide265.xml"/><Relationship Id="rId8" Type="http://schemas.openxmlformats.org/officeDocument/2006/relationships/slideMaster" Target="slideMasters/slideMaster5.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219" Type="http://schemas.openxmlformats.org/officeDocument/2006/relationships/slide" Target="slides/slide202.xml"/><Relationship Id="rId230" Type="http://schemas.openxmlformats.org/officeDocument/2006/relationships/slide" Target="slides/slide213.xml"/><Relationship Id="rId251" Type="http://schemas.openxmlformats.org/officeDocument/2006/relationships/slide" Target="slides/slide234.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72" Type="http://schemas.openxmlformats.org/officeDocument/2006/relationships/slide" Target="slides/slide255.xml"/><Relationship Id="rId293" Type="http://schemas.openxmlformats.org/officeDocument/2006/relationships/slide" Target="slides/slide27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95" Type="http://schemas.openxmlformats.org/officeDocument/2006/relationships/slide" Target="slides/slide178.xml"/><Relationship Id="rId209" Type="http://schemas.openxmlformats.org/officeDocument/2006/relationships/slide" Target="slides/slide192.xml"/><Relationship Id="rId220" Type="http://schemas.openxmlformats.org/officeDocument/2006/relationships/slide" Target="slides/slide203.xml"/><Relationship Id="rId241" Type="http://schemas.openxmlformats.org/officeDocument/2006/relationships/slide" Target="slides/slide224.xml"/><Relationship Id="rId15" Type="http://schemas.openxmlformats.org/officeDocument/2006/relationships/slideMaster" Target="slideMasters/slideMaster12.xml"/><Relationship Id="rId36" Type="http://schemas.openxmlformats.org/officeDocument/2006/relationships/slide" Target="slides/slide19.xml"/><Relationship Id="rId57" Type="http://schemas.openxmlformats.org/officeDocument/2006/relationships/slide" Target="slides/slide40.xml"/><Relationship Id="rId262" Type="http://schemas.openxmlformats.org/officeDocument/2006/relationships/slide" Target="slides/slide245.xml"/><Relationship Id="rId283" Type="http://schemas.openxmlformats.org/officeDocument/2006/relationships/slide" Target="slides/slide266.xml"/><Relationship Id="rId78" Type="http://schemas.openxmlformats.org/officeDocument/2006/relationships/slide" Target="slides/slide61.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64" Type="http://schemas.openxmlformats.org/officeDocument/2006/relationships/slide" Target="slides/slide147.xml"/><Relationship Id="rId185" Type="http://schemas.openxmlformats.org/officeDocument/2006/relationships/slide" Target="slides/slide168.xml"/><Relationship Id="rId9" Type="http://schemas.openxmlformats.org/officeDocument/2006/relationships/slideMaster" Target="slideMasters/slideMaster6.xml"/><Relationship Id="rId210" Type="http://schemas.openxmlformats.org/officeDocument/2006/relationships/slide" Target="slides/slide193.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273" Type="http://schemas.openxmlformats.org/officeDocument/2006/relationships/slide" Target="slides/slide256.xml"/><Relationship Id="rId294" Type="http://schemas.openxmlformats.org/officeDocument/2006/relationships/slide" Target="slides/slide277.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3.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slide" Target="slides/slide246.xml"/><Relationship Id="rId284" Type="http://schemas.openxmlformats.org/officeDocument/2006/relationships/slide" Target="slides/slide267.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4" Type="http://schemas.openxmlformats.org/officeDocument/2006/relationships/slide" Target="slides/slide257.xml"/><Relationship Id="rId295" Type="http://schemas.openxmlformats.org/officeDocument/2006/relationships/slide" Target="slides/slide27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slide" Target="slides/slide247.xml"/><Relationship Id="rId285" Type="http://schemas.openxmlformats.org/officeDocument/2006/relationships/slide" Target="slides/slide268.xml"/><Relationship Id="rId17" Type="http://schemas.openxmlformats.org/officeDocument/2006/relationships/slideMaster" Target="slideMasters/slideMaster14.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customXml" Target="../customXml/item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slide" Target="slides/slide258.xml"/><Relationship Id="rId296" Type="http://schemas.openxmlformats.org/officeDocument/2006/relationships/notesMaster" Target="notesMasters/notesMaster1.xml"/><Relationship Id="rId300" Type="http://schemas.openxmlformats.org/officeDocument/2006/relationships/theme" Target="theme/theme1.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slide" Target="slides/slide248.xml"/><Relationship Id="rId286" Type="http://schemas.openxmlformats.org/officeDocument/2006/relationships/slide" Target="slides/slide269.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2" Type="http://schemas.openxmlformats.org/officeDocument/2006/relationships/customXml" Target="../customXml/item2.xml"/><Relationship Id="rId29" Type="http://schemas.openxmlformats.org/officeDocument/2006/relationships/slide" Target="slides/slide12.xml"/><Relationship Id="rId255" Type="http://schemas.openxmlformats.org/officeDocument/2006/relationships/slide" Target="slides/slide238.xml"/><Relationship Id="rId276" Type="http://schemas.openxmlformats.org/officeDocument/2006/relationships/slide" Target="slides/slide259.xml"/><Relationship Id="rId297" Type="http://schemas.openxmlformats.org/officeDocument/2006/relationships/handoutMaster" Target="handoutMasters/handoutMaster1.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301" Type="http://schemas.openxmlformats.org/officeDocument/2006/relationships/tableStyles" Target="tableStyles.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19" Type="http://schemas.openxmlformats.org/officeDocument/2006/relationships/slide" Target="slides/slide2.xml"/><Relationship Id="rId224" Type="http://schemas.openxmlformats.org/officeDocument/2006/relationships/slide" Target="slides/slide207.xml"/><Relationship Id="rId245" Type="http://schemas.openxmlformats.org/officeDocument/2006/relationships/slide" Target="slides/slide228.xml"/><Relationship Id="rId266" Type="http://schemas.openxmlformats.org/officeDocument/2006/relationships/slide" Target="slides/slide249.xml"/><Relationship Id="rId287" Type="http://schemas.openxmlformats.org/officeDocument/2006/relationships/slide" Target="slides/slide270.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 Type="http://schemas.openxmlformats.org/officeDocument/2006/relationships/customXml" Target="../customXml/item3.xml"/><Relationship Id="rId214" Type="http://schemas.openxmlformats.org/officeDocument/2006/relationships/slide" Target="slides/slide197.xml"/><Relationship Id="rId235" Type="http://schemas.openxmlformats.org/officeDocument/2006/relationships/slide" Target="slides/slide218.xml"/><Relationship Id="rId256" Type="http://schemas.openxmlformats.org/officeDocument/2006/relationships/slide" Target="slides/slide239.xml"/><Relationship Id="rId277" Type="http://schemas.openxmlformats.org/officeDocument/2006/relationships/slide" Target="slides/slide260.xml"/><Relationship Id="rId298" Type="http://schemas.openxmlformats.org/officeDocument/2006/relationships/presProps" Target="presProps.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302" Type="http://schemas.microsoft.com/office/2016/11/relationships/changesInfo" Target="changesInfos/changesInfo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179" Type="http://schemas.openxmlformats.org/officeDocument/2006/relationships/slide" Target="slides/slide162.xml"/><Relationship Id="rId190" Type="http://schemas.openxmlformats.org/officeDocument/2006/relationships/slide" Target="slides/slide173.xml"/><Relationship Id="rId204" Type="http://schemas.openxmlformats.org/officeDocument/2006/relationships/slide" Target="slides/slide187.xml"/><Relationship Id="rId225" Type="http://schemas.openxmlformats.org/officeDocument/2006/relationships/slide" Target="slides/slide208.xml"/><Relationship Id="rId246" Type="http://schemas.openxmlformats.org/officeDocument/2006/relationships/slide" Target="slides/slide229.xml"/><Relationship Id="rId267" Type="http://schemas.openxmlformats.org/officeDocument/2006/relationships/slide" Target="slides/slide250.xml"/><Relationship Id="rId288" Type="http://schemas.openxmlformats.org/officeDocument/2006/relationships/slide" Target="slides/slide271.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94" Type="http://schemas.openxmlformats.org/officeDocument/2006/relationships/slide" Target="slides/slide77.xml"/><Relationship Id="rId148" Type="http://schemas.openxmlformats.org/officeDocument/2006/relationships/slide" Target="slides/slide131.xml"/><Relationship Id="rId169" Type="http://schemas.openxmlformats.org/officeDocument/2006/relationships/slide" Target="slides/slide152.xml"/><Relationship Id="rId4" Type="http://schemas.openxmlformats.org/officeDocument/2006/relationships/slideMaster" Target="slideMasters/slideMaster1.xml"/><Relationship Id="rId180" Type="http://schemas.openxmlformats.org/officeDocument/2006/relationships/slide" Target="slides/slide16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slide" Target="slides/slide261.xml"/><Relationship Id="rId303" Type="http://schemas.microsoft.com/office/2015/10/relationships/revisionInfo" Target="revisionInfo.xml"/><Relationship Id="rId42" Type="http://schemas.openxmlformats.org/officeDocument/2006/relationships/slide" Target="slides/slide25.xml"/><Relationship Id="rId84" Type="http://schemas.openxmlformats.org/officeDocument/2006/relationships/slide" Target="slides/slide67.xml"/><Relationship Id="rId138" Type="http://schemas.openxmlformats.org/officeDocument/2006/relationships/slide" Target="slides/slide121.xml"/><Relationship Id="rId191" Type="http://schemas.openxmlformats.org/officeDocument/2006/relationships/slide" Target="slides/slide174.xml"/><Relationship Id="rId205" Type="http://schemas.openxmlformats.org/officeDocument/2006/relationships/slide" Target="slides/slide188.xml"/><Relationship Id="rId247" Type="http://schemas.openxmlformats.org/officeDocument/2006/relationships/slide" Target="slides/slide230.xml"/><Relationship Id="rId107" Type="http://schemas.openxmlformats.org/officeDocument/2006/relationships/slide" Target="slides/slide90.xml"/><Relationship Id="rId289" Type="http://schemas.openxmlformats.org/officeDocument/2006/relationships/slide" Target="slides/slide272.xml"/><Relationship Id="rId11" Type="http://schemas.openxmlformats.org/officeDocument/2006/relationships/slideMaster" Target="slideMasters/slideMaster8.xml"/><Relationship Id="rId53" Type="http://schemas.openxmlformats.org/officeDocument/2006/relationships/slide" Target="slides/slide36.xml"/><Relationship Id="rId149" Type="http://schemas.openxmlformats.org/officeDocument/2006/relationships/slide" Target="slides/slide132.xml"/><Relationship Id="rId95" Type="http://schemas.openxmlformats.org/officeDocument/2006/relationships/slide" Target="slides/slide78.xml"/><Relationship Id="rId160" Type="http://schemas.openxmlformats.org/officeDocument/2006/relationships/slide" Target="slides/slide143.xml"/><Relationship Id="rId216" Type="http://schemas.openxmlformats.org/officeDocument/2006/relationships/slide" Target="slides/slide199.xml"/><Relationship Id="rId258" Type="http://schemas.openxmlformats.org/officeDocument/2006/relationships/slide" Target="slides/slide241.xml"/><Relationship Id="rId22" Type="http://schemas.openxmlformats.org/officeDocument/2006/relationships/slide" Target="slides/slide5.xml"/><Relationship Id="rId64" Type="http://schemas.openxmlformats.org/officeDocument/2006/relationships/slide" Target="slides/slide47.xml"/><Relationship Id="rId118" Type="http://schemas.openxmlformats.org/officeDocument/2006/relationships/slide" Target="slides/slide101.xml"/><Relationship Id="rId171" Type="http://schemas.openxmlformats.org/officeDocument/2006/relationships/slide" Target="slides/slide154.xml"/><Relationship Id="rId227" Type="http://schemas.openxmlformats.org/officeDocument/2006/relationships/slide" Target="slides/slide210.xml"/><Relationship Id="rId269" Type="http://schemas.openxmlformats.org/officeDocument/2006/relationships/slide" Target="slides/slide252.xml"/><Relationship Id="rId33" Type="http://schemas.openxmlformats.org/officeDocument/2006/relationships/slide" Target="slides/slide16.xml"/><Relationship Id="rId129" Type="http://schemas.openxmlformats.org/officeDocument/2006/relationships/slide" Target="slides/slide112.xml"/><Relationship Id="rId280" Type="http://schemas.openxmlformats.org/officeDocument/2006/relationships/slide" Target="slides/slide263.xml"/><Relationship Id="rId75" Type="http://schemas.openxmlformats.org/officeDocument/2006/relationships/slide" Target="slides/slide58.xml"/><Relationship Id="rId140" Type="http://schemas.openxmlformats.org/officeDocument/2006/relationships/slide" Target="slides/slide123.xml"/><Relationship Id="rId182" Type="http://schemas.openxmlformats.org/officeDocument/2006/relationships/slide" Target="slides/slide1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Williams" userId="63db2afe-75be-4bc2-8293-016e533a2037" providerId="ADAL" clId="{1071041F-5890-4B31-919B-120FE98D4813}"/>
    <pc:docChg chg="undo custSel addSld delSld modSld sldOrd">
      <pc:chgData name="Emma Williams" userId="63db2afe-75be-4bc2-8293-016e533a2037" providerId="ADAL" clId="{1071041F-5890-4B31-919B-120FE98D4813}" dt="2024-12-04T06:43:36.537" v="188" actId="1076"/>
      <pc:docMkLst>
        <pc:docMk/>
      </pc:docMkLst>
      <pc:sldChg chg="addSp delSp modSp mod">
        <pc:chgData name="Emma Williams" userId="63db2afe-75be-4bc2-8293-016e533a2037" providerId="ADAL" clId="{1071041F-5890-4B31-919B-120FE98D4813}" dt="2024-12-04T06:43:36.537" v="188" actId="1076"/>
        <pc:sldMkLst>
          <pc:docMk/>
          <pc:sldMk cId="1019027211" sldId="287"/>
        </pc:sldMkLst>
        <pc:spChg chg="mod">
          <ac:chgData name="Emma Williams" userId="63db2afe-75be-4bc2-8293-016e533a2037" providerId="ADAL" clId="{1071041F-5890-4B31-919B-120FE98D4813}" dt="2024-11-30T12:21:30.749" v="41" actId="20577"/>
          <ac:spMkLst>
            <pc:docMk/>
            <pc:sldMk cId="1019027211" sldId="287"/>
            <ac:spMk id="2" creationId="{EA49F560-D0D1-4B76-8B86-EA3E033B96AE}"/>
          </ac:spMkLst>
        </pc:spChg>
        <pc:picChg chg="del">
          <ac:chgData name="Emma Williams" userId="63db2afe-75be-4bc2-8293-016e533a2037" providerId="ADAL" clId="{1071041F-5890-4B31-919B-120FE98D4813}" dt="2024-12-04T06:42:50.089" v="179" actId="478"/>
          <ac:picMkLst>
            <pc:docMk/>
            <pc:sldMk cId="1019027211" sldId="287"/>
            <ac:picMk id="5" creationId="{7A91D6E6-937B-4E67-BF9E-6812F325721D}"/>
          </ac:picMkLst>
        </pc:picChg>
        <pc:picChg chg="add mod">
          <ac:chgData name="Emma Williams" userId="63db2afe-75be-4bc2-8293-016e533a2037" providerId="ADAL" clId="{1071041F-5890-4B31-919B-120FE98D4813}" dt="2024-12-04T06:42:46.204" v="178" actId="1076"/>
          <ac:picMkLst>
            <pc:docMk/>
            <pc:sldMk cId="1019027211" sldId="287"/>
            <ac:picMk id="8" creationId="{C987A0FF-1A63-04EE-5F0E-0FB905075CC0}"/>
          </ac:picMkLst>
        </pc:picChg>
        <pc:picChg chg="add mod">
          <ac:chgData name="Emma Williams" userId="63db2afe-75be-4bc2-8293-016e533a2037" providerId="ADAL" clId="{1071041F-5890-4B31-919B-120FE98D4813}" dt="2024-12-04T06:43:36.537" v="188" actId="1076"/>
          <ac:picMkLst>
            <pc:docMk/>
            <pc:sldMk cId="1019027211" sldId="287"/>
            <ac:picMk id="10" creationId="{C1FA495A-A33E-07AB-949A-3785FF84F2C8}"/>
          </ac:picMkLst>
        </pc:picChg>
        <pc:picChg chg="del mod">
          <ac:chgData name="Emma Williams" userId="63db2afe-75be-4bc2-8293-016e533a2037" providerId="ADAL" clId="{1071041F-5890-4B31-919B-120FE98D4813}" dt="2024-12-04T06:42:37.837" v="176" actId="478"/>
          <ac:picMkLst>
            <pc:docMk/>
            <pc:sldMk cId="1019027211" sldId="287"/>
            <ac:picMk id="1025" creationId="{2F1747F8-7F3E-68CA-D799-6AAB041FB3B0}"/>
          </ac:picMkLst>
        </pc:picChg>
      </pc:sldChg>
      <pc:sldChg chg="modSp mod">
        <pc:chgData name="Emma Williams" userId="63db2afe-75be-4bc2-8293-016e533a2037" providerId="ADAL" clId="{1071041F-5890-4B31-919B-120FE98D4813}" dt="2024-12-03T10:28:24.681" v="163" actId="21"/>
        <pc:sldMkLst>
          <pc:docMk/>
          <pc:sldMk cId="2278638931" sldId="289"/>
        </pc:sldMkLst>
        <pc:graphicFrameChg chg="modGraphic">
          <ac:chgData name="Emma Williams" userId="63db2afe-75be-4bc2-8293-016e533a2037" providerId="ADAL" clId="{1071041F-5890-4B31-919B-120FE98D4813}" dt="2024-12-03T10:28:24.681" v="163" actId="21"/>
          <ac:graphicFrameMkLst>
            <pc:docMk/>
            <pc:sldMk cId="2278638931" sldId="289"/>
            <ac:graphicFrameMk id="7" creationId="{1CF1FB50-5334-1703-4EFD-2A3A33D01268}"/>
          </ac:graphicFrameMkLst>
        </pc:graphicFrameChg>
      </pc:sldChg>
      <pc:sldChg chg="del">
        <pc:chgData name="Emma Williams" userId="63db2afe-75be-4bc2-8293-016e533a2037" providerId="ADAL" clId="{1071041F-5890-4B31-919B-120FE98D4813}" dt="2024-11-30T12:27:37.331" v="62" actId="47"/>
        <pc:sldMkLst>
          <pc:docMk/>
          <pc:sldMk cId="3744649233" sldId="290"/>
        </pc:sldMkLst>
      </pc:sldChg>
      <pc:sldChg chg="modSp del mod">
        <pc:chgData name="Emma Williams" userId="63db2afe-75be-4bc2-8293-016e533a2037" providerId="ADAL" clId="{1071041F-5890-4B31-919B-120FE98D4813}" dt="2024-12-03T10:28:02.079" v="159" actId="2711"/>
        <pc:sldMkLst>
          <pc:docMk/>
          <pc:sldMk cId="2380481050" sldId="291"/>
        </pc:sldMkLst>
        <pc:graphicFrameChg chg="mod modGraphic">
          <ac:chgData name="Emma Williams" userId="63db2afe-75be-4bc2-8293-016e533a2037" providerId="ADAL" clId="{1071041F-5890-4B31-919B-120FE98D4813}" dt="2024-12-03T10:28:02.079" v="159" actId="2711"/>
          <ac:graphicFrameMkLst>
            <pc:docMk/>
            <pc:sldMk cId="2380481050" sldId="291"/>
            <ac:graphicFrameMk id="6" creationId="{B8523644-6B75-05A6-7179-7652F076EFCA}"/>
          </ac:graphicFrameMkLst>
        </pc:graphicFrameChg>
      </pc:sldChg>
      <pc:sldChg chg="modSp mod">
        <pc:chgData name="Emma Williams" userId="63db2afe-75be-4bc2-8293-016e533a2037" providerId="ADAL" clId="{1071041F-5890-4B31-919B-120FE98D4813}" dt="2024-11-30T12:23:57.268" v="53" actId="20577"/>
        <pc:sldMkLst>
          <pc:docMk/>
          <pc:sldMk cId="1782360519" sldId="293"/>
        </pc:sldMkLst>
        <pc:spChg chg="mod">
          <ac:chgData name="Emma Williams" userId="63db2afe-75be-4bc2-8293-016e533a2037" providerId="ADAL" clId="{1071041F-5890-4B31-919B-120FE98D4813}" dt="2024-11-30T12:23:57.268" v="53" actId="20577"/>
          <ac:spMkLst>
            <pc:docMk/>
            <pc:sldMk cId="1782360519" sldId="293"/>
            <ac:spMk id="3" creationId="{E7B08B9A-3C23-77F8-CE39-54AC34A29DFE}"/>
          </ac:spMkLst>
        </pc:spChg>
      </pc:sldChg>
      <pc:sldChg chg="del">
        <pc:chgData name="Emma Williams" userId="63db2afe-75be-4bc2-8293-016e533a2037" providerId="ADAL" clId="{1071041F-5890-4B31-919B-120FE98D4813}" dt="2024-11-30T12:24:34.560" v="54" actId="47"/>
        <pc:sldMkLst>
          <pc:docMk/>
          <pc:sldMk cId="97804771" sldId="302"/>
        </pc:sldMkLst>
      </pc:sldChg>
      <pc:sldChg chg="del">
        <pc:chgData name="Emma Williams" userId="63db2afe-75be-4bc2-8293-016e533a2037" providerId="ADAL" clId="{1071041F-5890-4B31-919B-120FE98D4813}" dt="2024-11-30T12:48:29.243" v="93" actId="47"/>
        <pc:sldMkLst>
          <pc:docMk/>
          <pc:sldMk cId="1699408014" sldId="320"/>
        </pc:sldMkLst>
      </pc:sldChg>
      <pc:sldChg chg="add del">
        <pc:chgData name="Emma Williams" userId="63db2afe-75be-4bc2-8293-016e533a2037" providerId="ADAL" clId="{1071041F-5890-4B31-919B-120FE98D4813}" dt="2024-12-03T10:28:48.514" v="167" actId="47"/>
        <pc:sldMkLst>
          <pc:docMk/>
          <pc:sldMk cId="3043379918" sldId="334"/>
        </pc:sldMkLst>
      </pc:sldChg>
      <pc:sldChg chg="add del">
        <pc:chgData name="Emma Williams" userId="63db2afe-75be-4bc2-8293-016e533a2037" providerId="ADAL" clId="{1071041F-5890-4B31-919B-120FE98D4813}" dt="2024-12-03T10:28:47.513" v="166" actId="47"/>
        <pc:sldMkLst>
          <pc:docMk/>
          <pc:sldMk cId="1479704408" sldId="335"/>
        </pc:sldMkLst>
      </pc:sldChg>
      <pc:sldChg chg="del">
        <pc:chgData name="Emma Williams" userId="63db2afe-75be-4bc2-8293-016e533a2037" providerId="ADAL" clId="{1071041F-5890-4B31-919B-120FE98D4813}" dt="2024-11-30T12:49:05.711" v="94" actId="47"/>
        <pc:sldMkLst>
          <pc:docMk/>
          <pc:sldMk cId="2538087752" sldId="341"/>
        </pc:sldMkLst>
      </pc:sldChg>
      <pc:sldChg chg="del">
        <pc:chgData name="Emma Williams" userId="63db2afe-75be-4bc2-8293-016e533a2037" providerId="ADAL" clId="{1071041F-5890-4B31-919B-120FE98D4813}" dt="2024-11-30T12:23:29.444" v="45" actId="47"/>
        <pc:sldMkLst>
          <pc:docMk/>
          <pc:sldMk cId="1804169249" sldId="343"/>
        </pc:sldMkLst>
      </pc:sldChg>
      <pc:sldChg chg="del">
        <pc:chgData name="Emma Williams" userId="63db2afe-75be-4bc2-8293-016e533a2037" providerId="ADAL" clId="{1071041F-5890-4B31-919B-120FE98D4813}" dt="2024-11-30T12:22:57.247" v="43" actId="47"/>
        <pc:sldMkLst>
          <pc:docMk/>
          <pc:sldMk cId="213676974" sldId="344"/>
        </pc:sldMkLst>
      </pc:sldChg>
      <pc:sldChg chg="del">
        <pc:chgData name="Emma Williams" userId="63db2afe-75be-4bc2-8293-016e533a2037" providerId="ADAL" clId="{1071041F-5890-4B31-919B-120FE98D4813}" dt="2024-11-30T12:22:57.247" v="43" actId="47"/>
        <pc:sldMkLst>
          <pc:docMk/>
          <pc:sldMk cId="1812829222" sldId="345"/>
        </pc:sldMkLst>
      </pc:sldChg>
      <pc:sldChg chg="del">
        <pc:chgData name="Emma Williams" userId="63db2afe-75be-4bc2-8293-016e533a2037" providerId="ADAL" clId="{1071041F-5890-4B31-919B-120FE98D4813}" dt="2024-11-30T12:22:57.247" v="43" actId="47"/>
        <pc:sldMkLst>
          <pc:docMk/>
          <pc:sldMk cId="1544059102" sldId="346"/>
        </pc:sldMkLst>
      </pc:sldChg>
      <pc:sldChg chg="del">
        <pc:chgData name="Emma Williams" userId="63db2afe-75be-4bc2-8293-016e533a2037" providerId="ADAL" clId="{1071041F-5890-4B31-919B-120FE98D4813}" dt="2024-11-30T12:22:57.247" v="43" actId="47"/>
        <pc:sldMkLst>
          <pc:docMk/>
          <pc:sldMk cId="4219207884" sldId="347"/>
        </pc:sldMkLst>
      </pc:sldChg>
      <pc:sldChg chg="del">
        <pc:chgData name="Emma Williams" userId="63db2afe-75be-4bc2-8293-016e533a2037" providerId="ADAL" clId="{1071041F-5890-4B31-919B-120FE98D4813}" dt="2024-11-30T12:22:57.247" v="43" actId="47"/>
        <pc:sldMkLst>
          <pc:docMk/>
          <pc:sldMk cId="2544307242" sldId="348"/>
        </pc:sldMkLst>
      </pc:sldChg>
      <pc:sldChg chg="modSp mod">
        <pc:chgData name="Emma Williams" userId="63db2afe-75be-4bc2-8293-016e533a2037" providerId="ADAL" clId="{1071041F-5890-4B31-919B-120FE98D4813}" dt="2024-11-30T12:23:10.733" v="44" actId="207"/>
        <pc:sldMkLst>
          <pc:docMk/>
          <pc:sldMk cId="4193866075" sldId="349"/>
        </pc:sldMkLst>
        <pc:spChg chg="mod">
          <ac:chgData name="Emma Williams" userId="63db2afe-75be-4bc2-8293-016e533a2037" providerId="ADAL" clId="{1071041F-5890-4B31-919B-120FE98D4813}" dt="2024-11-30T12:23:10.733" v="44" actId="207"/>
          <ac:spMkLst>
            <pc:docMk/>
            <pc:sldMk cId="4193866075" sldId="349"/>
            <ac:spMk id="3" creationId="{B3FB654B-D4CD-C6DB-2F3A-5370415625FF}"/>
          </ac:spMkLst>
        </pc:spChg>
      </pc:sldChg>
      <pc:sldChg chg="del">
        <pc:chgData name="Emma Williams" userId="63db2afe-75be-4bc2-8293-016e533a2037" providerId="ADAL" clId="{1071041F-5890-4B31-919B-120FE98D4813}" dt="2024-11-30T12:22:57.247" v="43" actId="47"/>
        <pc:sldMkLst>
          <pc:docMk/>
          <pc:sldMk cId="1894987812" sldId="350"/>
        </pc:sldMkLst>
      </pc:sldChg>
      <pc:sldChg chg="del">
        <pc:chgData name="Emma Williams" userId="63db2afe-75be-4bc2-8293-016e533a2037" providerId="ADAL" clId="{1071041F-5890-4B31-919B-120FE98D4813}" dt="2024-11-30T12:22:57.247" v="43" actId="47"/>
        <pc:sldMkLst>
          <pc:docMk/>
          <pc:sldMk cId="37395607" sldId="352"/>
        </pc:sldMkLst>
      </pc:sldChg>
      <pc:sldChg chg="del">
        <pc:chgData name="Emma Williams" userId="63db2afe-75be-4bc2-8293-016e533a2037" providerId="ADAL" clId="{1071041F-5890-4B31-919B-120FE98D4813}" dt="2024-11-30T12:23:36.084" v="46" actId="47"/>
        <pc:sldMkLst>
          <pc:docMk/>
          <pc:sldMk cId="2869001654" sldId="353"/>
        </pc:sldMkLst>
      </pc:sldChg>
      <pc:sldChg chg="del">
        <pc:chgData name="Emma Williams" userId="63db2afe-75be-4bc2-8293-016e533a2037" providerId="ADAL" clId="{1071041F-5890-4B31-919B-120FE98D4813}" dt="2024-11-30T12:24:34.560" v="54" actId="47"/>
        <pc:sldMkLst>
          <pc:docMk/>
          <pc:sldMk cId="2525525248" sldId="630"/>
        </pc:sldMkLst>
      </pc:sldChg>
      <pc:sldChg chg="del">
        <pc:chgData name="Emma Williams" userId="63db2afe-75be-4bc2-8293-016e533a2037" providerId="ADAL" clId="{1071041F-5890-4B31-919B-120FE98D4813}" dt="2024-11-30T12:24:34.560" v="54" actId="47"/>
        <pc:sldMkLst>
          <pc:docMk/>
          <pc:sldMk cId="2642401533" sldId="631"/>
        </pc:sldMkLst>
      </pc:sldChg>
      <pc:sldChg chg="del">
        <pc:chgData name="Emma Williams" userId="63db2afe-75be-4bc2-8293-016e533a2037" providerId="ADAL" clId="{1071041F-5890-4B31-919B-120FE98D4813}" dt="2024-11-30T12:24:34.560" v="54" actId="47"/>
        <pc:sldMkLst>
          <pc:docMk/>
          <pc:sldMk cId="4235536836" sldId="632"/>
        </pc:sldMkLst>
      </pc:sldChg>
      <pc:sldChg chg="del">
        <pc:chgData name="Emma Williams" userId="63db2afe-75be-4bc2-8293-016e533a2037" providerId="ADAL" clId="{1071041F-5890-4B31-919B-120FE98D4813}" dt="2024-11-30T12:49:17.834" v="96" actId="47"/>
        <pc:sldMkLst>
          <pc:docMk/>
          <pc:sldMk cId="2216599521" sldId="636"/>
        </pc:sldMkLst>
      </pc:sldChg>
      <pc:sldChg chg="del">
        <pc:chgData name="Emma Williams" userId="63db2afe-75be-4bc2-8293-016e533a2037" providerId="ADAL" clId="{1071041F-5890-4B31-919B-120FE98D4813}" dt="2024-11-30T12:49:28.094" v="99" actId="47"/>
        <pc:sldMkLst>
          <pc:docMk/>
          <pc:sldMk cId="16350112" sldId="637"/>
        </pc:sldMkLst>
      </pc:sldChg>
      <pc:sldChg chg="del">
        <pc:chgData name="Emma Williams" userId="63db2afe-75be-4bc2-8293-016e533a2037" providerId="ADAL" clId="{1071041F-5890-4B31-919B-120FE98D4813}" dt="2024-12-03T10:29:25.057" v="172" actId="47"/>
        <pc:sldMkLst>
          <pc:docMk/>
          <pc:sldMk cId="1661626012" sldId="1054"/>
        </pc:sldMkLst>
      </pc:sldChg>
      <pc:sldChg chg="add del">
        <pc:chgData name="Emma Williams" userId="63db2afe-75be-4bc2-8293-016e533a2037" providerId="ADAL" clId="{1071041F-5890-4B31-919B-120FE98D4813}" dt="2024-11-30T12:49:23.765" v="98" actId="47"/>
        <pc:sldMkLst>
          <pc:docMk/>
          <pc:sldMk cId="1312686633" sldId="1056"/>
        </pc:sldMkLst>
      </pc:sldChg>
      <pc:sldChg chg="ord">
        <pc:chgData name="Emma Williams" userId="63db2afe-75be-4bc2-8293-016e533a2037" providerId="ADAL" clId="{1071041F-5890-4B31-919B-120FE98D4813}" dt="2024-11-30T12:25:05.334" v="57"/>
        <pc:sldMkLst>
          <pc:docMk/>
          <pc:sldMk cId="2831757166" sldId="1057"/>
        </pc:sldMkLst>
      </pc:sldChg>
      <pc:sldChg chg="del">
        <pc:chgData name="Emma Williams" userId="63db2afe-75be-4bc2-8293-016e533a2037" providerId="ADAL" clId="{1071041F-5890-4B31-919B-120FE98D4813}" dt="2024-11-30T12:49:12.256" v="95" actId="47"/>
        <pc:sldMkLst>
          <pc:docMk/>
          <pc:sldMk cId="891493807" sldId="1058"/>
        </pc:sldMkLst>
      </pc:sldChg>
      <pc:sldChg chg="del">
        <pc:chgData name="Emma Williams" userId="63db2afe-75be-4bc2-8293-016e533a2037" providerId="ADAL" clId="{1071041F-5890-4B31-919B-120FE98D4813}" dt="2024-11-30T12:43:33.049" v="80" actId="47"/>
        <pc:sldMkLst>
          <pc:docMk/>
          <pc:sldMk cId="3527568590" sldId="1059"/>
        </pc:sldMkLst>
      </pc:sldChg>
      <pc:sldChg chg="del">
        <pc:chgData name="Emma Williams" userId="63db2afe-75be-4bc2-8293-016e533a2037" providerId="ADAL" clId="{1071041F-5890-4B31-919B-120FE98D4813}" dt="2024-11-30T12:24:56.830" v="55" actId="47"/>
        <pc:sldMkLst>
          <pc:docMk/>
          <pc:sldMk cId="299580170" sldId="1061"/>
        </pc:sldMkLst>
      </pc:sldChg>
      <pc:sldChg chg="mod modShow">
        <pc:chgData name="Emma Williams" userId="63db2afe-75be-4bc2-8293-016e533a2037" providerId="ADAL" clId="{1071041F-5890-4B31-919B-120FE98D4813}" dt="2024-11-30T12:46:31.757" v="84" actId="729"/>
        <pc:sldMkLst>
          <pc:docMk/>
          <pc:sldMk cId="1955622825" sldId="1061"/>
        </pc:sldMkLst>
      </pc:sldChg>
      <pc:sldChg chg="del">
        <pc:chgData name="Emma Williams" userId="63db2afe-75be-4bc2-8293-016e533a2037" providerId="ADAL" clId="{1071041F-5890-4B31-919B-120FE98D4813}" dt="2024-11-30T12:25:24.065" v="58" actId="47"/>
        <pc:sldMkLst>
          <pc:docMk/>
          <pc:sldMk cId="1112663773" sldId="1062"/>
        </pc:sldMkLst>
      </pc:sldChg>
      <pc:sldChg chg="del">
        <pc:chgData name="Emma Williams" userId="63db2afe-75be-4bc2-8293-016e533a2037" providerId="ADAL" clId="{1071041F-5890-4B31-919B-120FE98D4813}" dt="2024-11-30T12:26:12.742" v="59" actId="47"/>
        <pc:sldMkLst>
          <pc:docMk/>
          <pc:sldMk cId="1807786003" sldId="1071"/>
        </pc:sldMkLst>
      </pc:sldChg>
      <pc:sldChg chg="del">
        <pc:chgData name="Emma Williams" userId="63db2afe-75be-4bc2-8293-016e533a2037" providerId="ADAL" clId="{1071041F-5890-4B31-919B-120FE98D4813}" dt="2024-11-30T12:49:30.258" v="100" actId="47"/>
        <pc:sldMkLst>
          <pc:docMk/>
          <pc:sldMk cId="2524003299" sldId="1073"/>
        </pc:sldMkLst>
      </pc:sldChg>
      <pc:sldChg chg="del">
        <pc:chgData name="Emma Williams" userId="63db2afe-75be-4bc2-8293-016e533a2037" providerId="ADAL" clId="{1071041F-5890-4B31-919B-120FE98D4813}" dt="2024-11-30T12:27:18.162" v="60" actId="47"/>
        <pc:sldMkLst>
          <pc:docMk/>
          <pc:sldMk cId="580293563" sldId="1075"/>
        </pc:sldMkLst>
      </pc:sldChg>
      <pc:sldChg chg="del">
        <pc:chgData name="Emma Williams" userId="63db2afe-75be-4bc2-8293-016e533a2037" providerId="ADAL" clId="{1071041F-5890-4B31-919B-120FE98D4813}" dt="2024-11-30T12:27:22.240" v="61" actId="47"/>
        <pc:sldMkLst>
          <pc:docMk/>
          <pc:sldMk cId="2085504290" sldId="1076"/>
        </pc:sldMkLst>
      </pc:sldChg>
      <pc:sldChg chg="modSp mod">
        <pc:chgData name="Emma Williams" userId="63db2afe-75be-4bc2-8293-016e533a2037" providerId="ADAL" clId="{1071041F-5890-4B31-919B-120FE98D4813}" dt="2024-12-03T10:29:16.677" v="171" actId="21"/>
        <pc:sldMkLst>
          <pc:docMk/>
          <pc:sldMk cId="2943904108" sldId="1079"/>
        </pc:sldMkLst>
        <pc:graphicFrameChg chg="modGraphic">
          <ac:chgData name="Emma Williams" userId="63db2afe-75be-4bc2-8293-016e533a2037" providerId="ADAL" clId="{1071041F-5890-4B31-919B-120FE98D4813}" dt="2024-12-03T10:29:16.677" v="171" actId="21"/>
          <ac:graphicFrameMkLst>
            <pc:docMk/>
            <pc:sldMk cId="2943904108" sldId="1079"/>
            <ac:graphicFrameMk id="7" creationId="{C30CAA30-E6CB-6D19-26B2-E2A596FD3ABA}"/>
          </ac:graphicFrameMkLst>
        </pc:graphicFrameChg>
      </pc:sldChg>
      <pc:sldChg chg="del">
        <pc:chgData name="Emma Williams" userId="63db2afe-75be-4bc2-8293-016e533a2037" providerId="ADAL" clId="{1071041F-5890-4B31-919B-120FE98D4813}" dt="2024-11-30T12:27:45.216" v="63" actId="47"/>
        <pc:sldMkLst>
          <pc:docMk/>
          <pc:sldMk cId="170541001" sldId="1081"/>
        </pc:sldMkLst>
      </pc:sldChg>
      <pc:sldChg chg="del">
        <pc:chgData name="Emma Williams" userId="63db2afe-75be-4bc2-8293-016e533a2037" providerId="ADAL" clId="{1071041F-5890-4B31-919B-120FE98D4813}" dt="2024-11-30T12:40:37.254" v="67" actId="47"/>
        <pc:sldMkLst>
          <pc:docMk/>
          <pc:sldMk cId="2191409719" sldId="3917"/>
        </pc:sldMkLst>
      </pc:sldChg>
      <pc:sldChg chg="del">
        <pc:chgData name="Emma Williams" userId="63db2afe-75be-4bc2-8293-016e533a2037" providerId="ADAL" clId="{1071041F-5890-4B31-919B-120FE98D4813}" dt="2024-11-30T12:41:51.144" v="69" actId="47"/>
        <pc:sldMkLst>
          <pc:docMk/>
          <pc:sldMk cId="861016359" sldId="3927"/>
        </pc:sldMkLst>
      </pc:sldChg>
      <pc:sldChg chg="del">
        <pc:chgData name="Emma Williams" userId="63db2afe-75be-4bc2-8293-016e533a2037" providerId="ADAL" clId="{1071041F-5890-4B31-919B-120FE98D4813}" dt="2024-11-30T12:41:51.144" v="69" actId="47"/>
        <pc:sldMkLst>
          <pc:docMk/>
          <pc:sldMk cId="3442701951" sldId="3928"/>
        </pc:sldMkLst>
      </pc:sldChg>
      <pc:sldChg chg="del">
        <pc:chgData name="Emma Williams" userId="63db2afe-75be-4bc2-8293-016e533a2037" providerId="ADAL" clId="{1071041F-5890-4B31-919B-120FE98D4813}" dt="2024-11-30T12:42:01.735" v="71" actId="47"/>
        <pc:sldMkLst>
          <pc:docMk/>
          <pc:sldMk cId="618227123" sldId="3930"/>
        </pc:sldMkLst>
      </pc:sldChg>
      <pc:sldChg chg="del">
        <pc:chgData name="Emma Williams" userId="63db2afe-75be-4bc2-8293-016e533a2037" providerId="ADAL" clId="{1071041F-5890-4B31-919B-120FE98D4813}" dt="2024-11-30T12:43:04.729" v="75" actId="47"/>
        <pc:sldMkLst>
          <pc:docMk/>
          <pc:sldMk cId="3989747574" sldId="3930"/>
        </pc:sldMkLst>
      </pc:sldChg>
      <pc:sldChg chg="del">
        <pc:chgData name="Emma Williams" userId="63db2afe-75be-4bc2-8293-016e533a2037" providerId="ADAL" clId="{1071041F-5890-4B31-919B-120FE98D4813}" dt="2024-11-30T12:40:37.254" v="67" actId="47"/>
        <pc:sldMkLst>
          <pc:docMk/>
          <pc:sldMk cId="4128597395" sldId="3932"/>
        </pc:sldMkLst>
      </pc:sldChg>
      <pc:sldChg chg="del">
        <pc:chgData name="Emma Williams" userId="63db2afe-75be-4bc2-8293-016e533a2037" providerId="ADAL" clId="{1071041F-5890-4B31-919B-120FE98D4813}" dt="2024-11-30T12:40:37.254" v="67" actId="47"/>
        <pc:sldMkLst>
          <pc:docMk/>
          <pc:sldMk cId="0" sldId="3933"/>
        </pc:sldMkLst>
      </pc:sldChg>
      <pc:sldChg chg="del">
        <pc:chgData name="Emma Williams" userId="63db2afe-75be-4bc2-8293-016e533a2037" providerId="ADAL" clId="{1071041F-5890-4B31-919B-120FE98D4813}" dt="2024-11-30T12:40:37.254" v="67" actId="47"/>
        <pc:sldMkLst>
          <pc:docMk/>
          <pc:sldMk cId="0" sldId="3934"/>
        </pc:sldMkLst>
      </pc:sldChg>
      <pc:sldChg chg="mod modShow">
        <pc:chgData name="Emma Williams" userId="63db2afe-75be-4bc2-8293-016e533a2037" providerId="ADAL" clId="{1071041F-5890-4B31-919B-120FE98D4813}" dt="2024-11-30T12:46:45.793" v="85" actId="729"/>
        <pc:sldMkLst>
          <pc:docMk/>
          <pc:sldMk cId="107488569" sldId="3934"/>
        </pc:sldMkLst>
      </pc:sldChg>
      <pc:sldChg chg="del">
        <pc:chgData name="Emma Williams" userId="63db2afe-75be-4bc2-8293-016e533a2037" providerId="ADAL" clId="{1071041F-5890-4B31-919B-120FE98D4813}" dt="2024-11-30T12:40:37.254" v="67" actId="47"/>
        <pc:sldMkLst>
          <pc:docMk/>
          <pc:sldMk cId="0" sldId="3935"/>
        </pc:sldMkLst>
      </pc:sldChg>
      <pc:sldChg chg="del">
        <pc:chgData name="Emma Williams" userId="63db2afe-75be-4bc2-8293-016e533a2037" providerId="ADAL" clId="{1071041F-5890-4B31-919B-120FE98D4813}" dt="2024-11-30T12:46:59.431" v="88" actId="47"/>
        <pc:sldMkLst>
          <pc:docMk/>
          <pc:sldMk cId="299580170" sldId="3935"/>
        </pc:sldMkLst>
      </pc:sldChg>
      <pc:sldChg chg="del">
        <pc:chgData name="Emma Williams" userId="63db2afe-75be-4bc2-8293-016e533a2037" providerId="ADAL" clId="{1071041F-5890-4B31-919B-120FE98D4813}" dt="2024-11-30T12:40:37.254" v="67" actId="47"/>
        <pc:sldMkLst>
          <pc:docMk/>
          <pc:sldMk cId="1562690997" sldId="3936"/>
        </pc:sldMkLst>
      </pc:sldChg>
      <pc:sldChg chg="del">
        <pc:chgData name="Emma Williams" userId="63db2afe-75be-4bc2-8293-016e533a2037" providerId="ADAL" clId="{1071041F-5890-4B31-919B-120FE98D4813}" dt="2024-11-30T12:40:37.254" v="67" actId="47"/>
        <pc:sldMkLst>
          <pc:docMk/>
          <pc:sldMk cId="0" sldId="3937"/>
        </pc:sldMkLst>
      </pc:sldChg>
      <pc:sldChg chg="del">
        <pc:chgData name="Emma Williams" userId="63db2afe-75be-4bc2-8293-016e533a2037" providerId="ADAL" clId="{1071041F-5890-4B31-919B-120FE98D4813}" dt="2024-11-30T12:46:56.986" v="87" actId="47"/>
        <pc:sldMkLst>
          <pc:docMk/>
          <pc:sldMk cId="3764443605" sldId="3937"/>
        </pc:sldMkLst>
      </pc:sldChg>
      <pc:sldChg chg="del">
        <pc:chgData name="Emma Williams" userId="63db2afe-75be-4bc2-8293-016e533a2037" providerId="ADAL" clId="{1071041F-5890-4B31-919B-120FE98D4813}" dt="2024-11-30T12:40:37.254" v="67" actId="47"/>
        <pc:sldMkLst>
          <pc:docMk/>
          <pc:sldMk cId="0" sldId="3938"/>
        </pc:sldMkLst>
      </pc:sldChg>
      <pc:sldChg chg="del">
        <pc:chgData name="Emma Williams" userId="63db2afe-75be-4bc2-8293-016e533a2037" providerId="ADAL" clId="{1071041F-5890-4B31-919B-120FE98D4813}" dt="2024-11-30T12:47:01.061" v="89" actId="47"/>
        <pc:sldMkLst>
          <pc:docMk/>
          <pc:sldMk cId="1370794125" sldId="3938"/>
        </pc:sldMkLst>
      </pc:sldChg>
      <pc:sldChg chg="del">
        <pc:chgData name="Emma Williams" userId="63db2afe-75be-4bc2-8293-016e533a2037" providerId="ADAL" clId="{1071041F-5890-4B31-919B-120FE98D4813}" dt="2024-12-03T10:23:45.331" v="101" actId="47"/>
        <pc:sldMkLst>
          <pc:docMk/>
          <pc:sldMk cId="3813749748" sldId="3939"/>
        </pc:sldMkLst>
      </pc:sldChg>
      <pc:sldChg chg="del mod modShow">
        <pc:chgData name="Emma Williams" userId="63db2afe-75be-4bc2-8293-016e533a2037" providerId="ADAL" clId="{1071041F-5890-4B31-919B-120FE98D4813}" dt="2024-11-30T12:46:45.793" v="85" actId="729"/>
        <pc:sldMkLst>
          <pc:docMk/>
          <pc:sldMk cId="0" sldId="3940"/>
        </pc:sldMkLst>
      </pc:sldChg>
      <pc:sldChg chg="del">
        <pc:chgData name="Emma Williams" userId="63db2afe-75be-4bc2-8293-016e533a2037" providerId="ADAL" clId="{1071041F-5890-4B31-919B-120FE98D4813}" dt="2024-11-30T12:40:37.254" v="67" actId="47"/>
        <pc:sldMkLst>
          <pc:docMk/>
          <pc:sldMk cId="0" sldId="3941"/>
        </pc:sldMkLst>
      </pc:sldChg>
      <pc:sldChg chg="del">
        <pc:chgData name="Emma Williams" userId="63db2afe-75be-4bc2-8293-016e533a2037" providerId="ADAL" clId="{1071041F-5890-4B31-919B-120FE98D4813}" dt="2024-11-30T12:47:02.340" v="90" actId="47"/>
        <pc:sldMkLst>
          <pc:docMk/>
          <pc:sldMk cId="776141956" sldId="3941"/>
        </pc:sldMkLst>
      </pc:sldChg>
      <pc:sldChg chg="del">
        <pc:chgData name="Emma Williams" userId="63db2afe-75be-4bc2-8293-016e533a2037" providerId="ADAL" clId="{1071041F-5890-4B31-919B-120FE98D4813}" dt="2024-11-30T12:40:37.254" v="67" actId="47"/>
        <pc:sldMkLst>
          <pc:docMk/>
          <pc:sldMk cId="0" sldId="3942"/>
        </pc:sldMkLst>
      </pc:sldChg>
      <pc:sldChg chg="del">
        <pc:chgData name="Emma Williams" userId="63db2afe-75be-4bc2-8293-016e533a2037" providerId="ADAL" clId="{1071041F-5890-4B31-919B-120FE98D4813}" dt="2024-11-30T12:47:05.756" v="91" actId="47"/>
        <pc:sldMkLst>
          <pc:docMk/>
          <pc:sldMk cId="1399198835" sldId="3942"/>
        </pc:sldMkLst>
      </pc:sldChg>
      <pc:sldChg chg="del">
        <pc:chgData name="Emma Williams" userId="63db2afe-75be-4bc2-8293-016e533a2037" providerId="ADAL" clId="{1071041F-5890-4B31-919B-120FE98D4813}" dt="2024-11-30T12:40:37.254" v="67" actId="47"/>
        <pc:sldMkLst>
          <pc:docMk/>
          <pc:sldMk cId="3026856501" sldId="3943"/>
        </pc:sldMkLst>
      </pc:sldChg>
      <pc:sldChg chg="del">
        <pc:chgData name="Emma Williams" userId="63db2afe-75be-4bc2-8293-016e533a2037" providerId="ADAL" clId="{1071041F-5890-4B31-919B-120FE98D4813}" dt="2024-11-30T12:40:37.254" v="67" actId="47"/>
        <pc:sldMkLst>
          <pc:docMk/>
          <pc:sldMk cId="0" sldId="3944"/>
        </pc:sldMkLst>
      </pc:sldChg>
      <pc:sldChg chg="del">
        <pc:chgData name="Emma Williams" userId="63db2afe-75be-4bc2-8293-016e533a2037" providerId="ADAL" clId="{1071041F-5890-4B31-919B-120FE98D4813}" dt="2024-11-30T12:27:58.020" v="64" actId="47"/>
        <pc:sldMkLst>
          <pc:docMk/>
          <pc:sldMk cId="3458887999" sldId="3945"/>
        </pc:sldMkLst>
      </pc:sldChg>
      <pc:sldChg chg="del">
        <pc:chgData name="Emma Williams" userId="63db2afe-75be-4bc2-8293-016e533a2037" providerId="ADAL" clId="{1071041F-5890-4B31-919B-120FE98D4813}" dt="2024-11-30T12:28:16.215" v="65" actId="47"/>
        <pc:sldMkLst>
          <pc:docMk/>
          <pc:sldMk cId="2440995538" sldId="3947"/>
        </pc:sldMkLst>
      </pc:sldChg>
      <pc:sldChg chg="del">
        <pc:chgData name="Emma Williams" userId="63db2afe-75be-4bc2-8293-016e533a2037" providerId="ADAL" clId="{1071041F-5890-4B31-919B-120FE98D4813}" dt="2024-11-30T12:43:12.083" v="76" actId="47"/>
        <pc:sldMkLst>
          <pc:docMk/>
          <pc:sldMk cId="2640723222" sldId="3948"/>
        </pc:sldMkLst>
      </pc:sldChg>
      <pc:sldChg chg="del">
        <pc:chgData name="Emma Williams" userId="63db2afe-75be-4bc2-8293-016e533a2037" providerId="ADAL" clId="{1071041F-5890-4B31-919B-120FE98D4813}" dt="2024-11-30T12:28:25.733" v="66" actId="47"/>
        <pc:sldMkLst>
          <pc:docMk/>
          <pc:sldMk cId="3231312075" sldId="3948"/>
        </pc:sldMkLst>
      </pc:sldChg>
      <pc:sldChg chg="del">
        <pc:chgData name="Emma Williams" userId="63db2afe-75be-4bc2-8293-016e533a2037" providerId="ADAL" clId="{1071041F-5890-4B31-919B-120FE98D4813}" dt="2024-11-30T12:41:51.144" v="69" actId="47"/>
        <pc:sldMkLst>
          <pc:docMk/>
          <pc:sldMk cId="1804394874" sldId="3969"/>
        </pc:sldMkLst>
      </pc:sldChg>
      <pc:sldChg chg="del">
        <pc:chgData name="Emma Williams" userId="63db2afe-75be-4bc2-8293-016e533a2037" providerId="ADAL" clId="{1071041F-5890-4B31-919B-120FE98D4813}" dt="2024-11-30T12:42:40.782" v="72" actId="47"/>
        <pc:sldMkLst>
          <pc:docMk/>
          <pc:sldMk cId="580293563" sldId="3979"/>
        </pc:sldMkLst>
      </pc:sldChg>
      <pc:sldChg chg="del">
        <pc:chgData name="Emma Williams" userId="63db2afe-75be-4bc2-8293-016e533a2037" providerId="ADAL" clId="{1071041F-5890-4B31-919B-120FE98D4813}" dt="2024-11-30T12:42:41.874" v="73" actId="47"/>
        <pc:sldMkLst>
          <pc:docMk/>
          <pc:sldMk cId="991965265" sldId="3980"/>
        </pc:sldMkLst>
      </pc:sldChg>
      <pc:sldChg chg="del">
        <pc:chgData name="Emma Williams" userId="63db2afe-75be-4bc2-8293-016e533a2037" providerId="ADAL" clId="{1071041F-5890-4B31-919B-120FE98D4813}" dt="2024-11-30T12:42:56.839" v="74" actId="47"/>
        <pc:sldMkLst>
          <pc:docMk/>
          <pc:sldMk cId="1042566869" sldId="3981"/>
        </pc:sldMkLst>
      </pc:sldChg>
      <pc:sldChg chg="del">
        <pc:chgData name="Emma Williams" userId="63db2afe-75be-4bc2-8293-016e533a2037" providerId="ADAL" clId="{1071041F-5890-4B31-919B-120FE98D4813}" dt="2024-11-30T12:43:21.346" v="77" actId="47"/>
        <pc:sldMkLst>
          <pc:docMk/>
          <pc:sldMk cId="1621285411" sldId="3984"/>
        </pc:sldMkLst>
      </pc:sldChg>
      <pc:sldChg chg="del">
        <pc:chgData name="Emma Williams" userId="63db2afe-75be-4bc2-8293-016e533a2037" providerId="ADAL" clId="{1071041F-5890-4B31-919B-120FE98D4813}" dt="2024-11-30T12:43:23.179" v="78" actId="47"/>
        <pc:sldMkLst>
          <pc:docMk/>
          <pc:sldMk cId="723961265" sldId="3985"/>
        </pc:sldMkLst>
      </pc:sldChg>
      <pc:sldChg chg="del">
        <pc:chgData name="Emma Williams" userId="63db2afe-75be-4bc2-8293-016e533a2037" providerId="ADAL" clId="{1071041F-5890-4B31-919B-120FE98D4813}" dt="2024-11-30T12:46:14.059" v="83" actId="47"/>
        <pc:sldMkLst>
          <pc:docMk/>
          <pc:sldMk cId="3486786991" sldId="3986"/>
        </pc:sldMkLst>
      </pc:sldChg>
      <pc:sldChg chg="del">
        <pc:chgData name="Emma Williams" userId="63db2afe-75be-4bc2-8293-016e533a2037" providerId="ADAL" clId="{1071041F-5890-4B31-919B-120FE98D4813}" dt="2024-11-30T12:43:30.332" v="79" actId="47"/>
        <pc:sldMkLst>
          <pc:docMk/>
          <pc:sldMk cId="3504168150" sldId="3987"/>
        </pc:sldMkLst>
      </pc:sldChg>
      <pc:sldChg chg="mod modShow">
        <pc:chgData name="Emma Williams" userId="63db2afe-75be-4bc2-8293-016e533a2037" providerId="ADAL" clId="{1071041F-5890-4B31-919B-120FE98D4813}" dt="2024-11-30T12:46:45.793" v="85" actId="729"/>
        <pc:sldMkLst>
          <pc:docMk/>
          <pc:sldMk cId="2666375579" sldId="3988"/>
        </pc:sldMkLst>
      </pc:sldChg>
      <pc:sldChg chg="mod modShow">
        <pc:chgData name="Emma Williams" userId="63db2afe-75be-4bc2-8293-016e533a2037" providerId="ADAL" clId="{1071041F-5890-4B31-919B-120FE98D4813}" dt="2024-11-30T12:46:45.793" v="85" actId="729"/>
        <pc:sldMkLst>
          <pc:docMk/>
          <pc:sldMk cId="713677916" sldId="3989"/>
        </pc:sldMkLst>
      </pc:sldChg>
      <pc:sldChg chg="mod modShow">
        <pc:chgData name="Emma Williams" userId="63db2afe-75be-4bc2-8293-016e533a2037" providerId="ADAL" clId="{1071041F-5890-4B31-919B-120FE98D4813}" dt="2024-11-30T12:46:45.793" v="85" actId="729"/>
        <pc:sldMkLst>
          <pc:docMk/>
          <pc:sldMk cId="2722880977" sldId="3990"/>
        </pc:sldMkLst>
      </pc:sldChg>
      <pc:sldChg chg="mod modShow">
        <pc:chgData name="Emma Williams" userId="63db2afe-75be-4bc2-8293-016e533a2037" providerId="ADAL" clId="{1071041F-5890-4B31-919B-120FE98D4813}" dt="2024-11-30T12:46:52.994" v="86" actId="729"/>
        <pc:sldMkLst>
          <pc:docMk/>
          <pc:sldMk cId="2606641602" sldId="3991"/>
        </pc:sldMkLst>
      </pc:sldChg>
      <pc:sldChg chg="mod modShow">
        <pc:chgData name="Emma Williams" userId="63db2afe-75be-4bc2-8293-016e533a2037" providerId="ADAL" clId="{1071041F-5890-4B31-919B-120FE98D4813}" dt="2024-11-30T12:46:52.994" v="86" actId="729"/>
        <pc:sldMkLst>
          <pc:docMk/>
          <pc:sldMk cId="1696679811" sldId="3992"/>
        </pc:sldMkLst>
      </pc:sldChg>
      <pc:sldChg chg="mod modShow">
        <pc:chgData name="Emma Williams" userId="63db2afe-75be-4bc2-8293-016e533a2037" providerId="ADAL" clId="{1071041F-5890-4B31-919B-120FE98D4813}" dt="2024-11-30T12:48:21.838" v="92" actId="729"/>
        <pc:sldMkLst>
          <pc:docMk/>
          <pc:sldMk cId="3011110109" sldId="3998"/>
        </pc:sldMkLst>
      </pc:sldChg>
      <pc:sldChg chg="mod modShow">
        <pc:chgData name="Emma Williams" userId="63db2afe-75be-4bc2-8293-016e533a2037" providerId="ADAL" clId="{1071041F-5890-4B31-919B-120FE98D4813}" dt="2024-11-30T12:44:38.027" v="82" actId="729"/>
        <pc:sldMkLst>
          <pc:docMk/>
          <pc:sldMk cId="2447688630" sldId="2147375585"/>
        </pc:sldMkLst>
      </pc:sldChg>
      <pc:sldChg chg="add">
        <pc:chgData name="Emma Williams" userId="63db2afe-75be-4bc2-8293-016e533a2037" providerId="ADAL" clId="{1071041F-5890-4B31-919B-120FE98D4813}" dt="2024-12-03T10:24:20.892" v="102"/>
        <pc:sldMkLst>
          <pc:docMk/>
          <pc:sldMk cId="288835803" sldId="2147472019"/>
        </pc:sldMkLst>
      </pc:sldChg>
      <pc:sldChg chg="add">
        <pc:chgData name="Emma Williams" userId="63db2afe-75be-4bc2-8293-016e533a2037" providerId="ADAL" clId="{1071041F-5890-4B31-919B-120FE98D4813}" dt="2024-12-03T10:24:20.892" v="102"/>
        <pc:sldMkLst>
          <pc:docMk/>
          <pc:sldMk cId="1699999545" sldId="2147472115"/>
        </pc:sldMkLst>
      </pc:sldChg>
      <pc:sldChg chg="add">
        <pc:chgData name="Emma Williams" userId="63db2afe-75be-4bc2-8293-016e533a2037" providerId="ADAL" clId="{1071041F-5890-4B31-919B-120FE98D4813}" dt="2024-12-03T10:24:20.892" v="102"/>
        <pc:sldMkLst>
          <pc:docMk/>
          <pc:sldMk cId="3951567335" sldId="2147472116"/>
        </pc:sldMkLst>
      </pc:sldChg>
      <pc:sldChg chg="add">
        <pc:chgData name="Emma Williams" userId="63db2afe-75be-4bc2-8293-016e533a2037" providerId="ADAL" clId="{1071041F-5890-4B31-919B-120FE98D4813}" dt="2024-12-03T10:24:20.892" v="102"/>
        <pc:sldMkLst>
          <pc:docMk/>
          <pc:sldMk cId="2305715734" sldId="2147472117"/>
        </pc:sldMkLst>
      </pc:sldChg>
      <pc:sldChg chg="add">
        <pc:chgData name="Emma Williams" userId="63db2afe-75be-4bc2-8293-016e533a2037" providerId="ADAL" clId="{1071041F-5890-4B31-919B-120FE98D4813}" dt="2024-12-03T10:24:20.892" v="102"/>
        <pc:sldMkLst>
          <pc:docMk/>
          <pc:sldMk cId="3978026758" sldId="2147472118"/>
        </pc:sldMkLst>
      </pc:sldChg>
      <pc:sldChg chg="add">
        <pc:chgData name="Emma Williams" userId="63db2afe-75be-4bc2-8293-016e533a2037" providerId="ADAL" clId="{1071041F-5890-4B31-919B-120FE98D4813}" dt="2024-12-03T10:24:20.892" v="102"/>
        <pc:sldMkLst>
          <pc:docMk/>
          <pc:sldMk cId="2380232814" sldId="2147472121"/>
        </pc:sldMkLst>
      </pc:sldChg>
      <pc:sldChg chg="add">
        <pc:chgData name="Emma Williams" userId="63db2afe-75be-4bc2-8293-016e533a2037" providerId="ADAL" clId="{1071041F-5890-4B31-919B-120FE98D4813}" dt="2024-12-03T10:24:20.892" v="102"/>
        <pc:sldMkLst>
          <pc:docMk/>
          <pc:sldMk cId="886398709" sldId="2147472124"/>
        </pc:sldMkLst>
      </pc:sldChg>
      <pc:sldChg chg="add">
        <pc:chgData name="Emma Williams" userId="63db2afe-75be-4bc2-8293-016e533a2037" providerId="ADAL" clId="{1071041F-5890-4B31-919B-120FE98D4813}" dt="2024-12-03T10:24:20.892" v="102"/>
        <pc:sldMkLst>
          <pc:docMk/>
          <pc:sldMk cId="1659628707" sldId="2147472125"/>
        </pc:sldMkLst>
      </pc:sldChg>
      <pc:sldChg chg="add">
        <pc:chgData name="Emma Williams" userId="63db2afe-75be-4bc2-8293-016e533a2037" providerId="ADAL" clId="{1071041F-5890-4B31-919B-120FE98D4813}" dt="2024-12-03T10:24:20.892" v="102"/>
        <pc:sldMkLst>
          <pc:docMk/>
          <pc:sldMk cId="1438234265" sldId="2147472126"/>
        </pc:sldMkLst>
      </pc:sldChg>
      <pc:sldChg chg="add">
        <pc:chgData name="Emma Williams" userId="63db2afe-75be-4bc2-8293-016e533a2037" providerId="ADAL" clId="{1071041F-5890-4B31-919B-120FE98D4813}" dt="2024-12-03T10:24:20.892" v="102"/>
        <pc:sldMkLst>
          <pc:docMk/>
          <pc:sldMk cId="2964466583" sldId="2147472128"/>
        </pc:sldMkLst>
      </pc:sldChg>
      <pc:sldChg chg="add">
        <pc:chgData name="Emma Williams" userId="63db2afe-75be-4bc2-8293-016e533a2037" providerId="ADAL" clId="{1071041F-5890-4B31-919B-120FE98D4813}" dt="2024-12-03T10:24:20.892" v="102"/>
        <pc:sldMkLst>
          <pc:docMk/>
          <pc:sldMk cId="4008915243" sldId="2147472129"/>
        </pc:sldMkLst>
      </pc:sldChg>
      <pc:sldChg chg="mod modShow">
        <pc:chgData name="Emma Williams" userId="63db2afe-75be-4bc2-8293-016e533a2037" providerId="ADAL" clId="{1071041F-5890-4B31-919B-120FE98D4813}" dt="2024-11-30T12:44:33.648" v="81" actId="729"/>
        <pc:sldMkLst>
          <pc:docMk/>
          <pc:sldMk cId="1548210829" sldId="2147475093"/>
        </pc:sldMkLst>
      </pc:sldChg>
      <pc:sldChg chg="add">
        <pc:chgData name="Emma Williams" userId="63db2afe-75be-4bc2-8293-016e533a2037" providerId="ADAL" clId="{1071041F-5890-4B31-919B-120FE98D4813}" dt="2024-12-03T10:24:20.892" v="102"/>
        <pc:sldMkLst>
          <pc:docMk/>
          <pc:sldMk cId="0" sldId="2147482071"/>
        </pc:sldMkLst>
      </pc:sldChg>
      <pc:sldMasterChg chg="delSldLayout">
        <pc:chgData name="Emma Williams" userId="63db2afe-75be-4bc2-8293-016e533a2037" providerId="ADAL" clId="{1071041F-5890-4B31-919B-120FE98D4813}" dt="2024-11-30T12:40:37.254" v="67" actId="47"/>
        <pc:sldMasterMkLst>
          <pc:docMk/>
          <pc:sldMasterMk cId="303820185" sldId="2147483749"/>
        </pc:sldMasterMkLst>
        <pc:sldLayoutChg chg="del">
          <pc:chgData name="Emma Williams" userId="63db2afe-75be-4bc2-8293-016e533a2037" providerId="ADAL" clId="{1071041F-5890-4B31-919B-120FE98D4813}" dt="2024-11-30T12:40:37.254" v="67" actId="47"/>
          <pc:sldLayoutMkLst>
            <pc:docMk/>
            <pc:sldMasterMk cId="303820185" sldId="2147483749"/>
            <pc:sldLayoutMk cId="4076985112" sldId="2147483754"/>
          </pc:sldLayoutMkLst>
        </pc:sldLayoutChg>
        <pc:sldLayoutChg chg="del">
          <pc:chgData name="Emma Williams" userId="63db2afe-75be-4bc2-8293-016e533a2037" providerId="ADAL" clId="{1071041F-5890-4B31-919B-120FE98D4813}" dt="2024-11-30T12:40:37.254" v="67" actId="47"/>
          <pc:sldLayoutMkLst>
            <pc:docMk/>
            <pc:sldMasterMk cId="303820185" sldId="2147483749"/>
            <pc:sldLayoutMk cId="3358269885" sldId="214748376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nancyczaicki\Dropbox\Zambia\Zambia_NC_EG\Analyses\Venn%20Diagrams\Reasons%20for%20return%2028Nov1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283829116688"/>
          <c:y val="0.163516930113974"/>
          <c:w val="0.79496485858007204"/>
          <c:h val="0.68967593336547195"/>
        </c:manualLayout>
      </c:layout>
      <c:barChart>
        <c:barDir val="bar"/>
        <c:grouping val="percentStacked"/>
        <c:varyColors val="0"/>
        <c:ser>
          <c:idx val="0"/>
          <c:order val="0"/>
          <c:tx>
            <c:v>Clinic</c:v>
          </c:tx>
          <c:spPr>
            <a:solidFill>
              <a:srgbClr val="00B050"/>
            </a:solidFill>
            <a:ln>
              <a:noFill/>
            </a:ln>
            <a:effectLst/>
          </c:spPr>
          <c:invertIfNegative val="0"/>
          <c:cat>
            <c:strRef>
              <c:f>'Reasons by clinic'!$A$3:$A$33</c:f>
              <c:strCache>
                <c:ptCount val="31"/>
                <c:pt idx="0">
                  <c:v>Mbaya Musuma</c:v>
                </c:pt>
                <c:pt idx="1">
                  <c:v>Ndeke</c:v>
                </c:pt>
                <c:pt idx="2">
                  <c:v>Itufa Rural HC</c:v>
                </c:pt>
                <c:pt idx="3">
                  <c:v>Kalabo District Hospital</c:v>
                </c:pt>
                <c:pt idx="4">
                  <c:v>Makeni</c:v>
                </c:pt>
                <c:pt idx="5">
                  <c:v>Sefula</c:v>
                </c:pt>
                <c:pt idx="6">
                  <c:v>Mwembeshi Clinic</c:v>
                </c:pt>
                <c:pt idx="7">
                  <c:v>Sinda Rural Health Centre</c:v>
                </c:pt>
                <c:pt idx="8">
                  <c:v>Mtendere</c:v>
                </c:pt>
                <c:pt idx="9">
                  <c:v>Nyimba District Hospital</c:v>
                </c:pt>
                <c:pt idx="10">
                  <c:v>Bauleni</c:v>
                </c:pt>
                <c:pt idx="11">
                  <c:v>Chadiza HC</c:v>
                </c:pt>
                <c:pt idx="12">
                  <c:v>Nang'ongwe Clinic</c:v>
                </c:pt>
                <c:pt idx="13">
                  <c:v>Lewanika General Hospital</c:v>
                </c:pt>
                <c:pt idx="14">
                  <c:v>Livingstone General Hospital</c:v>
                </c:pt>
                <c:pt idx="15">
                  <c:v>Liyoyelo</c:v>
                </c:pt>
                <c:pt idx="16">
                  <c:v>Kafue District Hospital</c:v>
                </c:pt>
                <c:pt idx="17">
                  <c:v>Mazabuka Hospital</c:v>
                </c:pt>
                <c:pt idx="18">
                  <c:v>Chipata General Hospital</c:v>
                </c:pt>
                <c:pt idx="19">
                  <c:v>Matero Reference</c:v>
                </c:pt>
                <c:pt idx="20">
                  <c:v>Magoye</c:v>
                </c:pt>
                <c:pt idx="21">
                  <c:v>Chongwe Health Centre</c:v>
                </c:pt>
                <c:pt idx="22">
                  <c:v>Masumba</c:v>
                </c:pt>
                <c:pt idx="23">
                  <c:v>Kapata Urban Health Centre</c:v>
                </c:pt>
                <c:pt idx="24">
                  <c:v>Kabwata</c:v>
                </c:pt>
                <c:pt idx="25">
                  <c:v>Monze Urban</c:v>
                </c:pt>
                <c:pt idx="26">
                  <c:v>Limilunga Clinic</c:v>
                </c:pt>
                <c:pt idx="27">
                  <c:v>George</c:v>
                </c:pt>
                <c:pt idx="28">
                  <c:v>Railway Clinic</c:v>
                </c:pt>
                <c:pt idx="29">
                  <c:v>Kamwala</c:v>
                </c:pt>
                <c:pt idx="30">
                  <c:v>Chelstone</c:v>
                </c:pt>
              </c:strCache>
            </c:strRef>
          </c:cat>
          <c:val>
            <c:numRef>
              <c:f>'Reasons by clinic'!$B$3:$B$33</c:f>
              <c:numCache>
                <c:formatCode>General</c:formatCode>
                <c:ptCount val="31"/>
                <c:pt idx="0">
                  <c:v>2</c:v>
                </c:pt>
                <c:pt idx="1">
                  <c:v>4</c:v>
                </c:pt>
                <c:pt idx="2">
                  <c:v>1</c:v>
                </c:pt>
                <c:pt idx="3">
                  <c:v>4</c:v>
                </c:pt>
                <c:pt idx="4">
                  <c:v>2</c:v>
                </c:pt>
                <c:pt idx="5">
                  <c:v>1</c:v>
                </c:pt>
                <c:pt idx="6">
                  <c:v>10</c:v>
                </c:pt>
                <c:pt idx="7">
                  <c:v>6</c:v>
                </c:pt>
                <c:pt idx="8">
                  <c:v>23</c:v>
                </c:pt>
                <c:pt idx="9">
                  <c:v>7</c:v>
                </c:pt>
                <c:pt idx="10">
                  <c:v>8</c:v>
                </c:pt>
                <c:pt idx="11">
                  <c:v>8</c:v>
                </c:pt>
                <c:pt idx="12">
                  <c:v>4</c:v>
                </c:pt>
                <c:pt idx="13">
                  <c:v>2</c:v>
                </c:pt>
                <c:pt idx="14">
                  <c:v>2</c:v>
                </c:pt>
                <c:pt idx="15">
                  <c:v>7</c:v>
                </c:pt>
                <c:pt idx="16">
                  <c:v>19</c:v>
                </c:pt>
                <c:pt idx="17">
                  <c:v>7</c:v>
                </c:pt>
                <c:pt idx="18">
                  <c:v>12</c:v>
                </c:pt>
                <c:pt idx="19">
                  <c:v>6</c:v>
                </c:pt>
                <c:pt idx="20">
                  <c:v>19</c:v>
                </c:pt>
                <c:pt idx="21">
                  <c:v>9</c:v>
                </c:pt>
                <c:pt idx="22">
                  <c:v>3</c:v>
                </c:pt>
                <c:pt idx="23">
                  <c:v>11</c:v>
                </c:pt>
                <c:pt idx="24">
                  <c:v>13</c:v>
                </c:pt>
                <c:pt idx="25">
                  <c:v>8</c:v>
                </c:pt>
                <c:pt idx="26">
                  <c:v>11</c:v>
                </c:pt>
                <c:pt idx="27">
                  <c:v>10</c:v>
                </c:pt>
                <c:pt idx="28">
                  <c:v>6</c:v>
                </c:pt>
                <c:pt idx="29">
                  <c:v>13</c:v>
                </c:pt>
                <c:pt idx="30">
                  <c:v>10</c:v>
                </c:pt>
              </c:numCache>
            </c:numRef>
          </c:val>
          <c:extLst>
            <c:ext xmlns:c16="http://schemas.microsoft.com/office/drawing/2014/chart" uri="{C3380CC4-5D6E-409C-BE32-E72D297353CC}">
              <c16:uniqueId val="{00000000-3B5D-41DB-81F0-1BE681EEC9A9}"/>
            </c:ext>
          </c:extLst>
        </c:ser>
        <c:ser>
          <c:idx val="3"/>
          <c:order val="1"/>
          <c:tx>
            <c:v>Psychosocial</c:v>
          </c:tx>
          <c:spPr>
            <a:solidFill>
              <a:srgbClr val="FF0000"/>
            </a:solidFill>
            <a:ln>
              <a:noFill/>
            </a:ln>
            <a:effectLst/>
          </c:spPr>
          <c:invertIfNegative val="0"/>
          <c:cat>
            <c:strRef>
              <c:f>'Reasons by clinic'!$A$3:$A$33</c:f>
              <c:strCache>
                <c:ptCount val="31"/>
                <c:pt idx="0">
                  <c:v>Mbaya Musuma</c:v>
                </c:pt>
                <c:pt idx="1">
                  <c:v>Ndeke</c:v>
                </c:pt>
                <c:pt idx="2">
                  <c:v>Itufa Rural HC</c:v>
                </c:pt>
                <c:pt idx="3">
                  <c:v>Kalabo District Hospital</c:v>
                </c:pt>
                <c:pt idx="4">
                  <c:v>Makeni</c:v>
                </c:pt>
                <c:pt idx="5">
                  <c:v>Sefula</c:v>
                </c:pt>
                <c:pt idx="6">
                  <c:v>Mwembeshi Clinic</c:v>
                </c:pt>
                <c:pt idx="7">
                  <c:v>Sinda Rural Health Centre</c:v>
                </c:pt>
                <c:pt idx="8">
                  <c:v>Mtendere</c:v>
                </c:pt>
                <c:pt idx="9">
                  <c:v>Nyimba District Hospital</c:v>
                </c:pt>
                <c:pt idx="10">
                  <c:v>Bauleni</c:v>
                </c:pt>
                <c:pt idx="11">
                  <c:v>Chadiza HC</c:v>
                </c:pt>
                <c:pt idx="12">
                  <c:v>Nang'ongwe Clinic</c:v>
                </c:pt>
                <c:pt idx="13">
                  <c:v>Lewanika General Hospital</c:v>
                </c:pt>
                <c:pt idx="14">
                  <c:v>Livingstone General Hospital</c:v>
                </c:pt>
                <c:pt idx="15">
                  <c:v>Liyoyelo</c:v>
                </c:pt>
                <c:pt idx="16">
                  <c:v>Kafue District Hospital</c:v>
                </c:pt>
                <c:pt idx="17">
                  <c:v>Mazabuka Hospital</c:v>
                </c:pt>
                <c:pt idx="18">
                  <c:v>Chipata General Hospital</c:v>
                </c:pt>
                <c:pt idx="19">
                  <c:v>Matero Reference</c:v>
                </c:pt>
                <c:pt idx="20">
                  <c:v>Magoye</c:v>
                </c:pt>
                <c:pt idx="21">
                  <c:v>Chongwe Health Centre</c:v>
                </c:pt>
                <c:pt idx="22">
                  <c:v>Masumba</c:v>
                </c:pt>
                <c:pt idx="23">
                  <c:v>Kapata Urban Health Centre</c:v>
                </c:pt>
                <c:pt idx="24">
                  <c:v>Kabwata</c:v>
                </c:pt>
                <c:pt idx="25">
                  <c:v>Monze Urban</c:v>
                </c:pt>
                <c:pt idx="26">
                  <c:v>Limilunga Clinic</c:v>
                </c:pt>
                <c:pt idx="27">
                  <c:v>George</c:v>
                </c:pt>
                <c:pt idx="28">
                  <c:v>Railway Clinic</c:v>
                </c:pt>
                <c:pt idx="29">
                  <c:v>Kamwala</c:v>
                </c:pt>
                <c:pt idx="30">
                  <c:v>Chelstone</c:v>
                </c:pt>
              </c:strCache>
            </c:strRef>
          </c:cat>
          <c:val>
            <c:numRef>
              <c:f>'Reasons by clinic'!$D$3:$D$33</c:f>
              <c:numCache>
                <c:formatCode>General</c:formatCode>
                <c:ptCount val="31"/>
                <c:pt idx="0">
                  <c:v>14</c:v>
                </c:pt>
                <c:pt idx="1">
                  <c:v>11</c:v>
                </c:pt>
                <c:pt idx="2">
                  <c:v>1</c:v>
                </c:pt>
                <c:pt idx="3">
                  <c:v>8</c:v>
                </c:pt>
                <c:pt idx="4">
                  <c:v>1</c:v>
                </c:pt>
                <c:pt idx="5">
                  <c:v>1</c:v>
                </c:pt>
                <c:pt idx="6">
                  <c:v>6</c:v>
                </c:pt>
                <c:pt idx="7">
                  <c:v>4</c:v>
                </c:pt>
                <c:pt idx="8">
                  <c:v>21</c:v>
                </c:pt>
                <c:pt idx="9">
                  <c:v>7</c:v>
                </c:pt>
                <c:pt idx="10">
                  <c:v>5</c:v>
                </c:pt>
                <c:pt idx="11">
                  <c:v>9</c:v>
                </c:pt>
                <c:pt idx="12">
                  <c:v>1</c:v>
                </c:pt>
                <c:pt idx="13">
                  <c:v>1</c:v>
                </c:pt>
                <c:pt idx="14">
                  <c:v>2</c:v>
                </c:pt>
                <c:pt idx="15">
                  <c:v>2</c:v>
                </c:pt>
                <c:pt idx="16">
                  <c:v>8</c:v>
                </c:pt>
                <c:pt idx="17">
                  <c:v>3</c:v>
                </c:pt>
                <c:pt idx="18">
                  <c:v>3</c:v>
                </c:pt>
                <c:pt idx="19">
                  <c:v>3</c:v>
                </c:pt>
                <c:pt idx="20">
                  <c:v>6</c:v>
                </c:pt>
                <c:pt idx="21">
                  <c:v>3</c:v>
                </c:pt>
                <c:pt idx="22">
                  <c:v>1</c:v>
                </c:pt>
                <c:pt idx="23">
                  <c:v>3</c:v>
                </c:pt>
                <c:pt idx="24">
                  <c:v>5</c:v>
                </c:pt>
                <c:pt idx="25">
                  <c:v>4</c:v>
                </c:pt>
                <c:pt idx="26">
                  <c:v>2</c:v>
                </c:pt>
                <c:pt idx="27">
                  <c:v>2</c:v>
                </c:pt>
                <c:pt idx="28">
                  <c:v>1</c:v>
                </c:pt>
                <c:pt idx="29">
                  <c:v>3</c:v>
                </c:pt>
                <c:pt idx="30">
                  <c:v>1</c:v>
                </c:pt>
              </c:numCache>
            </c:numRef>
          </c:val>
          <c:extLst>
            <c:ext xmlns:c16="http://schemas.microsoft.com/office/drawing/2014/chart" uri="{C3380CC4-5D6E-409C-BE32-E72D297353CC}">
              <c16:uniqueId val="{00000001-3B5D-41DB-81F0-1BE681EEC9A9}"/>
            </c:ext>
          </c:extLst>
        </c:ser>
        <c:ser>
          <c:idx val="2"/>
          <c:order val="2"/>
          <c:tx>
            <c:v>Structural</c:v>
          </c:tx>
          <c:spPr>
            <a:solidFill>
              <a:srgbClr val="FFC000"/>
            </a:solidFill>
            <a:ln>
              <a:noFill/>
            </a:ln>
            <a:effectLst/>
          </c:spPr>
          <c:invertIfNegative val="0"/>
          <c:cat>
            <c:strRef>
              <c:f>'Reasons by clinic'!$A$3:$A$33</c:f>
              <c:strCache>
                <c:ptCount val="31"/>
                <c:pt idx="0">
                  <c:v>Mbaya Musuma</c:v>
                </c:pt>
                <c:pt idx="1">
                  <c:v>Ndeke</c:v>
                </c:pt>
                <c:pt idx="2">
                  <c:v>Itufa Rural HC</c:v>
                </c:pt>
                <c:pt idx="3">
                  <c:v>Kalabo District Hospital</c:v>
                </c:pt>
                <c:pt idx="4">
                  <c:v>Makeni</c:v>
                </c:pt>
                <c:pt idx="5">
                  <c:v>Sefula</c:v>
                </c:pt>
                <c:pt idx="6">
                  <c:v>Mwembeshi Clinic</c:v>
                </c:pt>
                <c:pt idx="7">
                  <c:v>Sinda Rural Health Centre</c:v>
                </c:pt>
                <c:pt idx="8">
                  <c:v>Mtendere</c:v>
                </c:pt>
                <c:pt idx="9">
                  <c:v>Nyimba District Hospital</c:v>
                </c:pt>
                <c:pt idx="10">
                  <c:v>Bauleni</c:v>
                </c:pt>
                <c:pt idx="11">
                  <c:v>Chadiza HC</c:v>
                </c:pt>
                <c:pt idx="12">
                  <c:v>Nang'ongwe Clinic</c:v>
                </c:pt>
                <c:pt idx="13">
                  <c:v>Lewanika General Hospital</c:v>
                </c:pt>
                <c:pt idx="14">
                  <c:v>Livingstone General Hospital</c:v>
                </c:pt>
                <c:pt idx="15">
                  <c:v>Liyoyelo</c:v>
                </c:pt>
                <c:pt idx="16">
                  <c:v>Kafue District Hospital</c:v>
                </c:pt>
                <c:pt idx="17">
                  <c:v>Mazabuka Hospital</c:v>
                </c:pt>
                <c:pt idx="18">
                  <c:v>Chipata General Hospital</c:v>
                </c:pt>
                <c:pt idx="19">
                  <c:v>Matero Reference</c:v>
                </c:pt>
                <c:pt idx="20">
                  <c:v>Magoye</c:v>
                </c:pt>
                <c:pt idx="21">
                  <c:v>Chongwe Health Centre</c:v>
                </c:pt>
                <c:pt idx="22">
                  <c:v>Masumba</c:v>
                </c:pt>
                <c:pt idx="23">
                  <c:v>Kapata Urban Health Centre</c:v>
                </c:pt>
                <c:pt idx="24">
                  <c:v>Kabwata</c:v>
                </c:pt>
                <c:pt idx="25">
                  <c:v>Monze Urban</c:v>
                </c:pt>
                <c:pt idx="26">
                  <c:v>Limilunga Clinic</c:v>
                </c:pt>
                <c:pt idx="27">
                  <c:v>George</c:v>
                </c:pt>
                <c:pt idx="28">
                  <c:v>Railway Clinic</c:v>
                </c:pt>
                <c:pt idx="29">
                  <c:v>Kamwala</c:v>
                </c:pt>
                <c:pt idx="30">
                  <c:v>Chelstone</c:v>
                </c:pt>
              </c:strCache>
            </c:strRef>
          </c:cat>
          <c:val>
            <c:numRef>
              <c:f>'Reasons by clinic'!$F$3:$F$33</c:f>
              <c:numCache>
                <c:formatCode>General</c:formatCode>
                <c:ptCount val="31"/>
                <c:pt idx="0">
                  <c:v>0</c:v>
                </c:pt>
                <c:pt idx="1">
                  <c:v>5</c:v>
                </c:pt>
                <c:pt idx="2">
                  <c:v>2</c:v>
                </c:pt>
                <c:pt idx="3">
                  <c:v>4</c:v>
                </c:pt>
                <c:pt idx="4">
                  <c:v>3</c:v>
                </c:pt>
                <c:pt idx="5">
                  <c:v>1</c:v>
                </c:pt>
                <c:pt idx="6">
                  <c:v>8</c:v>
                </c:pt>
                <c:pt idx="7">
                  <c:v>4</c:v>
                </c:pt>
                <c:pt idx="8">
                  <c:v>9</c:v>
                </c:pt>
                <c:pt idx="9">
                  <c:v>2</c:v>
                </c:pt>
                <c:pt idx="10">
                  <c:v>5</c:v>
                </c:pt>
                <c:pt idx="11">
                  <c:v>1</c:v>
                </c:pt>
                <c:pt idx="12">
                  <c:v>4</c:v>
                </c:pt>
                <c:pt idx="13">
                  <c:v>1</c:v>
                </c:pt>
                <c:pt idx="14">
                  <c:v>0</c:v>
                </c:pt>
                <c:pt idx="15">
                  <c:v>5</c:v>
                </c:pt>
                <c:pt idx="16">
                  <c:v>10</c:v>
                </c:pt>
                <c:pt idx="17">
                  <c:v>3</c:v>
                </c:pt>
                <c:pt idx="18">
                  <c:v>7</c:v>
                </c:pt>
                <c:pt idx="19">
                  <c:v>2</c:v>
                </c:pt>
                <c:pt idx="20">
                  <c:v>9</c:v>
                </c:pt>
                <c:pt idx="21">
                  <c:v>4</c:v>
                </c:pt>
                <c:pt idx="22">
                  <c:v>1</c:v>
                </c:pt>
                <c:pt idx="23">
                  <c:v>3</c:v>
                </c:pt>
                <c:pt idx="24">
                  <c:v>2</c:v>
                </c:pt>
                <c:pt idx="25">
                  <c:v>0</c:v>
                </c:pt>
                <c:pt idx="26">
                  <c:v>3</c:v>
                </c:pt>
                <c:pt idx="27">
                  <c:v>2</c:v>
                </c:pt>
                <c:pt idx="28">
                  <c:v>1</c:v>
                </c:pt>
                <c:pt idx="29">
                  <c:v>1</c:v>
                </c:pt>
                <c:pt idx="30">
                  <c:v>1</c:v>
                </c:pt>
              </c:numCache>
            </c:numRef>
          </c:val>
          <c:extLst>
            <c:ext xmlns:c16="http://schemas.microsoft.com/office/drawing/2014/chart" uri="{C3380CC4-5D6E-409C-BE32-E72D297353CC}">
              <c16:uniqueId val="{00000002-3B5D-41DB-81F0-1BE681EEC9A9}"/>
            </c:ext>
          </c:extLst>
        </c:ser>
        <c:dLbls>
          <c:showLegendKey val="0"/>
          <c:showVal val="0"/>
          <c:showCatName val="0"/>
          <c:showSerName val="0"/>
          <c:showPercent val="0"/>
          <c:showBubbleSize val="0"/>
        </c:dLbls>
        <c:gapWidth val="44"/>
        <c:overlap val="100"/>
        <c:axId val="289486240"/>
        <c:axId val="289704016"/>
      </c:barChart>
      <c:catAx>
        <c:axId val="289486240"/>
        <c:scaling>
          <c:orientation val="maxMin"/>
        </c:scaling>
        <c:delete val="1"/>
        <c:axPos val="l"/>
        <c:numFmt formatCode="General" sourceLinked="1"/>
        <c:majorTickMark val="none"/>
        <c:minorTickMark val="none"/>
        <c:tickLblPos val="nextTo"/>
        <c:crossAx val="289704016"/>
        <c:crosses val="autoZero"/>
        <c:auto val="1"/>
        <c:lblAlgn val="ctr"/>
        <c:lblOffset val="100"/>
        <c:noMultiLvlLbl val="0"/>
      </c:catAx>
      <c:valAx>
        <c:axId val="2897040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H"/>
          </a:p>
        </c:txPr>
        <c:crossAx val="289486240"/>
        <c:crosses val="max"/>
        <c:crossBetween val="between"/>
      </c:valAx>
      <c:spPr>
        <a:noFill/>
        <a:ln>
          <a:noFill/>
        </a:ln>
        <a:effectLst/>
      </c:spPr>
    </c:plotArea>
    <c:legend>
      <c:legendPos val="b"/>
      <c:layout>
        <c:manualLayout>
          <c:xMode val="edge"/>
          <c:yMode val="edge"/>
          <c:x val="0.13735520618206756"/>
          <c:y val="0.92746711447249575"/>
          <c:w val="0.78123556735366151"/>
          <c:h val="6.60387464879875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CH"/>
        </a:p>
      </c:txPr>
    </c:legend>
    <c:plotVisOnly val="1"/>
    <c:dispBlanksAs val="gap"/>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image" Target="../media/image178.png"/></Relationships>
</file>

<file path=ppt/diagrams/_rels/data1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image" Target="../media/image220.jpeg"/><Relationship Id="rId4" Type="http://schemas.openxmlformats.org/officeDocument/2006/relationships/image" Target="../media/image223.jpeg"/></Relationships>
</file>

<file path=ppt/diagrams/_rels/data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diagrams/_rels/data4.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diagrams/_rels/data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diagrams/_rels/data8.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diagrams/_rels/data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image" Target="../media/image17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image" Target="../media/image220.jpeg"/><Relationship Id="rId4" Type="http://schemas.openxmlformats.org/officeDocument/2006/relationships/image" Target="../media/image2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4BD58-E46F-4169-BA60-CA81123330A1}"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4C236F43-709E-4F11-96FF-4D5AF965CF9D}">
      <dgm:prSet/>
      <dgm:spPr/>
      <dgm:t>
        <a:bodyPr/>
        <a:lstStyle/>
        <a:p>
          <a:r>
            <a:rPr lang="en-US" dirty="0"/>
            <a:t>Mindset</a:t>
          </a:r>
        </a:p>
      </dgm:t>
    </dgm:pt>
    <dgm:pt modelId="{543A9049-7A0C-4D57-887C-7C6455811810}" type="parTrans" cxnId="{D7153759-9717-4C2A-A98C-E56B9AACEC3E}">
      <dgm:prSet/>
      <dgm:spPr/>
      <dgm:t>
        <a:bodyPr/>
        <a:lstStyle/>
        <a:p>
          <a:endParaRPr lang="en-US"/>
        </a:p>
      </dgm:t>
    </dgm:pt>
    <dgm:pt modelId="{A1F2D6CE-DC91-4FC8-A370-57F975C8F486}" type="sibTrans" cxnId="{D7153759-9717-4C2A-A98C-E56B9AACEC3E}">
      <dgm:prSet/>
      <dgm:spPr/>
      <dgm:t>
        <a:bodyPr/>
        <a:lstStyle/>
        <a:p>
          <a:endParaRPr lang="en-US"/>
        </a:p>
      </dgm:t>
    </dgm:pt>
    <dgm:pt modelId="{695AAE3A-C130-4006-B827-199702815A4F}" type="pres">
      <dgm:prSet presAssocID="{8C04BD58-E46F-4169-BA60-CA81123330A1}" presName="linear" presStyleCnt="0">
        <dgm:presLayoutVars>
          <dgm:animLvl val="lvl"/>
          <dgm:resizeHandles val="exact"/>
        </dgm:presLayoutVars>
      </dgm:prSet>
      <dgm:spPr/>
    </dgm:pt>
    <dgm:pt modelId="{3D801DB9-8F97-4951-8DAE-A92E4A7AA027}" type="pres">
      <dgm:prSet presAssocID="{4C236F43-709E-4F11-96FF-4D5AF965CF9D}" presName="parentText" presStyleLbl="node1" presStyleIdx="0" presStyleCnt="1" custLinFactY="-100000" custLinFactNeighborX="-23529" custLinFactNeighborY="-109762">
        <dgm:presLayoutVars>
          <dgm:chMax val="0"/>
          <dgm:bulletEnabled val="1"/>
        </dgm:presLayoutVars>
      </dgm:prSet>
      <dgm:spPr/>
    </dgm:pt>
  </dgm:ptLst>
  <dgm:cxnLst>
    <dgm:cxn modelId="{D7153759-9717-4C2A-A98C-E56B9AACEC3E}" srcId="{8C04BD58-E46F-4169-BA60-CA81123330A1}" destId="{4C236F43-709E-4F11-96FF-4D5AF965CF9D}" srcOrd="0" destOrd="0" parTransId="{543A9049-7A0C-4D57-887C-7C6455811810}" sibTransId="{A1F2D6CE-DC91-4FC8-A370-57F975C8F486}"/>
    <dgm:cxn modelId="{BCF5007E-DA40-4EE4-94CF-970EB5F82AFB}" type="presOf" srcId="{4C236F43-709E-4F11-96FF-4D5AF965CF9D}" destId="{3D801DB9-8F97-4951-8DAE-A92E4A7AA027}" srcOrd="0" destOrd="0" presId="urn:microsoft.com/office/officeart/2005/8/layout/vList2"/>
    <dgm:cxn modelId="{625E96CF-AAF0-4D32-9CA2-A1C77370D42E}" type="presOf" srcId="{8C04BD58-E46F-4169-BA60-CA81123330A1}" destId="{695AAE3A-C130-4006-B827-199702815A4F}" srcOrd="0" destOrd="0" presId="urn:microsoft.com/office/officeart/2005/8/layout/vList2"/>
    <dgm:cxn modelId="{E8C1BBB0-F37B-4DD4-BFF5-0B9CAAED788C}" type="presParOf" srcId="{695AAE3A-C130-4006-B827-199702815A4F}" destId="{3D801DB9-8F97-4951-8DAE-A92E4A7AA02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7F37852-0622-4DC7-930E-6E14DDCBF82C}"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137EA4C4-F8E9-49AC-8D80-2166B2D2827C}">
      <dgm:prSet custT="1"/>
      <dgm:spPr/>
      <dgm:t>
        <a:bodyPr/>
        <a:lstStyle/>
        <a:p>
          <a:pPr rtl="0"/>
          <a:r>
            <a:rPr lang="en-US" sz="1400" b="1" dirty="0">
              <a:latin typeface="Gill Sans MT" panose="020B0502020104020203" pitchFamily="34" charset="0"/>
            </a:rPr>
            <a:t>What is PCC-AT?</a:t>
          </a:r>
        </a:p>
        <a:p>
          <a:pPr rtl="0"/>
          <a:r>
            <a:rPr lang="en-US" sz="1400" b="0" i="0" dirty="0">
              <a:latin typeface="Gill Sans MT" panose="020B0502020104020203" pitchFamily="34" charset="0"/>
            </a:rPr>
            <a:t>A publicly available Excel tool from </a:t>
          </a:r>
          <a:r>
            <a:rPr lang="en-US" sz="1400" b="0" i="0" dirty="0">
              <a:solidFill>
                <a:schemeClr val="accent1">
                  <a:lumMod val="75000"/>
                </a:schemeClr>
              </a:solidFill>
              <a:latin typeface="Gill Sans MT" panose="020B0502020104020203" pitchFamily="34" charset="0"/>
            </a:rPr>
            <a:t>JSI.com</a:t>
          </a:r>
          <a:r>
            <a:rPr lang="en-US" sz="1400" b="0" i="0" dirty="0">
              <a:latin typeface="Gill Sans MT" panose="020B0502020104020203" pitchFamily="34" charset="0"/>
            </a:rPr>
            <a:t> for service providers and stakeholders for assessing and improving person-centered HIV service delivery in HIV specific and integrated settings.</a:t>
          </a:r>
          <a:endParaRPr lang="en-GB" sz="1400" dirty="0">
            <a:latin typeface="Gill Sans MT" panose="020B0502020104020203" pitchFamily="34" charset="0"/>
          </a:endParaRPr>
        </a:p>
      </dgm:t>
    </dgm:pt>
    <dgm:pt modelId="{F2B81ECA-B3AA-45DA-82B3-C3970DFD950F}" type="parTrans" cxnId="{274B2D4E-08CF-4BE6-AC48-2912510F7B78}">
      <dgm:prSet/>
      <dgm:spPr/>
      <dgm:t>
        <a:bodyPr/>
        <a:lstStyle/>
        <a:p>
          <a:endParaRPr lang="en-US"/>
        </a:p>
      </dgm:t>
    </dgm:pt>
    <dgm:pt modelId="{8D750404-C703-409F-BE3D-CE4ED3DD1A45}" type="sibTrans" cxnId="{274B2D4E-08CF-4BE6-AC48-2912510F7B78}">
      <dgm:prSet/>
      <dgm:spPr/>
      <dgm:t>
        <a:bodyPr/>
        <a:lstStyle/>
        <a:p>
          <a:endParaRPr lang="en-US"/>
        </a:p>
      </dgm:t>
    </dgm:pt>
    <dgm:pt modelId="{F59AB925-C961-48C2-AB99-999FE8577BBD}">
      <dgm:prSet custT="1"/>
      <dgm:spPr/>
      <dgm:t>
        <a:bodyPr/>
        <a:lstStyle/>
        <a:p>
          <a:pPr rtl="0"/>
          <a:r>
            <a:rPr lang="en-US" sz="1400" b="1" i="0" dirty="0">
              <a:latin typeface="Gill Sans MT" panose="020B0502020104020203" pitchFamily="34" charset="0"/>
            </a:rPr>
            <a:t>Why use PCC-AT</a:t>
          </a:r>
        </a:p>
        <a:p>
          <a:pPr rtl="0"/>
          <a:r>
            <a:rPr lang="en-US" sz="1400" b="0" i="0" dirty="0">
              <a:latin typeface="Gill Sans MT" panose="020B0502020104020203" pitchFamily="34" charset="0"/>
            </a:rPr>
            <a:t>🔍 Identifies opportunities for structural, capacity, and resource improvements.</a:t>
          </a:r>
          <a:br>
            <a:rPr lang="en-US" sz="1400" b="0" i="0" dirty="0">
              <a:latin typeface="Gill Sans MT" panose="020B0502020104020203" pitchFamily="34" charset="0"/>
            </a:rPr>
          </a:br>
          <a:r>
            <a:rPr lang="en-US" sz="1400" b="0" i="0" dirty="0">
              <a:latin typeface="Gill Sans MT" panose="020B0502020104020203" pitchFamily="34" charset="0"/>
            </a:rPr>
            <a:t>🔍 Drives collaboration and streamlines actions to enhance services</a:t>
          </a:r>
          <a:r>
            <a:rPr lang="en-US" sz="1400" b="0" i="0" dirty="0"/>
            <a:t>.</a:t>
          </a:r>
          <a:endParaRPr lang="en-GB" sz="1400" dirty="0"/>
        </a:p>
      </dgm:t>
    </dgm:pt>
    <dgm:pt modelId="{A39E84D6-DAEC-403C-8C23-5A69C4C6D985}" type="parTrans" cxnId="{94BBED5E-7F53-4990-90AE-C922AF2016ED}">
      <dgm:prSet/>
      <dgm:spPr/>
      <dgm:t>
        <a:bodyPr/>
        <a:lstStyle/>
        <a:p>
          <a:endParaRPr lang="en-US"/>
        </a:p>
      </dgm:t>
    </dgm:pt>
    <dgm:pt modelId="{9BE8CDD1-EBA4-494D-AEDF-29C8BAAFE56A}" type="sibTrans" cxnId="{94BBED5E-7F53-4990-90AE-C922AF2016ED}">
      <dgm:prSet/>
      <dgm:spPr/>
      <dgm:t>
        <a:bodyPr/>
        <a:lstStyle/>
        <a:p>
          <a:endParaRPr lang="en-US"/>
        </a:p>
      </dgm:t>
    </dgm:pt>
    <dgm:pt modelId="{CAFBFE17-5346-4B72-A5A9-935679C7A67F}">
      <dgm:prSet custT="1"/>
      <dgm:spPr/>
      <dgm:t>
        <a:bodyPr/>
        <a:lstStyle/>
        <a:p>
          <a:pPr rtl="0"/>
          <a:r>
            <a:rPr lang="en-US" sz="1600" b="1" i="0" dirty="0">
              <a:latin typeface="Gill Sans MT" panose="020B0502020104020203" pitchFamily="34" charset="0"/>
            </a:rPr>
            <a:t>Key Features:</a:t>
          </a:r>
        </a:p>
        <a:p>
          <a:pPr rtl="0"/>
          <a:r>
            <a:rPr lang="en-US" sz="1400" b="0" i="0" dirty="0">
              <a:latin typeface="Gill Sans MT" panose="020B0502020104020203" pitchFamily="34" charset="0"/>
            </a:rPr>
            <a:t>✅ Providers self-assess against clear standards.</a:t>
          </a:r>
          <a:br>
            <a:rPr lang="en-US" sz="1400" b="0" i="0" dirty="0">
              <a:latin typeface="Gill Sans MT" panose="020B0502020104020203" pitchFamily="34" charset="0"/>
            </a:rPr>
          </a:br>
          <a:r>
            <a:rPr lang="en-US" sz="1400" b="0" i="0" dirty="0">
              <a:latin typeface="Gill Sans MT" panose="020B0502020104020203" pitchFamily="34" charset="0"/>
            </a:rPr>
            <a:t>✅ Less subjectivity in evaluations.</a:t>
          </a:r>
          <a:br>
            <a:rPr lang="en-US" sz="1400" b="0" i="0" dirty="0">
              <a:latin typeface="Gill Sans MT" panose="020B0502020104020203" pitchFamily="34" charset="0"/>
            </a:rPr>
          </a:br>
          <a:r>
            <a:rPr lang="en-US" sz="1400" b="0" i="0" dirty="0">
              <a:latin typeface="Gill Sans MT" panose="020B0502020104020203" pitchFamily="34" charset="0"/>
            </a:rPr>
            <a:t>✅ Minimal time required (~90 minutes).</a:t>
          </a:r>
          <a:br>
            <a:rPr lang="en-US" sz="1400" b="0" i="0" dirty="0">
              <a:latin typeface="Gill Sans MT" panose="020B0502020104020203" pitchFamily="34" charset="0"/>
            </a:rPr>
          </a:br>
          <a:r>
            <a:rPr lang="en-US" sz="1400" b="0" i="0" dirty="0">
              <a:latin typeface="Gill Sans MT" panose="020B0502020104020203" pitchFamily="34" charset="0"/>
            </a:rPr>
            <a:t>✅ Offers clear direction for action.</a:t>
          </a:r>
          <a:br>
            <a:rPr lang="en-US" sz="1400" b="0" i="0" dirty="0">
              <a:latin typeface="Gill Sans MT" panose="020B0502020104020203" pitchFamily="34" charset="0"/>
            </a:rPr>
          </a:br>
          <a:r>
            <a:rPr lang="en-US" sz="1400" b="0" i="0" dirty="0">
              <a:latin typeface="Gill Sans MT" panose="020B0502020104020203" pitchFamily="34" charset="0"/>
            </a:rPr>
            <a:t>✅ Tracks performance over time</a:t>
          </a:r>
          <a:r>
            <a:rPr lang="en-US" sz="1200" b="0" i="0" dirty="0">
              <a:latin typeface="Gill Sans MT" panose="020B0502020104020203" pitchFamily="34" charset="0"/>
            </a:rPr>
            <a:t>.</a:t>
          </a:r>
          <a:endParaRPr lang="en-GB" sz="1200" dirty="0">
            <a:latin typeface="Gill Sans MT" panose="020B0502020104020203" pitchFamily="34" charset="0"/>
          </a:endParaRPr>
        </a:p>
      </dgm:t>
    </dgm:pt>
    <dgm:pt modelId="{9FB006FC-1B7A-4417-BE2C-8BC57D30707F}" type="sibTrans" cxnId="{DAC17537-BD17-461F-9780-343B694383A4}">
      <dgm:prSet/>
      <dgm:spPr/>
      <dgm:t>
        <a:bodyPr/>
        <a:lstStyle/>
        <a:p>
          <a:endParaRPr lang="en-US"/>
        </a:p>
      </dgm:t>
    </dgm:pt>
    <dgm:pt modelId="{1B43467B-0941-4EC4-864F-19CC8463E4BD}" type="parTrans" cxnId="{DAC17537-BD17-461F-9780-343B694383A4}">
      <dgm:prSet/>
      <dgm:spPr/>
      <dgm:t>
        <a:bodyPr/>
        <a:lstStyle/>
        <a:p>
          <a:endParaRPr lang="en-US"/>
        </a:p>
      </dgm:t>
    </dgm:pt>
    <dgm:pt modelId="{8ABB55C0-F674-43B8-AEB7-DB7BA8C6C809}" type="pres">
      <dgm:prSet presAssocID="{07F37852-0622-4DC7-930E-6E14DDCBF82C}" presName="Name0" presStyleCnt="0">
        <dgm:presLayoutVars>
          <dgm:dir/>
          <dgm:resizeHandles val="exact"/>
        </dgm:presLayoutVars>
      </dgm:prSet>
      <dgm:spPr/>
    </dgm:pt>
    <dgm:pt modelId="{69F953AD-53C7-45D7-A573-129AD2D2D840}" type="pres">
      <dgm:prSet presAssocID="{137EA4C4-F8E9-49AC-8D80-2166B2D2827C}" presName="composite" presStyleCnt="0"/>
      <dgm:spPr/>
    </dgm:pt>
    <dgm:pt modelId="{2E3BD6C9-1E55-480F-BF86-9AA688F820FC}" type="pres">
      <dgm:prSet presAssocID="{137EA4C4-F8E9-49AC-8D80-2166B2D2827C}" presName="rect1" presStyleLbl="trAlignAcc1" presStyleIdx="0" presStyleCnt="3" custScaleY="126601">
        <dgm:presLayoutVars>
          <dgm:bulletEnabled val="1"/>
        </dgm:presLayoutVars>
      </dgm:prSet>
      <dgm:spPr/>
    </dgm:pt>
    <dgm:pt modelId="{228F545E-8CB2-451A-9B43-C4B2F68CE0C6}" type="pres">
      <dgm:prSet presAssocID="{137EA4C4-F8E9-49AC-8D80-2166B2D2827C}" presName="rect2" presStyleLbl="fgImgPlace1" presStyleIdx="0" presStyleCnt="3" custLinFactNeighborY="498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489631D-E825-41F9-9355-16D426A7E068}" type="pres">
      <dgm:prSet presAssocID="{8D750404-C703-409F-BE3D-CE4ED3DD1A45}" presName="sibTrans" presStyleCnt="0"/>
      <dgm:spPr/>
    </dgm:pt>
    <dgm:pt modelId="{4F227982-EC98-43CF-B2B8-C8A193775449}" type="pres">
      <dgm:prSet presAssocID="{CAFBFE17-5346-4B72-A5A9-935679C7A67F}" presName="composite" presStyleCnt="0"/>
      <dgm:spPr/>
    </dgm:pt>
    <dgm:pt modelId="{ED308BB9-7F60-405C-AD5A-0214330C43B2}" type="pres">
      <dgm:prSet presAssocID="{CAFBFE17-5346-4B72-A5A9-935679C7A67F}" presName="rect1" presStyleLbl="trAlignAcc1" presStyleIdx="1" presStyleCnt="3" custScaleY="131365">
        <dgm:presLayoutVars>
          <dgm:bulletEnabled val="1"/>
        </dgm:presLayoutVars>
      </dgm:prSet>
      <dgm:spPr/>
    </dgm:pt>
    <dgm:pt modelId="{1D1F329E-E847-4C46-BE57-E32AAF74851B}" type="pres">
      <dgm:prSet presAssocID="{CAFBFE17-5346-4B72-A5A9-935679C7A67F}" presName="rect2"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0F7D096-9ECE-4297-8D68-5E08C918CE9D}" type="pres">
      <dgm:prSet presAssocID="{9FB006FC-1B7A-4417-BE2C-8BC57D30707F}" presName="sibTrans" presStyleCnt="0"/>
      <dgm:spPr/>
    </dgm:pt>
    <dgm:pt modelId="{6CE80A37-DB95-4D67-B6C1-2AC37F261612}" type="pres">
      <dgm:prSet presAssocID="{F59AB925-C961-48C2-AB99-999FE8577BBD}" presName="composite" presStyleCnt="0"/>
      <dgm:spPr/>
    </dgm:pt>
    <dgm:pt modelId="{4D4A0845-A7B2-41EB-B03F-1D7E4EA7B49D}" type="pres">
      <dgm:prSet presAssocID="{F59AB925-C961-48C2-AB99-999FE8577BBD}" presName="rect1" presStyleLbl="trAlignAcc1" presStyleIdx="2" presStyleCnt="3">
        <dgm:presLayoutVars>
          <dgm:bulletEnabled val="1"/>
        </dgm:presLayoutVars>
      </dgm:prSet>
      <dgm:spPr/>
    </dgm:pt>
    <dgm:pt modelId="{B97DAE89-385A-4870-B724-1561326952A6}" type="pres">
      <dgm:prSet presAssocID="{F59AB925-C961-48C2-AB99-999FE8577BBD}" presName="rect2"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521450B-9A06-4346-BBFA-8E25FE43A3FC}" type="presOf" srcId="{07F37852-0622-4DC7-930E-6E14DDCBF82C}" destId="{8ABB55C0-F674-43B8-AEB7-DB7BA8C6C809}" srcOrd="0" destOrd="0" presId="urn:microsoft.com/office/officeart/2008/layout/PictureStrips"/>
    <dgm:cxn modelId="{DAC17537-BD17-461F-9780-343B694383A4}" srcId="{07F37852-0622-4DC7-930E-6E14DDCBF82C}" destId="{CAFBFE17-5346-4B72-A5A9-935679C7A67F}" srcOrd="1" destOrd="0" parTransId="{1B43467B-0941-4EC4-864F-19CC8463E4BD}" sibTransId="{9FB006FC-1B7A-4417-BE2C-8BC57D30707F}"/>
    <dgm:cxn modelId="{69D9F93F-9CF6-4161-95CD-0478B6E242AD}" type="presOf" srcId="{CAFBFE17-5346-4B72-A5A9-935679C7A67F}" destId="{ED308BB9-7F60-405C-AD5A-0214330C43B2}" srcOrd="0" destOrd="0" presId="urn:microsoft.com/office/officeart/2008/layout/PictureStrips"/>
    <dgm:cxn modelId="{94BBED5E-7F53-4990-90AE-C922AF2016ED}" srcId="{07F37852-0622-4DC7-930E-6E14DDCBF82C}" destId="{F59AB925-C961-48C2-AB99-999FE8577BBD}" srcOrd="2" destOrd="0" parTransId="{A39E84D6-DAEC-403C-8C23-5A69C4C6D985}" sibTransId="{9BE8CDD1-EBA4-494D-AEDF-29C8BAAFE56A}"/>
    <dgm:cxn modelId="{274B2D4E-08CF-4BE6-AC48-2912510F7B78}" srcId="{07F37852-0622-4DC7-930E-6E14DDCBF82C}" destId="{137EA4C4-F8E9-49AC-8D80-2166B2D2827C}" srcOrd="0" destOrd="0" parTransId="{F2B81ECA-B3AA-45DA-82B3-C3970DFD950F}" sibTransId="{8D750404-C703-409F-BE3D-CE4ED3DD1A45}"/>
    <dgm:cxn modelId="{A2B82B73-FBEF-478D-8E4F-68CDEDA1E6E4}" type="presOf" srcId="{137EA4C4-F8E9-49AC-8D80-2166B2D2827C}" destId="{2E3BD6C9-1E55-480F-BF86-9AA688F820FC}" srcOrd="0" destOrd="0" presId="urn:microsoft.com/office/officeart/2008/layout/PictureStrips"/>
    <dgm:cxn modelId="{8B2724B5-9087-4039-B43E-3C71DAF74A4B}" type="presOf" srcId="{F59AB925-C961-48C2-AB99-999FE8577BBD}" destId="{4D4A0845-A7B2-41EB-B03F-1D7E4EA7B49D}" srcOrd="0" destOrd="0" presId="urn:microsoft.com/office/officeart/2008/layout/PictureStrips"/>
    <dgm:cxn modelId="{73A94911-8EF9-4CFB-BC0D-FBD9E59A14C9}" type="presParOf" srcId="{8ABB55C0-F674-43B8-AEB7-DB7BA8C6C809}" destId="{69F953AD-53C7-45D7-A573-129AD2D2D840}" srcOrd="0" destOrd="0" presId="urn:microsoft.com/office/officeart/2008/layout/PictureStrips"/>
    <dgm:cxn modelId="{C3DB617C-D462-498F-B19C-CDB1EAFABD5A}" type="presParOf" srcId="{69F953AD-53C7-45D7-A573-129AD2D2D840}" destId="{2E3BD6C9-1E55-480F-BF86-9AA688F820FC}" srcOrd="0" destOrd="0" presId="urn:microsoft.com/office/officeart/2008/layout/PictureStrips"/>
    <dgm:cxn modelId="{D44E0250-D38D-4B2E-9D66-6622D8484F3A}" type="presParOf" srcId="{69F953AD-53C7-45D7-A573-129AD2D2D840}" destId="{228F545E-8CB2-451A-9B43-C4B2F68CE0C6}" srcOrd="1" destOrd="0" presId="urn:microsoft.com/office/officeart/2008/layout/PictureStrips"/>
    <dgm:cxn modelId="{2DC5228C-F43E-4525-9265-D5C10D7119D3}" type="presParOf" srcId="{8ABB55C0-F674-43B8-AEB7-DB7BA8C6C809}" destId="{C489631D-E825-41F9-9355-16D426A7E068}" srcOrd="1" destOrd="0" presId="urn:microsoft.com/office/officeart/2008/layout/PictureStrips"/>
    <dgm:cxn modelId="{B268A01B-4CCF-4AA4-9343-9D4311D1A5EF}" type="presParOf" srcId="{8ABB55C0-F674-43B8-AEB7-DB7BA8C6C809}" destId="{4F227982-EC98-43CF-B2B8-C8A193775449}" srcOrd="2" destOrd="0" presId="urn:microsoft.com/office/officeart/2008/layout/PictureStrips"/>
    <dgm:cxn modelId="{2484536A-DFAA-4088-B26F-EE92FC02602E}" type="presParOf" srcId="{4F227982-EC98-43CF-B2B8-C8A193775449}" destId="{ED308BB9-7F60-405C-AD5A-0214330C43B2}" srcOrd="0" destOrd="0" presId="urn:microsoft.com/office/officeart/2008/layout/PictureStrips"/>
    <dgm:cxn modelId="{2BCFA1CF-836D-4213-A578-26820F842E8D}" type="presParOf" srcId="{4F227982-EC98-43CF-B2B8-C8A193775449}" destId="{1D1F329E-E847-4C46-BE57-E32AAF74851B}" srcOrd="1" destOrd="0" presId="urn:microsoft.com/office/officeart/2008/layout/PictureStrips"/>
    <dgm:cxn modelId="{65738330-EABF-4C90-AD7E-7AF3F62C9645}" type="presParOf" srcId="{8ABB55C0-F674-43B8-AEB7-DB7BA8C6C809}" destId="{30F7D096-9ECE-4297-8D68-5E08C918CE9D}" srcOrd="3" destOrd="0" presId="urn:microsoft.com/office/officeart/2008/layout/PictureStrips"/>
    <dgm:cxn modelId="{C06ADA59-9D86-4188-AD84-D718123D497D}" type="presParOf" srcId="{8ABB55C0-F674-43B8-AEB7-DB7BA8C6C809}" destId="{6CE80A37-DB95-4D67-B6C1-2AC37F261612}" srcOrd="4" destOrd="0" presId="urn:microsoft.com/office/officeart/2008/layout/PictureStrips"/>
    <dgm:cxn modelId="{9C4864F0-2247-4311-974C-92628E6DF8D3}" type="presParOf" srcId="{6CE80A37-DB95-4D67-B6C1-2AC37F261612}" destId="{4D4A0845-A7B2-41EB-B03F-1D7E4EA7B49D}" srcOrd="0" destOrd="0" presId="urn:microsoft.com/office/officeart/2008/layout/PictureStrips"/>
    <dgm:cxn modelId="{88E3BBF5-857C-4A82-B981-CEF69DD085B0}" type="presParOf" srcId="{6CE80A37-DB95-4D67-B6C1-2AC37F261612}" destId="{B97DAE89-385A-4870-B724-1561326952A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E15B676-4621-42AC-B35A-ABDB601AF0E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01BCFC1-F9EB-46D1-AB3D-8E4AA0A9A21A}">
      <dgm:prSet custT="1"/>
      <dgm:spPr/>
      <dgm:t>
        <a:bodyPr/>
        <a:lstStyle/>
        <a:p>
          <a:pPr rtl="0"/>
          <a:r>
            <a:rPr lang="en-US" sz="1600" b="0" i="0" dirty="0">
              <a:latin typeface="Gill Sans MT" panose="020B0502020104020203" pitchFamily="34" charset="0"/>
            </a:rPr>
            <a:t>Once all performance expectations are answered, Excel automatically generates a set of scores. </a:t>
          </a:r>
          <a:endParaRPr lang="en-GB" sz="1600" dirty="0">
            <a:latin typeface="Gill Sans MT" panose="020B0502020104020203" pitchFamily="34" charset="0"/>
          </a:endParaRPr>
        </a:p>
      </dgm:t>
    </dgm:pt>
    <dgm:pt modelId="{53B66C06-775D-4B0E-96F2-DF6684ACB2D6}" type="parTrans" cxnId="{12CDF321-DD7E-428B-837F-E8778F8D8C5A}">
      <dgm:prSet/>
      <dgm:spPr/>
      <dgm:t>
        <a:bodyPr/>
        <a:lstStyle/>
        <a:p>
          <a:endParaRPr lang="en-US"/>
        </a:p>
      </dgm:t>
    </dgm:pt>
    <dgm:pt modelId="{CE5D9D35-4BD0-4B3B-9699-2A0550002E79}" type="sibTrans" cxnId="{12CDF321-DD7E-428B-837F-E8778F8D8C5A}">
      <dgm:prSet/>
      <dgm:spPr/>
      <dgm:t>
        <a:bodyPr/>
        <a:lstStyle/>
        <a:p>
          <a:endParaRPr lang="en-US"/>
        </a:p>
      </dgm:t>
    </dgm:pt>
    <dgm:pt modelId="{F7F3DC28-B9A0-4016-8F0C-FFA281DE2279}">
      <dgm:prSet custT="1"/>
      <dgm:spPr/>
      <dgm:t>
        <a:bodyPr/>
        <a:lstStyle/>
        <a:p>
          <a:pPr rtl="0"/>
          <a:r>
            <a:rPr lang="en-US" sz="1600" b="0" i="0" dirty="0">
              <a:latin typeface="Gill Sans MT" panose="020B0502020104020203" pitchFamily="34" charset="0"/>
            </a:rPr>
            <a:t>Results are depicted visually on a graph</a:t>
          </a:r>
          <a:r>
            <a:rPr lang="en-US" sz="1600" b="0" i="0" dirty="0"/>
            <a:t>.</a:t>
          </a:r>
          <a:endParaRPr lang="en-GB" sz="1600" dirty="0"/>
        </a:p>
      </dgm:t>
    </dgm:pt>
    <dgm:pt modelId="{66512605-8D9B-40E0-8D4A-05B72C665AFC}" type="parTrans" cxnId="{33528889-8B48-46C3-95E3-45839789A615}">
      <dgm:prSet/>
      <dgm:spPr/>
      <dgm:t>
        <a:bodyPr/>
        <a:lstStyle/>
        <a:p>
          <a:endParaRPr lang="en-US"/>
        </a:p>
      </dgm:t>
    </dgm:pt>
    <dgm:pt modelId="{FC0D5A86-5B8D-45AF-8932-229CA5C031FC}" type="sibTrans" cxnId="{33528889-8B48-46C3-95E3-45839789A615}">
      <dgm:prSet/>
      <dgm:spPr/>
      <dgm:t>
        <a:bodyPr/>
        <a:lstStyle/>
        <a:p>
          <a:endParaRPr lang="en-US"/>
        </a:p>
      </dgm:t>
    </dgm:pt>
    <dgm:pt modelId="{19F7BE02-1D6B-4760-812D-03ADD5842A0C}">
      <dgm:prSet custT="1"/>
      <dgm:spPr/>
      <dgm:t>
        <a:bodyPr/>
        <a:lstStyle/>
        <a:p>
          <a:pPr rtl="0"/>
          <a:r>
            <a:rPr lang="en-US" sz="1600" b="0" i="0" dirty="0">
              <a:latin typeface="Gill Sans MT" panose="020B0502020104020203" pitchFamily="34" charset="0"/>
            </a:rPr>
            <a:t>Discrete scores reduce ambiguity, simplify assessment, and prioritize action</a:t>
          </a:r>
          <a:r>
            <a:rPr lang="en-US" sz="1800" b="0" i="0" dirty="0">
              <a:latin typeface="Gill Sans MT" panose="020B0502020104020203" pitchFamily="34" charset="0"/>
            </a:rPr>
            <a:t>.</a:t>
          </a:r>
          <a:endParaRPr lang="en-GB" sz="1800" dirty="0">
            <a:latin typeface="Gill Sans MT" panose="020B0502020104020203" pitchFamily="34" charset="0"/>
          </a:endParaRPr>
        </a:p>
      </dgm:t>
    </dgm:pt>
    <dgm:pt modelId="{437A3416-5CED-4F27-81F0-FD122A533830}" type="parTrans" cxnId="{68131DD3-BE71-4CD3-8471-E12B5E49A57F}">
      <dgm:prSet/>
      <dgm:spPr/>
      <dgm:t>
        <a:bodyPr/>
        <a:lstStyle/>
        <a:p>
          <a:endParaRPr lang="en-US"/>
        </a:p>
      </dgm:t>
    </dgm:pt>
    <dgm:pt modelId="{E3FDB80E-11F1-452E-BAA5-18F94B522D3D}" type="sibTrans" cxnId="{68131DD3-BE71-4CD3-8471-E12B5E49A57F}">
      <dgm:prSet/>
      <dgm:spPr/>
      <dgm:t>
        <a:bodyPr/>
        <a:lstStyle/>
        <a:p>
          <a:endParaRPr lang="en-US"/>
        </a:p>
      </dgm:t>
    </dgm:pt>
    <dgm:pt modelId="{05DB724A-5DF5-474B-A849-1F7CCBA59445}" type="pres">
      <dgm:prSet presAssocID="{2E15B676-4621-42AC-B35A-ABDB601AF0EF}" presName="vert0" presStyleCnt="0">
        <dgm:presLayoutVars>
          <dgm:dir/>
          <dgm:animOne val="branch"/>
          <dgm:animLvl val="lvl"/>
        </dgm:presLayoutVars>
      </dgm:prSet>
      <dgm:spPr/>
    </dgm:pt>
    <dgm:pt modelId="{73961869-440B-4C68-BF63-332CD91CA5F2}" type="pres">
      <dgm:prSet presAssocID="{201BCFC1-F9EB-46D1-AB3D-8E4AA0A9A21A}" presName="thickLine" presStyleLbl="alignNode1" presStyleIdx="0" presStyleCnt="3"/>
      <dgm:spPr/>
    </dgm:pt>
    <dgm:pt modelId="{3AC16394-812D-4A52-A018-6EF00A6658DB}" type="pres">
      <dgm:prSet presAssocID="{201BCFC1-F9EB-46D1-AB3D-8E4AA0A9A21A}" presName="horz1" presStyleCnt="0"/>
      <dgm:spPr/>
    </dgm:pt>
    <dgm:pt modelId="{B5502DA3-AF19-4898-AAB0-5E02FA86AFEF}" type="pres">
      <dgm:prSet presAssocID="{201BCFC1-F9EB-46D1-AB3D-8E4AA0A9A21A}" presName="tx1" presStyleLbl="revTx" presStyleIdx="0" presStyleCnt="3"/>
      <dgm:spPr/>
    </dgm:pt>
    <dgm:pt modelId="{D519C1FA-D53C-4AF6-AFD3-9A5FF0E8FE38}" type="pres">
      <dgm:prSet presAssocID="{201BCFC1-F9EB-46D1-AB3D-8E4AA0A9A21A}" presName="vert1" presStyleCnt="0"/>
      <dgm:spPr/>
    </dgm:pt>
    <dgm:pt modelId="{602F119F-6806-4715-B055-76C18EA568C5}" type="pres">
      <dgm:prSet presAssocID="{F7F3DC28-B9A0-4016-8F0C-FFA281DE2279}" presName="thickLine" presStyleLbl="alignNode1" presStyleIdx="1" presStyleCnt="3"/>
      <dgm:spPr/>
    </dgm:pt>
    <dgm:pt modelId="{E57298E8-611C-4D04-BF8A-F97A5B0F89DA}" type="pres">
      <dgm:prSet presAssocID="{F7F3DC28-B9A0-4016-8F0C-FFA281DE2279}" presName="horz1" presStyleCnt="0"/>
      <dgm:spPr/>
    </dgm:pt>
    <dgm:pt modelId="{9B4DB2DC-0B42-419C-B1EA-46E68AA13795}" type="pres">
      <dgm:prSet presAssocID="{F7F3DC28-B9A0-4016-8F0C-FFA281DE2279}" presName="tx1" presStyleLbl="revTx" presStyleIdx="1" presStyleCnt="3"/>
      <dgm:spPr/>
    </dgm:pt>
    <dgm:pt modelId="{733BB043-2115-41F9-8C05-670EFE1A3A27}" type="pres">
      <dgm:prSet presAssocID="{F7F3DC28-B9A0-4016-8F0C-FFA281DE2279}" presName="vert1" presStyleCnt="0"/>
      <dgm:spPr/>
    </dgm:pt>
    <dgm:pt modelId="{95AAB9D7-3D3F-4E56-B8C6-6B2FA4A9B903}" type="pres">
      <dgm:prSet presAssocID="{19F7BE02-1D6B-4760-812D-03ADD5842A0C}" presName="thickLine" presStyleLbl="alignNode1" presStyleIdx="2" presStyleCnt="3"/>
      <dgm:spPr/>
    </dgm:pt>
    <dgm:pt modelId="{AF957FD3-18BF-4171-9B9A-91156643D053}" type="pres">
      <dgm:prSet presAssocID="{19F7BE02-1D6B-4760-812D-03ADD5842A0C}" presName="horz1" presStyleCnt="0"/>
      <dgm:spPr/>
    </dgm:pt>
    <dgm:pt modelId="{575A092A-52A1-4188-82C0-503C38384A66}" type="pres">
      <dgm:prSet presAssocID="{19F7BE02-1D6B-4760-812D-03ADD5842A0C}" presName="tx1" presStyleLbl="revTx" presStyleIdx="2" presStyleCnt="3"/>
      <dgm:spPr/>
    </dgm:pt>
    <dgm:pt modelId="{350BAE06-E73D-44F3-AF86-975505A53DF9}" type="pres">
      <dgm:prSet presAssocID="{19F7BE02-1D6B-4760-812D-03ADD5842A0C}" presName="vert1" presStyleCnt="0"/>
      <dgm:spPr/>
    </dgm:pt>
  </dgm:ptLst>
  <dgm:cxnLst>
    <dgm:cxn modelId="{C6AF5303-C994-4FF6-899F-ED2B9E2FA7D9}" type="presOf" srcId="{19F7BE02-1D6B-4760-812D-03ADD5842A0C}" destId="{575A092A-52A1-4188-82C0-503C38384A66}" srcOrd="0" destOrd="0" presId="urn:microsoft.com/office/officeart/2008/layout/LinedList"/>
    <dgm:cxn modelId="{12CDF321-DD7E-428B-837F-E8778F8D8C5A}" srcId="{2E15B676-4621-42AC-B35A-ABDB601AF0EF}" destId="{201BCFC1-F9EB-46D1-AB3D-8E4AA0A9A21A}" srcOrd="0" destOrd="0" parTransId="{53B66C06-775D-4B0E-96F2-DF6684ACB2D6}" sibTransId="{CE5D9D35-4BD0-4B3B-9699-2A0550002E79}"/>
    <dgm:cxn modelId="{9C2C6B71-83D1-415A-A5B3-6024C7A6E0ED}" type="presOf" srcId="{2E15B676-4621-42AC-B35A-ABDB601AF0EF}" destId="{05DB724A-5DF5-474B-A849-1F7CCBA59445}" srcOrd="0" destOrd="0" presId="urn:microsoft.com/office/officeart/2008/layout/LinedList"/>
    <dgm:cxn modelId="{FBF0CE85-B9F5-43B4-88E4-A16B2344E722}" type="presOf" srcId="{F7F3DC28-B9A0-4016-8F0C-FFA281DE2279}" destId="{9B4DB2DC-0B42-419C-B1EA-46E68AA13795}" srcOrd="0" destOrd="0" presId="urn:microsoft.com/office/officeart/2008/layout/LinedList"/>
    <dgm:cxn modelId="{33528889-8B48-46C3-95E3-45839789A615}" srcId="{2E15B676-4621-42AC-B35A-ABDB601AF0EF}" destId="{F7F3DC28-B9A0-4016-8F0C-FFA281DE2279}" srcOrd="1" destOrd="0" parTransId="{66512605-8D9B-40E0-8D4A-05B72C665AFC}" sibTransId="{FC0D5A86-5B8D-45AF-8932-229CA5C031FC}"/>
    <dgm:cxn modelId="{68131DD3-BE71-4CD3-8471-E12B5E49A57F}" srcId="{2E15B676-4621-42AC-B35A-ABDB601AF0EF}" destId="{19F7BE02-1D6B-4760-812D-03ADD5842A0C}" srcOrd="2" destOrd="0" parTransId="{437A3416-5CED-4F27-81F0-FD122A533830}" sibTransId="{E3FDB80E-11F1-452E-BAA5-18F94B522D3D}"/>
    <dgm:cxn modelId="{4648B0EF-4DC8-4EAD-9D46-0E8E3C5D48D6}" type="presOf" srcId="{201BCFC1-F9EB-46D1-AB3D-8E4AA0A9A21A}" destId="{B5502DA3-AF19-4898-AAB0-5E02FA86AFEF}" srcOrd="0" destOrd="0" presId="urn:microsoft.com/office/officeart/2008/layout/LinedList"/>
    <dgm:cxn modelId="{29CEF743-8602-404E-AABA-F11192881E80}" type="presParOf" srcId="{05DB724A-5DF5-474B-A849-1F7CCBA59445}" destId="{73961869-440B-4C68-BF63-332CD91CA5F2}" srcOrd="0" destOrd="0" presId="urn:microsoft.com/office/officeart/2008/layout/LinedList"/>
    <dgm:cxn modelId="{517293E7-8D59-44BE-98B2-21D56F6D2515}" type="presParOf" srcId="{05DB724A-5DF5-474B-A849-1F7CCBA59445}" destId="{3AC16394-812D-4A52-A018-6EF00A6658DB}" srcOrd="1" destOrd="0" presId="urn:microsoft.com/office/officeart/2008/layout/LinedList"/>
    <dgm:cxn modelId="{30F37D1D-B611-4846-9C06-DA1248517C23}" type="presParOf" srcId="{3AC16394-812D-4A52-A018-6EF00A6658DB}" destId="{B5502DA3-AF19-4898-AAB0-5E02FA86AFEF}" srcOrd="0" destOrd="0" presId="urn:microsoft.com/office/officeart/2008/layout/LinedList"/>
    <dgm:cxn modelId="{29EF60B2-1A08-46EF-AF47-62D98889D12B}" type="presParOf" srcId="{3AC16394-812D-4A52-A018-6EF00A6658DB}" destId="{D519C1FA-D53C-4AF6-AFD3-9A5FF0E8FE38}" srcOrd="1" destOrd="0" presId="urn:microsoft.com/office/officeart/2008/layout/LinedList"/>
    <dgm:cxn modelId="{BDC56664-58C6-4B14-BDDC-DD15A84362DF}" type="presParOf" srcId="{05DB724A-5DF5-474B-A849-1F7CCBA59445}" destId="{602F119F-6806-4715-B055-76C18EA568C5}" srcOrd="2" destOrd="0" presId="urn:microsoft.com/office/officeart/2008/layout/LinedList"/>
    <dgm:cxn modelId="{FB2BCB35-65BD-4B50-A20C-9899CF95EC73}" type="presParOf" srcId="{05DB724A-5DF5-474B-A849-1F7CCBA59445}" destId="{E57298E8-611C-4D04-BF8A-F97A5B0F89DA}" srcOrd="3" destOrd="0" presId="urn:microsoft.com/office/officeart/2008/layout/LinedList"/>
    <dgm:cxn modelId="{399EDD77-A5D3-4618-8DA9-3A45F0078863}" type="presParOf" srcId="{E57298E8-611C-4D04-BF8A-F97A5B0F89DA}" destId="{9B4DB2DC-0B42-419C-B1EA-46E68AA13795}" srcOrd="0" destOrd="0" presId="urn:microsoft.com/office/officeart/2008/layout/LinedList"/>
    <dgm:cxn modelId="{B0861104-149A-4DB4-9204-6A08DF31B0F3}" type="presParOf" srcId="{E57298E8-611C-4D04-BF8A-F97A5B0F89DA}" destId="{733BB043-2115-41F9-8C05-670EFE1A3A27}" srcOrd="1" destOrd="0" presId="urn:microsoft.com/office/officeart/2008/layout/LinedList"/>
    <dgm:cxn modelId="{435A4D65-7866-447D-B6E9-3EB5F2EA52ED}" type="presParOf" srcId="{05DB724A-5DF5-474B-A849-1F7CCBA59445}" destId="{95AAB9D7-3D3F-4E56-B8C6-6B2FA4A9B903}" srcOrd="4" destOrd="0" presId="urn:microsoft.com/office/officeart/2008/layout/LinedList"/>
    <dgm:cxn modelId="{16DF565C-2944-40AA-A7F3-0485EE7561EF}" type="presParOf" srcId="{05DB724A-5DF5-474B-A849-1F7CCBA59445}" destId="{AF957FD3-18BF-4171-9B9A-91156643D053}" srcOrd="5" destOrd="0" presId="urn:microsoft.com/office/officeart/2008/layout/LinedList"/>
    <dgm:cxn modelId="{B606A027-2599-4423-AAD4-5F8CAFD88DC6}" type="presParOf" srcId="{AF957FD3-18BF-4171-9B9A-91156643D053}" destId="{575A092A-52A1-4188-82C0-503C38384A66}" srcOrd="0" destOrd="0" presId="urn:microsoft.com/office/officeart/2008/layout/LinedList"/>
    <dgm:cxn modelId="{1CBF6FBC-3A5E-4C88-B503-F293DF4F13BC}" type="presParOf" srcId="{AF957FD3-18BF-4171-9B9A-91156643D053}" destId="{350BAE06-E73D-44F3-AF86-975505A53DF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6E1993-E664-0546-B25F-C511F857A6C8}" type="doc">
      <dgm:prSet loTypeId="urn:microsoft.com/office/officeart/2005/8/layout/hProcess3" loCatId="" qsTypeId="urn:microsoft.com/office/officeart/2005/8/quickstyle/simple1" qsCatId="simple" csTypeId="urn:microsoft.com/office/officeart/2005/8/colors/accent1_2" csCatId="accent1" phldr="1"/>
      <dgm:spPr/>
    </dgm:pt>
    <dgm:pt modelId="{CD27C38E-00D8-EC47-95A5-2AA332565EAB}">
      <dgm:prSet phldrT="[Text]"/>
      <dgm:spPr/>
      <dgm:t>
        <a:bodyPr/>
        <a:lstStyle/>
        <a:p>
          <a:r>
            <a:rPr lang="en-US" dirty="0"/>
            <a:t>In simple terms it is .....</a:t>
          </a:r>
        </a:p>
      </dgm:t>
    </dgm:pt>
    <dgm:pt modelId="{B6D2BCEC-968B-9B43-8399-0E6C3BC7527D}" type="parTrans" cxnId="{27A9980F-DC18-B74F-9601-65711F08BE36}">
      <dgm:prSet/>
      <dgm:spPr/>
      <dgm:t>
        <a:bodyPr/>
        <a:lstStyle/>
        <a:p>
          <a:endParaRPr lang="en-US"/>
        </a:p>
      </dgm:t>
    </dgm:pt>
    <dgm:pt modelId="{EA934B1E-27F6-5F4F-B563-A39BB6423B70}" type="sibTrans" cxnId="{27A9980F-DC18-B74F-9601-65711F08BE36}">
      <dgm:prSet/>
      <dgm:spPr/>
      <dgm:t>
        <a:bodyPr/>
        <a:lstStyle/>
        <a:p>
          <a:endParaRPr lang="en-US"/>
        </a:p>
      </dgm:t>
    </dgm:pt>
    <dgm:pt modelId="{ACD9B07F-C8B4-7243-86E2-69A2134DA6DD}" type="pres">
      <dgm:prSet presAssocID="{106E1993-E664-0546-B25F-C511F857A6C8}" presName="Name0" presStyleCnt="0">
        <dgm:presLayoutVars>
          <dgm:dir/>
          <dgm:animLvl val="lvl"/>
          <dgm:resizeHandles val="exact"/>
        </dgm:presLayoutVars>
      </dgm:prSet>
      <dgm:spPr/>
    </dgm:pt>
    <dgm:pt modelId="{F4934852-68D0-E14B-9D27-4D8AFE4A68C1}" type="pres">
      <dgm:prSet presAssocID="{106E1993-E664-0546-B25F-C511F857A6C8}" presName="dummy" presStyleCnt="0"/>
      <dgm:spPr/>
    </dgm:pt>
    <dgm:pt modelId="{27154537-346A-EC40-9BF4-E283C18F690C}" type="pres">
      <dgm:prSet presAssocID="{106E1993-E664-0546-B25F-C511F857A6C8}" presName="linH" presStyleCnt="0"/>
      <dgm:spPr/>
    </dgm:pt>
    <dgm:pt modelId="{5DF43701-E37A-2C49-B227-D5B5D54C9959}" type="pres">
      <dgm:prSet presAssocID="{106E1993-E664-0546-B25F-C511F857A6C8}" presName="padding1" presStyleCnt="0"/>
      <dgm:spPr/>
    </dgm:pt>
    <dgm:pt modelId="{55DDDFB6-1D03-DC4E-9BEB-B48913D0960C}" type="pres">
      <dgm:prSet presAssocID="{CD27C38E-00D8-EC47-95A5-2AA332565EAB}" presName="linV" presStyleCnt="0"/>
      <dgm:spPr/>
    </dgm:pt>
    <dgm:pt modelId="{73FC2B24-4C65-7C41-8E4B-9168C6DC6E17}" type="pres">
      <dgm:prSet presAssocID="{CD27C38E-00D8-EC47-95A5-2AA332565EAB}" presName="spVertical1" presStyleCnt="0"/>
      <dgm:spPr/>
    </dgm:pt>
    <dgm:pt modelId="{7AC96E79-1412-2041-BC6B-C88CDF1AF4E1}" type="pres">
      <dgm:prSet presAssocID="{CD27C38E-00D8-EC47-95A5-2AA332565EAB}" presName="parTx" presStyleLbl="revTx" presStyleIdx="0" presStyleCnt="1" custScaleX="95875" custLinFactNeighborX="0" custLinFactNeighborY="91388">
        <dgm:presLayoutVars>
          <dgm:chMax val="0"/>
          <dgm:chPref val="0"/>
          <dgm:bulletEnabled val="1"/>
        </dgm:presLayoutVars>
      </dgm:prSet>
      <dgm:spPr/>
    </dgm:pt>
    <dgm:pt modelId="{A8F3F6AB-996D-F74A-86C4-EF5F5C6212F6}" type="pres">
      <dgm:prSet presAssocID="{CD27C38E-00D8-EC47-95A5-2AA332565EAB}" presName="spVertical2" presStyleCnt="0"/>
      <dgm:spPr/>
    </dgm:pt>
    <dgm:pt modelId="{AF2B81E3-0FB5-F64B-9C27-0D6918A8C25D}" type="pres">
      <dgm:prSet presAssocID="{CD27C38E-00D8-EC47-95A5-2AA332565EAB}" presName="spVertical3" presStyleCnt="0"/>
      <dgm:spPr/>
    </dgm:pt>
    <dgm:pt modelId="{1AA34227-27FB-EE42-BB83-562E59DEF2F3}" type="pres">
      <dgm:prSet presAssocID="{106E1993-E664-0546-B25F-C511F857A6C8}" presName="padding2" presStyleCnt="0"/>
      <dgm:spPr/>
    </dgm:pt>
    <dgm:pt modelId="{16537388-9BA5-D049-B267-8C795ACE8DCC}" type="pres">
      <dgm:prSet presAssocID="{106E1993-E664-0546-B25F-C511F857A6C8}" presName="negArrow" presStyleCnt="0"/>
      <dgm:spPr/>
    </dgm:pt>
    <dgm:pt modelId="{62EB2337-929D-5F4D-AC5C-AFBCC9C86ADC}" type="pres">
      <dgm:prSet presAssocID="{106E1993-E664-0546-B25F-C511F857A6C8}" presName="backgroundArrow" presStyleLbl="node1" presStyleIdx="0" presStyleCnt="1" custLinFactNeighborX="2439" custLinFactNeighborY="19718"/>
      <dgm:spPr/>
    </dgm:pt>
  </dgm:ptLst>
  <dgm:cxnLst>
    <dgm:cxn modelId="{27A9980F-DC18-B74F-9601-65711F08BE36}" srcId="{106E1993-E664-0546-B25F-C511F857A6C8}" destId="{CD27C38E-00D8-EC47-95A5-2AA332565EAB}" srcOrd="0" destOrd="0" parTransId="{B6D2BCEC-968B-9B43-8399-0E6C3BC7527D}" sibTransId="{EA934B1E-27F6-5F4F-B563-A39BB6423B70}"/>
    <dgm:cxn modelId="{F31D3371-2188-C84A-980F-C492684D953E}" type="presOf" srcId="{106E1993-E664-0546-B25F-C511F857A6C8}" destId="{ACD9B07F-C8B4-7243-86E2-69A2134DA6DD}" srcOrd="0" destOrd="0" presId="urn:microsoft.com/office/officeart/2005/8/layout/hProcess3"/>
    <dgm:cxn modelId="{8C586054-EE01-A14F-8079-5C8E31EB959D}" type="presOf" srcId="{CD27C38E-00D8-EC47-95A5-2AA332565EAB}" destId="{7AC96E79-1412-2041-BC6B-C88CDF1AF4E1}" srcOrd="0" destOrd="0" presId="urn:microsoft.com/office/officeart/2005/8/layout/hProcess3"/>
    <dgm:cxn modelId="{7513FEFB-6AF8-2A4E-9D8F-712E781F0867}" type="presParOf" srcId="{ACD9B07F-C8B4-7243-86E2-69A2134DA6DD}" destId="{F4934852-68D0-E14B-9D27-4D8AFE4A68C1}" srcOrd="0" destOrd="0" presId="urn:microsoft.com/office/officeart/2005/8/layout/hProcess3"/>
    <dgm:cxn modelId="{E8776C3C-3D30-A24F-B08A-E166C49BE85F}" type="presParOf" srcId="{ACD9B07F-C8B4-7243-86E2-69A2134DA6DD}" destId="{27154537-346A-EC40-9BF4-E283C18F690C}" srcOrd="1" destOrd="0" presId="urn:microsoft.com/office/officeart/2005/8/layout/hProcess3"/>
    <dgm:cxn modelId="{0C0C5DDF-9164-3143-938F-06DD981429AA}" type="presParOf" srcId="{27154537-346A-EC40-9BF4-E283C18F690C}" destId="{5DF43701-E37A-2C49-B227-D5B5D54C9959}" srcOrd="0" destOrd="0" presId="urn:microsoft.com/office/officeart/2005/8/layout/hProcess3"/>
    <dgm:cxn modelId="{97FEB336-668E-BE44-B888-926214995CD9}" type="presParOf" srcId="{27154537-346A-EC40-9BF4-E283C18F690C}" destId="{55DDDFB6-1D03-DC4E-9BEB-B48913D0960C}" srcOrd="1" destOrd="0" presId="urn:microsoft.com/office/officeart/2005/8/layout/hProcess3"/>
    <dgm:cxn modelId="{6B7DC215-29AD-9C4A-9910-684D6AFB5D56}" type="presParOf" srcId="{55DDDFB6-1D03-DC4E-9BEB-B48913D0960C}" destId="{73FC2B24-4C65-7C41-8E4B-9168C6DC6E17}" srcOrd="0" destOrd="0" presId="urn:microsoft.com/office/officeart/2005/8/layout/hProcess3"/>
    <dgm:cxn modelId="{492B5BE6-04A7-4F4D-BB1B-C20CD0A0018D}" type="presParOf" srcId="{55DDDFB6-1D03-DC4E-9BEB-B48913D0960C}" destId="{7AC96E79-1412-2041-BC6B-C88CDF1AF4E1}" srcOrd="1" destOrd="0" presId="urn:microsoft.com/office/officeart/2005/8/layout/hProcess3"/>
    <dgm:cxn modelId="{90B3BC3B-4E42-5643-BAE4-0A44228232A7}" type="presParOf" srcId="{55DDDFB6-1D03-DC4E-9BEB-B48913D0960C}" destId="{A8F3F6AB-996D-F74A-86C4-EF5F5C6212F6}" srcOrd="2" destOrd="0" presId="urn:microsoft.com/office/officeart/2005/8/layout/hProcess3"/>
    <dgm:cxn modelId="{491B4D24-F1CA-AC42-8546-3FC81A322221}" type="presParOf" srcId="{55DDDFB6-1D03-DC4E-9BEB-B48913D0960C}" destId="{AF2B81E3-0FB5-F64B-9C27-0D6918A8C25D}" srcOrd="3" destOrd="0" presId="urn:microsoft.com/office/officeart/2005/8/layout/hProcess3"/>
    <dgm:cxn modelId="{F01EAFF0-7F0C-DF43-85CB-C70A284F61B0}" type="presParOf" srcId="{27154537-346A-EC40-9BF4-E283C18F690C}" destId="{1AA34227-27FB-EE42-BB83-562E59DEF2F3}" srcOrd="2" destOrd="0" presId="urn:microsoft.com/office/officeart/2005/8/layout/hProcess3"/>
    <dgm:cxn modelId="{982342D8-A84A-DD48-835D-4059A2CADCFE}" type="presParOf" srcId="{27154537-346A-EC40-9BF4-E283C18F690C}" destId="{16537388-9BA5-D049-B267-8C795ACE8DCC}" srcOrd="3" destOrd="0" presId="urn:microsoft.com/office/officeart/2005/8/layout/hProcess3"/>
    <dgm:cxn modelId="{086D433C-B03C-FC47-A72B-5FBE52741D28}" type="presParOf" srcId="{27154537-346A-EC40-9BF4-E283C18F690C}" destId="{62EB2337-929D-5F4D-AC5C-AFBCC9C86ADC}" srcOrd="4" destOrd="0" presId="urn:microsoft.com/office/officeart/2005/8/layout/hProcess3"/>
  </dgm:cxnLst>
  <dgm:bg>
    <a:effectLst>
      <a:softEdge rad="656022"/>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BDC17E-B507-4F22-88C6-342A9D1E923A}" type="doc">
      <dgm:prSet loTypeId="urn:microsoft.com/office/officeart/2008/layout/CircularPictureCallout" loCatId="picture" qsTypeId="urn:microsoft.com/office/officeart/2005/8/quickstyle/simple1" qsCatId="simple" csTypeId="urn:microsoft.com/office/officeart/2005/8/colors/colorful1" csCatId="colorful" phldr="1"/>
      <dgm:spPr/>
      <dgm:t>
        <a:bodyPr/>
        <a:lstStyle/>
        <a:p>
          <a:endParaRPr lang="en-US"/>
        </a:p>
      </dgm:t>
    </dgm:pt>
    <dgm:pt modelId="{B77B99F7-F4FD-4869-9040-CA34254F8A93}">
      <dgm:prSet/>
      <dgm:spPr/>
      <dgm:t>
        <a:bodyPr/>
        <a:lstStyle/>
        <a:p>
          <a:r>
            <a:rPr lang="en-US" b="1">
              <a:solidFill>
                <a:schemeClr val="tx1"/>
              </a:solidFill>
              <a:effectLst/>
            </a:rPr>
            <a:t>Domains of </a:t>
          </a:r>
          <a:r>
            <a:rPr lang="en-US" b="1" err="1">
              <a:solidFill>
                <a:schemeClr val="tx1"/>
              </a:solidFill>
              <a:effectLst/>
            </a:rPr>
            <a:t>person-centred</a:t>
          </a:r>
          <a:r>
            <a:rPr lang="en-US" b="1">
              <a:solidFill>
                <a:schemeClr val="tx1"/>
              </a:solidFill>
              <a:effectLst/>
            </a:rPr>
            <a:t> HIV Care</a:t>
          </a:r>
        </a:p>
      </dgm:t>
    </dgm:pt>
    <dgm:pt modelId="{A8323229-E664-4D1C-A508-D0658B81C6F0}" type="parTrans" cxnId="{7CC7E13E-0172-4C22-9142-34E294954508}">
      <dgm:prSet/>
      <dgm:spPr/>
      <dgm:t>
        <a:bodyPr/>
        <a:lstStyle/>
        <a:p>
          <a:endParaRPr lang="en-US"/>
        </a:p>
      </dgm:t>
    </dgm:pt>
    <dgm:pt modelId="{7F9B13B1-185C-4D80-8031-FD054A63B0EB}" type="sibTrans" cxnId="{7CC7E13E-0172-4C22-9142-34E294954508}">
      <dgm:prSet/>
      <dgm:spPr>
        <a:solidFill>
          <a:schemeClr val="accent1">
            <a:lumMod val="60000"/>
            <a:lumOff val="40000"/>
          </a:schemeClr>
        </a:solidFill>
      </dgm:spPr>
      <dgm:t>
        <a:bodyPr/>
        <a:lstStyle/>
        <a:p>
          <a:endParaRPr lang="en-US"/>
        </a:p>
      </dgm:t>
    </dgm:pt>
    <dgm:pt modelId="{F0E42D71-C86E-4FCC-A8FA-98C5CF5D06AA}">
      <dgm:prSet phldrT="[Text]"/>
      <dgm:spPr/>
      <dgm:t>
        <a:bodyPr/>
        <a:lstStyle/>
        <a:p>
          <a:r>
            <a:rPr lang="en-US" b="1"/>
            <a:t>Patient-provider relationship &amp; Client friendly services</a:t>
          </a:r>
        </a:p>
      </dgm:t>
    </dgm:pt>
    <dgm:pt modelId="{498060FC-DBE7-4E10-8C99-7C1FD37ACD54}" type="parTrans" cxnId="{F3444FBE-8F8D-46E4-8D5B-06C2FE52BB6E}">
      <dgm:prSet/>
      <dgm:spPr/>
      <dgm:t>
        <a:bodyPr/>
        <a:lstStyle/>
        <a:p>
          <a:endParaRPr lang="en-US"/>
        </a:p>
      </dgm:t>
    </dgm:pt>
    <dgm:pt modelId="{54D60DDB-924C-4686-83E3-BEEF5517A360}" type="sibTrans" cxnId="{F3444FBE-8F8D-46E4-8D5B-06C2FE52BB6E}">
      <dgm:prSet/>
      <dgm:spPr>
        <a:solidFill>
          <a:schemeClr val="accent2"/>
        </a:solidFill>
      </dgm:spPr>
      <dgm:t>
        <a:bodyPr/>
        <a:lstStyle/>
        <a:p>
          <a:endParaRPr lang="en-US"/>
        </a:p>
      </dgm:t>
    </dgm:pt>
    <dgm:pt modelId="{FBAA5FFC-7D0A-4915-BDF0-47A512814C99}">
      <dgm:prSet phldrT="[Text]"/>
      <dgm:spPr/>
      <dgm:t>
        <a:bodyPr/>
        <a:lstStyle/>
        <a:p>
          <a:r>
            <a:rPr lang="en-US" b="1"/>
            <a:t>Integrated services for one-stop services/ care</a:t>
          </a:r>
        </a:p>
      </dgm:t>
    </dgm:pt>
    <dgm:pt modelId="{CD5D768B-4F2B-41D2-8A8C-A3954E95F360}" type="parTrans" cxnId="{06A55A1C-2DF9-4664-8EC8-CC49DA3049A9}">
      <dgm:prSet/>
      <dgm:spPr/>
      <dgm:t>
        <a:bodyPr/>
        <a:lstStyle/>
        <a:p>
          <a:endParaRPr lang="en-US"/>
        </a:p>
      </dgm:t>
    </dgm:pt>
    <dgm:pt modelId="{DA38C030-5144-470B-8A81-EB345AE9F7BA}" type="sibTrans" cxnId="{06A55A1C-2DF9-4664-8EC8-CC49DA3049A9}">
      <dgm:prSet/>
      <dgm:spPr>
        <a:solidFill>
          <a:srgbClr val="FFC000"/>
        </a:solidFill>
      </dgm:spPr>
      <dgm:t>
        <a:bodyPr/>
        <a:lstStyle/>
        <a:p>
          <a:endParaRPr lang="en-US"/>
        </a:p>
      </dgm:t>
    </dgm:pt>
    <dgm:pt modelId="{39039146-0D5E-4309-A741-56E45D604A02}" type="pres">
      <dgm:prSet presAssocID="{79BDC17E-B507-4F22-88C6-342A9D1E923A}" presName="Name0" presStyleCnt="0">
        <dgm:presLayoutVars>
          <dgm:chMax val="7"/>
          <dgm:chPref val="7"/>
          <dgm:dir/>
        </dgm:presLayoutVars>
      </dgm:prSet>
      <dgm:spPr/>
    </dgm:pt>
    <dgm:pt modelId="{AE3C0500-B619-454A-94FD-E6C584E7F754}" type="pres">
      <dgm:prSet presAssocID="{79BDC17E-B507-4F22-88C6-342A9D1E923A}" presName="Name1" presStyleCnt="0"/>
      <dgm:spPr/>
    </dgm:pt>
    <dgm:pt modelId="{99F5CC76-15B9-4467-8CE0-1662B3B69C5A}" type="pres">
      <dgm:prSet presAssocID="{7F9B13B1-185C-4D80-8031-FD054A63B0EB}" presName="picture_1" presStyleCnt="0"/>
      <dgm:spPr/>
    </dgm:pt>
    <dgm:pt modelId="{FF056B62-64A3-49A4-9DF8-BA19E9DD18FD}" type="pres">
      <dgm:prSet presAssocID="{7F9B13B1-185C-4D80-8031-FD054A63B0EB}" presName="pictureRepeatNode" presStyleLbl="alignImgPlace1" presStyleIdx="0" presStyleCnt="3" custScaleX="72028" custScaleY="70375" custLinFactNeighborX="-9154" custLinFactNeighborY="-2401"/>
      <dgm:spPr/>
    </dgm:pt>
    <dgm:pt modelId="{7C3B0766-619B-4C38-844C-4FA173242901}" type="pres">
      <dgm:prSet presAssocID="{B77B99F7-F4FD-4869-9040-CA34254F8A93}" presName="text_1" presStyleLbl="node1" presStyleIdx="0" presStyleCnt="0" custLinFactNeighborX="-12221" custLinFactNeighborY="-67327">
        <dgm:presLayoutVars>
          <dgm:bulletEnabled val="1"/>
        </dgm:presLayoutVars>
      </dgm:prSet>
      <dgm:spPr/>
    </dgm:pt>
    <dgm:pt modelId="{96607342-F9B6-41FD-9CB7-3E01AE0F4CB4}" type="pres">
      <dgm:prSet presAssocID="{54D60DDB-924C-4686-83E3-BEEF5517A360}" presName="picture_2" presStyleCnt="0"/>
      <dgm:spPr/>
    </dgm:pt>
    <dgm:pt modelId="{F419D46B-C45C-41CF-B125-EC7A17A8B642}" type="pres">
      <dgm:prSet presAssocID="{54D60DDB-924C-4686-83E3-BEEF5517A360}" presName="pictureRepeatNode" presStyleLbl="alignImgPlace1" presStyleIdx="1" presStyleCnt="3"/>
      <dgm:spPr/>
    </dgm:pt>
    <dgm:pt modelId="{F11A205A-75FB-4D32-B87C-58D8F398AD47}" type="pres">
      <dgm:prSet presAssocID="{F0E42D71-C86E-4FCC-A8FA-98C5CF5D06AA}" presName="line_2" presStyleLbl="parChTrans1D1" presStyleIdx="0" presStyleCnt="2"/>
      <dgm:spPr/>
    </dgm:pt>
    <dgm:pt modelId="{304871B5-F409-4EC7-A8D9-6E72955F833F}" type="pres">
      <dgm:prSet presAssocID="{F0E42D71-C86E-4FCC-A8FA-98C5CF5D06AA}" presName="textparent_2" presStyleLbl="node1" presStyleIdx="0" presStyleCnt="0"/>
      <dgm:spPr/>
    </dgm:pt>
    <dgm:pt modelId="{E3460F1A-AAA7-4C2B-9166-017BC563AEE4}" type="pres">
      <dgm:prSet presAssocID="{F0E42D71-C86E-4FCC-A8FA-98C5CF5D06AA}" presName="text_2" presStyleLbl="revTx" presStyleIdx="0" presStyleCnt="2" custScaleX="126857" custScaleY="97871">
        <dgm:presLayoutVars>
          <dgm:bulletEnabled val="1"/>
        </dgm:presLayoutVars>
      </dgm:prSet>
      <dgm:spPr/>
    </dgm:pt>
    <dgm:pt modelId="{55A84A5D-131C-4DF7-99DF-F9B086EEC176}" type="pres">
      <dgm:prSet presAssocID="{DA38C030-5144-470B-8A81-EB345AE9F7BA}" presName="picture_3" presStyleCnt="0"/>
      <dgm:spPr/>
    </dgm:pt>
    <dgm:pt modelId="{AF848DCB-DB49-47D4-B3E0-6AE3AEA87D49}" type="pres">
      <dgm:prSet presAssocID="{DA38C030-5144-470B-8A81-EB345AE9F7BA}" presName="pictureRepeatNode" presStyleLbl="alignImgPlace1" presStyleIdx="2" presStyleCnt="3" custLinFactNeighborX="3201" custLinFactNeighborY="-8323"/>
      <dgm:spPr/>
    </dgm:pt>
    <dgm:pt modelId="{65472516-3A89-486C-9393-B1449838055F}" type="pres">
      <dgm:prSet presAssocID="{FBAA5FFC-7D0A-4915-BDF0-47A512814C99}" presName="line_3" presStyleLbl="parChTrans1D1" presStyleIdx="1" presStyleCnt="2"/>
      <dgm:spPr/>
    </dgm:pt>
    <dgm:pt modelId="{2E8E4941-D099-4836-A5C4-FC0EC949E548}" type="pres">
      <dgm:prSet presAssocID="{FBAA5FFC-7D0A-4915-BDF0-47A512814C99}" presName="textparent_3" presStyleLbl="node1" presStyleIdx="0" presStyleCnt="0"/>
      <dgm:spPr/>
    </dgm:pt>
    <dgm:pt modelId="{B3DA1241-44A9-474C-B756-C13272BB8E96}" type="pres">
      <dgm:prSet presAssocID="{FBAA5FFC-7D0A-4915-BDF0-47A512814C99}" presName="text_3" presStyleLbl="revTx" presStyleIdx="1" presStyleCnt="2" custScaleX="139766">
        <dgm:presLayoutVars>
          <dgm:bulletEnabled val="1"/>
        </dgm:presLayoutVars>
      </dgm:prSet>
      <dgm:spPr/>
    </dgm:pt>
  </dgm:ptLst>
  <dgm:cxnLst>
    <dgm:cxn modelId="{E52C8D10-7276-4170-9AC9-947842422DB5}" type="presOf" srcId="{F0E42D71-C86E-4FCC-A8FA-98C5CF5D06AA}" destId="{E3460F1A-AAA7-4C2B-9166-017BC563AEE4}" srcOrd="0" destOrd="0" presId="urn:microsoft.com/office/officeart/2008/layout/CircularPictureCallout"/>
    <dgm:cxn modelId="{FC49D31B-84A7-481E-ABFC-EDF66CD3735E}" type="presOf" srcId="{FBAA5FFC-7D0A-4915-BDF0-47A512814C99}" destId="{B3DA1241-44A9-474C-B756-C13272BB8E96}" srcOrd="0" destOrd="0" presId="urn:microsoft.com/office/officeart/2008/layout/CircularPictureCallout"/>
    <dgm:cxn modelId="{06A55A1C-2DF9-4664-8EC8-CC49DA3049A9}" srcId="{79BDC17E-B507-4F22-88C6-342A9D1E923A}" destId="{FBAA5FFC-7D0A-4915-BDF0-47A512814C99}" srcOrd="2" destOrd="0" parTransId="{CD5D768B-4F2B-41D2-8A8C-A3954E95F360}" sibTransId="{DA38C030-5144-470B-8A81-EB345AE9F7BA}"/>
    <dgm:cxn modelId="{7CC7E13E-0172-4C22-9142-34E294954508}" srcId="{79BDC17E-B507-4F22-88C6-342A9D1E923A}" destId="{B77B99F7-F4FD-4869-9040-CA34254F8A93}" srcOrd="0" destOrd="0" parTransId="{A8323229-E664-4D1C-A508-D0658B81C6F0}" sibTransId="{7F9B13B1-185C-4D80-8031-FD054A63B0EB}"/>
    <dgm:cxn modelId="{39152A4F-828C-459A-B5F0-761D4157E9BD}" type="presOf" srcId="{DA38C030-5144-470B-8A81-EB345AE9F7BA}" destId="{AF848DCB-DB49-47D4-B3E0-6AE3AEA87D49}" srcOrd="0" destOrd="0" presId="urn:microsoft.com/office/officeart/2008/layout/CircularPictureCallout"/>
    <dgm:cxn modelId="{332924BC-CD5D-4DE1-BEBD-DAA602DD3071}" type="presOf" srcId="{B77B99F7-F4FD-4869-9040-CA34254F8A93}" destId="{7C3B0766-619B-4C38-844C-4FA173242901}" srcOrd="0" destOrd="0" presId="urn:microsoft.com/office/officeart/2008/layout/CircularPictureCallout"/>
    <dgm:cxn modelId="{F3444FBE-8F8D-46E4-8D5B-06C2FE52BB6E}" srcId="{79BDC17E-B507-4F22-88C6-342A9D1E923A}" destId="{F0E42D71-C86E-4FCC-A8FA-98C5CF5D06AA}" srcOrd="1" destOrd="0" parTransId="{498060FC-DBE7-4E10-8C99-7C1FD37ACD54}" sibTransId="{54D60DDB-924C-4686-83E3-BEEF5517A360}"/>
    <dgm:cxn modelId="{B373F3CA-7706-4A5F-96A7-B18D1E60453F}" type="presOf" srcId="{79BDC17E-B507-4F22-88C6-342A9D1E923A}" destId="{39039146-0D5E-4309-A741-56E45D604A02}" srcOrd="0" destOrd="0" presId="urn:microsoft.com/office/officeart/2008/layout/CircularPictureCallout"/>
    <dgm:cxn modelId="{205234D2-5857-4788-873A-D80358F3FF1F}" type="presOf" srcId="{54D60DDB-924C-4686-83E3-BEEF5517A360}" destId="{F419D46B-C45C-41CF-B125-EC7A17A8B642}" srcOrd="0" destOrd="0" presId="urn:microsoft.com/office/officeart/2008/layout/CircularPictureCallout"/>
    <dgm:cxn modelId="{5A378EF8-F5B4-4A79-99F8-0A00E836F72E}" type="presOf" srcId="{7F9B13B1-185C-4D80-8031-FD054A63B0EB}" destId="{FF056B62-64A3-49A4-9DF8-BA19E9DD18FD}" srcOrd="0" destOrd="0" presId="urn:microsoft.com/office/officeart/2008/layout/CircularPictureCallout"/>
    <dgm:cxn modelId="{A21B722F-3ECA-4BF4-AAF9-B94035794AC6}" type="presParOf" srcId="{39039146-0D5E-4309-A741-56E45D604A02}" destId="{AE3C0500-B619-454A-94FD-E6C584E7F754}" srcOrd="0" destOrd="0" presId="urn:microsoft.com/office/officeart/2008/layout/CircularPictureCallout"/>
    <dgm:cxn modelId="{3E5CE77A-32B9-4FAB-B241-2D56B1350019}" type="presParOf" srcId="{AE3C0500-B619-454A-94FD-E6C584E7F754}" destId="{99F5CC76-15B9-4467-8CE0-1662B3B69C5A}" srcOrd="0" destOrd="0" presId="urn:microsoft.com/office/officeart/2008/layout/CircularPictureCallout"/>
    <dgm:cxn modelId="{717CAB12-8209-4A42-B462-8704B0235255}" type="presParOf" srcId="{99F5CC76-15B9-4467-8CE0-1662B3B69C5A}" destId="{FF056B62-64A3-49A4-9DF8-BA19E9DD18FD}" srcOrd="0" destOrd="0" presId="urn:microsoft.com/office/officeart/2008/layout/CircularPictureCallout"/>
    <dgm:cxn modelId="{FBEC30C0-8D1D-475B-AED9-9769CE63ED74}" type="presParOf" srcId="{AE3C0500-B619-454A-94FD-E6C584E7F754}" destId="{7C3B0766-619B-4C38-844C-4FA173242901}" srcOrd="1" destOrd="0" presId="urn:microsoft.com/office/officeart/2008/layout/CircularPictureCallout"/>
    <dgm:cxn modelId="{C8DFA34A-AA31-4C34-BFC2-A7F223A4A5D7}" type="presParOf" srcId="{AE3C0500-B619-454A-94FD-E6C584E7F754}" destId="{96607342-F9B6-41FD-9CB7-3E01AE0F4CB4}" srcOrd="2" destOrd="0" presId="urn:microsoft.com/office/officeart/2008/layout/CircularPictureCallout"/>
    <dgm:cxn modelId="{63B853CA-FB68-4AD2-ACD5-F44B9CF14B00}" type="presParOf" srcId="{96607342-F9B6-41FD-9CB7-3E01AE0F4CB4}" destId="{F419D46B-C45C-41CF-B125-EC7A17A8B642}" srcOrd="0" destOrd="0" presId="urn:microsoft.com/office/officeart/2008/layout/CircularPictureCallout"/>
    <dgm:cxn modelId="{F0EA2803-330E-4C80-B378-C49055B59EFB}" type="presParOf" srcId="{AE3C0500-B619-454A-94FD-E6C584E7F754}" destId="{F11A205A-75FB-4D32-B87C-58D8F398AD47}" srcOrd="3" destOrd="0" presId="urn:microsoft.com/office/officeart/2008/layout/CircularPictureCallout"/>
    <dgm:cxn modelId="{470E8978-8762-4F70-8A9B-5330CC6696FE}" type="presParOf" srcId="{AE3C0500-B619-454A-94FD-E6C584E7F754}" destId="{304871B5-F409-4EC7-A8D9-6E72955F833F}" srcOrd="4" destOrd="0" presId="urn:microsoft.com/office/officeart/2008/layout/CircularPictureCallout"/>
    <dgm:cxn modelId="{73F0E7AB-FC70-48D9-9CEF-8658E8A6A219}" type="presParOf" srcId="{304871B5-F409-4EC7-A8D9-6E72955F833F}" destId="{E3460F1A-AAA7-4C2B-9166-017BC563AEE4}" srcOrd="0" destOrd="0" presId="urn:microsoft.com/office/officeart/2008/layout/CircularPictureCallout"/>
    <dgm:cxn modelId="{A669DABC-D2CD-4CDE-B62D-9B136873E96E}" type="presParOf" srcId="{AE3C0500-B619-454A-94FD-E6C584E7F754}" destId="{55A84A5D-131C-4DF7-99DF-F9B086EEC176}" srcOrd="5" destOrd="0" presId="urn:microsoft.com/office/officeart/2008/layout/CircularPictureCallout"/>
    <dgm:cxn modelId="{487CC2C0-C5CF-4F37-9E58-7143BB288269}" type="presParOf" srcId="{55A84A5D-131C-4DF7-99DF-F9B086EEC176}" destId="{AF848DCB-DB49-47D4-B3E0-6AE3AEA87D49}" srcOrd="0" destOrd="0" presId="urn:microsoft.com/office/officeart/2008/layout/CircularPictureCallout"/>
    <dgm:cxn modelId="{C2B8746E-C838-455C-AB26-2EC56B27F569}" type="presParOf" srcId="{AE3C0500-B619-454A-94FD-E6C584E7F754}" destId="{65472516-3A89-486C-9393-B1449838055F}" srcOrd="6" destOrd="0" presId="urn:microsoft.com/office/officeart/2008/layout/CircularPictureCallout"/>
    <dgm:cxn modelId="{4AD90CD3-E19F-4451-89E6-D95F063BD6C8}" type="presParOf" srcId="{AE3C0500-B619-454A-94FD-E6C584E7F754}" destId="{2E8E4941-D099-4836-A5C4-FC0EC949E548}" srcOrd="7" destOrd="0" presId="urn:microsoft.com/office/officeart/2008/layout/CircularPictureCallout"/>
    <dgm:cxn modelId="{B245DB95-DE0D-453F-BE54-C1042876594F}" type="presParOf" srcId="{2E8E4941-D099-4836-A5C4-FC0EC949E548}" destId="{B3DA1241-44A9-474C-B756-C13272BB8E96}"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8B37B49-10C1-504A-B867-A7748071639B}" type="doc">
      <dgm:prSet loTypeId="urn:microsoft.com/office/officeart/2005/8/layout/pList2" loCatId="" qsTypeId="urn:microsoft.com/office/officeart/2005/8/quickstyle/simple1" qsCatId="simple" csTypeId="urn:microsoft.com/office/officeart/2005/8/colors/colorful5" csCatId="colorful" phldr="1"/>
      <dgm:spPr/>
      <dgm:t>
        <a:bodyPr/>
        <a:lstStyle/>
        <a:p>
          <a:endParaRPr lang="en-GB"/>
        </a:p>
      </dgm:t>
    </dgm:pt>
    <dgm:pt modelId="{CE533ABF-8035-E04F-857E-9D941627C65A}">
      <dgm:prSet phldrT="[Text]" custT="1"/>
      <dgm:spPr/>
      <dgm:t>
        <a:bodyPr/>
        <a:lstStyle/>
        <a:p>
          <a:r>
            <a:rPr lang="en-US" sz="2000" b="1">
              <a:latin typeface="Calibri" panose="020F0502020204030204" pitchFamily="34" charset="0"/>
              <a:ea typeface="Verdana" panose="020B0604030504040204" pitchFamily="34" charset="0"/>
              <a:cs typeface="Calibri" panose="020F0502020204030204" pitchFamily="34" charset="0"/>
            </a:rPr>
            <a:t>Health systems should invest in people-centred practices</a:t>
          </a:r>
          <a:endParaRPr lang="en-GB" sz="2000" b="1">
            <a:latin typeface="Calibri" panose="020F0502020204030204" pitchFamily="34" charset="0"/>
            <a:ea typeface="Verdana" panose="020B0604030504040204" pitchFamily="34" charset="0"/>
            <a:cs typeface="Calibri" panose="020F0502020204030204" pitchFamily="34" charset="0"/>
          </a:endParaRPr>
        </a:p>
      </dgm:t>
    </dgm:pt>
    <dgm:pt modelId="{E2EF844E-AEC1-3640-B1EB-7E993F835368}" type="parTrans" cxnId="{0AE073EC-DD2A-EF4E-8990-8A3F098472D0}">
      <dgm:prSet/>
      <dgm:spPr/>
      <dgm:t>
        <a:bodyPr/>
        <a:lstStyle/>
        <a:p>
          <a:endParaRPr lang="en-GB" sz="2000"/>
        </a:p>
      </dgm:t>
    </dgm:pt>
    <dgm:pt modelId="{3C074BDC-C0DB-774F-869F-92C0F52DF627}" type="sibTrans" cxnId="{0AE073EC-DD2A-EF4E-8990-8A3F098472D0}">
      <dgm:prSet/>
      <dgm:spPr/>
      <dgm:t>
        <a:bodyPr/>
        <a:lstStyle/>
        <a:p>
          <a:endParaRPr lang="en-GB" sz="2000"/>
        </a:p>
      </dgm:t>
    </dgm:pt>
    <dgm:pt modelId="{193FACB7-EE7E-B044-9478-5BC7EB500C99}">
      <dgm:prSet phldrT="[Text]" custT="1"/>
      <dgm:spPr/>
      <dgm:t>
        <a:bodyPr/>
        <a:lstStyle/>
        <a:p>
          <a:r>
            <a:rPr lang="en-US" sz="2000" b="1">
              <a:latin typeface="Calibri" panose="020F0502020204030204" pitchFamily="34" charset="0"/>
              <a:ea typeface="Verdana" panose="020B0604030504040204" pitchFamily="34" charset="0"/>
              <a:cs typeface="Calibri" panose="020F0502020204030204" pitchFamily="34" charset="0"/>
            </a:rPr>
            <a:t>Same day ART initiation should include approaches to improve uptake, adherence and retention</a:t>
          </a:r>
          <a:endParaRPr lang="en-GB" sz="2000" b="1">
            <a:latin typeface="Calibri" panose="020F0502020204030204" pitchFamily="34" charset="0"/>
            <a:ea typeface="Verdana" panose="020B0604030504040204" pitchFamily="34" charset="0"/>
            <a:cs typeface="Calibri" panose="020F0502020204030204" pitchFamily="34" charset="0"/>
          </a:endParaRPr>
        </a:p>
      </dgm:t>
    </dgm:pt>
    <dgm:pt modelId="{44DB3646-09CB-8145-8E77-619783F27563}" type="parTrans" cxnId="{4DC70A03-5F00-F941-93FA-209AAC101EA1}">
      <dgm:prSet/>
      <dgm:spPr/>
      <dgm:t>
        <a:bodyPr/>
        <a:lstStyle/>
        <a:p>
          <a:endParaRPr lang="en-GB" sz="2000"/>
        </a:p>
      </dgm:t>
    </dgm:pt>
    <dgm:pt modelId="{E52A9150-4AE6-484B-90E8-FA325AA59074}" type="sibTrans" cxnId="{4DC70A03-5F00-F941-93FA-209AAC101EA1}">
      <dgm:prSet/>
      <dgm:spPr/>
      <dgm:t>
        <a:bodyPr/>
        <a:lstStyle/>
        <a:p>
          <a:endParaRPr lang="en-GB" sz="2000"/>
        </a:p>
      </dgm:t>
    </dgm:pt>
    <dgm:pt modelId="{F95E38B6-59E4-8C4C-BB50-E1616A40B05B}">
      <dgm:prSet phldrT="[Text]" custT="1"/>
      <dgm:spPr/>
      <dgm:t>
        <a:bodyPr/>
        <a:lstStyle/>
        <a:p>
          <a:r>
            <a:rPr lang="en-US" sz="2000" b="1">
              <a:latin typeface="Calibri" panose="020F0502020204030204" pitchFamily="34" charset="0"/>
              <a:ea typeface="Verdana" panose="020B0604030504040204" pitchFamily="34" charset="0"/>
              <a:cs typeface="Calibri" panose="020F0502020204030204" pitchFamily="34" charset="0"/>
            </a:rPr>
            <a:t>Non-judgmental, tailored approaches to assessing adherence</a:t>
          </a:r>
          <a:endParaRPr lang="en-GB" sz="2000" b="1">
            <a:latin typeface="Calibri" panose="020F0502020204030204" pitchFamily="34" charset="0"/>
            <a:ea typeface="Verdana" panose="020B0604030504040204" pitchFamily="34" charset="0"/>
            <a:cs typeface="Calibri" panose="020F0502020204030204" pitchFamily="34" charset="0"/>
          </a:endParaRPr>
        </a:p>
      </dgm:t>
    </dgm:pt>
    <dgm:pt modelId="{A086D0EF-545F-564F-A24E-3025ACF20DF3}" type="parTrans" cxnId="{B0E3D559-DCC2-EB4E-839C-24E6BE662848}">
      <dgm:prSet/>
      <dgm:spPr/>
      <dgm:t>
        <a:bodyPr/>
        <a:lstStyle/>
        <a:p>
          <a:endParaRPr lang="en-GB" sz="2000"/>
        </a:p>
      </dgm:t>
    </dgm:pt>
    <dgm:pt modelId="{214E7370-F9D9-1D46-9777-B67A76757EF4}" type="sibTrans" cxnId="{B0E3D559-DCC2-EB4E-839C-24E6BE662848}">
      <dgm:prSet/>
      <dgm:spPr/>
      <dgm:t>
        <a:bodyPr/>
        <a:lstStyle/>
        <a:p>
          <a:endParaRPr lang="en-GB" sz="2000"/>
        </a:p>
      </dgm:t>
    </dgm:pt>
    <dgm:pt modelId="{3A827BCC-2E28-0547-A162-5B71CF3CA7F1}">
      <dgm:prSet custT="1"/>
      <dgm:spPr/>
      <dgm:t>
        <a:bodyPr/>
        <a:lstStyle/>
        <a:p>
          <a:r>
            <a:rPr lang="en-US" sz="2000" b="1">
              <a:latin typeface="Calibri" panose="020F0502020204030204" pitchFamily="34" charset="0"/>
              <a:ea typeface="Verdana" panose="020B0604030504040204" pitchFamily="34" charset="0"/>
              <a:cs typeface="Calibri" panose="020F0502020204030204" pitchFamily="34" charset="0"/>
            </a:rPr>
            <a:t>Balanced integration of diagnostic services</a:t>
          </a:r>
          <a:endParaRPr lang="en-GB" sz="2000" b="1">
            <a:latin typeface="Calibri" panose="020F0502020204030204" pitchFamily="34" charset="0"/>
            <a:ea typeface="Verdana" panose="020B0604030504040204" pitchFamily="34" charset="0"/>
            <a:cs typeface="Calibri" panose="020F0502020204030204" pitchFamily="34" charset="0"/>
          </a:endParaRPr>
        </a:p>
      </dgm:t>
    </dgm:pt>
    <dgm:pt modelId="{EA75BFAA-BB32-294F-80E8-41661B64A013}" type="parTrans" cxnId="{EDE96051-FB2B-4641-B9C7-67C9A694DB68}">
      <dgm:prSet/>
      <dgm:spPr/>
      <dgm:t>
        <a:bodyPr/>
        <a:lstStyle/>
        <a:p>
          <a:endParaRPr lang="en-GB" sz="2000"/>
        </a:p>
      </dgm:t>
    </dgm:pt>
    <dgm:pt modelId="{36C03E03-B033-2742-9199-2AE25F7DE2B4}" type="sibTrans" cxnId="{EDE96051-FB2B-4641-B9C7-67C9A694DB68}">
      <dgm:prSet/>
      <dgm:spPr/>
      <dgm:t>
        <a:bodyPr/>
        <a:lstStyle/>
        <a:p>
          <a:endParaRPr lang="en-GB" sz="2000"/>
        </a:p>
      </dgm:t>
    </dgm:pt>
    <dgm:pt modelId="{0621C8BB-3FB7-234B-8179-D223A9BA2BB7}" type="pres">
      <dgm:prSet presAssocID="{A8B37B49-10C1-504A-B867-A7748071639B}" presName="Name0" presStyleCnt="0">
        <dgm:presLayoutVars>
          <dgm:dir/>
          <dgm:resizeHandles val="exact"/>
        </dgm:presLayoutVars>
      </dgm:prSet>
      <dgm:spPr/>
    </dgm:pt>
    <dgm:pt modelId="{BF87AF05-F504-FA46-913C-F41337EB5E20}" type="pres">
      <dgm:prSet presAssocID="{A8B37B49-10C1-504A-B867-A7748071639B}" presName="bkgdShp" presStyleLbl="alignAccFollowNode1" presStyleIdx="0" presStyleCnt="1" custScaleY="99989" custLinFactNeighborX="992" custLinFactNeighborY="-6739"/>
      <dgm:spPr>
        <a:prstGeom prst="rect">
          <a:avLst/>
        </a:prstGeom>
      </dgm:spPr>
    </dgm:pt>
    <dgm:pt modelId="{9900E960-F8AA-CD4E-86FA-FA462279EB0D}" type="pres">
      <dgm:prSet presAssocID="{A8B37B49-10C1-504A-B867-A7748071639B}" presName="linComp" presStyleCnt="0"/>
      <dgm:spPr/>
    </dgm:pt>
    <dgm:pt modelId="{D48AB36B-3CDA-464B-9D2B-44EDEBB4549D}" type="pres">
      <dgm:prSet presAssocID="{CE533ABF-8035-E04F-857E-9D941627C65A}" presName="compNode" presStyleCnt="0"/>
      <dgm:spPr/>
    </dgm:pt>
    <dgm:pt modelId="{B9A4233C-CDB3-D048-956F-D07FA4FFFD79}" type="pres">
      <dgm:prSet presAssocID="{CE533ABF-8035-E04F-857E-9D941627C65A}" presName="node" presStyleLbl="node1" presStyleIdx="0" presStyleCnt="4" custLinFactNeighborY="0">
        <dgm:presLayoutVars>
          <dgm:bulletEnabled val="1"/>
        </dgm:presLayoutVars>
      </dgm:prSet>
      <dgm:spPr>
        <a:prstGeom prst="rect">
          <a:avLst/>
        </a:prstGeom>
      </dgm:spPr>
    </dgm:pt>
    <dgm:pt modelId="{C304DBF5-08E9-F248-8BE1-5950B2D9756C}" type="pres">
      <dgm:prSet presAssocID="{CE533ABF-8035-E04F-857E-9D941627C65A}" presName="invisiNode" presStyleLbl="node1" presStyleIdx="0" presStyleCnt="4"/>
      <dgm:spPr/>
    </dgm:pt>
    <dgm:pt modelId="{4DB71725-E27F-FE43-A5E9-42B1E60A227F}" type="pres">
      <dgm:prSet presAssocID="{CE533ABF-8035-E04F-857E-9D941627C65A}" presName="imagNode" presStyleLbl="fgImgPlace1" presStyleIdx="0" presStyleCnt="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CF6F0864-9739-E04E-A712-8AB9A78D4C49}" type="pres">
      <dgm:prSet presAssocID="{3C074BDC-C0DB-774F-869F-92C0F52DF627}" presName="sibTrans" presStyleLbl="sibTrans2D1" presStyleIdx="0" presStyleCnt="0"/>
      <dgm:spPr/>
    </dgm:pt>
    <dgm:pt modelId="{E4A1B362-1FA5-A243-A0D4-CE2754A95603}" type="pres">
      <dgm:prSet presAssocID="{193FACB7-EE7E-B044-9478-5BC7EB500C99}" presName="compNode" presStyleCnt="0"/>
      <dgm:spPr/>
    </dgm:pt>
    <dgm:pt modelId="{4FE38371-9D72-5446-AEC5-AAF69C4366A7}" type="pres">
      <dgm:prSet presAssocID="{193FACB7-EE7E-B044-9478-5BC7EB500C99}" presName="node" presStyleLbl="node1" presStyleIdx="1" presStyleCnt="4">
        <dgm:presLayoutVars>
          <dgm:bulletEnabled val="1"/>
        </dgm:presLayoutVars>
      </dgm:prSet>
      <dgm:spPr>
        <a:prstGeom prst="rect">
          <a:avLst/>
        </a:prstGeom>
      </dgm:spPr>
    </dgm:pt>
    <dgm:pt modelId="{5304B28E-7940-6D4B-8836-DFCC436B2D82}" type="pres">
      <dgm:prSet presAssocID="{193FACB7-EE7E-B044-9478-5BC7EB500C99}" presName="invisiNode" presStyleLbl="node1" presStyleIdx="1" presStyleCnt="4"/>
      <dgm:spPr/>
    </dgm:pt>
    <dgm:pt modelId="{737C6D72-6F5F-6F4A-8AE7-BAB9B52188C4}" type="pres">
      <dgm:prSet presAssocID="{193FACB7-EE7E-B044-9478-5BC7EB500C99}" presName="imagNode" presStyleLbl="fgImgPlace1" presStyleIdx="1" presStyleCnt="4"/>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3AC581AE-CA3F-CC48-AF82-95311DB86DD7}" type="pres">
      <dgm:prSet presAssocID="{E52A9150-4AE6-484B-90E8-FA325AA59074}" presName="sibTrans" presStyleLbl="sibTrans2D1" presStyleIdx="0" presStyleCnt="0"/>
      <dgm:spPr/>
    </dgm:pt>
    <dgm:pt modelId="{93BB3819-D2EB-714F-B88C-E3A0D8D9F823}" type="pres">
      <dgm:prSet presAssocID="{F95E38B6-59E4-8C4C-BB50-E1616A40B05B}" presName="compNode" presStyleCnt="0"/>
      <dgm:spPr/>
    </dgm:pt>
    <dgm:pt modelId="{2981011C-2146-9B45-8B76-F2DF16A7202E}" type="pres">
      <dgm:prSet presAssocID="{F95E38B6-59E4-8C4C-BB50-E1616A40B05B}" presName="node" presStyleLbl="node1" presStyleIdx="2" presStyleCnt="4">
        <dgm:presLayoutVars>
          <dgm:bulletEnabled val="1"/>
        </dgm:presLayoutVars>
      </dgm:prSet>
      <dgm:spPr>
        <a:prstGeom prst="rect">
          <a:avLst/>
        </a:prstGeom>
      </dgm:spPr>
    </dgm:pt>
    <dgm:pt modelId="{615F51D7-2A11-8E40-8BA3-E5EA1BFFFC54}" type="pres">
      <dgm:prSet presAssocID="{F95E38B6-59E4-8C4C-BB50-E1616A40B05B}" presName="invisiNode" presStyleLbl="node1" presStyleIdx="2" presStyleCnt="4"/>
      <dgm:spPr/>
    </dgm:pt>
    <dgm:pt modelId="{9D6739AB-593B-F347-BA27-B47D394C8DCA}" type="pres">
      <dgm:prSet presAssocID="{F95E38B6-59E4-8C4C-BB50-E1616A40B05B}" presName="imagNode" presStyleLbl="fgImgPlace1" presStyleIdx="2" presStyleCnt="4"/>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1E16A032-09B4-5E40-AA8C-19B9570D90F3}" type="pres">
      <dgm:prSet presAssocID="{214E7370-F9D9-1D46-9777-B67A76757EF4}" presName="sibTrans" presStyleLbl="sibTrans2D1" presStyleIdx="0" presStyleCnt="0"/>
      <dgm:spPr/>
    </dgm:pt>
    <dgm:pt modelId="{5713E070-7556-B344-9388-D8E3A929B872}" type="pres">
      <dgm:prSet presAssocID="{3A827BCC-2E28-0547-A162-5B71CF3CA7F1}" presName="compNode" presStyleCnt="0"/>
      <dgm:spPr/>
    </dgm:pt>
    <dgm:pt modelId="{8D8A365D-2E11-B14E-B05B-43B9C039E71C}" type="pres">
      <dgm:prSet presAssocID="{3A827BCC-2E28-0547-A162-5B71CF3CA7F1}" presName="node" presStyleLbl="node1" presStyleIdx="3" presStyleCnt="4">
        <dgm:presLayoutVars>
          <dgm:bulletEnabled val="1"/>
        </dgm:presLayoutVars>
      </dgm:prSet>
      <dgm:spPr>
        <a:prstGeom prst="rect">
          <a:avLst/>
        </a:prstGeom>
      </dgm:spPr>
    </dgm:pt>
    <dgm:pt modelId="{8485D799-06BE-0B4D-BD8A-DC0C409E8917}" type="pres">
      <dgm:prSet presAssocID="{3A827BCC-2E28-0547-A162-5B71CF3CA7F1}" presName="invisiNode" presStyleLbl="node1" presStyleIdx="3" presStyleCnt="4"/>
      <dgm:spPr/>
    </dgm:pt>
    <dgm:pt modelId="{B8991D0A-BCFD-8442-A83F-1CF6280EC1EC}" type="pres">
      <dgm:prSet presAssocID="{3A827BCC-2E28-0547-A162-5B71CF3CA7F1}" presName="imagNode" presStyleLbl="fgImgPlace1" presStyleIdx="3" presStyleCnt="4"/>
      <dgm:spPr>
        <a:prstGeom prst="rect">
          <a:avLst/>
        </a:prstGeom>
        <a:blipFill>
          <a:blip xmlns:r="http://schemas.openxmlformats.org/officeDocument/2006/relationships" r:embed="rId4"/>
          <a:srcRect/>
          <a:stretch>
            <a:fillRect t="-23000" b="-23000"/>
          </a:stretch>
        </a:blipFill>
      </dgm:spPr>
    </dgm:pt>
  </dgm:ptLst>
  <dgm:cxnLst>
    <dgm:cxn modelId="{4DC70A03-5F00-F941-93FA-209AAC101EA1}" srcId="{A8B37B49-10C1-504A-B867-A7748071639B}" destId="{193FACB7-EE7E-B044-9478-5BC7EB500C99}" srcOrd="1" destOrd="0" parTransId="{44DB3646-09CB-8145-8E77-619783F27563}" sibTransId="{E52A9150-4AE6-484B-90E8-FA325AA59074}"/>
    <dgm:cxn modelId="{9916C913-C93D-6449-A8BB-5EF4EEA0DCB0}" type="presOf" srcId="{F95E38B6-59E4-8C4C-BB50-E1616A40B05B}" destId="{2981011C-2146-9B45-8B76-F2DF16A7202E}" srcOrd="0" destOrd="0" presId="urn:microsoft.com/office/officeart/2005/8/layout/pList2"/>
    <dgm:cxn modelId="{A13B5233-B614-6845-A707-F683112BB864}" type="presOf" srcId="{A8B37B49-10C1-504A-B867-A7748071639B}" destId="{0621C8BB-3FB7-234B-8179-D223A9BA2BB7}" srcOrd="0" destOrd="0" presId="urn:microsoft.com/office/officeart/2005/8/layout/pList2"/>
    <dgm:cxn modelId="{3796D362-ADC7-A34F-A3A7-7699AEAFE329}" type="presOf" srcId="{E52A9150-4AE6-484B-90E8-FA325AA59074}" destId="{3AC581AE-CA3F-CC48-AF82-95311DB86DD7}" srcOrd="0" destOrd="0" presId="urn:microsoft.com/office/officeart/2005/8/layout/pList2"/>
    <dgm:cxn modelId="{EDE96051-FB2B-4641-B9C7-67C9A694DB68}" srcId="{A8B37B49-10C1-504A-B867-A7748071639B}" destId="{3A827BCC-2E28-0547-A162-5B71CF3CA7F1}" srcOrd="3" destOrd="0" parTransId="{EA75BFAA-BB32-294F-80E8-41661B64A013}" sibTransId="{36C03E03-B033-2742-9199-2AE25F7DE2B4}"/>
    <dgm:cxn modelId="{F0C4D556-2886-2143-AB78-F60061F95078}" type="presOf" srcId="{3C074BDC-C0DB-774F-869F-92C0F52DF627}" destId="{CF6F0864-9739-E04E-A712-8AB9A78D4C49}" srcOrd="0" destOrd="0" presId="urn:microsoft.com/office/officeart/2005/8/layout/pList2"/>
    <dgm:cxn modelId="{B0E3D559-DCC2-EB4E-839C-24E6BE662848}" srcId="{A8B37B49-10C1-504A-B867-A7748071639B}" destId="{F95E38B6-59E4-8C4C-BB50-E1616A40B05B}" srcOrd="2" destOrd="0" parTransId="{A086D0EF-545F-564F-A24E-3025ACF20DF3}" sibTransId="{214E7370-F9D9-1D46-9777-B67A76757EF4}"/>
    <dgm:cxn modelId="{B3BD3883-FD46-7A45-9242-514BDE222663}" type="presOf" srcId="{3A827BCC-2E28-0547-A162-5B71CF3CA7F1}" destId="{8D8A365D-2E11-B14E-B05B-43B9C039E71C}" srcOrd="0" destOrd="0" presId="urn:microsoft.com/office/officeart/2005/8/layout/pList2"/>
    <dgm:cxn modelId="{3B2BC593-8C83-7A4E-AA2D-44D866D080DF}" type="presOf" srcId="{CE533ABF-8035-E04F-857E-9D941627C65A}" destId="{B9A4233C-CDB3-D048-956F-D07FA4FFFD79}" srcOrd="0" destOrd="0" presId="urn:microsoft.com/office/officeart/2005/8/layout/pList2"/>
    <dgm:cxn modelId="{87563799-7CDD-3D4F-BCB0-6110D7C95586}" type="presOf" srcId="{193FACB7-EE7E-B044-9478-5BC7EB500C99}" destId="{4FE38371-9D72-5446-AEC5-AAF69C4366A7}" srcOrd="0" destOrd="0" presId="urn:microsoft.com/office/officeart/2005/8/layout/pList2"/>
    <dgm:cxn modelId="{0AE073EC-DD2A-EF4E-8990-8A3F098472D0}" srcId="{A8B37B49-10C1-504A-B867-A7748071639B}" destId="{CE533ABF-8035-E04F-857E-9D941627C65A}" srcOrd="0" destOrd="0" parTransId="{E2EF844E-AEC1-3640-B1EB-7E993F835368}" sibTransId="{3C074BDC-C0DB-774F-869F-92C0F52DF627}"/>
    <dgm:cxn modelId="{C39627F8-4179-BF4B-88DE-21C31BFD6418}" type="presOf" srcId="{214E7370-F9D9-1D46-9777-B67A76757EF4}" destId="{1E16A032-09B4-5E40-AA8C-19B9570D90F3}" srcOrd="0" destOrd="0" presId="urn:microsoft.com/office/officeart/2005/8/layout/pList2"/>
    <dgm:cxn modelId="{28C6A1B7-D233-4047-B91A-54C8C0F47CE8}" type="presParOf" srcId="{0621C8BB-3FB7-234B-8179-D223A9BA2BB7}" destId="{BF87AF05-F504-FA46-913C-F41337EB5E20}" srcOrd="0" destOrd="0" presId="urn:microsoft.com/office/officeart/2005/8/layout/pList2"/>
    <dgm:cxn modelId="{FA6A5087-AB8D-604F-ACDE-5DD18B507B71}" type="presParOf" srcId="{0621C8BB-3FB7-234B-8179-D223A9BA2BB7}" destId="{9900E960-F8AA-CD4E-86FA-FA462279EB0D}" srcOrd="1" destOrd="0" presId="urn:microsoft.com/office/officeart/2005/8/layout/pList2"/>
    <dgm:cxn modelId="{B8C58400-B29F-5C47-84D3-FDFACE6AA1A5}" type="presParOf" srcId="{9900E960-F8AA-CD4E-86FA-FA462279EB0D}" destId="{D48AB36B-3CDA-464B-9D2B-44EDEBB4549D}" srcOrd="0" destOrd="0" presId="urn:microsoft.com/office/officeart/2005/8/layout/pList2"/>
    <dgm:cxn modelId="{91B281C7-85BC-8144-8B53-66D3A7C08B53}" type="presParOf" srcId="{D48AB36B-3CDA-464B-9D2B-44EDEBB4549D}" destId="{B9A4233C-CDB3-D048-956F-D07FA4FFFD79}" srcOrd="0" destOrd="0" presId="urn:microsoft.com/office/officeart/2005/8/layout/pList2"/>
    <dgm:cxn modelId="{F7467A4D-5F49-9A4C-8562-349C7F2F3A20}" type="presParOf" srcId="{D48AB36B-3CDA-464B-9D2B-44EDEBB4549D}" destId="{C304DBF5-08E9-F248-8BE1-5950B2D9756C}" srcOrd="1" destOrd="0" presId="urn:microsoft.com/office/officeart/2005/8/layout/pList2"/>
    <dgm:cxn modelId="{DC21A50B-4017-1D45-9750-C5E9B77CEC4E}" type="presParOf" srcId="{D48AB36B-3CDA-464B-9D2B-44EDEBB4549D}" destId="{4DB71725-E27F-FE43-A5E9-42B1E60A227F}" srcOrd="2" destOrd="0" presId="urn:microsoft.com/office/officeart/2005/8/layout/pList2"/>
    <dgm:cxn modelId="{652391CB-AC0C-6F4C-8B3F-44580321BFFF}" type="presParOf" srcId="{9900E960-F8AA-CD4E-86FA-FA462279EB0D}" destId="{CF6F0864-9739-E04E-A712-8AB9A78D4C49}" srcOrd="1" destOrd="0" presId="urn:microsoft.com/office/officeart/2005/8/layout/pList2"/>
    <dgm:cxn modelId="{6E7DB4EF-C0F6-8A4E-9F9D-2E3E77918ADF}" type="presParOf" srcId="{9900E960-F8AA-CD4E-86FA-FA462279EB0D}" destId="{E4A1B362-1FA5-A243-A0D4-CE2754A95603}" srcOrd="2" destOrd="0" presId="urn:microsoft.com/office/officeart/2005/8/layout/pList2"/>
    <dgm:cxn modelId="{D5842E6A-F2E5-2342-8C57-337816BB897B}" type="presParOf" srcId="{E4A1B362-1FA5-A243-A0D4-CE2754A95603}" destId="{4FE38371-9D72-5446-AEC5-AAF69C4366A7}" srcOrd="0" destOrd="0" presId="urn:microsoft.com/office/officeart/2005/8/layout/pList2"/>
    <dgm:cxn modelId="{D87EE882-3641-C64A-ACE3-C445A73B7E0F}" type="presParOf" srcId="{E4A1B362-1FA5-A243-A0D4-CE2754A95603}" destId="{5304B28E-7940-6D4B-8836-DFCC436B2D82}" srcOrd="1" destOrd="0" presId="urn:microsoft.com/office/officeart/2005/8/layout/pList2"/>
    <dgm:cxn modelId="{A68C6AB6-1887-C144-B2A3-355B5E0436E6}" type="presParOf" srcId="{E4A1B362-1FA5-A243-A0D4-CE2754A95603}" destId="{737C6D72-6F5F-6F4A-8AE7-BAB9B52188C4}" srcOrd="2" destOrd="0" presId="urn:microsoft.com/office/officeart/2005/8/layout/pList2"/>
    <dgm:cxn modelId="{317A1F0C-90B3-F64C-BB86-773F577B83C5}" type="presParOf" srcId="{9900E960-F8AA-CD4E-86FA-FA462279EB0D}" destId="{3AC581AE-CA3F-CC48-AF82-95311DB86DD7}" srcOrd="3" destOrd="0" presId="urn:microsoft.com/office/officeart/2005/8/layout/pList2"/>
    <dgm:cxn modelId="{B44085ED-65DF-5C48-BBDF-E0D19CF16B95}" type="presParOf" srcId="{9900E960-F8AA-CD4E-86FA-FA462279EB0D}" destId="{93BB3819-D2EB-714F-B88C-E3A0D8D9F823}" srcOrd="4" destOrd="0" presId="urn:microsoft.com/office/officeart/2005/8/layout/pList2"/>
    <dgm:cxn modelId="{E00D0507-4FB9-A349-B386-7F4E656AD168}" type="presParOf" srcId="{93BB3819-D2EB-714F-B88C-E3A0D8D9F823}" destId="{2981011C-2146-9B45-8B76-F2DF16A7202E}" srcOrd="0" destOrd="0" presId="urn:microsoft.com/office/officeart/2005/8/layout/pList2"/>
    <dgm:cxn modelId="{C2773336-E09C-1244-BDC6-4954DE773474}" type="presParOf" srcId="{93BB3819-D2EB-714F-B88C-E3A0D8D9F823}" destId="{615F51D7-2A11-8E40-8BA3-E5EA1BFFFC54}" srcOrd="1" destOrd="0" presId="urn:microsoft.com/office/officeart/2005/8/layout/pList2"/>
    <dgm:cxn modelId="{79A4845E-8E33-2942-A82E-D6C841F2BDC9}" type="presParOf" srcId="{93BB3819-D2EB-714F-B88C-E3A0D8D9F823}" destId="{9D6739AB-593B-F347-BA27-B47D394C8DCA}" srcOrd="2" destOrd="0" presId="urn:microsoft.com/office/officeart/2005/8/layout/pList2"/>
    <dgm:cxn modelId="{9229CC3F-BCE1-C04A-861B-D16421793C09}" type="presParOf" srcId="{9900E960-F8AA-CD4E-86FA-FA462279EB0D}" destId="{1E16A032-09B4-5E40-AA8C-19B9570D90F3}" srcOrd="5" destOrd="0" presId="urn:microsoft.com/office/officeart/2005/8/layout/pList2"/>
    <dgm:cxn modelId="{F123AC72-1E43-754B-AC90-392430AF948C}" type="presParOf" srcId="{9900E960-F8AA-CD4E-86FA-FA462279EB0D}" destId="{5713E070-7556-B344-9388-D8E3A929B872}" srcOrd="6" destOrd="0" presId="urn:microsoft.com/office/officeart/2005/8/layout/pList2"/>
    <dgm:cxn modelId="{87CBA7FC-0B6F-D14E-8F80-C670EDE1830A}" type="presParOf" srcId="{5713E070-7556-B344-9388-D8E3A929B872}" destId="{8D8A365D-2E11-B14E-B05B-43B9C039E71C}" srcOrd="0" destOrd="0" presId="urn:microsoft.com/office/officeart/2005/8/layout/pList2"/>
    <dgm:cxn modelId="{B56B6AD2-6913-114A-A982-58F7D9578AB3}" type="presParOf" srcId="{5713E070-7556-B344-9388-D8E3A929B872}" destId="{8485D799-06BE-0B4D-BD8A-DC0C409E8917}" srcOrd="1" destOrd="0" presId="urn:microsoft.com/office/officeart/2005/8/layout/pList2"/>
    <dgm:cxn modelId="{8D0126EB-B3BF-4A4D-8417-463216439ADC}" type="presParOf" srcId="{5713E070-7556-B344-9388-D8E3A929B872}" destId="{B8991D0A-BCFD-8442-A83F-1CF6280EC1E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4729ED3-AFD9-4A39-9176-FA7FF44FDE1B}" type="doc">
      <dgm:prSet loTypeId="urn:microsoft.com/office/officeart/2005/8/layout/radial3" loCatId="cycle" qsTypeId="urn:microsoft.com/office/officeart/2005/8/quickstyle/simple5" qsCatId="simple" csTypeId="urn:microsoft.com/office/officeart/2005/8/colors/colorful4" csCatId="colorful" phldr="1"/>
      <dgm:spPr/>
      <dgm:t>
        <a:bodyPr/>
        <a:lstStyle/>
        <a:p>
          <a:endParaRPr lang="en-ZA"/>
        </a:p>
      </dgm:t>
    </dgm:pt>
    <dgm:pt modelId="{ED5FA56F-070F-4220-90C7-CAA9DF688EF3}">
      <dgm:prSet phldrT="[Text]" custT="1"/>
      <dgm:spPr/>
      <dgm:t>
        <a:bodyPr/>
        <a:lstStyle/>
        <a:p>
          <a:endParaRPr lang="en-ZA" sz="2000"/>
        </a:p>
      </dgm:t>
    </dgm:pt>
    <dgm:pt modelId="{C356C153-FA9C-4BB6-9802-CB1B5F42432D}" type="parTrans" cxnId="{799F4BFB-EDFC-4952-AC39-6EDEB944C64F}">
      <dgm:prSet/>
      <dgm:spPr/>
      <dgm:t>
        <a:bodyPr/>
        <a:lstStyle/>
        <a:p>
          <a:endParaRPr lang="en-ZA" sz="2000"/>
        </a:p>
      </dgm:t>
    </dgm:pt>
    <dgm:pt modelId="{C7D0060A-489E-4179-90D2-4CAC0B424432}" type="sibTrans" cxnId="{799F4BFB-EDFC-4952-AC39-6EDEB944C64F}">
      <dgm:prSet/>
      <dgm:spPr/>
      <dgm:t>
        <a:bodyPr/>
        <a:lstStyle/>
        <a:p>
          <a:endParaRPr lang="en-ZA" sz="2000"/>
        </a:p>
      </dgm:t>
    </dgm:pt>
    <dgm:pt modelId="{E4450CCA-6208-470A-92FE-70A307EDEA18}">
      <dgm:prSet phldrT="[Text]" custT="1"/>
      <dgm:spPr/>
      <dgm:t>
        <a:bodyPr/>
        <a:lstStyle/>
        <a:p>
          <a:r>
            <a:rPr lang="en-ZA" sz="1600" b="1"/>
            <a:t>Behavioural</a:t>
          </a:r>
        </a:p>
      </dgm:t>
    </dgm:pt>
    <dgm:pt modelId="{76FA9926-86AA-4817-A372-9EEC8F795B94}" type="parTrans" cxnId="{8FC5EBE5-4021-4AEF-BC65-5D6ECBE8A824}">
      <dgm:prSet/>
      <dgm:spPr/>
      <dgm:t>
        <a:bodyPr/>
        <a:lstStyle/>
        <a:p>
          <a:endParaRPr lang="en-ZA" sz="2000"/>
        </a:p>
      </dgm:t>
    </dgm:pt>
    <dgm:pt modelId="{77F94E2C-3E98-4C55-B3D7-49B48367D041}" type="sibTrans" cxnId="{8FC5EBE5-4021-4AEF-BC65-5D6ECBE8A824}">
      <dgm:prSet/>
      <dgm:spPr/>
      <dgm:t>
        <a:bodyPr/>
        <a:lstStyle/>
        <a:p>
          <a:endParaRPr lang="en-ZA" sz="2000"/>
        </a:p>
      </dgm:t>
    </dgm:pt>
    <dgm:pt modelId="{09164618-83A4-410C-8F16-D3DE63F419E3}">
      <dgm:prSet phldrT="[Text]" custT="1"/>
      <dgm:spPr/>
      <dgm:t>
        <a:bodyPr/>
        <a:lstStyle/>
        <a:p>
          <a:r>
            <a:rPr lang="en-ZA" sz="1600" b="1"/>
            <a:t>Socio – Economic - Cultural</a:t>
          </a:r>
        </a:p>
      </dgm:t>
    </dgm:pt>
    <dgm:pt modelId="{5C69F318-C0E9-4772-95AB-F4C64A7544B8}" type="parTrans" cxnId="{9D23A313-AEC8-4414-92A1-0D312AF6D07E}">
      <dgm:prSet/>
      <dgm:spPr/>
      <dgm:t>
        <a:bodyPr/>
        <a:lstStyle/>
        <a:p>
          <a:endParaRPr lang="en-ZA" sz="2000"/>
        </a:p>
      </dgm:t>
    </dgm:pt>
    <dgm:pt modelId="{CA2F80B4-5136-404A-BEA2-B550C5CB9A91}" type="sibTrans" cxnId="{9D23A313-AEC8-4414-92A1-0D312AF6D07E}">
      <dgm:prSet/>
      <dgm:spPr/>
      <dgm:t>
        <a:bodyPr/>
        <a:lstStyle/>
        <a:p>
          <a:endParaRPr lang="en-ZA" sz="2000"/>
        </a:p>
      </dgm:t>
    </dgm:pt>
    <dgm:pt modelId="{DFC71069-7F87-4B4A-ABA7-05EFDD855ABA}">
      <dgm:prSet phldrT="[Text]" custT="1"/>
      <dgm:spPr/>
      <dgm:t>
        <a:bodyPr/>
        <a:lstStyle/>
        <a:p>
          <a:r>
            <a:rPr lang="en-ZA" sz="1600" b="1"/>
            <a:t>Emotional / Psychological</a:t>
          </a:r>
        </a:p>
      </dgm:t>
    </dgm:pt>
    <dgm:pt modelId="{B17646C6-F8EB-4951-8E79-BF819B024896}" type="parTrans" cxnId="{8C8CBF36-BAB2-4A7B-A2C8-2919876C7BF7}">
      <dgm:prSet/>
      <dgm:spPr/>
      <dgm:t>
        <a:bodyPr/>
        <a:lstStyle/>
        <a:p>
          <a:endParaRPr lang="en-ZA" sz="2000"/>
        </a:p>
      </dgm:t>
    </dgm:pt>
    <dgm:pt modelId="{590B8B56-3FCA-4586-9338-6B65A8E69D84}" type="sibTrans" cxnId="{8C8CBF36-BAB2-4A7B-A2C8-2919876C7BF7}">
      <dgm:prSet/>
      <dgm:spPr/>
      <dgm:t>
        <a:bodyPr/>
        <a:lstStyle/>
        <a:p>
          <a:endParaRPr lang="en-ZA" sz="2000"/>
        </a:p>
      </dgm:t>
    </dgm:pt>
    <dgm:pt modelId="{C6F5F892-8EB0-4DFD-8FB1-ABBA7F7A5896}">
      <dgm:prSet phldrT="[Text]" custT="1"/>
      <dgm:spPr/>
      <dgm:t>
        <a:bodyPr/>
        <a:lstStyle/>
        <a:p>
          <a:r>
            <a:rPr lang="en-ZA" sz="1600" b="1"/>
            <a:t>Educational</a:t>
          </a:r>
        </a:p>
      </dgm:t>
    </dgm:pt>
    <dgm:pt modelId="{ADE79B4D-901A-47E6-A2A3-49BE7F9036C0}" type="parTrans" cxnId="{25ECA030-DADA-41A2-A5E0-7ED39C764C45}">
      <dgm:prSet/>
      <dgm:spPr/>
      <dgm:t>
        <a:bodyPr/>
        <a:lstStyle/>
        <a:p>
          <a:endParaRPr lang="en-ZA" sz="2000"/>
        </a:p>
      </dgm:t>
    </dgm:pt>
    <dgm:pt modelId="{D211FE83-1C00-4D3E-A239-A95794CE211C}" type="sibTrans" cxnId="{25ECA030-DADA-41A2-A5E0-7ED39C764C45}">
      <dgm:prSet/>
      <dgm:spPr/>
      <dgm:t>
        <a:bodyPr/>
        <a:lstStyle/>
        <a:p>
          <a:endParaRPr lang="en-ZA" sz="2000"/>
        </a:p>
      </dgm:t>
    </dgm:pt>
    <dgm:pt modelId="{F8EB6F72-5771-4440-808F-423958AF784D}" type="pres">
      <dgm:prSet presAssocID="{04729ED3-AFD9-4A39-9176-FA7FF44FDE1B}" presName="composite" presStyleCnt="0">
        <dgm:presLayoutVars>
          <dgm:chMax val="1"/>
          <dgm:dir/>
          <dgm:resizeHandles val="exact"/>
        </dgm:presLayoutVars>
      </dgm:prSet>
      <dgm:spPr/>
    </dgm:pt>
    <dgm:pt modelId="{874C8DD8-0A6B-4466-B10F-0FB750B2129A}" type="pres">
      <dgm:prSet presAssocID="{04729ED3-AFD9-4A39-9176-FA7FF44FDE1B}" presName="radial" presStyleCnt="0">
        <dgm:presLayoutVars>
          <dgm:animLvl val="ctr"/>
        </dgm:presLayoutVars>
      </dgm:prSet>
      <dgm:spPr/>
    </dgm:pt>
    <dgm:pt modelId="{D910C7FA-F796-40F5-8C9E-EF2AA0A2D3EC}" type="pres">
      <dgm:prSet presAssocID="{ED5FA56F-070F-4220-90C7-CAA9DF688EF3}" presName="centerShape" presStyleLbl="vennNode1" presStyleIdx="0" presStyleCnt="5" custScaleX="81027" custScaleY="83243"/>
      <dgm:spPr/>
    </dgm:pt>
    <dgm:pt modelId="{7BE85D8E-600A-4C83-8D16-7A1B05F1E9EA}" type="pres">
      <dgm:prSet presAssocID="{E4450CCA-6208-470A-92FE-70A307EDEA18}" presName="node" presStyleLbl="vennNode1" presStyleIdx="1" presStyleCnt="5" custScaleX="118895" custScaleY="115935" custRadScaleRad="89202" custRadScaleInc="-1239">
        <dgm:presLayoutVars>
          <dgm:bulletEnabled val="1"/>
        </dgm:presLayoutVars>
      </dgm:prSet>
      <dgm:spPr/>
    </dgm:pt>
    <dgm:pt modelId="{41A65C3C-B0B5-40C8-A212-BBFF27C69D7D}" type="pres">
      <dgm:prSet presAssocID="{09164618-83A4-410C-8F16-D3DE63F419E3}" presName="node" presStyleLbl="vennNode1" presStyleIdx="2" presStyleCnt="5" custScaleX="132165" custScaleY="129091">
        <dgm:presLayoutVars>
          <dgm:bulletEnabled val="1"/>
        </dgm:presLayoutVars>
      </dgm:prSet>
      <dgm:spPr/>
    </dgm:pt>
    <dgm:pt modelId="{2ECCD31A-6F81-4930-B617-6380B87A0376}" type="pres">
      <dgm:prSet presAssocID="{DFC71069-7F87-4B4A-ABA7-05EFDD855ABA}" presName="node" presStyleLbl="vennNode1" presStyleIdx="3" presStyleCnt="5" custScaleX="134725" custScaleY="130817" custRadScaleRad="94038" custRadScaleInc="-1585">
        <dgm:presLayoutVars>
          <dgm:bulletEnabled val="1"/>
        </dgm:presLayoutVars>
      </dgm:prSet>
      <dgm:spPr/>
    </dgm:pt>
    <dgm:pt modelId="{7D4B71DE-5CDA-477E-A240-74B760BE82AF}" type="pres">
      <dgm:prSet presAssocID="{C6F5F892-8EB0-4DFD-8FB1-ABBA7F7A5896}" presName="node" presStyleLbl="vennNode1" presStyleIdx="4" presStyleCnt="5" custScaleX="123762" custScaleY="129091">
        <dgm:presLayoutVars>
          <dgm:bulletEnabled val="1"/>
        </dgm:presLayoutVars>
      </dgm:prSet>
      <dgm:spPr/>
    </dgm:pt>
  </dgm:ptLst>
  <dgm:cxnLst>
    <dgm:cxn modelId="{9B6BA405-FF7B-E54E-A6C2-3717018BEA2A}" type="presOf" srcId="{E4450CCA-6208-470A-92FE-70A307EDEA18}" destId="{7BE85D8E-600A-4C83-8D16-7A1B05F1E9EA}" srcOrd="0" destOrd="0" presId="urn:microsoft.com/office/officeart/2005/8/layout/radial3"/>
    <dgm:cxn modelId="{9D23A313-AEC8-4414-92A1-0D312AF6D07E}" srcId="{ED5FA56F-070F-4220-90C7-CAA9DF688EF3}" destId="{09164618-83A4-410C-8F16-D3DE63F419E3}" srcOrd="1" destOrd="0" parTransId="{5C69F318-C0E9-4772-95AB-F4C64A7544B8}" sibTransId="{CA2F80B4-5136-404A-BEA2-B550C5CB9A91}"/>
    <dgm:cxn modelId="{25ECA030-DADA-41A2-A5E0-7ED39C764C45}" srcId="{ED5FA56F-070F-4220-90C7-CAA9DF688EF3}" destId="{C6F5F892-8EB0-4DFD-8FB1-ABBA7F7A5896}" srcOrd="3" destOrd="0" parTransId="{ADE79B4D-901A-47E6-A2A3-49BE7F9036C0}" sibTransId="{D211FE83-1C00-4D3E-A239-A95794CE211C}"/>
    <dgm:cxn modelId="{8C8CBF36-BAB2-4A7B-A2C8-2919876C7BF7}" srcId="{ED5FA56F-070F-4220-90C7-CAA9DF688EF3}" destId="{DFC71069-7F87-4B4A-ABA7-05EFDD855ABA}" srcOrd="2" destOrd="0" parTransId="{B17646C6-F8EB-4951-8E79-BF819B024896}" sibTransId="{590B8B56-3FCA-4586-9338-6B65A8E69D84}"/>
    <dgm:cxn modelId="{1ED92B4A-1B6A-F744-AB66-064711A846A7}" type="presOf" srcId="{09164618-83A4-410C-8F16-D3DE63F419E3}" destId="{41A65C3C-B0B5-40C8-A212-BBFF27C69D7D}" srcOrd="0" destOrd="0" presId="urn:microsoft.com/office/officeart/2005/8/layout/radial3"/>
    <dgm:cxn modelId="{A1822959-152A-BC4F-9247-3B4F31392344}" type="presOf" srcId="{04729ED3-AFD9-4A39-9176-FA7FF44FDE1B}" destId="{F8EB6F72-5771-4440-808F-423958AF784D}" srcOrd="0" destOrd="0" presId="urn:microsoft.com/office/officeart/2005/8/layout/radial3"/>
    <dgm:cxn modelId="{8F44B38D-63CF-B844-A77F-FF48F32D2187}" type="presOf" srcId="{DFC71069-7F87-4B4A-ABA7-05EFDD855ABA}" destId="{2ECCD31A-6F81-4930-B617-6380B87A0376}" srcOrd="0" destOrd="0" presId="urn:microsoft.com/office/officeart/2005/8/layout/radial3"/>
    <dgm:cxn modelId="{4DA936AB-5300-DC4A-8383-FD2B4FE11158}" type="presOf" srcId="{C6F5F892-8EB0-4DFD-8FB1-ABBA7F7A5896}" destId="{7D4B71DE-5CDA-477E-A240-74B760BE82AF}" srcOrd="0" destOrd="0" presId="urn:microsoft.com/office/officeart/2005/8/layout/radial3"/>
    <dgm:cxn modelId="{89A3FACA-1C9E-2644-89F8-3584F6C13DD3}" type="presOf" srcId="{ED5FA56F-070F-4220-90C7-CAA9DF688EF3}" destId="{D910C7FA-F796-40F5-8C9E-EF2AA0A2D3EC}" srcOrd="0" destOrd="0" presId="urn:microsoft.com/office/officeart/2005/8/layout/radial3"/>
    <dgm:cxn modelId="{8FC5EBE5-4021-4AEF-BC65-5D6ECBE8A824}" srcId="{ED5FA56F-070F-4220-90C7-CAA9DF688EF3}" destId="{E4450CCA-6208-470A-92FE-70A307EDEA18}" srcOrd="0" destOrd="0" parTransId="{76FA9926-86AA-4817-A372-9EEC8F795B94}" sibTransId="{77F94E2C-3E98-4C55-B3D7-49B48367D041}"/>
    <dgm:cxn modelId="{799F4BFB-EDFC-4952-AC39-6EDEB944C64F}" srcId="{04729ED3-AFD9-4A39-9176-FA7FF44FDE1B}" destId="{ED5FA56F-070F-4220-90C7-CAA9DF688EF3}" srcOrd="0" destOrd="0" parTransId="{C356C153-FA9C-4BB6-9802-CB1B5F42432D}" sibTransId="{C7D0060A-489E-4179-90D2-4CAC0B424432}"/>
    <dgm:cxn modelId="{D97977AF-7451-754C-8113-EDBF2BAA7BC2}" type="presParOf" srcId="{F8EB6F72-5771-4440-808F-423958AF784D}" destId="{874C8DD8-0A6B-4466-B10F-0FB750B2129A}" srcOrd="0" destOrd="0" presId="urn:microsoft.com/office/officeart/2005/8/layout/radial3"/>
    <dgm:cxn modelId="{653800E2-C125-634D-9EC0-F6CD6E5145A1}" type="presParOf" srcId="{874C8DD8-0A6B-4466-B10F-0FB750B2129A}" destId="{D910C7FA-F796-40F5-8C9E-EF2AA0A2D3EC}" srcOrd="0" destOrd="0" presId="urn:microsoft.com/office/officeart/2005/8/layout/radial3"/>
    <dgm:cxn modelId="{343609E0-679D-9F47-8744-93F4614FF0C3}" type="presParOf" srcId="{874C8DD8-0A6B-4466-B10F-0FB750B2129A}" destId="{7BE85D8E-600A-4C83-8D16-7A1B05F1E9EA}" srcOrd="1" destOrd="0" presId="urn:microsoft.com/office/officeart/2005/8/layout/radial3"/>
    <dgm:cxn modelId="{6254D820-9E28-044A-8FE5-613B13DF6236}" type="presParOf" srcId="{874C8DD8-0A6B-4466-B10F-0FB750B2129A}" destId="{41A65C3C-B0B5-40C8-A212-BBFF27C69D7D}" srcOrd="2" destOrd="0" presId="urn:microsoft.com/office/officeart/2005/8/layout/radial3"/>
    <dgm:cxn modelId="{FA35D29E-2614-B048-A9F4-E5E9B6191BCC}" type="presParOf" srcId="{874C8DD8-0A6B-4466-B10F-0FB750B2129A}" destId="{2ECCD31A-6F81-4930-B617-6380B87A0376}" srcOrd="3" destOrd="0" presId="urn:microsoft.com/office/officeart/2005/8/layout/radial3"/>
    <dgm:cxn modelId="{648BF6D2-4C70-9C4D-864F-8415C197DD2F}" type="presParOf" srcId="{874C8DD8-0A6B-4466-B10F-0FB750B2129A}" destId="{7D4B71DE-5CDA-477E-A240-74B760BE82AF}"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AC443B9-86EC-494C-B34B-E18F55FA5B3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9D87F12-CF1C-4443-BD75-A42F5B436AEE}">
      <dgm:prSet custT="1"/>
      <dgm:spPr>
        <a:solidFill>
          <a:schemeClr val="accent5">
            <a:lumMod val="20000"/>
            <a:lumOff val="80000"/>
          </a:schemeClr>
        </a:solidFill>
      </dgm:spPr>
      <dgm:t>
        <a:bodyPr/>
        <a:lstStyle/>
        <a:p>
          <a:r>
            <a:rPr lang="en-GB" sz="1600" dirty="0">
              <a:solidFill>
                <a:schemeClr val="tx1"/>
              </a:solidFill>
            </a:rPr>
            <a:t>A sub-study, nested within the PrEP 1519 study, interviewed adolescents to learn their perspectives on pre-exposure prophylaxis (PrEP) services </a:t>
          </a:r>
          <a:endParaRPr lang="en-US" sz="1600" dirty="0">
            <a:solidFill>
              <a:schemeClr val="tx1"/>
            </a:solidFill>
          </a:endParaRPr>
        </a:p>
      </dgm:t>
    </dgm:pt>
    <dgm:pt modelId="{95791541-D0EC-43EC-A6C5-519B9E7DB11F}" type="parTrans" cxnId="{664FA7AE-DB9A-45BE-A14E-9253B8F9949F}">
      <dgm:prSet/>
      <dgm:spPr/>
      <dgm:t>
        <a:bodyPr/>
        <a:lstStyle/>
        <a:p>
          <a:endParaRPr lang="en-US"/>
        </a:p>
      </dgm:t>
    </dgm:pt>
    <dgm:pt modelId="{0F4F3FB9-BA36-4384-9020-76AAF6F7B7CE}" type="sibTrans" cxnId="{664FA7AE-DB9A-45BE-A14E-9253B8F9949F}">
      <dgm:prSet/>
      <dgm:spPr/>
      <dgm:t>
        <a:bodyPr/>
        <a:lstStyle/>
        <a:p>
          <a:endParaRPr lang="en-US"/>
        </a:p>
      </dgm:t>
    </dgm:pt>
    <dgm:pt modelId="{12B92ABD-7C56-4380-888F-A207A326D76C}">
      <dgm:prSet/>
      <dgm:spPr>
        <a:solidFill>
          <a:schemeClr val="accent5">
            <a:lumMod val="20000"/>
            <a:lumOff val="80000"/>
          </a:schemeClr>
        </a:solidFill>
      </dgm:spPr>
      <dgm:t>
        <a:bodyPr/>
        <a:lstStyle/>
        <a:p>
          <a:pPr algn="ctr"/>
          <a:r>
            <a:rPr lang="en-GB" sz="1800" dirty="0">
              <a:solidFill>
                <a:schemeClr val="tx1"/>
              </a:solidFill>
            </a:rPr>
            <a:t>Participants valued</a:t>
          </a:r>
          <a:endParaRPr lang="en-US" sz="1800" dirty="0">
            <a:solidFill>
              <a:schemeClr val="tx1"/>
            </a:solidFill>
          </a:endParaRPr>
        </a:p>
      </dgm:t>
    </dgm:pt>
    <dgm:pt modelId="{3BEFCB4D-D7B9-4436-98C7-4A13BDB5DE5B}" type="parTrans" cxnId="{6932C2A8-93CA-4C44-A581-CB2F4C103B68}">
      <dgm:prSet/>
      <dgm:spPr/>
      <dgm:t>
        <a:bodyPr/>
        <a:lstStyle/>
        <a:p>
          <a:endParaRPr lang="en-US"/>
        </a:p>
      </dgm:t>
    </dgm:pt>
    <dgm:pt modelId="{66C03EE8-31BF-4632-AF36-6398133C9B96}" type="sibTrans" cxnId="{6932C2A8-93CA-4C44-A581-CB2F4C103B68}">
      <dgm:prSet/>
      <dgm:spPr/>
      <dgm:t>
        <a:bodyPr/>
        <a:lstStyle/>
        <a:p>
          <a:endParaRPr lang="en-US"/>
        </a:p>
      </dgm:t>
    </dgm:pt>
    <dgm:pt modelId="{6A4E6342-FA68-4F2F-A914-8F6E7D020B52}">
      <dgm:prSet custT="1"/>
      <dgm:spPr>
        <a:solidFill>
          <a:schemeClr val="accent5">
            <a:lumMod val="20000"/>
            <a:lumOff val="80000"/>
          </a:schemeClr>
        </a:solidFill>
      </dgm:spPr>
      <dgm:t>
        <a:bodyPr/>
        <a:lstStyle/>
        <a:p>
          <a:pPr algn="l"/>
          <a:r>
            <a:rPr lang="en-GB" sz="1600" dirty="0">
              <a:solidFill>
                <a:schemeClr val="tx1"/>
              </a:solidFill>
            </a:rPr>
            <a:t>inclusion and equal treatment (*including using clients’ chosen pronouns)</a:t>
          </a:r>
          <a:endParaRPr lang="en-US" sz="1600" dirty="0">
            <a:solidFill>
              <a:schemeClr val="tx1"/>
            </a:solidFill>
          </a:endParaRPr>
        </a:p>
      </dgm:t>
    </dgm:pt>
    <dgm:pt modelId="{E27129DF-9BF9-446B-BE8A-C4D71D521C21}" type="parTrans" cxnId="{136B912B-7C2C-4AAA-B08D-17E3CBF56A72}">
      <dgm:prSet/>
      <dgm:spPr/>
      <dgm:t>
        <a:bodyPr/>
        <a:lstStyle/>
        <a:p>
          <a:endParaRPr lang="en-US"/>
        </a:p>
      </dgm:t>
    </dgm:pt>
    <dgm:pt modelId="{41242785-F05C-4678-BE50-7E46349F8942}" type="sibTrans" cxnId="{136B912B-7C2C-4AAA-B08D-17E3CBF56A72}">
      <dgm:prSet/>
      <dgm:spPr/>
      <dgm:t>
        <a:bodyPr/>
        <a:lstStyle/>
        <a:p>
          <a:endParaRPr lang="en-US"/>
        </a:p>
      </dgm:t>
    </dgm:pt>
    <dgm:pt modelId="{5AF169AD-4AA6-4A1D-BB2F-6305E006B070}">
      <dgm:prSet custT="1"/>
      <dgm:spPr>
        <a:solidFill>
          <a:schemeClr val="accent5">
            <a:lumMod val="20000"/>
            <a:lumOff val="80000"/>
          </a:schemeClr>
        </a:solidFill>
      </dgm:spPr>
      <dgm:t>
        <a:bodyPr/>
        <a:lstStyle/>
        <a:p>
          <a:pPr algn="l"/>
          <a:r>
            <a:rPr lang="en-GB" sz="1600" dirty="0">
              <a:solidFill>
                <a:schemeClr val="tx1"/>
              </a:solidFill>
            </a:rPr>
            <a:t>protecting privacy and confidentiality </a:t>
          </a:r>
          <a:endParaRPr lang="en-US" sz="1600" dirty="0">
            <a:solidFill>
              <a:schemeClr val="tx1"/>
            </a:solidFill>
          </a:endParaRPr>
        </a:p>
      </dgm:t>
    </dgm:pt>
    <dgm:pt modelId="{D4EBBF5C-B9CC-4AAE-A16D-2C2632A48FD0}" type="parTrans" cxnId="{138B4504-661E-4A04-AF36-6D1F55322B49}">
      <dgm:prSet/>
      <dgm:spPr/>
      <dgm:t>
        <a:bodyPr/>
        <a:lstStyle/>
        <a:p>
          <a:endParaRPr lang="en-US"/>
        </a:p>
      </dgm:t>
    </dgm:pt>
    <dgm:pt modelId="{216E309D-5AFF-436E-B79D-2C8C47B79697}" type="sibTrans" cxnId="{138B4504-661E-4A04-AF36-6D1F55322B49}">
      <dgm:prSet/>
      <dgm:spPr/>
      <dgm:t>
        <a:bodyPr/>
        <a:lstStyle/>
        <a:p>
          <a:endParaRPr lang="en-US"/>
        </a:p>
      </dgm:t>
    </dgm:pt>
    <dgm:pt modelId="{D3052052-0524-4EB0-88B8-141989572D4E}">
      <dgm:prSet custT="1"/>
      <dgm:spPr>
        <a:solidFill>
          <a:schemeClr val="accent5">
            <a:lumMod val="20000"/>
            <a:lumOff val="80000"/>
          </a:schemeClr>
        </a:solidFill>
      </dgm:spPr>
      <dgm:t>
        <a:bodyPr/>
        <a:lstStyle/>
        <a:p>
          <a:pPr algn="l"/>
          <a:r>
            <a:rPr lang="en-GB" sz="1600" dirty="0">
              <a:solidFill>
                <a:schemeClr val="tx1"/>
              </a:solidFill>
            </a:rPr>
            <a:t>seeing themselves represented in the clinic by health care workers who are also part of their community.</a:t>
          </a:r>
          <a:endParaRPr lang="en-US" sz="1600" dirty="0">
            <a:solidFill>
              <a:schemeClr val="tx1"/>
            </a:solidFill>
          </a:endParaRPr>
        </a:p>
      </dgm:t>
    </dgm:pt>
    <dgm:pt modelId="{B6FCC97C-473B-4CC1-9DB4-8036F8B98908}" type="parTrans" cxnId="{1335F574-4921-47C8-9AEE-73B9C7ABCBEC}">
      <dgm:prSet/>
      <dgm:spPr/>
      <dgm:t>
        <a:bodyPr/>
        <a:lstStyle/>
        <a:p>
          <a:endParaRPr lang="en-US"/>
        </a:p>
      </dgm:t>
    </dgm:pt>
    <dgm:pt modelId="{809AA683-6A12-42D0-A152-1616E4F98713}" type="sibTrans" cxnId="{1335F574-4921-47C8-9AEE-73B9C7ABCBEC}">
      <dgm:prSet/>
      <dgm:spPr/>
      <dgm:t>
        <a:bodyPr/>
        <a:lstStyle/>
        <a:p>
          <a:endParaRPr lang="en-US"/>
        </a:p>
      </dgm:t>
    </dgm:pt>
    <dgm:pt modelId="{72CBCA06-86F4-41CD-BC08-B27E9F17CE2E}">
      <dgm:prSet/>
      <dgm:spPr>
        <a:solidFill>
          <a:schemeClr val="accent5">
            <a:lumMod val="20000"/>
            <a:lumOff val="80000"/>
          </a:schemeClr>
        </a:solidFill>
      </dgm:spPr>
      <dgm:t>
        <a:bodyPr/>
        <a:lstStyle/>
        <a:p>
          <a:pPr algn="ctr">
            <a:buNone/>
          </a:pPr>
          <a:r>
            <a:rPr lang="en-GB" sz="1700" dirty="0">
              <a:solidFill>
                <a:schemeClr val="tx1"/>
              </a:solidFill>
            </a:rPr>
            <a:t>The following actions were significant to a </a:t>
          </a:r>
          <a:r>
            <a:rPr lang="en-GB" sz="1700" b="1" dirty="0">
              <a:solidFill>
                <a:schemeClr val="tx1"/>
              </a:solidFill>
            </a:rPr>
            <a:t>person-centred approach</a:t>
          </a:r>
          <a:endParaRPr lang="en-US" sz="1700" b="1" dirty="0">
            <a:solidFill>
              <a:schemeClr val="tx1"/>
            </a:solidFill>
          </a:endParaRPr>
        </a:p>
      </dgm:t>
    </dgm:pt>
    <dgm:pt modelId="{EE45E83C-28B7-41D0-8AEB-AAD8D57C33CC}" type="parTrans" cxnId="{D7C29E71-5C62-4AB8-B897-6D909802B2F8}">
      <dgm:prSet/>
      <dgm:spPr/>
      <dgm:t>
        <a:bodyPr/>
        <a:lstStyle/>
        <a:p>
          <a:endParaRPr lang="en-US"/>
        </a:p>
      </dgm:t>
    </dgm:pt>
    <dgm:pt modelId="{4FA93230-8DDB-4BCC-8853-6C2BB0201CCB}" type="sibTrans" cxnId="{D7C29E71-5C62-4AB8-B897-6D909802B2F8}">
      <dgm:prSet/>
      <dgm:spPr/>
      <dgm:t>
        <a:bodyPr/>
        <a:lstStyle/>
        <a:p>
          <a:endParaRPr lang="en-US"/>
        </a:p>
      </dgm:t>
    </dgm:pt>
    <dgm:pt modelId="{D5687349-1F3A-4386-8D4F-95AA98A7E73D}">
      <dgm:prSet custT="1"/>
      <dgm:spPr>
        <a:solidFill>
          <a:schemeClr val="accent5">
            <a:lumMod val="20000"/>
            <a:lumOff val="80000"/>
          </a:schemeClr>
        </a:solidFill>
      </dgm:spPr>
      <dgm:t>
        <a:bodyPr/>
        <a:lstStyle/>
        <a:p>
          <a:pPr algn="l">
            <a:buFont typeface="Wingdings" pitchFamily="2" charset="2"/>
            <a:buChar char="ü"/>
          </a:pPr>
          <a:r>
            <a:rPr lang="en-GB" sz="1600" dirty="0">
              <a:solidFill>
                <a:schemeClr val="tx1"/>
              </a:solidFill>
            </a:rPr>
            <a:t>providing a safe space for adolescents to feel accepted </a:t>
          </a:r>
          <a:endParaRPr lang="en-US" sz="1600" dirty="0">
            <a:solidFill>
              <a:schemeClr val="tx1"/>
            </a:solidFill>
          </a:endParaRPr>
        </a:p>
      </dgm:t>
    </dgm:pt>
    <dgm:pt modelId="{093F123C-4C46-4A63-830B-0491D6AB320A}" type="parTrans" cxnId="{48CE1BB2-BF6C-47A0-905D-086DB2445C2D}">
      <dgm:prSet/>
      <dgm:spPr/>
      <dgm:t>
        <a:bodyPr/>
        <a:lstStyle/>
        <a:p>
          <a:endParaRPr lang="en-US"/>
        </a:p>
      </dgm:t>
    </dgm:pt>
    <dgm:pt modelId="{2D887B33-9617-4638-8AF6-002F26A0E628}" type="sibTrans" cxnId="{48CE1BB2-BF6C-47A0-905D-086DB2445C2D}">
      <dgm:prSet/>
      <dgm:spPr/>
      <dgm:t>
        <a:bodyPr/>
        <a:lstStyle/>
        <a:p>
          <a:endParaRPr lang="en-US"/>
        </a:p>
      </dgm:t>
    </dgm:pt>
    <dgm:pt modelId="{B1A76085-0F21-4141-9D98-C4EFA6481DAD}">
      <dgm:prSet custT="1"/>
      <dgm:spPr>
        <a:solidFill>
          <a:schemeClr val="accent5">
            <a:lumMod val="20000"/>
            <a:lumOff val="80000"/>
          </a:schemeClr>
        </a:solidFill>
      </dgm:spPr>
      <dgm:t>
        <a:bodyPr/>
        <a:lstStyle/>
        <a:p>
          <a:pPr algn="l">
            <a:buFont typeface="Wingdings" pitchFamily="2" charset="2"/>
            <a:buChar char="ü"/>
          </a:pPr>
          <a:r>
            <a:rPr lang="en-GB" sz="1600" dirty="0">
              <a:solidFill>
                <a:schemeClr val="tx1"/>
              </a:solidFill>
            </a:rPr>
            <a:t>relaying information in a youth-friendly way </a:t>
          </a:r>
          <a:endParaRPr lang="en-US" sz="1600" dirty="0">
            <a:solidFill>
              <a:schemeClr val="tx1"/>
            </a:solidFill>
          </a:endParaRPr>
        </a:p>
      </dgm:t>
    </dgm:pt>
    <dgm:pt modelId="{F9EA05C2-AEC6-41B1-85A8-0489B8AB9B81}" type="parTrans" cxnId="{0B536E49-976B-4B9C-B651-63926B05BDBA}">
      <dgm:prSet/>
      <dgm:spPr/>
      <dgm:t>
        <a:bodyPr/>
        <a:lstStyle/>
        <a:p>
          <a:endParaRPr lang="en-US"/>
        </a:p>
      </dgm:t>
    </dgm:pt>
    <dgm:pt modelId="{25896E29-5906-4750-986E-6E3462317647}" type="sibTrans" cxnId="{0B536E49-976B-4B9C-B651-63926B05BDBA}">
      <dgm:prSet/>
      <dgm:spPr/>
      <dgm:t>
        <a:bodyPr/>
        <a:lstStyle/>
        <a:p>
          <a:endParaRPr lang="en-US"/>
        </a:p>
      </dgm:t>
    </dgm:pt>
    <dgm:pt modelId="{54184E40-8910-41B4-A4B0-475BC9ED31A8}">
      <dgm:prSet custT="1"/>
      <dgm:spPr>
        <a:solidFill>
          <a:schemeClr val="accent5">
            <a:lumMod val="20000"/>
            <a:lumOff val="80000"/>
          </a:schemeClr>
        </a:solidFill>
      </dgm:spPr>
      <dgm:t>
        <a:bodyPr/>
        <a:lstStyle/>
        <a:p>
          <a:pPr algn="l">
            <a:buFont typeface="Wingdings" pitchFamily="2" charset="2"/>
            <a:buChar char="ü"/>
          </a:pPr>
          <a:r>
            <a:rPr lang="en-GB" sz="1600" dirty="0">
              <a:solidFill>
                <a:schemeClr val="tx1"/>
              </a:solidFill>
            </a:rPr>
            <a:t>using clear language </a:t>
          </a:r>
          <a:endParaRPr lang="en-US" sz="1600" dirty="0">
            <a:solidFill>
              <a:schemeClr val="tx1"/>
            </a:solidFill>
          </a:endParaRPr>
        </a:p>
      </dgm:t>
    </dgm:pt>
    <dgm:pt modelId="{3ED6C0D2-2F50-4070-8333-1C80DA859371}" type="parTrans" cxnId="{B627696D-7B0C-447B-A9F2-FAF0825E4130}">
      <dgm:prSet/>
      <dgm:spPr/>
      <dgm:t>
        <a:bodyPr/>
        <a:lstStyle/>
        <a:p>
          <a:endParaRPr lang="en-US"/>
        </a:p>
      </dgm:t>
    </dgm:pt>
    <dgm:pt modelId="{FB420E4D-F61E-4EA5-8441-29C1F00D7AA6}" type="sibTrans" cxnId="{B627696D-7B0C-447B-A9F2-FAF0825E4130}">
      <dgm:prSet/>
      <dgm:spPr/>
      <dgm:t>
        <a:bodyPr/>
        <a:lstStyle/>
        <a:p>
          <a:endParaRPr lang="en-US"/>
        </a:p>
      </dgm:t>
    </dgm:pt>
    <dgm:pt modelId="{0C6F7B6B-08EB-42F9-AFF1-437C3A8F0128}">
      <dgm:prSet custT="1"/>
      <dgm:spPr>
        <a:solidFill>
          <a:schemeClr val="accent5">
            <a:lumMod val="20000"/>
            <a:lumOff val="80000"/>
          </a:schemeClr>
        </a:solidFill>
      </dgm:spPr>
      <dgm:t>
        <a:bodyPr/>
        <a:lstStyle/>
        <a:p>
          <a:pPr algn="l">
            <a:buFont typeface="Wingdings" pitchFamily="2" charset="2"/>
            <a:buChar char="ü"/>
          </a:pPr>
          <a:r>
            <a:rPr lang="en-GB" sz="1600" dirty="0">
              <a:solidFill>
                <a:schemeClr val="tx1"/>
              </a:solidFill>
            </a:rPr>
            <a:t>supporting young people’s capacity to make autonomous, well-informed decision  decisions for their own health. </a:t>
          </a:r>
          <a:endParaRPr lang="en-US" sz="1600" dirty="0">
            <a:solidFill>
              <a:schemeClr val="tx1"/>
            </a:solidFill>
          </a:endParaRPr>
        </a:p>
      </dgm:t>
    </dgm:pt>
    <dgm:pt modelId="{E4D52F94-2E85-488D-A9AE-352C684F582D}" type="parTrans" cxnId="{77E85877-7458-4DC5-A315-BCFAB8791C1C}">
      <dgm:prSet/>
      <dgm:spPr/>
      <dgm:t>
        <a:bodyPr/>
        <a:lstStyle/>
        <a:p>
          <a:endParaRPr lang="en-US"/>
        </a:p>
      </dgm:t>
    </dgm:pt>
    <dgm:pt modelId="{F35D27A3-532E-4CCD-80D5-60A3FB77A897}" type="sibTrans" cxnId="{77E85877-7458-4DC5-A315-BCFAB8791C1C}">
      <dgm:prSet/>
      <dgm:spPr/>
      <dgm:t>
        <a:bodyPr/>
        <a:lstStyle/>
        <a:p>
          <a:endParaRPr lang="en-US"/>
        </a:p>
      </dgm:t>
    </dgm:pt>
    <dgm:pt modelId="{EDF70D4E-7AF7-0E4A-92F5-AC98BDD1DEA0}" type="pres">
      <dgm:prSet presAssocID="{EAC443B9-86EC-494C-B34B-E18F55FA5B35}" presName="diagram" presStyleCnt="0">
        <dgm:presLayoutVars>
          <dgm:dir/>
          <dgm:resizeHandles val="exact"/>
        </dgm:presLayoutVars>
      </dgm:prSet>
      <dgm:spPr/>
    </dgm:pt>
    <dgm:pt modelId="{4B2A0C14-7052-1E4C-A403-4D8E47B358D1}" type="pres">
      <dgm:prSet presAssocID="{69D87F12-CF1C-4443-BD75-A42F5B436AEE}" presName="node" presStyleLbl="node1" presStyleIdx="0" presStyleCnt="3" custScaleX="77028" custScaleY="83655" custLinFactNeighborX="3841" custLinFactNeighborY="-7532">
        <dgm:presLayoutVars>
          <dgm:bulletEnabled val="1"/>
        </dgm:presLayoutVars>
      </dgm:prSet>
      <dgm:spPr/>
    </dgm:pt>
    <dgm:pt modelId="{15265A2A-152E-664E-B262-6A939C9015F5}" type="pres">
      <dgm:prSet presAssocID="{0F4F3FB9-BA36-4384-9020-76AAF6F7B7CE}" presName="sibTrans" presStyleCnt="0"/>
      <dgm:spPr/>
    </dgm:pt>
    <dgm:pt modelId="{0DAAF80E-CC12-1348-928D-83B381ECFF6D}" type="pres">
      <dgm:prSet presAssocID="{12B92ABD-7C56-4380-888F-A207A326D76C}" presName="node" presStyleLbl="node1" presStyleIdx="1" presStyleCnt="3" custScaleX="96411" custScaleY="80789" custLinFactNeighborY="-527">
        <dgm:presLayoutVars>
          <dgm:bulletEnabled val="1"/>
        </dgm:presLayoutVars>
      </dgm:prSet>
      <dgm:spPr/>
    </dgm:pt>
    <dgm:pt modelId="{C5AEA1D4-4091-4A48-B296-6662EDEAC936}" type="pres">
      <dgm:prSet presAssocID="{66C03EE8-31BF-4632-AF36-6398133C9B96}" presName="sibTrans" presStyleCnt="0"/>
      <dgm:spPr/>
    </dgm:pt>
    <dgm:pt modelId="{22D92D33-52F7-DC48-8B02-29FCD57B6769}" type="pres">
      <dgm:prSet presAssocID="{72CBCA06-86F4-41CD-BC08-B27E9F17CE2E}" presName="node" presStyleLbl="node1" presStyleIdx="2" presStyleCnt="3" custScaleX="114020" custScaleY="94826" custLinFactNeighborX="10644" custLinFactNeighborY="-14508">
        <dgm:presLayoutVars>
          <dgm:bulletEnabled val="1"/>
        </dgm:presLayoutVars>
      </dgm:prSet>
      <dgm:spPr/>
    </dgm:pt>
  </dgm:ptLst>
  <dgm:cxnLst>
    <dgm:cxn modelId="{138B4504-661E-4A04-AF36-6D1F55322B49}" srcId="{12B92ABD-7C56-4380-888F-A207A326D76C}" destId="{5AF169AD-4AA6-4A1D-BB2F-6305E006B070}" srcOrd="1" destOrd="0" parTransId="{D4EBBF5C-B9CC-4AAE-A16D-2C2632A48FD0}" sibTransId="{216E309D-5AFF-436E-B79D-2C8C47B79697}"/>
    <dgm:cxn modelId="{0C4F421E-8422-B145-9AFC-FA2052854043}" type="presOf" srcId="{0C6F7B6B-08EB-42F9-AFF1-437C3A8F0128}" destId="{22D92D33-52F7-DC48-8B02-29FCD57B6769}" srcOrd="0" destOrd="4" presId="urn:microsoft.com/office/officeart/2005/8/layout/default"/>
    <dgm:cxn modelId="{DF945B2A-E1FA-B54A-8020-ECCA0EB24A0B}" type="presOf" srcId="{D5687349-1F3A-4386-8D4F-95AA98A7E73D}" destId="{22D92D33-52F7-DC48-8B02-29FCD57B6769}" srcOrd="0" destOrd="1" presId="urn:microsoft.com/office/officeart/2005/8/layout/default"/>
    <dgm:cxn modelId="{136B912B-7C2C-4AAA-B08D-17E3CBF56A72}" srcId="{12B92ABD-7C56-4380-888F-A207A326D76C}" destId="{6A4E6342-FA68-4F2F-A914-8F6E7D020B52}" srcOrd="0" destOrd="0" parTransId="{E27129DF-9BF9-446B-BE8A-C4D71D521C21}" sibTransId="{41242785-F05C-4678-BE50-7E46349F8942}"/>
    <dgm:cxn modelId="{B3C0F934-FB18-6C4F-9871-53496694B468}" type="presOf" srcId="{D3052052-0524-4EB0-88B8-141989572D4E}" destId="{0DAAF80E-CC12-1348-928D-83B381ECFF6D}" srcOrd="0" destOrd="3" presId="urn:microsoft.com/office/officeart/2005/8/layout/default"/>
    <dgm:cxn modelId="{0B536E49-976B-4B9C-B651-63926B05BDBA}" srcId="{72CBCA06-86F4-41CD-BC08-B27E9F17CE2E}" destId="{B1A76085-0F21-4141-9D98-C4EFA6481DAD}" srcOrd="1" destOrd="0" parTransId="{F9EA05C2-AEC6-41B1-85A8-0489B8AB9B81}" sibTransId="{25896E29-5906-4750-986E-6E3462317647}"/>
    <dgm:cxn modelId="{B627696D-7B0C-447B-A9F2-FAF0825E4130}" srcId="{72CBCA06-86F4-41CD-BC08-B27E9F17CE2E}" destId="{54184E40-8910-41B4-A4B0-475BC9ED31A8}" srcOrd="2" destOrd="0" parTransId="{3ED6C0D2-2F50-4070-8333-1C80DA859371}" sibTransId="{FB420E4D-F61E-4EA5-8441-29C1F00D7AA6}"/>
    <dgm:cxn modelId="{521E8A6E-9B5C-E443-8081-82F8293EC824}" type="presOf" srcId="{5AF169AD-4AA6-4A1D-BB2F-6305E006B070}" destId="{0DAAF80E-CC12-1348-928D-83B381ECFF6D}" srcOrd="0" destOrd="2" presId="urn:microsoft.com/office/officeart/2005/8/layout/default"/>
    <dgm:cxn modelId="{D7C29E71-5C62-4AB8-B897-6D909802B2F8}" srcId="{EAC443B9-86EC-494C-B34B-E18F55FA5B35}" destId="{72CBCA06-86F4-41CD-BC08-B27E9F17CE2E}" srcOrd="2" destOrd="0" parTransId="{EE45E83C-28B7-41D0-8AEB-AAD8D57C33CC}" sibTransId="{4FA93230-8DDB-4BCC-8853-6C2BB0201CCB}"/>
    <dgm:cxn modelId="{1335F574-4921-47C8-9AEE-73B9C7ABCBEC}" srcId="{12B92ABD-7C56-4380-888F-A207A326D76C}" destId="{D3052052-0524-4EB0-88B8-141989572D4E}" srcOrd="2" destOrd="0" parTransId="{B6FCC97C-473B-4CC1-9DB4-8036F8B98908}" sibTransId="{809AA683-6A12-42D0-A152-1616E4F98713}"/>
    <dgm:cxn modelId="{77E85877-7458-4DC5-A315-BCFAB8791C1C}" srcId="{72CBCA06-86F4-41CD-BC08-B27E9F17CE2E}" destId="{0C6F7B6B-08EB-42F9-AFF1-437C3A8F0128}" srcOrd="3" destOrd="0" parTransId="{E4D52F94-2E85-488D-A9AE-352C684F582D}" sibTransId="{F35D27A3-532E-4CCD-80D5-60A3FB77A897}"/>
    <dgm:cxn modelId="{0A51B57E-C055-A745-918E-2687B7B3EC4D}" type="presOf" srcId="{B1A76085-0F21-4141-9D98-C4EFA6481DAD}" destId="{22D92D33-52F7-DC48-8B02-29FCD57B6769}" srcOrd="0" destOrd="2" presId="urn:microsoft.com/office/officeart/2005/8/layout/default"/>
    <dgm:cxn modelId="{9921FD8A-1A1A-8E40-85A4-FCE138D2811E}" type="presOf" srcId="{12B92ABD-7C56-4380-888F-A207A326D76C}" destId="{0DAAF80E-CC12-1348-928D-83B381ECFF6D}" srcOrd="0" destOrd="0" presId="urn:microsoft.com/office/officeart/2005/8/layout/default"/>
    <dgm:cxn modelId="{BD6F779D-9AC6-C549-83EE-481968E38922}" type="presOf" srcId="{EAC443B9-86EC-494C-B34B-E18F55FA5B35}" destId="{EDF70D4E-7AF7-0E4A-92F5-AC98BDD1DEA0}" srcOrd="0" destOrd="0" presId="urn:microsoft.com/office/officeart/2005/8/layout/default"/>
    <dgm:cxn modelId="{6932C2A8-93CA-4C44-A581-CB2F4C103B68}" srcId="{EAC443B9-86EC-494C-B34B-E18F55FA5B35}" destId="{12B92ABD-7C56-4380-888F-A207A326D76C}" srcOrd="1" destOrd="0" parTransId="{3BEFCB4D-D7B9-4436-98C7-4A13BDB5DE5B}" sibTransId="{66C03EE8-31BF-4632-AF36-6398133C9B96}"/>
    <dgm:cxn modelId="{5928A8A9-CD58-CC4C-A3EA-7CC5E8B3CC0B}" type="presOf" srcId="{54184E40-8910-41B4-A4B0-475BC9ED31A8}" destId="{22D92D33-52F7-DC48-8B02-29FCD57B6769}" srcOrd="0" destOrd="3" presId="urn:microsoft.com/office/officeart/2005/8/layout/default"/>
    <dgm:cxn modelId="{37E95FAA-35F1-5E4B-8029-00677FE3A39E}" type="presOf" srcId="{69D87F12-CF1C-4443-BD75-A42F5B436AEE}" destId="{4B2A0C14-7052-1E4C-A403-4D8E47B358D1}" srcOrd="0" destOrd="0" presId="urn:microsoft.com/office/officeart/2005/8/layout/default"/>
    <dgm:cxn modelId="{091C74AC-D82B-544C-AD61-C8C904F56D92}" type="presOf" srcId="{6A4E6342-FA68-4F2F-A914-8F6E7D020B52}" destId="{0DAAF80E-CC12-1348-928D-83B381ECFF6D}" srcOrd="0" destOrd="1" presId="urn:microsoft.com/office/officeart/2005/8/layout/default"/>
    <dgm:cxn modelId="{664FA7AE-DB9A-45BE-A14E-9253B8F9949F}" srcId="{EAC443B9-86EC-494C-B34B-E18F55FA5B35}" destId="{69D87F12-CF1C-4443-BD75-A42F5B436AEE}" srcOrd="0" destOrd="0" parTransId="{95791541-D0EC-43EC-A6C5-519B9E7DB11F}" sibTransId="{0F4F3FB9-BA36-4384-9020-76AAF6F7B7CE}"/>
    <dgm:cxn modelId="{48CE1BB2-BF6C-47A0-905D-086DB2445C2D}" srcId="{72CBCA06-86F4-41CD-BC08-B27E9F17CE2E}" destId="{D5687349-1F3A-4386-8D4F-95AA98A7E73D}" srcOrd="0" destOrd="0" parTransId="{093F123C-4C46-4A63-830B-0491D6AB320A}" sibTransId="{2D887B33-9617-4638-8AF6-002F26A0E628}"/>
    <dgm:cxn modelId="{3F6297E6-FF2C-FC4A-BE4A-EF1F3E1BC54A}" type="presOf" srcId="{72CBCA06-86F4-41CD-BC08-B27E9F17CE2E}" destId="{22D92D33-52F7-DC48-8B02-29FCD57B6769}" srcOrd="0" destOrd="0" presId="urn:microsoft.com/office/officeart/2005/8/layout/default"/>
    <dgm:cxn modelId="{7979A102-1EC2-F845-AEE7-C8ACFC955F7E}" type="presParOf" srcId="{EDF70D4E-7AF7-0E4A-92F5-AC98BDD1DEA0}" destId="{4B2A0C14-7052-1E4C-A403-4D8E47B358D1}" srcOrd="0" destOrd="0" presId="urn:microsoft.com/office/officeart/2005/8/layout/default"/>
    <dgm:cxn modelId="{920127EC-FB17-0047-ADB5-C36EA713C203}" type="presParOf" srcId="{EDF70D4E-7AF7-0E4A-92F5-AC98BDD1DEA0}" destId="{15265A2A-152E-664E-B262-6A939C9015F5}" srcOrd="1" destOrd="0" presId="urn:microsoft.com/office/officeart/2005/8/layout/default"/>
    <dgm:cxn modelId="{175ADF16-6ED6-4B4D-B9CA-6A9D9A2BC864}" type="presParOf" srcId="{EDF70D4E-7AF7-0E4A-92F5-AC98BDD1DEA0}" destId="{0DAAF80E-CC12-1348-928D-83B381ECFF6D}" srcOrd="2" destOrd="0" presId="urn:microsoft.com/office/officeart/2005/8/layout/default"/>
    <dgm:cxn modelId="{EB39A02C-8E4C-E545-920F-69F39580D250}" type="presParOf" srcId="{EDF70D4E-7AF7-0E4A-92F5-AC98BDD1DEA0}" destId="{C5AEA1D4-4091-4A48-B296-6662EDEAC936}" srcOrd="3" destOrd="0" presId="urn:microsoft.com/office/officeart/2005/8/layout/default"/>
    <dgm:cxn modelId="{C50CE2DF-5212-0C40-9931-53A381E2460C}" type="presParOf" srcId="{EDF70D4E-7AF7-0E4A-92F5-AC98BDD1DEA0}" destId="{22D92D33-52F7-DC48-8B02-29FCD57B6769}"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DBB0F1A-C26F-47C4-B730-CB4DA2DD525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6EFBCEA-54F1-4FEB-8301-B2BDA834AD1A}">
      <dgm:prSet/>
      <dgm:spPr/>
      <dgm:t>
        <a:bodyPr/>
        <a:lstStyle/>
        <a:p>
          <a:pPr>
            <a:buFont typeface="Wingdings" pitchFamily="2" charset="2"/>
            <a:buChar char="ü"/>
          </a:pPr>
          <a:r>
            <a:rPr lang="en-GB" dirty="0">
              <a:effectLst/>
            </a:rPr>
            <a:t>Build trusting relationships and formal engagements with local communities of</a:t>
          </a:r>
          <a:br>
            <a:rPr lang="en-GB" dirty="0">
              <a:effectLst/>
            </a:rPr>
          </a:br>
          <a:r>
            <a:rPr lang="en-GB" dirty="0">
              <a:effectLst/>
            </a:rPr>
            <a:t>adolescent and adolescents living with HIV. </a:t>
          </a:r>
          <a:endParaRPr lang="en-US" dirty="0"/>
        </a:p>
      </dgm:t>
    </dgm:pt>
    <dgm:pt modelId="{CD283440-5AC5-4FEB-ADEC-763E41770EBC}" type="parTrans" cxnId="{3825F0EB-22E5-4801-B765-A12A7164FF25}">
      <dgm:prSet/>
      <dgm:spPr/>
      <dgm:t>
        <a:bodyPr/>
        <a:lstStyle/>
        <a:p>
          <a:endParaRPr lang="en-US"/>
        </a:p>
      </dgm:t>
    </dgm:pt>
    <dgm:pt modelId="{92D24A33-7D94-4385-81A1-5D11ECB95648}" type="sibTrans" cxnId="{3825F0EB-22E5-4801-B765-A12A7164FF25}">
      <dgm:prSet/>
      <dgm:spPr/>
      <dgm:t>
        <a:bodyPr/>
        <a:lstStyle/>
        <a:p>
          <a:endParaRPr lang="en-US"/>
        </a:p>
      </dgm:t>
    </dgm:pt>
    <dgm:pt modelId="{DE566CA1-0FA5-4EFF-BA1C-4C100D469EAB}">
      <dgm:prSet/>
      <dgm:spPr/>
      <dgm:t>
        <a:bodyPr/>
        <a:lstStyle/>
        <a:p>
          <a:r>
            <a:rPr lang="en-US" dirty="0"/>
            <a:t>Center counseling messaging positively instead of focusing on risk compensation</a:t>
          </a:r>
        </a:p>
        <a:p>
          <a:r>
            <a:rPr lang="en-US" dirty="0"/>
            <a:t>-Integrated strengths-based and empowering interventions into counseling</a:t>
          </a:r>
        </a:p>
      </dgm:t>
    </dgm:pt>
    <dgm:pt modelId="{9F61D9AB-F53E-46BE-826E-F55EDFB89F1D}" type="parTrans" cxnId="{896D2A59-3E36-4F5F-8764-0AF64D8CEEA4}">
      <dgm:prSet/>
      <dgm:spPr/>
      <dgm:t>
        <a:bodyPr/>
        <a:lstStyle/>
        <a:p>
          <a:endParaRPr lang="en-US"/>
        </a:p>
      </dgm:t>
    </dgm:pt>
    <dgm:pt modelId="{6F5A96A5-7162-4937-B8A1-2343F74204AC}" type="sibTrans" cxnId="{896D2A59-3E36-4F5F-8764-0AF64D8CEEA4}">
      <dgm:prSet/>
      <dgm:spPr/>
      <dgm:t>
        <a:bodyPr/>
        <a:lstStyle/>
        <a:p>
          <a:endParaRPr lang="en-US"/>
        </a:p>
      </dgm:t>
    </dgm:pt>
    <dgm:pt modelId="{485DFF67-1F29-4A9D-9F5F-4A537C61F34C}">
      <dgm:prSet/>
      <dgm:spPr/>
      <dgm:t>
        <a:bodyPr/>
        <a:lstStyle/>
        <a:p>
          <a:pPr>
            <a:buFont typeface="Wingdings" pitchFamily="2" charset="2"/>
            <a:buChar char="ü"/>
          </a:pPr>
          <a:r>
            <a:rPr lang="en-GB" dirty="0">
              <a:effectLst/>
            </a:rPr>
            <a:t>Capacity building of multi-disciplinary health workforce including, encouraging </a:t>
          </a:r>
          <a:r>
            <a:rPr lang="en-US" b="1" dirty="0"/>
            <a:t>”upstanders” </a:t>
          </a:r>
        </a:p>
        <a:p>
          <a:pPr>
            <a:buFont typeface="Wingdings" pitchFamily="2" charset="2"/>
            <a:buChar char="ü"/>
          </a:pPr>
          <a:r>
            <a:rPr lang="en-US" b="1" dirty="0"/>
            <a:t>(</a:t>
          </a:r>
          <a:r>
            <a:rPr lang="en-US" dirty="0"/>
            <a:t> </a:t>
          </a:r>
          <a:r>
            <a:rPr lang="en-GB" dirty="0">
              <a:effectLst/>
            </a:rPr>
            <a:t>calling out stigma and discrimination)</a:t>
          </a:r>
          <a:endParaRPr lang="en-US" dirty="0"/>
        </a:p>
      </dgm:t>
    </dgm:pt>
    <dgm:pt modelId="{09BF4D07-C8E2-4BF2-8435-E7AFA4814224}" type="parTrans" cxnId="{077B5256-E36E-42EA-8FF9-40E6196C8F51}">
      <dgm:prSet/>
      <dgm:spPr/>
      <dgm:t>
        <a:bodyPr/>
        <a:lstStyle/>
        <a:p>
          <a:endParaRPr lang="en-US"/>
        </a:p>
      </dgm:t>
    </dgm:pt>
    <dgm:pt modelId="{B78993BA-5BCF-4457-B03F-B414FD3EAA78}" type="sibTrans" cxnId="{077B5256-E36E-42EA-8FF9-40E6196C8F51}">
      <dgm:prSet/>
      <dgm:spPr/>
      <dgm:t>
        <a:bodyPr/>
        <a:lstStyle/>
        <a:p>
          <a:endParaRPr lang="en-US"/>
        </a:p>
      </dgm:t>
    </dgm:pt>
    <dgm:pt modelId="{C35331E7-0442-4B61-95B5-4460261A17F4}">
      <dgm:prSet/>
      <dgm:spPr/>
      <dgm:t>
        <a:bodyPr/>
        <a:lstStyle/>
        <a:p>
          <a:r>
            <a:rPr lang="en-US" dirty="0"/>
            <a:t>Facilitate access to services peer navigators, friendly hours, addressing financial barriers, reminder systems</a:t>
          </a:r>
        </a:p>
      </dgm:t>
    </dgm:pt>
    <dgm:pt modelId="{E93EECC9-820B-4926-975E-0742CDCF6CF4}" type="parTrans" cxnId="{4F2A7A62-A3E5-4172-821D-D5872453B6FC}">
      <dgm:prSet/>
      <dgm:spPr/>
      <dgm:t>
        <a:bodyPr/>
        <a:lstStyle/>
        <a:p>
          <a:endParaRPr lang="en-US"/>
        </a:p>
      </dgm:t>
    </dgm:pt>
    <dgm:pt modelId="{3A94D760-83EC-43CC-8F34-E5C5BEBCFBF0}" type="sibTrans" cxnId="{4F2A7A62-A3E5-4172-821D-D5872453B6FC}">
      <dgm:prSet/>
      <dgm:spPr/>
      <dgm:t>
        <a:bodyPr/>
        <a:lstStyle/>
        <a:p>
          <a:endParaRPr lang="en-US"/>
        </a:p>
      </dgm:t>
    </dgm:pt>
    <dgm:pt modelId="{D0A100FB-7042-42AF-95AB-90A5CE238968}">
      <dgm:prSet/>
      <dgm:spPr/>
      <dgm:t>
        <a:bodyPr/>
        <a:lstStyle/>
        <a:p>
          <a:pPr>
            <a:buFont typeface="Wingdings" pitchFamily="2" charset="2"/>
            <a:buChar char="ü"/>
          </a:pPr>
          <a:r>
            <a:rPr lang="en-GB" dirty="0">
              <a:effectLst/>
            </a:rPr>
            <a:t>Develop and strengthen services networks, including trusted referral pathways to social, legal or other services. </a:t>
          </a:r>
          <a:endParaRPr lang="en-US" dirty="0"/>
        </a:p>
      </dgm:t>
    </dgm:pt>
    <dgm:pt modelId="{62633CC3-B3D3-4689-901C-808F218AB4B5}" type="parTrans" cxnId="{D396E27B-0950-43F4-9B47-06B2719D5B6D}">
      <dgm:prSet/>
      <dgm:spPr/>
      <dgm:t>
        <a:bodyPr/>
        <a:lstStyle/>
        <a:p>
          <a:endParaRPr lang="en-US"/>
        </a:p>
      </dgm:t>
    </dgm:pt>
    <dgm:pt modelId="{ACC164AB-AC9A-44FB-892C-11ADC372449D}" type="sibTrans" cxnId="{D396E27B-0950-43F4-9B47-06B2719D5B6D}">
      <dgm:prSet/>
      <dgm:spPr/>
      <dgm:t>
        <a:bodyPr/>
        <a:lstStyle/>
        <a:p>
          <a:endParaRPr lang="en-US"/>
        </a:p>
      </dgm:t>
    </dgm:pt>
    <dgm:pt modelId="{45D17DA1-3282-4CFA-9CC6-CB1D1D71887F}">
      <dgm:prSet/>
      <dgm:spPr/>
      <dgm:t>
        <a:bodyPr/>
        <a:lstStyle/>
        <a:p>
          <a:r>
            <a:rPr lang="en-US" dirty="0"/>
            <a:t>Addressing intersectional stigma</a:t>
          </a:r>
        </a:p>
      </dgm:t>
    </dgm:pt>
    <dgm:pt modelId="{3DF944CF-1E6D-466D-95CD-6EAB7CA4A17D}" type="parTrans" cxnId="{5E1E2A6B-0367-4E3A-B695-EF885B2D576A}">
      <dgm:prSet/>
      <dgm:spPr/>
      <dgm:t>
        <a:bodyPr/>
        <a:lstStyle/>
        <a:p>
          <a:endParaRPr lang="en-US"/>
        </a:p>
      </dgm:t>
    </dgm:pt>
    <dgm:pt modelId="{CEED118E-683E-4A0E-91C8-513C7DA28A99}" type="sibTrans" cxnId="{5E1E2A6B-0367-4E3A-B695-EF885B2D576A}">
      <dgm:prSet/>
      <dgm:spPr/>
      <dgm:t>
        <a:bodyPr/>
        <a:lstStyle/>
        <a:p>
          <a:endParaRPr lang="en-US"/>
        </a:p>
      </dgm:t>
    </dgm:pt>
    <dgm:pt modelId="{E94CF377-D791-E84C-AD4F-6FCE54C07A6A}">
      <dgm:prSet/>
      <dgm:spPr/>
      <dgm:t>
        <a:bodyPr/>
        <a:lstStyle/>
        <a:p>
          <a:r>
            <a:rPr lang="en-GB" dirty="0">
              <a:effectLst/>
            </a:rPr>
            <a:t>Invest and allocate funds at the facility level specifically to reduce stigma through quality improvement. </a:t>
          </a:r>
        </a:p>
      </dgm:t>
    </dgm:pt>
    <dgm:pt modelId="{C9FAB36C-5D89-7D41-A9E1-D55C41CC696D}" type="parTrans" cxnId="{6EB0BCFF-55CB-8445-9280-026FB7893D38}">
      <dgm:prSet/>
      <dgm:spPr/>
      <dgm:t>
        <a:bodyPr/>
        <a:lstStyle/>
        <a:p>
          <a:endParaRPr lang="en-GB"/>
        </a:p>
      </dgm:t>
    </dgm:pt>
    <dgm:pt modelId="{BA718B06-B344-5C42-89CD-3590C4E28FB6}" type="sibTrans" cxnId="{6EB0BCFF-55CB-8445-9280-026FB7893D38}">
      <dgm:prSet/>
      <dgm:spPr/>
      <dgm:t>
        <a:bodyPr/>
        <a:lstStyle/>
        <a:p>
          <a:endParaRPr lang="en-GB"/>
        </a:p>
      </dgm:t>
    </dgm:pt>
    <dgm:pt modelId="{8B269E75-7C2B-C740-8E26-4BE28A0BAEC8}">
      <dgm:prSet/>
      <dgm:spPr/>
      <dgm:t>
        <a:bodyPr/>
        <a:lstStyle/>
        <a:p>
          <a:pPr>
            <a:buFont typeface="Wingdings" pitchFamily="2" charset="2"/>
            <a:buChar char="ü"/>
          </a:pPr>
          <a:r>
            <a:rPr lang="en-GB" dirty="0">
              <a:effectLst/>
            </a:rPr>
            <a:t>Ensure safe and responsive feedback mechanisms </a:t>
          </a:r>
          <a:endParaRPr lang="en-GB" dirty="0"/>
        </a:p>
      </dgm:t>
    </dgm:pt>
    <dgm:pt modelId="{454CD445-6ABB-1745-BF31-17AD9858B2B3}" type="parTrans" cxnId="{5F2DB38B-97C9-E94B-B79B-BA7FD3F4796E}">
      <dgm:prSet/>
      <dgm:spPr/>
      <dgm:t>
        <a:bodyPr/>
        <a:lstStyle/>
        <a:p>
          <a:endParaRPr lang="en-GB"/>
        </a:p>
      </dgm:t>
    </dgm:pt>
    <dgm:pt modelId="{F057BFA1-2F5A-9043-B5E8-D25932EE4D74}" type="sibTrans" cxnId="{5F2DB38B-97C9-E94B-B79B-BA7FD3F4796E}">
      <dgm:prSet/>
      <dgm:spPr/>
      <dgm:t>
        <a:bodyPr/>
        <a:lstStyle/>
        <a:p>
          <a:endParaRPr lang="en-GB"/>
        </a:p>
      </dgm:t>
    </dgm:pt>
    <dgm:pt modelId="{7910C470-8DA0-BE40-BCAA-A7DC2FA6C96F}">
      <dgm:prSet/>
      <dgm:spPr/>
      <dgm:t>
        <a:bodyPr/>
        <a:lstStyle/>
        <a:p>
          <a:r>
            <a:rPr lang="en-GB" dirty="0">
              <a:effectLst/>
            </a:rPr>
            <a:t>Foster inclusive, respectful, safe, friendly and non-discriminatory into BOTH workplace cultures and in health care facilities</a:t>
          </a:r>
        </a:p>
      </dgm:t>
    </dgm:pt>
    <dgm:pt modelId="{C3727203-F708-EF42-814A-492EB7D0EF8F}" type="parTrans" cxnId="{F590A513-CBE5-324A-87C9-5419DE6636D4}">
      <dgm:prSet/>
      <dgm:spPr/>
      <dgm:t>
        <a:bodyPr/>
        <a:lstStyle/>
        <a:p>
          <a:endParaRPr lang="en-GB"/>
        </a:p>
      </dgm:t>
    </dgm:pt>
    <dgm:pt modelId="{1069BE48-3BAB-4945-8DC9-61319121D42B}" type="sibTrans" cxnId="{F590A513-CBE5-324A-87C9-5419DE6636D4}">
      <dgm:prSet/>
      <dgm:spPr/>
      <dgm:t>
        <a:bodyPr/>
        <a:lstStyle/>
        <a:p>
          <a:endParaRPr lang="en-GB"/>
        </a:p>
      </dgm:t>
    </dgm:pt>
    <dgm:pt modelId="{7C6EB98D-28E1-BA4A-B808-9433299EBCA6}">
      <dgm:prSet/>
      <dgm:spPr/>
      <dgm:t>
        <a:bodyPr/>
        <a:lstStyle/>
        <a:p>
          <a:pPr>
            <a:buFont typeface="Wingdings" pitchFamily="2" charset="2"/>
            <a:buChar char="ü"/>
          </a:pPr>
          <a:r>
            <a:rPr lang="en-GB" dirty="0">
              <a:effectLst/>
            </a:rPr>
            <a:t>Explore developing and scaling up community- based and community-led service delivery. </a:t>
          </a:r>
          <a:endParaRPr lang="en-GB" dirty="0"/>
        </a:p>
      </dgm:t>
    </dgm:pt>
    <dgm:pt modelId="{337C91CA-1DBA-E241-AD1A-76664F7B3E5A}" type="parTrans" cxnId="{8BC742CE-559B-FD4C-9375-2420A126423A}">
      <dgm:prSet/>
      <dgm:spPr/>
      <dgm:t>
        <a:bodyPr/>
        <a:lstStyle/>
        <a:p>
          <a:endParaRPr lang="en-GB"/>
        </a:p>
      </dgm:t>
    </dgm:pt>
    <dgm:pt modelId="{68FD7C11-C552-454F-8518-097A7D3503A8}" type="sibTrans" cxnId="{8BC742CE-559B-FD4C-9375-2420A126423A}">
      <dgm:prSet/>
      <dgm:spPr/>
      <dgm:t>
        <a:bodyPr/>
        <a:lstStyle/>
        <a:p>
          <a:endParaRPr lang="en-GB"/>
        </a:p>
      </dgm:t>
    </dgm:pt>
    <dgm:pt modelId="{9925650D-41EB-A747-9129-D20E24C697BA}" type="pres">
      <dgm:prSet presAssocID="{ADBB0F1A-C26F-47C4-B730-CB4DA2DD525B}" presName="diagram" presStyleCnt="0">
        <dgm:presLayoutVars>
          <dgm:dir/>
          <dgm:resizeHandles val="exact"/>
        </dgm:presLayoutVars>
      </dgm:prSet>
      <dgm:spPr/>
    </dgm:pt>
    <dgm:pt modelId="{4C2F4067-DF49-5445-A220-3DDAF01C7E0C}" type="pres">
      <dgm:prSet presAssocID="{A6EFBCEA-54F1-4FEB-8301-B2BDA834AD1A}" presName="node" presStyleLbl="node1" presStyleIdx="0" presStyleCnt="10" custScaleX="101744" custScaleY="101507" custLinFactX="100000" custLinFactNeighborX="122739" custLinFactNeighborY="-3482">
        <dgm:presLayoutVars>
          <dgm:bulletEnabled val="1"/>
        </dgm:presLayoutVars>
      </dgm:prSet>
      <dgm:spPr/>
    </dgm:pt>
    <dgm:pt modelId="{5926D80A-A95E-D848-9EA1-8E5429171EED}" type="pres">
      <dgm:prSet presAssocID="{92D24A33-7D94-4385-81A1-5D11ECB95648}" presName="sibTrans" presStyleCnt="0"/>
      <dgm:spPr/>
    </dgm:pt>
    <dgm:pt modelId="{43BF968D-8B9C-3E4C-B8F8-6859402D9550}" type="pres">
      <dgm:prSet presAssocID="{E94CF377-D791-E84C-AD4F-6FCE54C07A6A}" presName="node" presStyleLbl="node1" presStyleIdx="1" presStyleCnt="10" custScaleX="99343" custScaleY="103487" custLinFactX="-21544" custLinFactNeighborX="-100000" custLinFactNeighborY="-5873">
        <dgm:presLayoutVars>
          <dgm:bulletEnabled val="1"/>
        </dgm:presLayoutVars>
      </dgm:prSet>
      <dgm:spPr/>
    </dgm:pt>
    <dgm:pt modelId="{A3E8CD2C-51B2-3F42-8BB3-83C7A4251C3D}" type="pres">
      <dgm:prSet presAssocID="{BA718B06-B344-5C42-89CD-3590C4E28FB6}" presName="sibTrans" presStyleCnt="0"/>
      <dgm:spPr/>
    </dgm:pt>
    <dgm:pt modelId="{41181A0D-2DE1-764D-BDD4-D80552DEC84D}" type="pres">
      <dgm:prSet presAssocID="{DE566CA1-0FA5-4EFF-BA1C-4C100D469EAB}" presName="node" presStyleLbl="node1" presStyleIdx="2" presStyleCnt="10" custScaleX="110887" custScaleY="95706" custLinFactY="11930" custLinFactNeighborX="86099" custLinFactNeighborY="100000">
        <dgm:presLayoutVars>
          <dgm:bulletEnabled val="1"/>
        </dgm:presLayoutVars>
      </dgm:prSet>
      <dgm:spPr/>
    </dgm:pt>
    <dgm:pt modelId="{8197B0A4-018C-4B49-ADE8-962B7F8CE778}" type="pres">
      <dgm:prSet presAssocID="{6F5A96A5-7162-4937-B8A1-2343F74204AC}" presName="sibTrans" presStyleCnt="0"/>
      <dgm:spPr/>
    </dgm:pt>
    <dgm:pt modelId="{4B182E2E-667B-B741-A945-78EF6CFACA40}" type="pres">
      <dgm:prSet presAssocID="{485DFF67-1F29-4A9D-9F5F-4A537C61F34C}" presName="node" presStyleLbl="node1" presStyleIdx="3" presStyleCnt="10" custScaleX="107603" custLinFactX="-100000" custLinFactNeighborX="-134826" custLinFactNeighborY="-4761">
        <dgm:presLayoutVars>
          <dgm:bulletEnabled val="1"/>
        </dgm:presLayoutVars>
      </dgm:prSet>
      <dgm:spPr/>
    </dgm:pt>
    <dgm:pt modelId="{306CE89A-21C7-6445-A98E-EFD9E71B9AFA}" type="pres">
      <dgm:prSet presAssocID="{B78993BA-5BCF-4457-B03F-B414FD3EAA78}" presName="sibTrans" presStyleCnt="0"/>
      <dgm:spPr/>
    </dgm:pt>
    <dgm:pt modelId="{1C556DAF-14AE-124E-B244-B4215FAF909A}" type="pres">
      <dgm:prSet presAssocID="{7C6EB98D-28E1-BA4A-B808-9433299EBCA6}" presName="node" presStyleLbl="node1" presStyleIdx="4" presStyleCnt="10" custScaleX="99699" custScaleY="95327" custLinFactNeighborX="43020" custLinFactNeighborY="-5337">
        <dgm:presLayoutVars>
          <dgm:bulletEnabled val="1"/>
        </dgm:presLayoutVars>
      </dgm:prSet>
      <dgm:spPr/>
    </dgm:pt>
    <dgm:pt modelId="{4E91AD31-328C-1141-8E4C-F66C16D91B14}" type="pres">
      <dgm:prSet presAssocID="{68FD7C11-C552-454F-8518-097A7D3503A8}" presName="sibTrans" presStyleCnt="0"/>
      <dgm:spPr/>
    </dgm:pt>
    <dgm:pt modelId="{5E4155CA-D569-194B-A02A-56255148C9CC}" type="pres">
      <dgm:prSet presAssocID="{C35331E7-0442-4B61-95B5-4460261A17F4}" presName="node" presStyleLbl="node1" presStyleIdx="5" presStyleCnt="10" custScaleX="97874" custScaleY="102643" custLinFactX="100000" custLinFactY="-24803" custLinFactNeighborX="110889" custLinFactNeighborY="-100000">
        <dgm:presLayoutVars>
          <dgm:bulletEnabled val="1"/>
        </dgm:presLayoutVars>
      </dgm:prSet>
      <dgm:spPr/>
    </dgm:pt>
    <dgm:pt modelId="{B52953C3-CBA0-3B4F-869B-ADD6304B73C6}" type="pres">
      <dgm:prSet presAssocID="{3A94D760-83EC-43CC-8F34-E5C5BEBCFBF0}" presName="sibTrans" presStyleCnt="0"/>
      <dgm:spPr/>
    </dgm:pt>
    <dgm:pt modelId="{A67B0F91-A859-5440-9813-D251B82D040D}" type="pres">
      <dgm:prSet presAssocID="{D0A100FB-7042-42AF-95AB-90A5CE238968}" presName="node" presStyleLbl="node1" presStyleIdx="6" presStyleCnt="10" custScaleX="99512" custScaleY="97263" custLinFactNeighborX="-46768" custLinFactNeighborY="-4708">
        <dgm:presLayoutVars>
          <dgm:bulletEnabled val="1"/>
        </dgm:presLayoutVars>
      </dgm:prSet>
      <dgm:spPr/>
    </dgm:pt>
    <dgm:pt modelId="{EEED22E7-2B20-6840-880F-BDDD43935796}" type="pres">
      <dgm:prSet presAssocID="{ACC164AB-AC9A-44FB-892C-11ADC372449D}" presName="sibTrans" presStyleCnt="0"/>
      <dgm:spPr/>
    </dgm:pt>
    <dgm:pt modelId="{5563F122-C8D5-E14A-8B33-1B49157D5FF2}" type="pres">
      <dgm:prSet presAssocID="{45D17DA1-3282-4CFA-9CC6-CB1D1D71887F}" presName="node" presStyleLbl="node1" presStyleIdx="7" presStyleCnt="10" custLinFactX="-34157" custLinFactY="14054" custLinFactNeighborX="-100000" custLinFactNeighborY="100000">
        <dgm:presLayoutVars>
          <dgm:bulletEnabled val="1"/>
        </dgm:presLayoutVars>
      </dgm:prSet>
      <dgm:spPr/>
    </dgm:pt>
    <dgm:pt modelId="{7D811FD7-0C97-3045-A5BA-3836384999DF}" type="pres">
      <dgm:prSet presAssocID="{CEED118E-683E-4A0E-91C8-513C7DA28A99}" presName="sibTrans" presStyleCnt="0"/>
      <dgm:spPr/>
    </dgm:pt>
    <dgm:pt modelId="{945928FC-3C74-FE4C-B59C-7901F9D6FF73}" type="pres">
      <dgm:prSet presAssocID="{8B269E75-7C2B-C740-8E26-4BE28A0BAEC8}" presName="node" presStyleLbl="node1" presStyleIdx="8" presStyleCnt="10" custLinFactX="100000" custLinFactNeighborX="100735" custLinFactNeighborY="-4611">
        <dgm:presLayoutVars>
          <dgm:bulletEnabled val="1"/>
        </dgm:presLayoutVars>
      </dgm:prSet>
      <dgm:spPr/>
    </dgm:pt>
    <dgm:pt modelId="{B661316E-CFB0-0548-8CD6-AEDA93E82DE6}" type="pres">
      <dgm:prSet presAssocID="{F057BFA1-2F5A-9043-B5E8-D25932EE4D74}" presName="sibTrans" presStyleCnt="0"/>
      <dgm:spPr/>
    </dgm:pt>
    <dgm:pt modelId="{3A87B14B-66D6-1E4F-A71F-FC849EBCBA38}" type="pres">
      <dgm:prSet presAssocID="{7910C470-8DA0-BE40-BCAA-A7DC2FA6C96F}" presName="node" presStyleLbl="node1" presStyleIdx="9" presStyleCnt="10" custLinFactX="-40596" custLinFactNeighborX="-100000" custLinFactNeighborY="-3489">
        <dgm:presLayoutVars>
          <dgm:bulletEnabled val="1"/>
        </dgm:presLayoutVars>
      </dgm:prSet>
      <dgm:spPr/>
    </dgm:pt>
  </dgm:ptLst>
  <dgm:cxnLst>
    <dgm:cxn modelId="{F590A513-CBE5-324A-87C9-5419DE6636D4}" srcId="{ADBB0F1A-C26F-47C4-B730-CB4DA2DD525B}" destId="{7910C470-8DA0-BE40-BCAA-A7DC2FA6C96F}" srcOrd="9" destOrd="0" parTransId="{C3727203-F708-EF42-814A-492EB7D0EF8F}" sibTransId="{1069BE48-3BAB-4945-8DC9-61319121D42B}"/>
    <dgm:cxn modelId="{AEC8A218-3681-BA4A-9CE3-CD2D35C0BF91}" type="presOf" srcId="{7C6EB98D-28E1-BA4A-B808-9433299EBCA6}" destId="{1C556DAF-14AE-124E-B244-B4215FAF909A}" srcOrd="0" destOrd="0" presId="urn:microsoft.com/office/officeart/2005/8/layout/default"/>
    <dgm:cxn modelId="{1FF6191D-7CDB-484F-8C8C-4ED9B9BF6AC0}" type="presOf" srcId="{8B269E75-7C2B-C740-8E26-4BE28A0BAEC8}" destId="{945928FC-3C74-FE4C-B59C-7901F9D6FF73}" srcOrd="0" destOrd="0" presId="urn:microsoft.com/office/officeart/2005/8/layout/default"/>
    <dgm:cxn modelId="{77B7DC21-7B65-C945-8DD7-8923C3EA2C60}" type="presOf" srcId="{D0A100FB-7042-42AF-95AB-90A5CE238968}" destId="{A67B0F91-A859-5440-9813-D251B82D040D}" srcOrd="0" destOrd="0" presId="urn:microsoft.com/office/officeart/2005/8/layout/default"/>
    <dgm:cxn modelId="{B7739F2F-F587-F544-A4B5-FA241DF57E5C}" type="presOf" srcId="{A6EFBCEA-54F1-4FEB-8301-B2BDA834AD1A}" destId="{4C2F4067-DF49-5445-A220-3DDAF01C7E0C}" srcOrd="0" destOrd="0" presId="urn:microsoft.com/office/officeart/2005/8/layout/default"/>
    <dgm:cxn modelId="{4F2A7A62-A3E5-4172-821D-D5872453B6FC}" srcId="{ADBB0F1A-C26F-47C4-B730-CB4DA2DD525B}" destId="{C35331E7-0442-4B61-95B5-4460261A17F4}" srcOrd="5" destOrd="0" parTransId="{E93EECC9-820B-4926-975E-0742CDCF6CF4}" sibTransId="{3A94D760-83EC-43CC-8F34-E5C5BEBCFBF0}"/>
    <dgm:cxn modelId="{0B328347-18B9-A944-9343-0CC31E370224}" type="presOf" srcId="{DE566CA1-0FA5-4EFF-BA1C-4C100D469EAB}" destId="{41181A0D-2DE1-764D-BDD4-D80552DEC84D}" srcOrd="0" destOrd="0" presId="urn:microsoft.com/office/officeart/2005/8/layout/default"/>
    <dgm:cxn modelId="{0EF6274B-C760-9441-A239-9951296DCD00}" type="presOf" srcId="{C35331E7-0442-4B61-95B5-4460261A17F4}" destId="{5E4155CA-D569-194B-A02A-56255148C9CC}" srcOrd="0" destOrd="0" presId="urn:microsoft.com/office/officeart/2005/8/layout/default"/>
    <dgm:cxn modelId="{5E1E2A6B-0367-4E3A-B695-EF885B2D576A}" srcId="{ADBB0F1A-C26F-47C4-B730-CB4DA2DD525B}" destId="{45D17DA1-3282-4CFA-9CC6-CB1D1D71887F}" srcOrd="7" destOrd="0" parTransId="{3DF944CF-1E6D-466D-95CD-6EAB7CA4A17D}" sibTransId="{CEED118E-683E-4A0E-91C8-513C7DA28A99}"/>
    <dgm:cxn modelId="{0915726D-7CF2-E649-8F31-FC49C3C79F9C}" type="presOf" srcId="{485DFF67-1F29-4A9D-9F5F-4A537C61F34C}" destId="{4B182E2E-667B-B741-A945-78EF6CFACA40}" srcOrd="0" destOrd="0" presId="urn:microsoft.com/office/officeart/2005/8/layout/default"/>
    <dgm:cxn modelId="{077B5256-E36E-42EA-8FF9-40E6196C8F51}" srcId="{ADBB0F1A-C26F-47C4-B730-CB4DA2DD525B}" destId="{485DFF67-1F29-4A9D-9F5F-4A537C61F34C}" srcOrd="3" destOrd="0" parTransId="{09BF4D07-C8E2-4BF2-8435-E7AFA4814224}" sibTransId="{B78993BA-5BCF-4457-B03F-B414FD3EAA78}"/>
    <dgm:cxn modelId="{896D2A59-3E36-4F5F-8764-0AF64D8CEEA4}" srcId="{ADBB0F1A-C26F-47C4-B730-CB4DA2DD525B}" destId="{DE566CA1-0FA5-4EFF-BA1C-4C100D469EAB}" srcOrd="2" destOrd="0" parTransId="{9F61D9AB-F53E-46BE-826E-F55EDFB89F1D}" sibTransId="{6F5A96A5-7162-4937-B8A1-2343F74204AC}"/>
    <dgm:cxn modelId="{350FE059-A79E-0A48-84BD-740B927EB6DE}" type="presOf" srcId="{45D17DA1-3282-4CFA-9CC6-CB1D1D71887F}" destId="{5563F122-C8D5-E14A-8B33-1B49157D5FF2}" srcOrd="0" destOrd="0" presId="urn:microsoft.com/office/officeart/2005/8/layout/default"/>
    <dgm:cxn modelId="{D396E27B-0950-43F4-9B47-06B2719D5B6D}" srcId="{ADBB0F1A-C26F-47C4-B730-CB4DA2DD525B}" destId="{D0A100FB-7042-42AF-95AB-90A5CE238968}" srcOrd="6" destOrd="0" parTransId="{62633CC3-B3D3-4689-901C-808F218AB4B5}" sibTransId="{ACC164AB-AC9A-44FB-892C-11ADC372449D}"/>
    <dgm:cxn modelId="{5F2DB38B-97C9-E94B-B79B-BA7FD3F4796E}" srcId="{ADBB0F1A-C26F-47C4-B730-CB4DA2DD525B}" destId="{8B269E75-7C2B-C740-8E26-4BE28A0BAEC8}" srcOrd="8" destOrd="0" parTransId="{454CD445-6ABB-1745-BF31-17AD9858B2B3}" sibTransId="{F057BFA1-2F5A-9043-B5E8-D25932EE4D74}"/>
    <dgm:cxn modelId="{8BC742CE-559B-FD4C-9375-2420A126423A}" srcId="{ADBB0F1A-C26F-47C4-B730-CB4DA2DD525B}" destId="{7C6EB98D-28E1-BA4A-B808-9433299EBCA6}" srcOrd="4" destOrd="0" parTransId="{337C91CA-1DBA-E241-AD1A-76664F7B3E5A}" sibTransId="{68FD7C11-C552-454F-8518-097A7D3503A8}"/>
    <dgm:cxn modelId="{919C40D1-129F-904F-9C5D-DF03C6336B0C}" type="presOf" srcId="{E94CF377-D791-E84C-AD4F-6FCE54C07A6A}" destId="{43BF968D-8B9C-3E4C-B8F8-6859402D9550}" srcOrd="0" destOrd="0" presId="urn:microsoft.com/office/officeart/2005/8/layout/default"/>
    <dgm:cxn modelId="{3825F0EB-22E5-4801-B765-A12A7164FF25}" srcId="{ADBB0F1A-C26F-47C4-B730-CB4DA2DD525B}" destId="{A6EFBCEA-54F1-4FEB-8301-B2BDA834AD1A}" srcOrd="0" destOrd="0" parTransId="{CD283440-5AC5-4FEB-ADEC-763E41770EBC}" sibTransId="{92D24A33-7D94-4385-81A1-5D11ECB95648}"/>
    <dgm:cxn modelId="{3E397DEF-16CD-FF49-ADB6-E13DE5620BAB}" type="presOf" srcId="{ADBB0F1A-C26F-47C4-B730-CB4DA2DD525B}" destId="{9925650D-41EB-A747-9129-D20E24C697BA}" srcOrd="0" destOrd="0" presId="urn:microsoft.com/office/officeart/2005/8/layout/default"/>
    <dgm:cxn modelId="{872322F1-8A37-3F40-9807-BE46BCE1C16C}" type="presOf" srcId="{7910C470-8DA0-BE40-BCAA-A7DC2FA6C96F}" destId="{3A87B14B-66D6-1E4F-A71F-FC849EBCBA38}" srcOrd="0" destOrd="0" presId="urn:microsoft.com/office/officeart/2005/8/layout/default"/>
    <dgm:cxn modelId="{6EB0BCFF-55CB-8445-9280-026FB7893D38}" srcId="{ADBB0F1A-C26F-47C4-B730-CB4DA2DD525B}" destId="{E94CF377-D791-E84C-AD4F-6FCE54C07A6A}" srcOrd="1" destOrd="0" parTransId="{C9FAB36C-5D89-7D41-A9E1-D55C41CC696D}" sibTransId="{BA718B06-B344-5C42-89CD-3590C4E28FB6}"/>
    <dgm:cxn modelId="{AD0C12E0-D803-364B-858E-EFAB67291C14}" type="presParOf" srcId="{9925650D-41EB-A747-9129-D20E24C697BA}" destId="{4C2F4067-DF49-5445-A220-3DDAF01C7E0C}" srcOrd="0" destOrd="0" presId="urn:microsoft.com/office/officeart/2005/8/layout/default"/>
    <dgm:cxn modelId="{D54EEAAA-C6EC-B648-830C-676BA5C5FB1A}" type="presParOf" srcId="{9925650D-41EB-A747-9129-D20E24C697BA}" destId="{5926D80A-A95E-D848-9EA1-8E5429171EED}" srcOrd="1" destOrd="0" presId="urn:microsoft.com/office/officeart/2005/8/layout/default"/>
    <dgm:cxn modelId="{C076B052-F491-F243-B5E2-42130A5B15E9}" type="presParOf" srcId="{9925650D-41EB-A747-9129-D20E24C697BA}" destId="{43BF968D-8B9C-3E4C-B8F8-6859402D9550}" srcOrd="2" destOrd="0" presId="urn:microsoft.com/office/officeart/2005/8/layout/default"/>
    <dgm:cxn modelId="{0D0F8D07-80C6-7D49-9036-C43765B6FF49}" type="presParOf" srcId="{9925650D-41EB-A747-9129-D20E24C697BA}" destId="{A3E8CD2C-51B2-3F42-8BB3-83C7A4251C3D}" srcOrd="3" destOrd="0" presId="urn:microsoft.com/office/officeart/2005/8/layout/default"/>
    <dgm:cxn modelId="{69C5F0DE-4F92-C14E-9C1D-17B9090D651E}" type="presParOf" srcId="{9925650D-41EB-A747-9129-D20E24C697BA}" destId="{41181A0D-2DE1-764D-BDD4-D80552DEC84D}" srcOrd="4" destOrd="0" presId="urn:microsoft.com/office/officeart/2005/8/layout/default"/>
    <dgm:cxn modelId="{EB47E7EC-1A35-1A4B-9BC4-3EA0D8774EE3}" type="presParOf" srcId="{9925650D-41EB-A747-9129-D20E24C697BA}" destId="{8197B0A4-018C-4B49-ADE8-962B7F8CE778}" srcOrd="5" destOrd="0" presId="urn:microsoft.com/office/officeart/2005/8/layout/default"/>
    <dgm:cxn modelId="{E444BC59-6D61-F542-8DCF-E9BCAC702E30}" type="presParOf" srcId="{9925650D-41EB-A747-9129-D20E24C697BA}" destId="{4B182E2E-667B-B741-A945-78EF6CFACA40}" srcOrd="6" destOrd="0" presId="urn:microsoft.com/office/officeart/2005/8/layout/default"/>
    <dgm:cxn modelId="{EDED148A-35CF-774A-A6A0-AD06A09DE4E4}" type="presParOf" srcId="{9925650D-41EB-A747-9129-D20E24C697BA}" destId="{306CE89A-21C7-6445-A98E-EFD9E71B9AFA}" srcOrd="7" destOrd="0" presId="urn:microsoft.com/office/officeart/2005/8/layout/default"/>
    <dgm:cxn modelId="{76200EA6-005A-BF4D-B9B5-24617FB3B90D}" type="presParOf" srcId="{9925650D-41EB-A747-9129-D20E24C697BA}" destId="{1C556DAF-14AE-124E-B244-B4215FAF909A}" srcOrd="8" destOrd="0" presId="urn:microsoft.com/office/officeart/2005/8/layout/default"/>
    <dgm:cxn modelId="{F5FEEFE6-06BB-984B-A6EC-751F75B61F1A}" type="presParOf" srcId="{9925650D-41EB-A747-9129-D20E24C697BA}" destId="{4E91AD31-328C-1141-8E4C-F66C16D91B14}" srcOrd="9" destOrd="0" presId="urn:microsoft.com/office/officeart/2005/8/layout/default"/>
    <dgm:cxn modelId="{B0879700-4E9C-3F4E-9A4B-9AEBD32F806B}" type="presParOf" srcId="{9925650D-41EB-A747-9129-D20E24C697BA}" destId="{5E4155CA-D569-194B-A02A-56255148C9CC}" srcOrd="10" destOrd="0" presId="urn:microsoft.com/office/officeart/2005/8/layout/default"/>
    <dgm:cxn modelId="{A7A0428E-7C97-E944-ADC0-6BED2A88879C}" type="presParOf" srcId="{9925650D-41EB-A747-9129-D20E24C697BA}" destId="{B52953C3-CBA0-3B4F-869B-ADD6304B73C6}" srcOrd="11" destOrd="0" presId="urn:microsoft.com/office/officeart/2005/8/layout/default"/>
    <dgm:cxn modelId="{1096C870-9BD4-C948-9218-584B03C829A6}" type="presParOf" srcId="{9925650D-41EB-A747-9129-D20E24C697BA}" destId="{A67B0F91-A859-5440-9813-D251B82D040D}" srcOrd="12" destOrd="0" presId="urn:microsoft.com/office/officeart/2005/8/layout/default"/>
    <dgm:cxn modelId="{8111DD4B-97B2-A949-A3DD-3A441A1855A3}" type="presParOf" srcId="{9925650D-41EB-A747-9129-D20E24C697BA}" destId="{EEED22E7-2B20-6840-880F-BDDD43935796}" srcOrd="13" destOrd="0" presId="urn:microsoft.com/office/officeart/2005/8/layout/default"/>
    <dgm:cxn modelId="{324A751E-5953-D247-A54D-B2812E6A1A08}" type="presParOf" srcId="{9925650D-41EB-A747-9129-D20E24C697BA}" destId="{5563F122-C8D5-E14A-8B33-1B49157D5FF2}" srcOrd="14" destOrd="0" presId="urn:microsoft.com/office/officeart/2005/8/layout/default"/>
    <dgm:cxn modelId="{0C729A96-76F3-4543-A5DC-0A791C713C59}" type="presParOf" srcId="{9925650D-41EB-A747-9129-D20E24C697BA}" destId="{7D811FD7-0C97-3045-A5BA-3836384999DF}" srcOrd="15" destOrd="0" presId="urn:microsoft.com/office/officeart/2005/8/layout/default"/>
    <dgm:cxn modelId="{4AC26052-4048-CC42-9334-5DC1B4738AAA}" type="presParOf" srcId="{9925650D-41EB-A747-9129-D20E24C697BA}" destId="{945928FC-3C74-FE4C-B59C-7901F9D6FF73}" srcOrd="16" destOrd="0" presId="urn:microsoft.com/office/officeart/2005/8/layout/default"/>
    <dgm:cxn modelId="{F05E190A-07EC-C644-9691-02A79E5BFB72}" type="presParOf" srcId="{9925650D-41EB-A747-9129-D20E24C697BA}" destId="{B661316E-CFB0-0548-8CD6-AEDA93E82DE6}" srcOrd="17" destOrd="0" presId="urn:microsoft.com/office/officeart/2005/8/layout/default"/>
    <dgm:cxn modelId="{76B991B2-F4FC-6E45-A592-28AF8D7CE98A}" type="presParOf" srcId="{9925650D-41EB-A747-9129-D20E24C697BA}" destId="{3A87B14B-66D6-1E4F-A71F-FC849EBCBA38}"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AE3EEE-9E2A-4C7A-8574-1C0EA393FD94}"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81D53C6A-39DC-4213-98C0-B608A789A429}">
      <dgm:prSet phldrT="[Text]" custT="1"/>
      <dgm:spPr>
        <a:xfrm>
          <a:off x="7555" y="734"/>
          <a:ext cx="3277239" cy="2007845"/>
        </a:xfrm>
        <a:prstGeom prst="roundRect">
          <a:avLst/>
        </a:prstGeom>
      </dgm:spPr>
      <dgm:t>
        <a:bodyPr/>
        <a:lstStyle/>
        <a:p>
          <a:pPr>
            <a:buNone/>
          </a:pPr>
          <a:r>
            <a:rPr lang="en-US" sz="3600">
              <a:latin typeface="+mn-lt"/>
              <a:ea typeface="+mn-ea"/>
              <a:cs typeface="Calibri" panose="020F0502020204030204" pitchFamily="34" charset="0"/>
            </a:rPr>
            <a:t>Synthesize ideas</a:t>
          </a:r>
          <a:endParaRPr lang="en-US" sz="3600" dirty="0">
            <a:latin typeface="+mn-lt"/>
            <a:ea typeface="+mn-ea"/>
            <a:cs typeface="Calibri" panose="020F0502020204030204" pitchFamily="34" charset="0"/>
          </a:endParaRPr>
        </a:p>
      </dgm:t>
    </dgm:pt>
    <dgm:pt modelId="{7222A055-C38E-46D7-9C51-652F8E9D7BBB}" type="parTrans" cxnId="{3A571EDC-444D-48EE-A369-7818D6E831EE}">
      <dgm:prSet/>
      <dgm:spPr/>
      <dgm:t>
        <a:bodyPr/>
        <a:lstStyle/>
        <a:p>
          <a:endParaRPr lang="en-US"/>
        </a:p>
      </dgm:t>
    </dgm:pt>
    <dgm:pt modelId="{B13DEBEB-E9A2-4007-A7EB-3C6FBF801CFC}" type="sibTrans" cxnId="{3A571EDC-444D-48EE-A369-7818D6E831EE}">
      <dgm:prSet/>
      <dgm:spPr/>
      <dgm:t>
        <a:bodyPr/>
        <a:lstStyle/>
        <a:p>
          <a:endParaRPr lang="en-US"/>
        </a:p>
      </dgm:t>
    </dgm:pt>
    <dgm:pt modelId="{7EA8D13D-7C09-418D-A719-0E8B90B2C1DA}">
      <dgm:prSet phldrT="[Text]" custT="1"/>
      <dgm:spPr>
        <a:xfrm>
          <a:off x="3284794" y="3118"/>
          <a:ext cx="4784849" cy="2003077"/>
        </a:xfrm>
        <a:prstGeom prst="rightArrow">
          <a:avLst>
            <a:gd name="adj1" fmla="val 75000"/>
            <a:gd name="adj2" fmla="val 50000"/>
          </a:avLst>
        </a:prstGeom>
      </dgm:spPr>
      <dgm:t>
        <a:bodyPr/>
        <a:lstStyle/>
        <a:p>
          <a:pPr>
            <a:buChar char="•"/>
          </a:pPr>
          <a:r>
            <a:rPr lang="en-US" sz="2500">
              <a:latin typeface="+mn-lt"/>
              <a:ea typeface="+mn-ea"/>
              <a:cs typeface="+mn-cs"/>
            </a:rPr>
            <a:t>3-5 ideas</a:t>
          </a:r>
          <a:endParaRPr lang="en-US" sz="2500" dirty="0">
            <a:latin typeface="+mn-lt"/>
            <a:ea typeface="+mn-ea"/>
            <a:cs typeface="+mn-cs"/>
          </a:endParaRPr>
        </a:p>
      </dgm:t>
    </dgm:pt>
    <dgm:pt modelId="{76B591FB-837E-4B5C-8BC3-905112B8B206}" type="parTrans" cxnId="{36A7D67E-5586-4C9F-A464-D2191CBCBCDB}">
      <dgm:prSet/>
      <dgm:spPr/>
      <dgm:t>
        <a:bodyPr/>
        <a:lstStyle/>
        <a:p>
          <a:endParaRPr lang="en-US"/>
        </a:p>
      </dgm:t>
    </dgm:pt>
    <dgm:pt modelId="{68F42A54-2438-4C8C-9C8F-7E55FBF67F44}" type="sibTrans" cxnId="{36A7D67E-5586-4C9F-A464-D2191CBCBCDB}">
      <dgm:prSet/>
      <dgm:spPr/>
      <dgm:t>
        <a:bodyPr/>
        <a:lstStyle/>
        <a:p>
          <a:endParaRPr lang="en-US"/>
        </a:p>
      </dgm:t>
    </dgm:pt>
    <dgm:pt modelId="{062E89F4-F3D0-4B50-96D7-F15BB0978CB9}">
      <dgm:prSet phldrT="[Text]" custT="1"/>
      <dgm:spPr>
        <a:xfrm>
          <a:off x="3284794" y="3118"/>
          <a:ext cx="4784849" cy="2003077"/>
        </a:xfrm>
        <a:prstGeom prst="rightArrow">
          <a:avLst>
            <a:gd name="adj1" fmla="val 75000"/>
            <a:gd name="adj2" fmla="val 50000"/>
          </a:avLst>
        </a:prstGeom>
      </dgm:spPr>
      <dgm:t>
        <a:bodyPr/>
        <a:lstStyle/>
        <a:p>
          <a:pPr>
            <a:buChar char="•"/>
          </a:pPr>
          <a:r>
            <a:rPr lang="en-US" sz="2500">
              <a:latin typeface="+mn-lt"/>
              <a:ea typeface="+mn-ea"/>
              <a:cs typeface="+mn-cs"/>
            </a:rPr>
            <a:t>Cluster similar ideas</a:t>
          </a:r>
          <a:endParaRPr lang="en-US" sz="2500" dirty="0">
            <a:latin typeface="+mn-lt"/>
            <a:ea typeface="+mn-ea"/>
            <a:cs typeface="+mn-cs"/>
          </a:endParaRPr>
        </a:p>
      </dgm:t>
    </dgm:pt>
    <dgm:pt modelId="{D0A52017-0556-446D-9E1A-2F329A270EAF}" type="parTrans" cxnId="{E00AA3AF-D10A-4E3B-9971-7AFAD864694F}">
      <dgm:prSet/>
      <dgm:spPr/>
      <dgm:t>
        <a:bodyPr/>
        <a:lstStyle/>
        <a:p>
          <a:endParaRPr lang="en-US"/>
        </a:p>
      </dgm:t>
    </dgm:pt>
    <dgm:pt modelId="{22D4C440-E554-4B4B-8D42-00E5DDBA1E5F}" type="sibTrans" cxnId="{E00AA3AF-D10A-4E3B-9971-7AFAD864694F}">
      <dgm:prSet/>
      <dgm:spPr/>
      <dgm:t>
        <a:bodyPr/>
        <a:lstStyle/>
        <a:p>
          <a:endParaRPr lang="en-US"/>
        </a:p>
      </dgm:t>
    </dgm:pt>
    <dgm:pt modelId="{3D4CEC44-FAB5-4BC3-ADB0-64A32746A1FB}">
      <dgm:prSet phldrT="[Text]" custT="1"/>
      <dgm:spPr>
        <a:xfrm>
          <a:off x="4398" y="2208887"/>
          <a:ext cx="3148724" cy="2159177"/>
        </a:xfrm>
        <a:prstGeom prst="roundRect">
          <a:avLst/>
        </a:prstGeom>
      </dgm:spPr>
      <dgm:t>
        <a:bodyPr/>
        <a:lstStyle/>
        <a:p>
          <a:pPr marL="0" lvl="0" indent="0" algn="ctr" defTabSz="1600200">
            <a:lnSpc>
              <a:spcPct val="90000"/>
            </a:lnSpc>
            <a:spcBef>
              <a:spcPct val="0"/>
            </a:spcBef>
            <a:spcAft>
              <a:spcPct val="35000"/>
            </a:spcAft>
            <a:buNone/>
          </a:pPr>
          <a:r>
            <a:rPr lang="en-US" sz="3600" kern="1200">
              <a:latin typeface="Verdana"/>
              <a:ea typeface="+mn-ea"/>
              <a:cs typeface="Calibri" panose="020F0502020204030204" pitchFamily="34" charset="0"/>
            </a:rPr>
            <a:t>Insight statements</a:t>
          </a:r>
          <a:endParaRPr lang="en-US" sz="3600" kern="1200" dirty="0">
            <a:latin typeface="Verdana"/>
            <a:ea typeface="+mn-ea"/>
            <a:cs typeface="Calibri" panose="020F0502020204030204" pitchFamily="34" charset="0"/>
          </a:endParaRPr>
        </a:p>
      </dgm:t>
    </dgm:pt>
    <dgm:pt modelId="{F071CBD3-1BAF-4BEC-BC75-6CE2824F1DF8}" type="parTrans" cxnId="{51059BC0-80DC-42AC-8539-4D572F8A183F}">
      <dgm:prSet/>
      <dgm:spPr/>
      <dgm:t>
        <a:bodyPr/>
        <a:lstStyle/>
        <a:p>
          <a:endParaRPr lang="en-US"/>
        </a:p>
      </dgm:t>
    </dgm:pt>
    <dgm:pt modelId="{5921066B-11B1-4E5B-84B5-099CE29B4546}" type="sibTrans" cxnId="{51059BC0-80DC-42AC-8539-4D572F8A183F}">
      <dgm:prSet/>
      <dgm:spPr/>
      <dgm:t>
        <a:bodyPr/>
        <a:lstStyle/>
        <a:p>
          <a:endParaRPr lang="en-US"/>
        </a:p>
      </dgm:t>
    </dgm:pt>
    <dgm:pt modelId="{37C1ACE4-77E0-4FF8-9B13-D0E8BF07A31F}">
      <dgm:prSet phldrT="[Text]" custT="1"/>
      <dgm:spPr>
        <a:xfrm>
          <a:off x="3153123" y="2286937"/>
          <a:ext cx="4919677" cy="2003077"/>
        </a:xfrm>
        <a:prstGeom prst="rightArrow">
          <a:avLst>
            <a:gd name="adj1" fmla="val 75000"/>
            <a:gd name="adj2" fmla="val 50000"/>
          </a:avLst>
        </a:prstGeom>
      </dgm:spPr>
      <dgm:t>
        <a:bodyPr/>
        <a:lstStyle/>
        <a:p>
          <a:pPr>
            <a:buChar char="•"/>
          </a:pPr>
          <a:r>
            <a:rPr lang="en-US" sz="2500" kern="1200">
              <a:latin typeface="Verdana"/>
              <a:ea typeface="+mn-ea"/>
              <a:cs typeface="+mn-cs"/>
            </a:rPr>
            <a:t>What is your design challenge</a:t>
          </a:r>
          <a:endParaRPr lang="en-US" sz="2500" kern="1200" dirty="0">
            <a:latin typeface="Verdana"/>
            <a:ea typeface="+mn-ea"/>
            <a:cs typeface="+mn-cs"/>
          </a:endParaRPr>
        </a:p>
      </dgm:t>
    </dgm:pt>
    <dgm:pt modelId="{F63FB0A7-5DD5-4C57-B3F0-E7C858AE5D5D}" type="parTrans" cxnId="{E9733E4C-09D6-4C5A-BC24-65138EC02E29}">
      <dgm:prSet/>
      <dgm:spPr/>
      <dgm:t>
        <a:bodyPr/>
        <a:lstStyle/>
        <a:p>
          <a:endParaRPr lang="en-US"/>
        </a:p>
      </dgm:t>
    </dgm:pt>
    <dgm:pt modelId="{A3C3C6E1-A8A7-48FA-9A49-7BF0A899491A}" type="sibTrans" cxnId="{E9733E4C-09D6-4C5A-BC24-65138EC02E29}">
      <dgm:prSet/>
      <dgm:spPr/>
      <dgm:t>
        <a:bodyPr/>
        <a:lstStyle/>
        <a:p>
          <a:endParaRPr lang="en-US"/>
        </a:p>
      </dgm:t>
    </dgm:pt>
    <dgm:pt modelId="{87F92A38-12EA-4837-8698-191F439E94E9}">
      <dgm:prSet phldrT="[Text]" custT="1"/>
      <dgm:spPr>
        <a:xfrm>
          <a:off x="3153123" y="2286937"/>
          <a:ext cx="4919677" cy="2003077"/>
        </a:xfrm>
        <a:prstGeom prst="rightArrow">
          <a:avLst>
            <a:gd name="adj1" fmla="val 75000"/>
            <a:gd name="adj2" fmla="val 50000"/>
          </a:avLst>
        </a:prstGeom>
      </dgm:spPr>
      <dgm:t>
        <a:bodyPr/>
        <a:lstStyle/>
        <a:p>
          <a:pPr>
            <a:buChar char="•"/>
          </a:pPr>
          <a:r>
            <a:rPr lang="en-US" sz="2500" kern="1200">
              <a:latin typeface="Verdana"/>
              <a:ea typeface="+mn-ea"/>
              <a:cs typeface="+mn-cs"/>
            </a:rPr>
            <a:t>Insights</a:t>
          </a:r>
          <a:endParaRPr lang="en-US" sz="2500" kern="1200" dirty="0">
            <a:latin typeface="Verdana"/>
            <a:ea typeface="+mn-ea"/>
            <a:cs typeface="+mn-cs"/>
          </a:endParaRPr>
        </a:p>
      </dgm:t>
    </dgm:pt>
    <dgm:pt modelId="{2B1D25C2-835B-4380-BA9F-F410DCC61A10}" type="parTrans" cxnId="{F63743A4-7131-434C-92FD-D7A574342C6E}">
      <dgm:prSet/>
      <dgm:spPr/>
      <dgm:t>
        <a:bodyPr/>
        <a:lstStyle/>
        <a:p>
          <a:endParaRPr lang="en-US"/>
        </a:p>
      </dgm:t>
    </dgm:pt>
    <dgm:pt modelId="{C32DF91A-A961-4E7D-9FAB-971DD69B057A}" type="sibTrans" cxnId="{F63743A4-7131-434C-92FD-D7A574342C6E}">
      <dgm:prSet/>
      <dgm:spPr/>
      <dgm:t>
        <a:bodyPr/>
        <a:lstStyle/>
        <a:p>
          <a:endParaRPr lang="en-US"/>
        </a:p>
      </dgm:t>
    </dgm:pt>
    <dgm:pt modelId="{CD6256E6-C141-40DD-AE05-23027ED8A60E}">
      <dgm:prSet phldrT="[Text]" custT="1"/>
      <dgm:spPr>
        <a:xfrm>
          <a:off x="3153123" y="2286937"/>
          <a:ext cx="4919677" cy="2003077"/>
        </a:xfrm>
      </dgm:spPr>
      <dgm:t>
        <a:bodyPr/>
        <a:lstStyle/>
        <a:p>
          <a:pPr>
            <a:buNone/>
          </a:pPr>
          <a:endParaRPr lang="en-US" sz="2500" kern="1200" dirty="0">
            <a:solidFill>
              <a:sysClr val="windowText" lastClr="000000">
                <a:hueOff val="0"/>
                <a:satOff val="0"/>
                <a:lumOff val="0"/>
                <a:alphaOff val="0"/>
              </a:sysClr>
            </a:solidFill>
            <a:latin typeface="Verdana"/>
            <a:ea typeface="+mn-ea"/>
            <a:cs typeface="+mn-cs"/>
          </a:endParaRPr>
        </a:p>
      </dgm:t>
    </dgm:pt>
    <dgm:pt modelId="{701A972A-05F9-4547-9CE6-3E8E1B9FFA1D}" type="parTrans" cxnId="{2EB79ABA-FE5D-49E7-B01E-F7C912EC9CE7}">
      <dgm:prSet/>
      <dgm:spPr/>
      <dgm:t>
        <a:bodyPr/>
        <a:lstStyle/>
        <a:p>
          <a:endParaRPr lang="en-US"/>
        </a:p>
      </dgm:t>
    </dgm:pt>
    <dgm:pt modelId="{BD44B79E-8D13-47C8-8D04-C87F52408257}" type="sibTrans" cxnId="{2EB79ABA-FE5D-49E7-B01E-F7C912EC9CE7}">
      <dgm:prSet/>
      <dgm:spPr/>
      <dgm:t>
        <a:bodyPr/>
        <a:lstStyle/>
        <a:p>
          <a:endParaRPr lang="en-US"/>
        </a:p>
      </dgm:t>
    </dgm:pt>
    <dgm:pt modelId="{CF817E4F-084A-4400-B37B-042B76BA9D63}">
      <dgm:prSet phldrT="[Text]" custT="1"/>
      <dgm:spPr>
        <a:xfrm>
          <a:off x="3284794" y="3118"/>
          <a:ext cx="4784849" cy="2003077"/>
        </a:xfrm>
      </dgm:spPr>
      <dgm:t>
        <a:bodyPr/>
        <a:lstStyle/>
        <a:p>
          <a:pPr>
            <a:buNone/>
          </a:pPr>
          <a:endParaRPr lang="en-US" sz="2500" dirty="0">
            <a:solidFill>
              <a:sysClr val="windowText" lastClr="000000">
                <a:hueOff val="0"/>
                <a:satOff val="0"/>
                <a:lumOff val="0"/>
                <a:alphaOff val="0"/>
              </a:sysClr>
            </a:solidFill>
            <a:latin typeface="+mn-lt"/>
            <a:ea typeface="+mn-ea"/>
            <a:cs typeface="+mn-cs"/>
          </a:endParaRPr>
        </a:p>
      </dgm:t>
    </dgm:pt>
    <dgm:pt modelId="{16B9F100-3E07-482C-A3A8-289EE1E2524A}" type="parTrans" cxnId="{F78B606E-3C5A-486B-B499-1DD44CFF777E}">
      <dgm:prSet/>
      <dgm:spPr/>
      <dgm:t>
        <a:bodyPr/>
        <a:lstStyle/>
        <a:p>
          <a:endParaRPr lang="en-US"/>
        </a:p>
      </dgm:t>
    </dgm:pt>
    <dgm:pt modelId="{BE9E4567-1170-4091-A4C3-131610761A29}" type="sibTrans" cxnId="{F78B606E-3C5A-486B-B499-1DD44CFF777E}">
      <dgm:prSet/>
      <dgm:spPr/>
      <dgm:t>
        <a:bodyPr/>
        <a:lstStyle/>
        <a:p>
          <a:endParaRPr lang="en-US"/>
        </a:p>
      </dgm:t>
    </dgm:pt>
    <dgm:pt modelId="{EADA61BA-7A2C-41B1-A61F-9BF8E8B22E91}" type="pres">
      <dgm:prSet presAssocID="{CEAE3EEE-9E2A-4C7A-8574-1C0EA393FD94}" presName="Name0" presStyleCnt="0">
        <dgm:presLayoutVars>
          <dgm:dir/>
          <dgm:animLvl val="lvl"/>
          <dgm:resizeHandles/>
        </dgm:presLayoutVars>
      </dgm:prSet>
      <dgm:spPr/>
    </dgm:pt>
    <dgm:pt modelId="{C7BD21A3-2B27-4914-99C6-68DA1B8218DD}" type="pres">
      <dgm:prSet presAssocID="{81D53C6A-39DC-4213-98C0-B608A789A429}" presName="linNode" presStyleCnt="0"/>
      <dgm:spPr/>
    </dgm:pt>
    <dgm:pt modelId="{B02031C9-FE6C-4DB3-A6D9-29DD247A82B4}" type="pres">
      <dgm:prSet presAssocID="{81D53C6A-39DC-4213-98C0-B608A789A429}" presName="parentShp" presStyleLbl="node1" presStyleIdx="0" presStyleCnt="2" custScaleX="102738" custScaleY="100238">
        <dgm:presLayoutVars>
          <dgm:bulletEnabled val="1"/>
        </dgm:presLayoutVars>
      </dgm:prSet>
      <dgm:spPr>
        <a:prstGeom prst="roundRect">
          <a:avLst/>
        </a:prstGeom>
      </dgm:spPr>
    </dgm:pt>
    <dgm:pt modelId="{4A1E78E2-AAFF-468F-9AFD-51BDC722AB0D}" type="pres">
      <dgm:prSet presAssocID="{81D53C6A-39DC-4213-98C0-B608A789A429}" presName="childShp" presStyleLbl="bgAccFollowNode1" presStyleIdx="0" presStyleCnt="2">
        <dgm:presLayoutVars>
          <dgm:bulletEnabled val="1"/>
        </dgm:presLayoutVars>
      </dgm:prSet>
      <dgm:spPr>
        <a:prstGeom prst="rightArrow">
          <a:avLst>
            <a:gd name="adj1" fmla="val 75000"/>
            <a:gd name="adj2" fmla="val 50000"/>
          </a:avLst>
        </a:prstGeom>
      </dgm:spPr>
    </dgm:pt>
    <dgm:pt modelId="{B0DF8760-8D00-4D82-B240-4839168334B5}" type="pres">
      <dgm:prSet presAssocID="{B13DEBEB-E9A2-4007-A7EB-3C6FBF801CFC}" presName="spacing" presStyleCnt="0"/>
      <dgm:spPr/>
    </dgm:pt>
    <dgm:pt modelId="{E70C44B4-6E91-444E-B58F-CA7EC68F4B9D}" type="pres">
      <dgm:prSet presAssocID="{3D4CEC44-FAB5-4BC3-ADB0-64A32746A1FB}" presName="linNode" presStyleCnt="0"/>
      <dgm:spPr/>
    </dgm:pt>
    <dgm:pt modelId="{3A8E84C1-AEE7-4102-BF8F-5A9A61D02B9E}" type="pres">
      <dgm:prSet presAssocID="{3D4CEC44-FAB5-4BC3-ADB0-64A32746A1FB}" presName="parentShp" presStyleLbl="node1" presStyleIdx="1" presStyleCnt="2" custScaleX="144006" custScaleY="107793">
        <dgm:presLayoutVars>
          <dgm:bulletEnabled val="1"/>
        </dgm:presLayoutVars>
      </dgm:prSet>
      <dgm:spPr/>
    </dgm:pt>
    <dgm:pt modelId="{0405BA69-3CF9-4D9B-9B7D-D5B6191DFF59}" type="pres">
      <dgm:prSet presAssocID="{3D4CEC44-FAB5-4BC3-ADB0-64A32746A1FB}" presName="childShp" presStyleLbl="bgAccFollowNode1" presStyleIdx="1" presStyleCnt="2" custScaleX="150000">
        <dgm:presLayoutVars>
          <dgm:bulletEnabled val="1"/>
        </dgm:presLayoutVars>
      </dgm:prSet>
      <dgm:spPr>
        <a:prstGeom prst="rightArrow">
          <a:avLst>
            <a:gd name="adj1" fmla="val 75000"/>
            <a:gd name="adj2" fmla="val 50000"/>
          </a:avLst>
        </a:prstGeom>
      </dgm:spPr>
    </dgm:pt>
  </dgm:ptLst>
  <dgm:cxnLst>
    <dgm:cxn modelId="{D9831F0F-AC43-429F-9D5A-21787C88D66A}" type="presOf" srcId="{7EA8D13D-7C09-418D-A719-0E8B90B2C1DA}" destId="{4A1E78E2-AAFF-468F-9AFD-51BDC722AB0D}" srcOrd="0" destOrd="0" presId="urn:microsoft.com/office/officeart/2005/8/layout/vList6"/>
    <dgm:cxn modelId="{C392A112-33E5-4F8D-84E5-5B5E1FF8D0FA}" type="presOf" srcId="{CD6256E6-C141-40DD-AE05-23027ED8A60E}" destId="{0405BA69-3CF9-4D9B-9B7D-D5B6191DFF59}" srcOrd="0" destOrd="1" presId="urn:microsoft.com/office/officeart/2005/8/layout/vList6"/>
    <dgm:cxn modelId="{5F24823E-8376-41CC-A8EC-3C2E2B627E8E}" type="presOf" srcId="{37C1ACE4-77E0-4FF8-9B13-D0E8BF07A31F}" destId="{0405BA69-3CF9-4D9B-9B7D-D5B6191DFF59}" srcOrd="0" destOrd="0" presId="urn:microsoft.com/office/officeart/2005/8/layout/vList6"/>
    <dgm:cxn modelId="{E9733E4C-09D6-4C5A-BC24-65138EC02E29}" srcId="{3D4CEC44-FAB5-4BC3-ADB0-64A32746A1FB}" destId="{37C1ACE4-77E0-4FF8-9B13-D0E8BF07A31F}" srcOrd="0" destOrd="0" parTransId="{F63FB0A7-5DD5-4C57-B3F0-E7C858AE5D5D}" sibTransId="{A3C3C6E1-A8A7-48FA-9A49-7BF0A899491A}"/>
    <dgm:cxn modelId="{F78B606E-3C5A-486B-B499-1DD44CFF777E}" srcId="{81D53C6A-39DC-4213-98C0-B608A789A429}" destId="{CF817E4F-084A-4400-B37B-042B76BA9D63}" srcOrd="1" destOrd="0" parTransId="{16B9F100-3E07-482C-A3A8-289EE1E2524A}" sibTransId="{BE9E4567-1170-4091-A4C3-131610761A29}"/>
    <dgm:cxn modelId="{F23E3752-8587-4520-842A-BB1EB0249243}" type="presOf" srcId="{3D4CEC44-FAB5-4BC3-ADB0-64A32746A1FB}" destId="{3A8E84C1-AEE7-4102-BF8F-5A9A61D02B9E}" srcOrd="0" destOrd="0" presId="urn:microsoft.com/office/officeart/2005/8/layout/vList6"/>
    <dgm:cxn modelId="{9B935F7B-4714-4082-9D28-FFB435286816}" type="presOf" srcId="{87F92A38-12EA-4837-8698-191F439E94E9}" destId="{0405BA69-3CF9-4D9B-9B7D-D5B6191DFF59}" srcOrd="0" destOrd="2" presId="urn:microsoft.com/office/officeart/2005/8/layout/vList6"/>
    <dgm:cxn modelId="{0EDB8D7E-08BF-4FC9-87E2-B94746C55C62}" type="presOf" srcId="{CF817E4F-084A-4400-B37B-042B76BA9D63}" destId="{4A1E78E2-AAFF-468F-9AFD-51BDC722AB0D}" srcOrd="0" destOrd="1" presId="urn:microsoft.com/office/officeart/2005/8/layout/vList6"/>
    <dgm:cxn modelId="{36A7D67E-5586-4C9F-A464-D2191CBCBCDB}" srcId="{81D53C6A-39DC-4213-98C0-B608A789A429}" destId="{7EA8D13D-7C09-418D-A719-0E8B90B2C1DA}" srcOrd="0" destOrd="0" parTransId="{76B591FB-837E-4B5C-8BC3-905112B8B206}" sibTransId="{68F42A54-2438-4C8C-9C8F-7E55FBF67F44}"/>
    <dgm:cxn modelId="{6CC9459E-3FE8-43AB-92C7-71FEBB47D33E}" type="presOf" srcId="{81D53C6A-39DC-4213-98C0-B608A789A429}" destId="{B02031C9-FE6C-4DB3-A6D9-29DD247A82B4}" srcOrd="0" destOrd="0" presId="urn:microsoft.com/office/officeart/2005/8/layout/vList6"/>
    <dgm:cxn modelId="{F63743A4-7131-434C-92FD-D7A574342C6E}" srcId="{3D4CEC44-FAB5-4BC3-ADB0-64A32746A1FB}" destId="{87F92A38-12EA-4837-8698-191F439E94E9}" srcOrd="2" destOrd="0" parTransId="{2B1D25C2-835B-4380-BA9F-F410DCC61A10}" sibTransId="{C32DF91A-A961-4E7D-9FAB-971DD69B057A}"/>
    <dgm:cxn modelId="{E00AA3AF-D10A-4E3B-9971-7AFAD864694F}" srcId="{81D53C6A-39DC-4213-98C0-B608A789A429}" destId="{062E89F4-F3D0-4B50-96D7-F15BB0978CB9}" srcOrd="2" destOrd="0" parTransId="{D0A52017-0556-446D-9E1A-2F329A270EAF}" sibTransId="{22D4C440-E554-4B4B-8D42-00E5DDBA1E5F}"/>
    <dgm:cxn modelId="{2EB79ABA-FE5D-49E7-B01E-F7C912EC9CE7}" srcId="{3D4CEC44-FAB5-4BC3-ADB0-64A32746A1FB}" destId="{CD6256E6-C141-40DD-AE05-23027ED8A60E}" srcOrd="1" destOrd="0" parTransId="{701A972A-05F9-4547-9CE6-3E8E1B9FFA1D}" sibTransId="{BD44B79E-8D13-47C8-8D04-C87F52408257}"/>
    <dgm:cxn modelId="{51059BC0-80DC-42AC-8539-4D572F8A183F}" srcId="{CEAE3EEE-9E2A-4C7A-8574-1C0EA393FD94}" destId="{3D4CEC44-FAB5-4BC3-ADB0-64A32746A1FB}" srcOrd="1" destOrd="0" parTransId="{F071CBD3-1BAF-4BEC-BC75-6CE2824F1DF8}" sibTransId="{5921066B-11B1-4E5B-84B5-099CE29B4546}"/>
    <dgm:cxn modelId="{3A571EDC-444D-48EE-A369-7818D6E831EE}" srcId="{CEAE3EEE-9E2A-4C7A-8574-1C0EA393FD94}" destId="{81D53C6A-39DC-4213-98C0-B608A789A429}" srcOrd="0" destOrd="0" parTransId="{7222A055-C38E-46D7-9C51-652F8E9D7BBB}" sibTransId="{B13DEBEB-E9A2-4007-A7EB-3C6FBF801CFC}"/>
    <dgm:cxn modelId="{F5EF6FDE-BD06-434A-B575-E38118068303}" type="presOf" srcId="{062E89F4-F3D0-4B50-96D7-F15BB0978CB9}" destId="{4A1E78E2-AAFF-468F-9AFD-51BDC722AB0D}" srcOrd="0" destOrd="2" presId="urn:microsoft.com/office/officeart/2005/8/layout/vList6"/>
    <dgm:cxn modelId="{0579E5FE-8551-42FD-A501-BDD9CF191333}" type="presOf" srcId="{CEAE3EEE-9E2A-4C7A-8574-1C0EA393FD94}" destId="{EADA61BA-7A2C-41B1-A61F-9BF8E8B22E91}" srcOrd="0" destOrd="0" presId="urn:microsoft.com/office/officeart/2005/8/layout/vList6"/>
    <dgm:cxn modelId="{80AC60E7-DC41-4E87-B99D-B6630ACD6ADB}" type="presParOf" srcId="{EADA61BA-7A2C-41B1-A61F-9BF8E8B22E91}" destId="{C7BD21A3-2B27-4914-99C6-68DA1B8218DD}" srcOrd="0" destOrd="0" presId="urn:microsoft.com/office/officeart/2005/8/layout/vList6"/>
    <dgm:cxn modelId="{16080338-540F-44B9-85B4-836BA12FE2CB}" type="presParOf" srcId="{C7BD21A3-2B27-4914-99C6-68DA1B8218DD}" destId="{B02031C9-FE6C-4DB3-A6D9-29DD247A82B4}" srcOrd="0" destOrd="0" presId="urn:microsoft.com/office/officeart/2005/8/layout/vList6"/>
    <dgm:cxn modelId="{A80A48EB-A794-44AC-AACE-DBD7BC80F986}" type="presParOf" srcId="{C7BD21A3-2B27-4914-99C6-68DA1B8218DD}" destId="{4A1E78E2-AAFF-468F-9AFD-51BDC722AB0D}" srcOrd="1" destOrd="0" presId="urn:microsoft.com/office/officeart/2005/8/layout/vList6"/>
    <dgm:cxn modelId="{467D7B7B-6077-47EB-BAF9-B3EA35B7842B}" type="presParOf" srcId="{EADA61BA-7A2C-41B1-A61F-9BF8E8B22E91}" destId="{B0DF8760-8D00-4D82-B240-4839168334B5}" srcOrd="1" destOrd="0" presId="urn:microsoft.com/office/officeart/2005/8/layout/vList6"/>
    <dgm:cxn modelId="{7ED46D02-54FE-4D8A-B299-8A06C6C76E46}" type="presParOf" srcId="{EADA61BA-7A2C-41B1-A61F-9BF8E8B22E91}" destId="{E70C44B4-6E91-444E-B58F-CA7EC68F4B9D}" srcOrd="2" destOrd="0" presId="urn:microsoft.com/office/officeart/2005/8/layout/vList6"/>
    <dgm:cxn modelId="{24649FEC-1723-40A1-8772-403B92DEA025}" type="presParOf" srcId="{E70C44B4-6E91-444E-B58F-CA7EC68F4B9D}" destId="{3A8E84C1-AEE7-4102-BF8F-5A9A61D02B9E}" srcOrd="0" destOrd="0" presId="urn:microsoft.com/office/officeart/2005/8/layout/vList6"/>
    <dgm:cxn modelId="{683175E2-C0AC-4A93-8B15-0FD5B2D151FA}" type="presParOf" srcId="{E70C44B4-6E91-444E-B58F-CA7EC68F4B9D}" destId="{0405BA69-3CF9-4D9B-9B7D-D5B6191DFF5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7CA361-DA24-4239-9FDE-4BD4A548884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19A977-E849-4653-B121-1008EACBEAF2}">
      <dgm:prSet custT="1"/>
      <dgm:spPr>
        <a:solidFill>
          <a:srgbClr val="E0001B">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57150" tIns="57150" rIns="57150" bIns="57150" numCol="1" spcCol="1270" anchor="ctr" anchorCtr="0"/>
        <a:lstStyle/>
        <a:p>
          <a:pPr marL="0" lvl="0" indent="0" algn="l" defTabSz="666750">
            <a:lnSpc>
              <a:spcPct val="90000"/>
            </a:lnSpc>
            <a:spcBef>
              <a:spcPct val="0"/>
            </a:spcBef>
            <a:spcAft>
              <a:spcPct val="35000"/>
            </a:spcAft>
            <a:buNone/>
          </a:pPr>
          <a:r>
            <a:rPr lang="en-US" sz="1500" kern="1200" dirty="0">
              <a:solidFill>
                <a:srgbClr val="FFFFFF"/>
              </a:solidFill>
              <a:latin typeface="Verdana"/>
              <a:ea typeface="+mn-ea"/>
              <a:cs typeface="+mn-cs"/>
            </a:rPr>
            <a:t>Methods</a:t>
          </a:r>
        </a:p>
      </dgm:t>
    </dgm:pt>
    <dgm:pt modelId="{CC130883-A83D-4E9F-9D60-95E2523FC70A}" type="parTrans" cxnId="{9E9F8B42-4B8E-4FA5-AFBB-2561FDA16056}">
      <dgm:prSet/>
      <dgm:spPr/>
      <dgm:t>
        <a:bodyPr/>
        <a:lstStyle/>
        <a:p>
          <a:endParaRPr lang="en-US"/>
        </a:p>
      </dgm:t>
    </dgm:pt>
    <dgm:pt modelId="{D6B895F0-A200-4DC4-906B-979B0E08D3F4}" type="sibTrans" cxnId="{9E9F8B42-4B8E-4FA5-AFBB-2561FDA16056}">
      <dgm:prSet/>
      <dgm:spPr/>
      <dgm:t>
        <a:bodyPr/>
        <a:lstStyle/>
        <a:p>
          <a:endParaRPr lang="en-US"/>
        </a:p>
      </dgm:t>
    </dgm:pt>
    <dgm:pt modelId="{04B28B52-EC82-4FCB-B884-3C71D91FC96F}" type="pres">
      <dgm:prSet presAssocID="{4B7CA361-DA24-4239-9FDE-4BD4A5488845}" presName="linear" presStyleCnt="0">
        <dgm:presLayoutVars>
          <dgm:animLvl val="lvl"/>
          <dgm:resizeHandles val="exact"/>
        </dgm:presLayoutVars>
      </dgm:prSet>
      <dgm:spPr/>
    </dgm:pt>
    <dgm:pt modelId="{A9803685-31AF-4936-B854-85D2A7E3BD31}" type="pres">
      <dgm:prSet presAssocID="{9E19A977-E849-4653-B121-1008EACBEAF2}" presName="parentText" presStyleLbl="node1" presStyleIdx="0" presStyleCnt="1" custLinFactNeighborX="32764" custLinFactNeighborY="-81538">
        <dgm:presLayoutVars>
          <dgm:chMax val="0"/>
          <dgm:bulletEnabled val="1"/>
        </dgm:presLayoutVars>
      </dgm:prSet>
      <dgm:spPr>
        <a:xfrm>
          <a:off x="0" y="4778"/>
          <a:ext cx="1236926" cy="359774"/>
        </a:xfrm>
        <a:prstGeom prst="roundRect">
          <a:avLst/>
        </a:prstGeom>
      </dgm:spPr>
    </dgm:pt>
  </dgm:ptLst>
  <dgm:cxnLst>
    <dgm:cxn modelId="{79FC6A33-F243-4C76-B37D-BE464AAFD567}" type="presOf" srcId="{9E19A977-E849-4653-B121-1008EACBEAF2}" destId="{A9803685-31AF-4936-B854-85D2A7E3BD31}" srcOrd="0" destOrd="0" presId="urn:microsoft.com/office/officeart/2005/8/layout/vList2"/>
    <dgm:cxn modelId="{9E9F8B42-4B8E-4FA5-AFBB-2561FDA16056}" srcId="{4B7CA361-DA24-4239-9FDE-4BD4A5488845}" destId="{9E19A977-E849-4653-B121-1008EACBEAF2}" srcOrd="0" destOrd="0" parTransId="{CC130883-A83D-4E9F-9D60-95E2523FC70A}" sibTransId="{D6B895F0-A200-4DC4-906B-979B0E08D3F4}"/>
    <dgm:cxn modelId="{217627FF-642B-42BF-9F34-27896F069070}" type="presOf" srcId="{4B7CA361-DA24-4239-9FDE-4BD4A5488845}" destId="{04B28B52-EC82-4FCB-B884-3C71D91FC96F}" srcOrd="0" destOrd="0" presId="urn:microsoft.com/office/officeart/2005/8/layout/vList2"/>
    <dgm:cxn modelId="{76B366AF-B034-4A64-AEC7-70E6F58073EE}" type="presParOf" srcId="{04B28B52-EC82-4FCB-B884-3C71D91FC96F}" destId="{A9803685-31AF-4936-B854-85D2A7E3BD31}"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FB9D29-B729-4A83-9260-A5BED4C1814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074D090-C92B-4AB5-A2B7-E32A9A13A47F}">
      <dgm:prSet phldrT="[Text]" custT="1"/>
      <dgm:spPr>
        <a:xfrm rot="10800000">
          <a:off x="1737697" y="2526"/>
          <a:ext cx="5405120" cy="1505029"/>
        </a:xfrm>
        <a:prstGeom prst="homePlate">
          <a:avLst/>
        </a:prstGeom>
        <a:solidFill>
          <a:srgbClr val="0068FF">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2000" b="0" dirty="0">
              <a:solidFill>
                <a:srgbClr val="FFFFFF"/>
              </a:solidFill>
              <a:effectLst/>
              <a:latin typeface="+mn-lt"/>
              <a:ea typeface="+mn-ea"/>
              <a:cs typeface="+mn-cs"/>
            </a:rPr>
            <a:t>1) Assess the current landscape of the national PI/QM agenda</a:t>
          </a:r>
          <a:endParaRPr lang="en-US" sz="2000" b="0" dirty="0">
            <a:solidFill>
              <a:srgbClr val="FFFFFF"/>
            </a:solidFill>
            <a:latin typeface="+mn-lt"/>
            <a:ea typeface="+mn-ea"/>
            <a:cs typeface="+mn-cs"/>
          </a:endParaRPr>
        </a:p>
      </dgm:t>
    </dgm:pt>
    <dgm:pt modelId="{ADB75D40-90D7-4A82-B7A6-D00E03FC724D}" type="parTrans" cxnId="{E057E7AD-2621-42EF-9885-8615B7736AE4}">
      <dgm:prSet/>
      <dgm:spPr/>
      <dgm:t>
        <a:bodyPr/>
        <a:lstStyle/>
        <a:p>
          <a:endParaRPr lang="en-US"/>
        </a:p>
      </dgm:t>
    </dgm:pt>
    <dgm:pt modelId="{DD5895FF-B497-4BA4-9AB6-07D266682E7B}" type="sibTrans" cxnId="{E057E7AD-2621-42EF-9885-8615B7736AE4}">
      <dgm:prSet/>
      <dgm:spPr/>
      <dgm:t>
        <a:bodyPr/>
        <a:lstStyle/>
        <a:p>
          <a:endParaRPr lang="en-US"/>
        </a:p>
      </dgm:t>
    </dgm:pt>
    <dgm:pt modelId="{1675092A-AFDB-4E30-80D9-C8898C89B802}">
      <dgm:prSet/>
      <dgm:spPr>
        <a:xfrm rot="10800000">
          <a:off x="1737697" y="1956818"/>
          <a:ext cx="5405120" cy="1505029"/>
        </a:xfrm>
        <a:prstGeom prst="homePlate">
          <a:avLst/>
        </a:prstGeom>
        <a:solidFill>
          <a:srgbClr val="0068FF">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dirty="0">
              <a:solidFill>
                <a:srgbClr val="FFFFFF"/>
              </a:solidFill>
              <a:effectLst/>
              <a:latin typeface="+mn-lt"/>
              <a:ea typeface="+mn-ea"/>
              <a:cs typeface="+mn-cs"/>
            </a:rPr>
            <a:t>2) Engage diverse stakeholders to develop a roadmap for strengthening PI/QM programs and integrating promising activities from the recently completed person-centered care (PCC) study</a:t>
          </a:r>
          <a:endParaRPr lang="en-US" dirty="0">
            <a:solidFill>
              <a:srgbClr val="FFFFFF"/>
            </a:solidFill>
            <a:latin typeface="+mn-lt"/>
            <a:ea typeface="+mn-ea"/>
            <a:cs typeface="+mn-cs"/>
          </a:endParaRPr>
        </a:p>
      </dgm:t>
    </dgm:pt>
    <dgm:pt modelId="{9A8C44F6-CD60-462C-B005-AA812A9E0DB8}" type="parTrans" cxnId="{A726305D-1B69-43B3-84CE-4E30251947C3}">
      <dgm:prSet/>
      <dgm:spPr/>
      <dgm:t>
        <a:bodyPr/>
        <a:lstStyle/>
        <a:p>
          <a:endParaRPr lang="en-US"/>
        </a:p>
      </dgm:t>
    </dgm:pt>
    <dgm:pt modelId="{FED4F8C5-CCFB-4F19-A091-14514D7319CA}" type="sibTrans" cxnId="{A726305D-1B69-43B3-84CE-4E30251947C3}">
      <dgm:prSet/>
      <dgm:spPr/>
      <dgm:t>
        <a:bodyPr/>
        <a:lstStyle/>
        <a:p>
          <a:endParaRPr lang="en-US"/>
        </a:p>
      </dgm:t>
    </dgm:pt>
    <dgm:pt modelId="{77CA28F3-D7A1-4170-B3F0-4F5FD7CC2437}">
      <dgm:prSet/>
      <dgm:spPr>
        <a:xfrm rot="10800000">
          <a:off x="1238304" y="3911110"/>
          <a:ext cx="6070976" cy="1505029"/>
        </a:xfrm>
        <a:prstGeom prst="homePlate">
          <a:avLst/>
        </a:prstGeom>
        <a:solidFill>
          <a:srgbClr val="0068FF">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dirty="0">
              <a:solidFill>
                <a:srgbClr val="FFFFFF"/>
              </a:solidFill>
              <a:latin typeface="+mn-lt"/>
              <a:ea typeface="+mn-ea"/>
              <a:cs typeface="+mn-cs"/>
            </a:rPr>
            <a:t>3) Provide a combination of technical assistance, policy development/advocacy, and engagements to facility, national, regional, and global quality improvement efforts. </a:t>
          </a:r>
        </a:p>
      </dgm:t>
    </dgm:pt>
    <dgm:pt modelId="{556822B6-BFCD-48EB-8542-EC02E6D1B8DA}" type="parTrans" cxnId="{6413C10F-1F37-4E05-8E48-9242C4DCE863}">
      <dgm:prSet/>
      <dgm:spPr/>
      <dgm:t>
        <a:bodyPr/>
        <a:lstStyle/>
        <a:p>
          <a:endParaRPr lang="en-US"/>
        </a:p>
      </dgm:t>
    </dgm:pt>
    <dgm:pt modelId="{6964E53A-E353-4A21-812E-FA3256BCD703}" type="sibTrans" cxnId="{6413C10F-1F37-4E05-8E48-9242C4DCE863}">
      <dgm:prSet/>
      <dgm:spPr/>
      <dgm:t>
        <a:bodyPr/>
        <a:lstStyle/>
        <a:p>
          <a:endParaRPr lang="en-US"/>
        </a:p>
      </dgm:t>
    </dgm:pt>
    <dgm:pt modelId="{E291FCBE-998E-4121-9350-3DEAFCE6D733}" type="pres">
      <dgm:prSet presAssocID="{3CFB9D29-B729-4A83-9260-A5BED4C18146}" presName="linearFlow" presStyleCnt="0">
        <dgm:presLayoutVars>
          <dgm:dir/>
          <dgm:resizeHandles val="exact"/>
        </dgm:presLayoutVars>
      </dgm:prSet>
      <dgm:spPr/>
    </dgm:pt>
    <dgm:pt modelId="{DC27632B-B4DA-4B46-A74E-6CB94AFBCFB3}" type="pres">
      <dgm:prSet presAssocID="{B074D090-C92B-4AB5-A2B7-E32A9A13A47F}" presName="composite" presStyleCnt="0"/>
      <dgm:spPr/>
    </dgm:pt>
    <dgm:pt modelId="{ED95DFD5-A2B8-468E-A0ED-E9FDBC851850}" type="pres">
      <dgm:prSet presAssocID="{B074D090-C92B-4AB5-A2B7-E32A9A13A47F}" presName="imgShp" presStyleLbl="fgImgPlace1" presStyleIdx="0" presStyleCnt="3"/>
      <dgm:spPr>
        <a:xfrm>
          <a:off x="985182" y="2526"/>
          <a:ext cx="1505029" cy="1505029"/>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Architects working on landscape plans, conceptual site plan, and architectural drawings on transparent paper"/>
        </a:ext>
      </dgm:extLst>
    </dgm:pt>
    <dgm:pt modelId="{FA86746D-B938-4B1E-A21F-61CA4820C520}" type="pres">
      <dgm:prSet presAssocID="{B074D090-C92B-4AB5-A2B7-E32A9A13A47F}" presName="txShp" presStyleLbl="node1" presStyleIdx="0" presStyleCnt="3">
        <dgm:presLayoutVars>
          <dgm:bulletEnabled val="1"/>
        </dgm:presLayoutVars>
      </dgm:prSet>
      <dgm:spPr/>
    </dgm:pt>
    <dgm:pt modelId="{C874C37F-9F11-4F4A-B65A-B31FE447E831}" type="pres">
      <dgm:prSet presAssocID="{DD5895FF-B497-4BA4-9AB6-07D266682E7B}" presName="spacing" presStyleCnt="0"/>
      <dgm:spPr/>
    </dgm:pt>
    <dgm:pt modelId="{3981C894-F87D-41C1-AED3-6B27224C5026}" type="pres">
      <dgm:prSet presAssocID="{1675092A-AFDB-4E30-80D9-C8898C89B802}" presName="composite" presStyleCnt="0"/>
      <dgm:spPr/>
    </dgm:pt>
    <dgm:pt modelId="{7CE307DC-FF8E-4FD6-AF56-95E5D116CA76}" type="pres">
      <dgm:prSet presAssocID="{1675092A-AFDB-4E30-80D9-C8898C89B802}" presName="imgShp" presStyleLbl="fgImgPlace1" presStyleIdx="1" presStyleCnt="3"/>
      <dgm:spPr>
        <a:xfrm>
          <a:off x="985182" y="1956818"/>
          <a:ext cx="1505029" cy="1505029"/>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Colleagues huddle"/>
        </a:ext>
      </dgm:extLst>
    </dgm:pt>
    <dgm:pt modelId="{DA41CC36-1837-49A0-9C90-382BFF1903D8}" type="pres">
      <dgm:prSet presAssocID="{1675092A-AFDB-4E30-80D9-C8898C89B802}" presName="txShp" presStyleLbl="node1" presStyleIdx="1" presStyleCnt="3">
        <dgm:presLayoutVars>
          <dgm:bulletEnabled val="1"/>
        </dgm:presLayoutVars>
      </dgm:prSet>
      <dgm:spPr/>
    </dgm:pt>
    <dgm:pt modelId="{C2E8C650-C267-4167-876B-B2300066EDE6}" type="pres">
      <dgm:prSet presAssocID="{FED4F8C5-CCFB-4F19-A091-14514D7319CA}" presName="spacing" presStyleCnt="0"/>
      <dgm:spPr/>
    </dgm:pt>
    <dgm:pt modelId="{6EDD2BC5-EB83-444B-BE68-008CF845F9A9}" type="pres">
      <dgm:prSet presAssocID="{77CA28F3-D7A1-4170-B3F0-4F5FD7CC2437}" presName="composite" presStyleCnt="0"/>
      <dgm:spPr/>
    </dgm:pt>
    <dgm:pt modelId="{B9991D11-4652-4EC3-9097-205F401D58B6}" type="pres">
      <dgm:prSet presAssocID="{77CA28F3-D7A1-4170-B3F0-4F5FD7CC2437}" presName="imgShp" presStyleLbl="fgImgPlace1" presStyleIdx="2" presStyleCnt="3"/>
      <dgm:spPr>
        <a:xfrm>
          <a:off x="818718" y="3911110"/>
          <a:ext cx="1505029" cy="1505029"/>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DIY tools"/>
        </a:ext>
      </dgm:extLst>
    </dgm:pt>
    <dgm:pt modelId="{E04F0F3C-87E1-4007-A034-695F2DBDF23B}" type="pres">
      <dgm:prSet presAssocID="{77CA28F3-D7A1-4170-B3F0-4F5FD7CC2437}" presName="txShp" presStyleLbl="node1" presStyleIdx="2" presStyleCnt="3" custScaleX="112319">
        <dgm:presLayoutVars>
          <dgm:bulletEnabled val="1"/>
        </dgm:presLayoutVars>
      </dgm:prSet>
      <dgm:spPr/>
    </dgm:pt>
  </dgm:ptLst>
  <dgm:cxnLst>
    <dgm:cxn modelId="{6413C10F-1F37-4E05-8E48-9242C4DCE863}" srcId="{3CFB9D29-B729-4A83-9260-A5BED4C18146}" destId="{77CA28F3-D7A1-4170-B3F0-4F5FD7CC2437}" srcOrd="2" destOrd="0" parTransId="{556822B6-BFCD-48EB-8542-EC02E6D1B8DA}" sibTransId="{6964E53A-E353-4A21-812E-FA3256BCD703}"/>
    <dgm:cxn modelId="{A726305D-1B69-43B3-84CE-4E30251947C3}" srcId="{3CFB9D29-B729-4A83-9260-A5BED4C18146}" destId="{1675092A-AFDB-4E30-80D9-C8898C89B802}" srcOrd="1" destOrd="0" parTransId="{9A8C44F6-CD60-462C-B005-AA812A9E0DB8}" sibTransId="{FED4F8C5-CCFB-4F19-A091-14514D7319CA}"/>
    <dgm:cxn modelId="{234A0053-A935-4B2C-B618-2ACB41CBA01B}" type="presOf" srcId="{77CA28F3-D7A1-4170-B3F0-4F5FD7CC2437}" destId="{E04F0F3C-87E1-4007-A034-695F2DBDF23B}" srcOrd="0" destOrd="0" presId="urn:microsoft.com/office/officeart/2005/8/layout/vList3"/>
    <dgm:cxn modelId="{E057E7AD-2621-42EF-9885-8615B7736AE4}" srcId="{3CFB9D29-B729-4A83-9260-A5BED4C18146}" destId="{B074D090-C92B-4AB5-A2B7-E32A9A13A47F}" srcOrd="0" destOrd="0" parTransId="{ADB75D40-90D7-4A82-B7A6-D00E03FC724D}" sibTransId="{DD5895FF-B497-4BA4-9AB6-07D266682E7B}"/>
    <dgm:cxn modelId="{B361B7B2-34A7-47E5-B1F0-AE6A18A6EF4F}" type="presOf" srcId="{1675092A-AFDB-4E30-80D9-C8898C89B802}" destId="{DA41CC36-1837-49A0-9C90-382BFF1903D8}" srcOrd="0" destOrd="0" presId="urn:microsoft.com/office/officeart/2005/8/layout/vList3"/>
    <dgm:cxn modelId="{690B02D2-42CB-4C3B-B431-51F050E0D209}" type="presOf" srcId="{B074D090-C92B-4AB5-A2B7-E32A9A13A47F}" destId="{FA86746D-B938-4B1E-A21F-61CA4820C520}" srcOrd="0" destOrd="0" presId="urn:microsoft.com/office/officeart/2005/8/layout/vList3"/>
    <dgm:cxn modelId="{A12E67F8-4CD1-4E87-9F66-6D5199A26D67}" type="presOf" srcId="{3CFB9D29-B729-4A83-9260-A5BED4C18146}" destId="{E291FCBE-998E-4121-9350-3DEAFCE6D733}" srcOrd="0" destOrd="0" presId="urn:microsoft.com/office/officeart/2005/8/layout/vList3"/>
    <dgm:cxn modelId="{C41D9B2C-E534-4780-84C5-78C7DC6FD066}" type="presParOf" srcId="{E291FCBE-998E-4121-9350-3DEAFCE6D733}" destId="{DC27632B-B4DA-4B46-A74E-6CB94AFBCFB3}" srcOrd="0" destOrd="0" presId="urn:microsoft.com/office/officeart/2005/8/layout/vList3"/>
    <dgm:cxn modelId="{683F24A8-C246-4157-BD4B-0124E6AE6329}" type="presParOf" srcId="{DC27632B-B4DA-4B46-A74E-6CB94AFBCFB3}" destId="{ED95DFD5-A2B8-468E-A0ED-E9FDBC851850}" srcOrd="0" destOrd="0" presId="urn:microsoft.com/office/officeart/2005/8/layout/vList3"/>
    <dgm:cxn modelId="{E620B317-FA19-43EB-88E5-2EBEA3F0511D}" type="presParOf" srcId="{DC27632B-B4DA-4B46-A74E-6CB94AFBCFB3}" destId="{FA86746D-B938-4B1E-A21F-61CA4820C520}" srcOrd="1" destOrd="0" presId="urn:microsoft.com/office/officeart/2005/8/layout/vList3"/>
    <dgm:cxn modelId="{418CE543-B44F-4A03-BD9A-C3C49D971669}" type="presParOf" srcId="{E291FCBE-998E-4121-9350-3DEAFCE6D733}" destId="{C874C37F-9F11-4F4A-B65A-B31FE447E831}" srcOrd="1" destOrd="0" presId="urn:microsoft.com/office/officeart/2005/8/layout/vList3"/>
    <dgm:cxn modelId="{D2ACF4D6-F41B-4645-8952-6DE5189A8C1E}" type="presParOf" srcId="{E291FCBE-998E-4121-9350-3DEAFCE6D733}" destId="{3981C894-F87D-41C1-AED3-6B27224C5026}" srcOrd="2" destOrd="0" presId="urn:microsoft.com/office/officeart/2005/8/layout/vList3"/>
    <dgm:cxn modelId="{27F481BD-BA59-4CCA-8C0E-F08EE0C1EF52}" type="presParOf" srcId="{3981C894-F87D-41C1-AED3-6B27224C5026}" destId="{7CE307DC-FF8E-4FD6-AF56-95E5D116CA76}" srcOrd="0" destOrd="0" presId="urn:microsoft.com/office/officeart/2005/8/layout/vList3"/>
    <dgm:cxn modelId="{566E412E-1B6C-4BAE-97BC-282F78DAD28D}" type="presParOf" srcId="{3981C894-F87D-41C1-AED3-6B27224C5026}" destId="{DA41CC36-1837-49A0-9C90-382BFF1903D8}" srcOrd="1" destOrd="0" presId="urn:microsoft.com/office/officeart/2005/8/layout/vList3"/>
    <dgm:cxn modelId="{46C71534-6608-4E17-A7DC-CD738F887E02}" type="presParOf" srcId="{E291FCBE-998E-4121-9350-3DEAFCE6D733}" destId="{C2E8C650-C267-4167-876B-B2300066EDE6}" srcOrd="3" destOrd="0" presId="urn:microsoft.com/office/officeart/2005/8/layout/vList3"/>
    <dgm:cxn modelId="{A55468A9-C0A9-4469-9D23-0853301BDCE2}" type="presParOf" srcId="{E291FCBE-998E-4121-9350-3DEAFCE6D733}" destId="{6EDD2BC5-EB83-444B-BE68-008CF845F9A9}" srcOrd="4" destOrd="0" presId="urn:microsoft.com/office/officeart/2005/8/layout/vList3"/>
    <dgm:cxn modelId="{A2676AA1-C8E2-4B88-A209-6A0F533C7C75}" type="presParOf" srcId="{6EDD2BC5-EB83-444B-BE68-008CF845F9A9}" destId="{B9991D11-4652-4EC3-9097-205F401D58B6}" srcOrd="0" destOrd="0" presId="urn:microsoft.com/office/officeart/2005/8/layout/vList3"/>
    <dgm:cxn modelId="{32950BFD-06EC-4777-B4D9-CE60FB0BA48C}" type="presParOf" srcId="{6EDD2BC5-EB83-444B-BE68-008CF845F9A9}" destId="{E04F0F3C-87E1-4007-A034-695F2DBDF23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82250-80AB-4146-8AC8-25F76AFDAA11}" type="doc">
      <dgm:prSet loTypeId="urn:microsoft.com/office/officeart/2018/2/layout/IconVerticalSolidList#1" loCatId="icon" qsTypeId="urn:microsoft.com/office/officeart/2005/8/quickstyle/simple1" qsCatId="simple" csTypeId="urn:microsoft.com/office/officeart/2005/8/colors/accent2_2" csCatId="accent2" phldr="1"/>
      <dgm:spPr/>
      <dgm:t>
        <a:bodyPr/>
        <a:lstStyle/>
        <a:p>
          <a:endParaRPr lang="en-US"/>
        </a:p>
      </dgm:t>
    </dgm:pt>
    <dgm:pt modelId="{EE24F8E9-0364-428E-B8A0-7273F0F03FE6}">
      <dgm:prSet custT="1"/>
      <dgm:spPr>
        <a:xfrm>
          <a:off x="947469" y="1029250"/>
          <a:ext cx="9510980" cy="820319"/>
        </a:xfrm>
        <a:prstGeom prst="rect">
          <a:avLst/>
        </a:prstGeom>
        <a:noFill/>
        <a:ln>
          <a:noFill/>
        </a:ln>
        <a:effectLst/>
      </dgm:spPr>
      <dgm:t>
        <a:bodyPr/>
        <a:lstStyle/>
        <a:p>
          <a:pPr>
            <a:lnSpc>
              <a:spcPct val="100000"/>
            </a:lnSpc>
          </a:pPr>
          <a:r>
            <a:rPr lang="en-US" sz="2400" dirty="0">
              <a:solidFill>
                <a:sysClr val="windowText" lastClr="000000">
                  <a:hueOff val="0"/>
                  <a:satOff val="0"/>
                  <a:lumOff val="0"/>
                  <a:alphaOff val="0"/>
                </a:sysClr>
              </a:solidFill>
              <a:latin typeface="Calibri Light" panose="020F0302020204030204"/>
              <a:ea typeface="+mn-ea"/>
              <a:cs typeface="+mn-cs"/>
            </a:rPr>
            <a:t>CIDRZ KPIF Zambia Programme Overview</a:t>
          </a:r>
        </a:p>
      </dgm:t>
    </dgm:pt>
    <dgm:pt modelId="{09034404-30A5-41D5-BEC2-40C34249C150}" type="parTrans" cxnId="{9655E18B-9F63-4C0F-9B88-4675C9975780}">
      <dgm:prSet/>
      <dgm:spPr/>
      <dgm:t>
        <a:bodyPr/>
        <a:lstStyle/>
        <a:p>
          <a:endParaRPr lang="en-US" sz="2400">
            <a:latin typeface="+mj-lt"/>
          </a:endParaRPr>
        </a:p>
      </dgm:t>
    </dgm:pt>
    <dgm:pt modelId="{5BCC6FC0-B692-4F13-9D7A-FFB267BC1F2A}" type="sibTrans" cxnId="{9655E18B-9F63-4C0F-9B88-4675C9975780}">
      <dgm:prSet/>
      <dgm:spPr/>
      <dgm:t>
        <a:bodyPr/>
        <a:lstStyle/>
        <a:p>
          <a:endParaRPr lang="en-US" sz="2400">
            <a:latin typeface="+mj-lt"/>
          </a:endParaRPr>
        </a:p>
      </dgm:t>
    </dgm:pt>
    <dgm:pt modelId="{7F138C2E-D677-4D5B-ABA9-564FE7A67A7E}">
      <dgm:prSet custT="1"/>
      <dgm:spPr>
        <a:xfrm>
          <a:off x="947469" y="2054650"/>
          <a:ext cx="9510980" cy="820319"/>
        </a:xfrm>
        <a:prstGeom prst="rect">
          <a:avLst/>
        </a:prstGeom>
        <a:noFill/>
        <a:ln>
          <a:noFill/>
        </a:ln>
        <a:effectLst/>
      </dgm:spPr>
      <dgm:t>
        <a:bodyPr/>
        <a:lstStyle/>
        <a:p>
          <a:pPr>
            <a:lnSpc>
              <a:spcPct val="100000"/>
            </a:lnSpc>
          </a:pPr>
          <a:r>
            <a:rPr lang="en-US" sz="2400" dirty="0">
              <a:solidFill>
                <a:sysClr val="windowText" lastClr="000000">
                  <a:hueOff val="0"/>
                  <a:satOff val="0"/>
                  <a:lumOff val="0"/>
                  <a:alphaOff val="0"/>
                </a:sysClr>
              </a:solidFill>
              <a:latin typeface="Calibri Light" panose="020F0302020204030204"/>
              <a:ea typeface="+mn-ea"/>
              <a:cs typeface="+mn-cs"/>
            </a:rPr>
            <a:t>The Programme Science Question</a:t>
          </a:r>
        </a:p>
      </dgm:t>
    </dgm:pt>
    <dgm:pt modelId="{73494098-62D3-41FA-8655-3E44FD64A6E3}" type="parTrans" cxnId="{481245F9-1CD6-4B6B-BC46-3E1D4D421436}">
      <dgm:prSet/>
      <dgm:spPr/>
      <dgm:t>
        <a:bodyPr/>
        <a:lstStyle/>
        <a:p>
          <a:endParaRPr lang="en-US" sz="2400">
            <a:latin typeface="+mj-lt"/>
          </a:endParaRPr>
        </a:p>
      </dgm:t>
    </dgm:pt>
    <dgm:pt modelId="{4A5192B4-68F8-4D7D-974A-5B67D9C8AA87}" type="sibTrans" cxnId="{481245F9-1CD6-4B6B-BC46-3E1D4D421436}">
      <dgm:prSet/>
      <dgm:spPr/>
      <dgm:t>
        <a:bodyPr/>
        <a:lstStyle/>
        <a:p>
          <a:endParaRPr lang="en-US" sz="2400">
            <a:latin typeface="+mj-lt"/>
          </a:endParaRPr>
        </a:p>
      </dgm:t>
    </dgm:pt>
    <dgm:pt modelId="{6C4510B9-36FA-4063-92DA-CC88488231E9}">
      <dgm:prSet custT="1"/>
      <dgm:spPr>
        <a:xfrm>
          <a:off x="947469" y="3080049"/>
          <a:ext cx="9510980" cy="820319"/>
        </a:xfrm>
        <a:prstGeom prst="rect">
          <a:avLst/>
        </a:prstGeom>
        <a:noFill/>
        <a:ln>
          <a:noFill/>
        </a:ln>
        <a:effectLst/>
      </dgm:spPr>
      <dgm:t>
        <a:bodyPr/>
        <a:lstStyle/>
        <a:p>
          <a:pPr>
            <a:lnSpc>
              <a:spcPct val="100000"/>
            </a:lnSpc>
          </a:pPr>
          <a:r>
            <a:rPr lang="en-US" sz="2400" dirty="0">
              <a:solidFill>
                <a:sysClr val="windowText" lastClr="000000">
                  <a:hueOff val="0"/>
                  <a:satOff val="0"/>
                  <a:lumOff val="0"/>
                  <a:alphaOff val="0"/>
                </a:sysClr>
              </a:solidFill>
              <a:latin typeface="Calibri Light" panose="020F0302020204030204"/>
              <a:ea typeface="+mn-ea"/>
              <a:cs typeface="+mn-cs"/>
            </a:rPr>
            <a:t>CIDRZ Programme Science Cycle in Action: </a:t>
          </a:r>
          <a:br>
            <a:rPr lang="en-US" sz="2400" dirty="0">
              <a:solidFill>
                <a:sysClr val="windowText" lastClr="000000">
                  <a:hueOff val="0"/>
                  <a:satOff val="0"/>
                  <a:lumOff val="0"/>
                  <a:alphaOff val="0"/>
                </a:sysClr>
              </a:solidFill>
              <a:latin typeface="Calibri Light" panose="020F0302020204030204"/>
              <a:ea typeface="+mn-ea"/>
              <a:cs typeface="+mn-cs"/>
            </a:rPr>
          </a:br>
          <a:r>
            <a:rPr lang="en-US" sz="2400" dirty="0" err="1">
              <a:solidFill>
                <a:sysClr val="windowText" lastClr="000000">
                  <a:hueOff val="0"/>
                  <a:satOff val="0"/>
                  <a:lumOff val="0"/>
                  <a:alphaOff val="0"/>
                </a:sysClr>
              </a:solidFill>
              <a:latin typeface="Calibri Light" panose="020F0302020204030204"/>
              <a:ea typeface="+mn-ea"/>
              <a:cs typeface="+mn-cs"/>
            </a:rPr>
            <a:t>PrEP</a:t>
          </a:r>
          <a:r>
            <a:rPr lang="en-US" sz="2400" dirty="0">
              <a:solidFill>
                <a:sysClr val="windowText" lastClr="000000">
                  <a:hueOff val="0"/>
                  <a:satOff val="0"/>
                  <a:lumOff val="0"/>
                  <a:alphaOff val="0"/>
                </a:sysClr>
              </a:solidFill>
              <a:latin typeface="Calibri Light" panose="020F0302020204030204"/>
              <a:ea typeface="+mn-ea"/>
              <a:cs typeface="+mn-cs"/>
            </a:rPr>
            <a:t> Innovations in KPIF Zambia</a:t>
          </a:r>
        </a:p>
      </dgm:t>
    </dgm:pt>
    <dgm:pt modelId="{49917F50-E659-4B82-A74E-07233F6C29D8}" type="parTrans" cxnId="{18E133F5-4CC7-4F6A-B28D-9A48D6BE3570}">
      <dgm:prSet/>
      <dgm:spPr/>
      <dgm:t>
        <a:bodyPr/>
        <a:lstStyle/>
        <a:p>
          <a:endParaRPr lang="en-US" sz="2400">
            <a:latin typeface="+mj-lt"/>
          </a:endParaRPr>
        </a:p>
      </dgm:t>
    </dgm:pt>
    <dgm:pt modelId="{C9BD7F38-E630-494B-AC26-2408A42DC31A}" type="sibTrans" cxnId="{18E133F5-4CC7-4F6A-B28D-9A48D6BE3570}">
      <dgm:prSet/>
      <dgm:spPr/>
      <dgm:t>
        <a:bodyPr/>
        <a:lstStyle/>
        <a:p>
          <a:endParaRPr lang="en-US" sz="2400">
            <a:latin typeface="+mj-lt"/>
          </a:endParaRPr>
        </a:p>
      </dgm:t>
    </dgm:pt>
    <dgm:pt modelId="{9219B9FD-D494-4E41-8CAA-5890CB08887E}">
      <dgm:prSet custT="1"/>
      <dgm:spPr>
        <a:xfrm>
          <a:off x="947469" y="4105449"/>
          <a:ext cx="9510980" cy="820319"/>
        </a:xfrm>
        <a:prstGeom prst="rect">
          <a:avLst/>
        </a:prstGeom>
        <a:noFill/>
        <a:ln>
          <a:noFill/>
        </a:ln>
        <a:effectLst/>
      </dgm:spPr>
      <dgm:t>
        <a:bodyPr/>
        <a:lstStyle/>
        <a:p>
          <a:pPr>
            <a:lnSpc>
              <a:spcPct val="100000"/>
            </a:lnSpc>
          </a:pPr>
          <a:r>
            <a:rPr lang="en-US" sz="2400" dirty="0">
              <a:solidFill>
                <a:sysClr val="windowText" lastClr="000000">
                  <a:hueOff val="0"/>
                  <a:satOff val="0"/>
                  <a:lumOff val="0"/>
                  <a:alphaOff val="0"/>
                </a:sysClr>
              </a:solidFill>
              <a:latin typeface="Calibri Light" panose="020F0302020204030204"/>
              <a:ea typeface="+mn-ea"/>
              <a:cs typeface="+mn-cs"/>
            </a:rPr>
            <a:t>Conclusion</a:t>
          </a:r>
        </a:p>
      </dgm:t>
    </dgm:pt>
    <dgm:pt modelId="{94B445F3-6CCA-493A-88EE-852E5438CB86}" type="parTrans" cxnId="{C6BEEAF7-28BE-48D6-92EF-9CBC0DE54BA5}">
      <dgm:prSet/>
      <dgm:spPr/>
      <dgm:t>
        <a:bodyPr/>
        <a:lstStyle/>
        <a:p>
          <a:endParaRPr lang="en-US" sz="2400">
            <a:latin typeface="+mj-lt"/>
          </a:endParaRPr>
        </a:p>
      </dgm:t>
    </dgm:pt>
    <dgm:pt modelId="{B1E0D058-5692-4FB9-88F3-23EE7901DDC6}" type="sibTrans" cxnId="{C6BEEAF7-28BE-48D6-92EF-9CBC0DE54BA5}">
      <dgm:prSet/>
      <dgm:spPr/>
      <dgm:t>
        <a:bodyPr/>
        <a:lstStyle/>
        <a:p>
          <a:endParaRPr lang="en-US" sz="2400">
            <a:latin typeface="+mj-lt"/>
          </a:endParaRPr>
        </a:p>
      </dgm:t>
    </dgm:pt>
    <dgm:pt modelId="{03805F0B-F984-44B8-AC5F-2B542E1A31B1}" type="pres">
      <dgm:prSet presAssocID="{8C582250-80AB-4146-8AC8-25F76AFDAA11}" presName="root" presStyleCnt="0">
        <dgm:presLayoutVars>
          <dgm:dir/>
          <dgm:resizeHandles val="exact"/>
        </dgm:presLayoutVars>
      </dgm:prSet>
      <dgm:spPr/>
    </dgm:pt>
    <dgm:pt modelId="{5385A90F-9C5E-4468-8AC0-86665FC89BA9}" type="pres">
      <dgm:prSet presAssocID="{EE24F8E9-0364-428E-B8A0-7273F0F03FE6}" presName="compNode" presStyleCnt="0"/>
      <dgm:spPr/>
    </dgm:pt>
    <dgm:pt modelId="{7D8660A0-39D2-4010-9AB3-AC280D3940A5}" type="pres">
      <dgm:prSet presAssocID="{EE24F8E9-0364-428E-B8A0-7273F0F03FE6}" presName="bgRect" presStyleLbl="bgShp" presStyleIdx="0" presStyleCnt="4"/>
      <dgm:spPr>
        <a:xfrm>
          <a:off x="0" y="1029250"/>
          <a:ext cx="10458450" cy="820319"/>
        </a:xfrm>
        <a:prstGeom prst="roundRect">
          <a:avLst>
            <a:gd name="adj" fmla="val 10000"/>
          </a:avLst>
        </a:prstGeom>
        <a:solidFill>
          <a:srgbClr val="ED7D31">
            <a:tint val="40000"/>
            <a:hueOff val="0"/>
            <a:satOff val="0"/>
            <a:lumOff val="0"/>
            <a:alphaOff val="0"/>
          </a:srgbClr>
        </a:solidFill>
        <a:ln>
          <a:noFill/>
        </a:ln>
        <a:effectLst/>
      </dgm:spPr>
    </dgm:pt>
    <dgm:pt modelId="{4D46D77C-92F6-4AF0-9B51-75BD6DC54C39}" type="pres">
      <dgm:prSet presAssocID="{EE24F8E9-0364-428E-B8A0-7273F0F03FE6}" presName="iconRect" presStyleLbl="node1" presStyleIdx="0" presStyleCnt="4" custScaleX="146988" custScaleY="160472"/>
      <dgm:spPr>
        <a:xfrm>
          <a:off x="142147" y="1077405"/>
          <a:ext cx="663174" cy="72401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5000" r="-5000"/>
          </a:stretch>
        </a:blipFill>
        <a:ln w="12700" cap="flat" cmpd="sng" algn="ctr">
          <a:noFill/>
          <a:prstDash val="solid"/>
          <a:miter lim="800000"/>
        </a:ln>
        <a:effectLst/>
      </dgm:spPr>
      <dgm:extLst>
        <a:ext uri="{E40237B7-FDA0-4F09-8148-C483321AD2D9}">
          <dgm14:cNvPr xmlns:dgm14="http://schemas.microsoft.com/office/drawing/2010/diagram" id="0" name="" descr="Africa with solid fill"/>
        </a:ext>
      </dgm:extLst>
    </dgm:pt>
    <dgm:pt modelId="{2B92178D-B690-44E0-BB43-A479C9A4DDB9}" type="pres">
      <dgm:prSet presAssocID="{EE24F8E9-0364-428E-B8A0-7273F0F03FE6}" presName="spaceRect" presStyleCnt="0"/>
      <dgm:spPr/>
    </dgm:pt>
    <dgm:pt modelId="{511A0459-8605-42E3-9098-9C200933B34F}" type="pres">
      <dgm:prSet presAssocID="{EE24F8E9-0364-428E-B8A0-7273F0F03FE6}" presName="parTx" presStyleLbl="revTx" presStyleIdx="0" presStyleCnt="4">
        <dgm:presLayoutVars>
          <dgm:chMax val="0"/>
          <dgm:chPref val="0"/>
        </dgm:presLayoutVars>
      </dgm:prSet>
      <dgm:spPr/>
    </dgm:pt>
    <dgm:pt modelId="{738C6E6D-3358-4908-95AC-94BF0B9FC5BD}" type="pres">
      <dgm:prSet presAssocID="{5BCC6FC0-B692-4F13-9D7A-FFB267BC1F2A}" presName="sibTrans" presStyleCnt="0"/>
      <dgm:spPr/>
    </dgm:pt>
    <dgm:pt modelId="{45E679B7-3D14-4009-8AF2-9411FD44BBA2}" type="pres">
      <dgm:prSet presAssocID="{7F138C2E-D677-4D5B-ABA9-564FE7A67A7E}" presName="compNode" presStyleCnt="0"/>
      <dgm:spPr/>
    </dgm:pt>
    <dgm:pt modelId="{A17FFEF4-09A7-430B-89E9-63C9DC5C2B5C}" type="pres">
      <dgm:prSet presAssocID="{7F138C2E-D677-4D5B-ABA9-564FE7A67A7E}" presName="bgRect" presStyleLbl="bgShp" presStyleIdx="1" presStyleCnt="4"/>
      <dgm:spPr>
        <a:xfrm>
          <a:off x="0" y="2054650"/>
          <a:ext cx="10458450" cy="820319"/>
        </a:xfrm>
        <a:prstGeom prst="roundRect">
          <a:avLst>
            <a:gd name="adj" fmla="val 10000"/>
          </a:avLst>
        </a:prstGeom>
        <a:solidFill>
          <a:srgbClr val="ED7D31">
            <a:tint val="40000"/>
            <a:hueOff val="0"/>
            <a:satOff val="0"/>
            <a:lumOff val="0"/>
            <a:alphaOff val="0"/>
          </a:srgbClr>
        </a:solidFill>
        <a:ln>
          <a:noFill/>
        </a:ln>
        <a:effectLst/>
      </dgm:spPr>
    </dgm:pt>
    <dgm:pt modelId="{6AA29897-F9CE-4A62-B43E-D9B4AB8F7280}" type="pres">
      <dgm:prSet presAssocID="{7F138C2E-D677-4D5B-ABA9-564FE7A67A7E}" presName="iconRect" presStyleLbl="node1" presStyleIdx="1" presStyleCnt="4" custScaleX="204431" custScaleY="161703"/>
      <dgm:spPr>
        <a:xfrm>
          <a:off x="12562" y="2100027"/>
          <a:ext cx="922343" cy="729564"/>
        </a:xfrm>
        <a:prstGeom prst="rect">
          <a:avLst/>
        </a:prstGeom>
        <a:blipFill rotWithShape="1">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Repeat"/>
        </a:ext>
      </dgm:extLst>
    </dgm:pt>
    <dgm:pt modelId="{33D98926-D80B-470F-B9A0-B0909CDD0137}" type="pres">
      <dgm:prSet presAssocID="{7F138C2E-D677-4D5B-ABA9-564FE7A67A7E}" presName="spaceRect" presStyleCnt="0"/>
      <dgm:spPr/>
    </dgm:pt>
    <dgm:pt modelId="{E0DDA648-EFA0-4C7B-8457-078A7334D096}" type="pres">
      <dgm:prSet presAssocID="{7F138C2E-D677-4D5B-ABA9-564FE7A67A7E}" presName="parTx" presStyleLbl="revTx" presStyleIdx="1" presStyleCnt="4">
        <dgm:presLayoutVars>
          <dgm:chMax val="0"/>
          <dgm:chPref val="0"/>
        </dgm:presLayoutVars>
      </dgm:prSet>
      <dgm:spPr/>
    </dgm:pt>
    <dgm:pt modelId="{C6CF459F-9F6F-4F18-A717-66D6E777DBD1}" type="pres">
      <dgm:prSet presAssocID="{4A5192B4-68F8-4D7D-974A-5B67D9C8AA87}" presName="sibTrans" presStyleCnt="0"/>
      <dgm:spPr/>
    </dgm:pt>
    <dgm:pt modelId="{C8313A31-64B8-47B1-BC2B-88289F6D698E}" type="pres">
      <dgm:prSet presAssocID="{6C4510B9-36FA-4063-92DA-CC88488231E9}" presName="compNode" presStyleCnt="0"/>
      <dgm:spPr/>
    </dgm:pt>
    <dgm:pt modelId="{B7D89F53-A152-4413-B813-7295F781F6D9}" type="pres">
      <dgm:prSet presAssocID="{6C4510B9-36FA-4063-92DA-CC88488231E9}" presName="bgRect" presStyleLbl="bgShp" presStyleIdx="2" presStyleCnt="4"/>
      <dgm:spPr>
        <a:xfrm>
          <a:off x="0" y="3080049"/>
          <a:ext cx="10458450" cy="820319"/>
        </a:xfrm>
        <a:prstGeom prst="roundRect">
          <a:avLst>
            <a:gd name="adj" fmla="val 10000"/>
          </a:avLst>
        </a:prstGeom>
        <a:solidFill>
          <a:srgbClr val="ED7D31">
            <a:tint val="40000"/>
            <a:hueOff val="0"/>
            <a:satOff val="0"/>
            <a:lumOff val="0"/>
            <a:alphaOff val="0"/>
          </a:srgbClr>
        </a:solidFill>
        <a:ln>
          <a:noFill/>
        </a:ln>
        <a:effectLst/>
      </dgm:spPr>
    </dgm:pt>
    <dgm:pt modelId="{E9CA5A13-35AB-4CD8-8E34-8F9077E996EB}" type="pres">
      <dgm:prSet presAssocID="{6C4510B9-36FA-4063-92DA-CC88488231E9}" presName="iconRect" presStyleLbl="node1" presStyleIdx="2" presStyleCnt="4" custScaleX="162313" custScaleY="153912"/>
      <dgm:spPr>
        <a:xfrm>
          <a:off x="107576" y="3143002"/>
          <a:ext cx="732316" cy="69441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Medicine with solid fill"/>
        </a:ext>
      </dgm:extLst>
    </dgm:pt>
    <dgm:pt modelId="{19ED7090-5B6B-44C0-8376-1CB7926F2DCC}" type="pres">
      <dgm:prSet presAssocID="{6C4510B9-36FA-4063-92DA-CC88488231E9}" presName="spaceRect" presStyleCnt="0"/>
      <dgm:spPr/>
    </dgm:pt>
    <dgm:pt modelId="{00B6E355-096A-4BBE-A814-1533F4781660}" type="pres">
      <dgm:prSet presAssocID="{6C4510B9-36FA-4063-92DA-CC88488231E9}" presName="parTx" presStyleLbl="revTx" presStyleIdx="2" presStyleCnt="4">
        <dgm:presLayoutVars>
          <dgm:chMax val="0"/>
          <dgm:chPref val="0"/>
        </dgm:presLayoutVars>
      </dgm:prSet>
      <dgm:spPr/>
    </dgm:pt>
    <dgm:pt modelId="{C0010ED3-FBE6-4E97-B1F7-3922C071A610}" type="pres">
      <dgm:prSet presAssocID="{C9BD7F38-E630-494B-AC26-2408A42DC31A}" presName="sibTrans" presStyleCnt="0"/>
      <dgm:spPr/>
    </dgm:pt>
    <dgm:pt modelId="{BEFA65D6-38B3-4560-A9B6-B3CD3A1F67BD}" type="pres">
      <dgm:prSet presAssocID="{9219B9FD-D494-4E41-8CAA-5890CB08887E}" presName="compNode" presStyleCnt="0"/>
      <dgm:spPr/>
    </dgm:pt>
    <dgm:pt modelId="{9D438EF1-5FC5-4769-BA3F-1E88D8C70768}" type="pres">
      <dgm:prSet presAssocID="{9219B9FD-D494-4E41-8CAA-5890CB08887E}" presName="bgRect" presStyleLbl="bgShp" presStyleIdx="3" presStyleCnt="4"/>
      <dgm:spPr>
        <a:xfrm>
          <a:off x="0" y="4105449"/>
          <a:ext cx="10458450" cy="820319"/>
        </a:xfrm>
        <a:prstGeom prst="roundRect">
          <a:avLst>
            <a:gd name="adj" fmla="val 10000"/>
          </a:avLst>
        </a:prstGeom>
        <a:solidFill>
          <a:srgbClr val="ED7D31">
            <a:tint val="40000"/>
            <a:hueOff val="0"/>
            <a:satOff val="0"/>
            <a:lumOff val="0"/>
            <a:alphaOff val="0"/>
          </a:srgbClr>
        </a:solidFill>
        <a:ln>
          <a:noFill/>
        </a:ln>
        <a:effectLst/>
      </dgm:spPr>
    </dgm:pt>
    <dgm:pt modelId="{CDD80D17-CCA1-45D8-A996-B2B32A478830}" type="pres">
      <dgm:prSet presAssocID="{9219B9FD-D494-4E41-8CAA-5890CB08887E}" presName="iconRect" presStyleLbl="node1" presStyleIdx="3" presStyleCnt="4" custScaleX="179465" custScaleY="151872"/>
      <dgm:spPr>
        <a:xfrm>
          <a:off x="68883" y="4173004"/>
          <a:ext cx="809702" cy="685209"/>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at"/>
        </a:ext>
      </dgm:extLst>
    </dgm:pt>
    <dgm:pt modelId="{F8DDA629-7556-424E-88FD-8E91D5700782}" type="pres">
      <dgm:prSet presAssocID="{9219B9FD-D494-4E41-8CAA-5890CB08887E}" presName="spaceRect" presStyleCnt="0"/>
      <dgm:spPr/>
    </dgm:pt>
    <dgm:pt modelId="{E70F06A8-6F07-424A-8068-1424FA03EF57}" type="pres">
      <dgm:prSet presAssocID="{9219B9FD-D494-4E41-8CAA-5890CB08887E}" presName="parTx" presStyleLbl="revTx" presStyleIdx="3" presStyleCnt="4">
        <dgm:presLayoutVars>
          <dgm:chMax val="0"/>
          <dgm:chPref val="0"/>
        </dgm:presLayoutVars>
      </dgm:prSet>
      <dgm:spPr/>
    </dgm:pt>
  </dgm:ptLst>
  <dgm:cxnLst>
    <dgm:cxn modelId="{230DBC2A-D3BF-4850-94A3-18C679775DE9}" type="presOf" srcId="{9219B9FD-D494-4E41-8CAA-5890CB08887E}" destId="{E70F06A8-6F07-424A-8068-1424FA03EF57}" srcOrd="0" destOrd="0" presId="urn:microsoft.com/office/officeart/2018/2/layout/IconVerticalSolidList#1"/>
    <dgm:cxn modelId="{B2579F2E-FD88-4D94-8238-658252C4FCDC}" type="presOf" srcId="{8C582250-80AB-4146-8AC8-25F76AFDAA11}" destId="{03805F0B-F984-44B8-AC5F-2B542E1A31B1}" srcOrd="0" destOrd="0" presId="urn:microsoft.com/office/officeart/2018/2/layout/IconVerticalSolidList#1"/>
    <dgm:cxn modelId="{4E25F36A-0C76-4191-966F-A60A19CA5852}" type="presOf" srcId="{7F138C2E-D677-4D5B-ABA9-564FE7A67A7E}" destId="{E0DDA648-EFA0-4C7B-8457-078A7334D096}" srcOrd="0" destOrd="0" presId="urn:microsoft.com/office/officeart/2018/2/layout/IconVerticalSolidList#1"/>
    <dgm:cxn modelId="{9655E18B-9F63-4C0F-9B88-4675C9975780}" srcId="{8C582250-80AB-4146-8AC8-25F76AFDAA11}" destId="{EE24F8E9-0364-428E-B8A0-7273F0F03FE6}" srcOrd="0" destOrd="0" parTransId="{09034404-30A5-41D5-BEC2-40C34249C150}" sibTransId="{5BCC6FC0-B692-4F13-9D7A-FFB267BC1F2A}"/>
    <dgm:cxn modelId="{223BECB1-7F62-4652-A8C1-8B1D1C29FDE0}" type="presOf" srcId="{EE24F8E9-0364-428E-B8A0-7273F0F03FE6}" destId="{511A0459-8605-42E3-9098-9C200933B34F}" srcOrd="0" destOrd="0" presId="urn:microsoft.com/office/officeart/2018/2/layout/IconVerticalSolidList#1"/>
    <dgm:cxn modelId="{389874C3-A49F-4175-AF4C-D75A4A88C85E}" type="presOf" srcId="{6C4510B9-36FA-4063-92DA-CC88488231E9}" destId="{00B6E355-096A-4BBE-A814-1533F4781660}" srcOrd="0" destOrd="0" presId="urn:microsoft.com/office/officeart/2018/2/layout/IconVerticalSolidList#1"/>
    <dgm:cxn modelId="{18E133F5-4CC7-4F6A-B28D-9A48D6BE3570}" srcId="{8C582250-80AB-4146-8AC8-25F76AFDAA11}" destId="{6C4510B9-36FA-4063-92DA-CC88488231E9}" srcOrd="2" destOrd="0" parTransId="{49917F50-E659-4B82-A74E-07233F6C29D8}" sibTransId="{C9BD7F38-E630-494B-AC26-2408A42DC31A}"/>
    <dgm:cxn modelId="{C6BEEAF7-28BE-48D6-92EF-9CBC0DE54BA5}" srcId="{8C582250-80AB-4146-8AC8-25F76AFDAA11}" destId="{9219B9FD-D494-4E41-8CAA-5890CB08887E}" srcOrd="3" destOrd="0" parTransId="{94B445F3-6CCA-493A-88EE-852E5438CB86}" sibTransId="{B1E0D058-5692-4FB9-88F3-23EE7901DDC6}"/>
    <dgm:cxn modelId="{481245F9-1CD6-4B6B-BC46-3E1D4D421436}" srcId="{8C582250-80AB-4146-8AC8-25F76AFDAA11}" destId="{7F138C2E-D677-4D5B-ABA9-564FE7A67A7E}" srcOrd="1" destOrd="0" parTransId="{73494098-62D3-41FA-8655-3E44FD64A6E3}" sibTransId="{4A5192B4-68F8-4D7D-974A-5B67D9C8AA87}"/>
    <dgm:cxn modelId="{EC7BFE1B-FA79-4ACE-A9A6-E64DE12EB16B}" type="presParOf" srcId="{03805F0B-F984-44B8-AC5F-2B542E1A31B1}" destId="{5385A90F-9C5E-4468-8AC0-86665FC89BA9}" srcOrd="0" destOrd="0" presId="urn:microsoft.com/office/officeart/2018/2/layout/IconVerticalSolidList#1"/>
    <dgm:cxn modelId="{422F5345-67B2-43B1-B790-C2F3C8F214C3}" type="presParOf" srcId="{5385A90F-9C5E-4468-8AC0-86665FC89BA9}" destId="{7D8660A0-39D2-4010-9AB3-AC280D3940A5}" srcOrd="0" destOrd="0" presId="urn:microsoft.com/office/officeart/2018/2/layout/IconVerticalSolidList#1"/>
    <dgm:cxn modelId="{CAA2151A-13B9-4618-AFF8-03494A8B8267}" type="presParOf" srcId="{5385A90F-9C5E-4468-8AC0-86665FC89BA9}" destId="{4D46D77C-92F6-4AF0-9B51-75BD6DC54C39}" srcOrd="1" destOrd="0" presId="urn:microsoft.com/office/officeart/2018/2/layout/IconVerticalSolidList#1"/>
    <dgm:cxn modelId="{F329888E-3299-4CA8-BF14-D33903397D81}" type="presParOf" srcId="{5385A90F-9C5E-4468-8AC0-86665FC89BA9}" destId="{2B92178D-B690-44E0-BB43-A479C9A4DDB9}" srcOrd="2" destOrd="0" presId="urn:microsoft.com/office/officeart/2018/2/layout/IconVerticalSolidList#1"/>
    <dgm:cxn modelId="{E91D73D8-DA15-489C-ABE0-FD552E2A3B64}" type="presParOf" srcId="{5385A90F-9C5E-4468-8AC0-86665FC89BA9}" destId="{511A0459-8605-42E3-9098-9C200933B34F}" srcOrd="3" destOrd="0" presId="urn:microsoft.com/office/officeart/2018/2/layout/IconVerticalSolidList#1"/>
    <dgm:cxn modelId="{DE2A1B73-037D-42B0-983A-FE457405361F}" type="presParOf" srcId="{03805F0B-F984-44B8-AC5F-2B542E1A31B1}" destId="{738C6E6D-3358-4908-95AC-94BF0B9FC5BD}" srcOrd="1" destOrd="0" presId="urn:microsoft.com/office/officeart/2018/2/layout/IconVerticalSolidList#1"/>
    <dgm:cxn modelId="{F20F62BB-4530-4366-9F13-B9FD556B9B67}" type="presParOf" srcId="{03805F0B-F984-44B8-AC5F-2B542E1A31B1}" destId="{45E679B7-3D14-4009-8AF2-9411FD44BBA2}" srcOrd="2" destOrd="0" presId="urn:microsoft.com/office/officeart/2018/2/layout/IconVerticalSolidList#1"/>
    <dgm:cxn modelId="{BAEC4573-DB2F-4C78-BE51-2DB6E9250B59}" type="presParOf" srcId="{45E679B7-3D14-4009-8AF2-9411FD44BBA2}" destId="{A17FFEF4-09A7-430B-89E9-63C9DC5C2B5C}" srcOrd="0" destOrd="0" presId="urn:microsoft.com/office/officeart/2018/2/layout/IconVerticalSolidList#1"/>
    <dgm:cxn modelId="{A315D71F-CFFB-41D4-882A-B61A3DADA143}" type="presParOf" srcId="{45E679B7-3D14-4009-8AF2-9411FD44BBA2}" destId="{6AA29897-F9CE-4A62-B43E-D9B4AB8F7280}" srcOrd="1" destOrd="0" presId="urn:microsoft.com/office/officeart/2018/2/layout/IconVerticalSolidList#1"/>
    <dgm:cxn modelId="{8C9BB6AC-DCA4-43C7-ACDD-7380A62CDAF6}" type="presParOf" srcId="{45E679B7-3D14-4009-8AF2-9411FD44BBA2}" destId="{33D98926-D80B-470F-B9A0-B0909CDD0137}" srcOrd="2" destOrd="0" presId="urn:microsoft.com/office/officeart/2018/2/layout/IconVerticalSolidList#1"/>
    <dgm:cxn modelId="{0B3DEF5F-36E8-4E53-ACB0-019F77B7A124}" type="presParOf" srcId="{45E679B7-3D14-4009-8AF2-9411FD44BBA2}" destId="{E0DDA648-EFA0-4C7B-8457-078A7334D096}" srcOrd="3" destOrd="0" presId="urn:microsoft.com/office/officeart/2018/2/layout/IconVerticalSolidList#1"/>
    <dgm:cxn modelId="{6724BABF-233C-442C-86E6-96D85814A1E1}" type="presParOf" srcId="{03805F0B-F984-44B8-AC5F-2B542E1A31B1}" destId="{C6CF459F-9F6F-4F18-A717-66D6E777DBD1}" srcOrd="3" destOrd="0" presId="urn:microsoft.com/office/officeart/2018/2/layout/IconVerticalSolidList#1"/>
    <dgm:cxn modelId="{37AFD8D8-84C1-4966-AEB8-AF06735F8A41}" type="presParOf" srcId="{03805F0B-F984-44B8-AC5F-2B542E1A31B1}" destId="{C8313A31-64B8-47B1-BC2B-88289F6D698E}" srcOrd="4" destOrd="0" presId="urn:microsoft.com/office/officeart/2018/2/layout/IconVerticalSolidList#1"/>
    <dgm:cxn modelId="{69D27C39-62EE-4043-83B4-61C0ED804304}" type="presParOf" srcId="{C8313A31-64B8-47B1-BC2B-88289F6D698E}" destId="{B7D89F53-A152-4413-B813-7295F781F6D9}" srcOrd="0" destOrd="0" presId="urn:microsoft.com/office/officeart/2018/2/layout/IconVerticalSolidList#1"/>
    <dgm:cxn modelId="{47D18012-A756-41D9-A726-392000E9CF0E}" type="presParOf" srcId="{C8313A31-64B8-47B1-BC2B-88289F6D698E}" destId="{E9CA5A13-35AB-4CD8-8E34-8F9077E996EB}" srcOrd="1" destOrd="0" presId="urn:microsoft.com/office/officeart/2018/2/layout/IconVerticalSolidList#1"/>
    <dgm:cxn modelId="{CC7B6F96-1825-4C14-9AC5-FC7A2A31BF59}" type="presParOf" srcId="{C8313A31-64B8-47B1-BC2B-88289F6D698E}" destId="{19ED7090-5B6B-44C0-8376-1CB7926F2DCC}" srcOrd="2" destOrd="0" presId="urn:microsoft.com/office/officeart/2018/2/layout/IconVerticalSolidList#1"/>
    <dgm:cxn modelId="{A3EDC72E-E31A-4BB2-AFDC-88C8D6E0B621}" type="presParOf" srcId="{C8313A31-64B8-47B1-BC2B-88289F6D698E}" destId="{00B6E355-096A-4BBE-A814-1533F4781660}" srcOrd="3" destOrd="0" presId="urn:microsoft.com/office/officeart/2018/2/layout/IconVerticalSolidList#1"/>
    <dgm:cxn modelId="{730F6963-D083-43BD-AA96-26D178495F6B}" type="presParOf" srcId="{03805F0B-F984-44B8-AC5F-2B542E1A31B1}" destId="{C0010ED3-FBE6-4E97-B1F7-3922C071A610}" srcOrd="5" destOrd="0" presId="urn:microsoft.com/office/officeart/2018/2/layout/IconVerticalSolidList#1"/>
    <dgm:cxn modelId="{784A2656-8F22-4A58-B73E-687DEBCDB36C}" type="presParOf" srcId="{03805F0B-F984-44B8-AC5F-2B542E1A31B1}" destId="{BEFA65D6-38B3-4560-A9B6-B3CD3A1F67BD}" srcOrd="6" destOrd="0" presId="urn:microsoft.com/office/officeart/2018/2/layout/IconVerticalSolidList#1"/>
    <dgm:cxn modelId="{3A68601E-13A5-4D37-B901-7DC2FF28F5ED}" type="presParOf" srcId="{BEFA65D6-38B3-4560-A9B6-B3CD3A1F67BD}" destId="{9D438EF1-5FC5-4769-BA3F-1E88D8C70768}" srcOrd="0" destOrd="0" presId="urn:microsoft.com/office/officeart/2018/2/layout/IconVerticalSolidList#1"/>
    <dgm:cxn modelId="{CCFFED73-8A24-4A4D-AA27-1440D366441B}" type="presParOf" srcId="{BEFA65D6-38B3-4560-A9B6-B3CD3A1F67BD}" destId="{CDD80D17-CCA1-45D8-A996-B2B32A478830}" srcOrd="1" destOrd="0" presId="urn:microsoft.com/office/officeart/2018/2/layout/IconVerticalSolidList#1"/>
    <dgm:cxn modelId="{0F757C33-F9DF-471D-9C72-52CC2C7F6F16}" type="presParOf" srcId="{BEFA65D6-38B3-4560-A9B6-B3CD3A1F67BD}" destId="{F8DDA629-7556-424E-88FD-8E91D5700782}" srcOrd="2" destOrd="0" presId="urn:microsoft.com/office/officeart/2018/2/layout/IconVerticalSolidList#1"/>
    <dgm:cxn modelId="{21EAD327-C448-4217-9495-9C8D8C4342DA}" type="presParOf" srcId="{BEFA65D6-38B3-4560-A9B6-B3CD3A1F67BD}" destId="{E70F06A8-6F07-424A-8068-1424FA03EF57}" srcOrd="3" destOrd="0" presId="urn:microsoft.com/office/officeart/2018/2/layout/IconVerticalSoli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CB8710-D860-E74C-89E1-FF769082F162}" type="doc">
      <dgm:prSet loTypeId="urn:microsoft.com/office/officeart/2005/8/layout/cycle3" loCatId="" qsTypeId="urn:microsoft.com/office/officeart/2005/8/quickstyle/simple1" qsCatId="simple" csTypeId="urn:microsoft.com/office/officeart/2005/8/colors/colorful4" csCatId="colorful" phldr="1"/>
      <dgm:spPr/>
      <dgm:t>
        <a:bodyPr/>
        <a:lstStyle/>
        <a:p>
          <a:endParaRPr lang="en-US"/>
        </a:p>
      </dgm:t>
    </dgm:pt>
    <dgm:pt modelId="{DCB98B9B-8917-6846-A59A-612C00AA0837}">
      <dgm:prSet phldrT="[Text]" custT="1"/>
      <dgm:spPr/>
      <dgm:t>
        <a:bodyPr lIns="0" tIns="0" rIns="0" bIns="0"/>
        <a:lstStyle/>
        <a:p>
          <a:r>
            <a:rPr lang="en-US" sz="2400" b="1" dirty="0"/>
            <a:t>Specify Programmatically Relevant Research Question</a:t>
          </a:r>
        </a:p>
      </dgm:t>
    </dgm:pt>
    <dgm:pt modelId="{B18FF620-6E60-824C-AF33-F40A3E90EBDA}" type="parTrans" cxnId="{A01B7FCD-C7E8-4942-99FF-7D051069CAAD}">
      <dgm:prSet/>
      <dgm:spPr/>
      <dgm:t>
        <a:bodyPr/>
        <a:lstStyle/>
        <a:p>
          <a:endParaRPr lang="en-US"/>
        </a:p>
      </dgm:t>
    </dgm:pt>
    <dgm:pt modelId="{8C8144A2-6719-BA4B-A00C-C3B281B56FE6}" type="sibTrans" cxnId="{A01B7FCD-C7E8-4942-99FF-7D051069CAAD}">
      <dgm:prSet/>
      <dgm:spPr/>
      <dgm:t>
        <a:bodyPr/>
        <a:lstStyle/>
        <a:p>
          <a:endParaRPr lang="en-US"/>
        </a:p>
      </dgm:t>
    </dgm:pt>
    <dgm:pt modelId="{66539F45-01A5-4448-BD7D-9DE2374DEEA3}">
      <dgm:prSet phldrT="[Text]" custT="1"/>
      <dgm:spPr/>
      <dgm:t>
        <a:bodyPr/>
        <a:lstStyle/>
        <a:p>
          <a:r>
            <a:rPr lang="en-US" sz="2400" b="1" dirty="0"/>
            <a:t>Embed Necessary Data Collection Elements/ Tools</a:t>
          </a:r>
        </a:p>
      </dgm:t>
    </dgm:pt>
    <dgm:pt modelId="{C9C8EE09-0B58-6146-AB7A-FD503D325FC9}" type="parTrans" cxnId="{228B12C0-ED21-6148-A51A-D54400B54F68}">
      <dgm:prSet/>
      <dgm:spPr/>
      <dgm:t>
        <a:bodyPr/>
        <a:lstStyle/>
        <a:p>
          <a:endParaRPr lang="en-US"/>
        </a:p>
      </dgm:t>
    </dgm:pt>
    <dgm:pt modelId="{252334B6-AA65-E54C-B273-541DEB2130E0}" type="sibTrans" cxnId="{228B12C0-ED21-6148-A51A-D54400B54F68}">
      <dgm:prSet/>
      <dgm:spPr/>
      <dgm:t>
        <a:bodyPr/>
        <a:lstStyle/>
        <a:p>
          <a:endParaRPr lang="en-US"/>
        </a:p>
      </dgm:t>
    </dgm:pt>
    <dgm:pt modelId="{0AA3CE47-F57B-8341-9100-CB9894EA02E6}">
      <dgm:prSet phldrT="[Text]" custT="1"/>
      <dgm:spPr/>
      <dgm:t>
        <a:bodyPr/>
        <a:lstStyle/>
        <a:p>
          <a:r>
            <a:rPr lang="en-US" sz="2400" b="1" dirty="0"/>
            <a:t>Rigorous Monitoring &amp; Evaluation</a:t>
          </a:r>
        </a:p>
      </dgm:t>
    </dgm:pt>
    <dgm:pt modelId="{628A600E-7056-AB45-A46A-0A4023CC1A60}" type="parTrans" cxnId="{CBC84A80-14FD-7F43-98FF-AF94CEA960D8}">
      <dgm:prSet/>
      <dgm:spPr/>
      <dgm:t>
        <a:bodyPr/>
        <a:lstStyle/>
        <a:p>
          <a:endParaRPr lang="en-US"/>
        </a:p>
      </dgm:t>
    </dgm:pt>
    <dgm:pt modelId="{930C0736-7A94-144F-AB7F-F196CA4AB6A3}" type="sibTrans" cxnId="{CBC84A80-14FD-7F43-98FF-AF94CEA960D8}">
      <dgm:prSet/>
      <dgm:spPr/>
      <dgm:t>
        <a:bodyPr/>
        <a:lstStyle/>
        <a:p>
          <a:endParaRPr lang="en-US"/>
        </a:p>
      </dgm:t>
    </dgm:pt>
    <dgm:pt modelId="{60AEE90B-43E9-3948-A7FB-AA9061B9C62A}">
      <dgm:prSet phldrT="[Text]" custT="1"/>
      <dgm:spPr/>
      <dgm:t>
        <a:bodyPr/>
        <a:lstStyle/>
        <a:p>
          <a:r>
            <a:rPr lang="en-US" sz="2400" b="1" dirty="0"/>
            <a:t>Knowledge Translation</a:t>
          </a:r>
        </a:p>
      </dgm:t>
    </dgm:pt>
    <dgm:pt modelId="{F0E941B1-CAA9-4A42-AA3F-34A8450CCB0C}" type="parTrans" cxnId="{394E1B20-F03D-C647-9335-0A655CD86676}">
      <dgm:prSet/>
      <dgm:spPr/>
      <dgm:t>
        <a:bodyPr/>
        <a:lstStyle/>
        <a:p>
          <a:endParaRPr lang="en-US"/>
        </a:p>
      </dgm:t>
    </dgm:pt>
    <dgm:pt modelId="{8FA71D0A-FC3A-BD44-8F28-0A70BB12917A}" type="sibTrans" cxnId="{394E1B20-F03D-C647-9335-0A655CD86676}">
      <dgm:prSet/>
      <dgm:spPr/>
      <dgm:t>
        <a:bodyPr/>
        <a:lstStyle/>
        <a:p>
          <a:endParaRPr lang="en-US"/>
        </a:p>
      </dgm:t>
    </dgm:pt>
    <dgm:pt modelId="{B6EA9F16-5AD9-5444-979C-62F1380E6617}">
      <dgm:prSet custT="1"/>
      <dgm:spPr/>
      <dgm:t>
        <a:bodyPr/>
        <a:lstStyle/>
        <a:p>
          <a:r>
            <a:rPr lang="en-US" sz="2400" b="1" dirty="0"/>
            <a:t>Leverage Robust Data System</a:t>
          </a:r>
        </a:p>
      </dgm:t>
    </dgm:pt>
    <dgm:pt modelId="{FB2A6B5E-AEBE-CA4C-9969-D780E3106F82}" type="parTrans" cxnId="{FB13666C-FAAC-DA4F-A9EE-7B5EB8D98CF3}">
      <dgm:prSet/>
      <dgm:spPr/>
      <dgm:t>
        <a:bodyPr/>
        <a:lstStyle/>
        <a:p>
          <a:endParaRPr lang="en-US"/>
        </a:p>
      </dgm:t>
    </dgm:pt>
    <dgm:pt modelId="{8F24EED0-ED09-8047-A851-73EC883466B2}" type="sibTrans" cxnId="{FB13666C-FAAC-DA4F-A9EE-7B5EB8D98CF3}">
      <dgm:prSet/>
      <dgm:spPr/>
      <dgm:t>
        <a:bodyPr/>
        <a:lstStyle/>
        <a:p>
          <a:endParaRPr lang="en-US"/>
        </a:p>
      </dgm:t>
    </dgm:pt>
    <dgm:pt modelId="{C50019B7-095A-1542-9582-49C99B2C7B1B}">
      <dgm:prSet phldrT="[Text]" custT="1"/>
      <dgm:spPr/>
      <dgm:t>
        <a:bodyPr lIns="0" tIns="0" rIns="0" bIns="0"/>
        <a:lstStyle/>
        <a:p>
          <a:r>
            <a:rPr lang="en-US" sz="2400" b="1" dirty="0"/>
            <a:t>Program Platform &amp; Components</a:t>
          </a:r>
          <a:endParaRPr lang="en-US" sz="1800" b="1" dirty="0"/>
        </a:p>
      </dgm:t>
    </dgm:pt>
    <dgm:pt modelId="{5A553858-9F55-CE40-969D-98EC43275B76}" type="sibTrans" cxnId="{446507FC-D195-9148-A3E8-56DEB774CACA}">
      <dgm:prSet/>
      <dgm:spPr/>
      <dgm:t>
        <a:bodyPr/>
        <a:lstStyle/>
        <a:p>
          <a:endParaRPr lang="en-US"/>
        </a:p>
      </dgm:t>
    </dgm:pt>
    <dgm:pt modelId="{EC3D25CF-4F2B-2148-9545-66C04B92907D}" type="parTrans" cxnId="{446507FC-D195-9148-A3E8-56DEB774CACA}">
      <dgm:prSet/>
      <dgm:spPr/>
      <dgm:t>
        <a:bodyPr/>
        <a:lstStyle/>
        <a:p>
          <a:endParaRPr lang="en-US"/>
        </a:p>
      </dgm:t>
    </dgm:pt>
    <dgm:pt modelId="{0E61B908-3638-B04A-B23C-49A370049D01}" type="pres">
      <dgm:prSet presAssocID="{5CCB8710-D860-E74C-89E1-FF769082F162}" presName="Name0" presStyleCnt="0">
        <dgm:presLayoutVars>
          <dgm:dir/>
          <dgm:resizeHandles val="exact"/>
        </dgm:presLayoutVars>
      </dgm:prSet>
      <dgm:spPr/>
    </dgm:pt>
    <dgm:pt modelId="{995BB88B-2240-F94E-93EB-3E5174462AED}" type="pres">
      <dgm:prSet presAssocID="{5CCB8710-D860-E74C-89E1-FF769082F162}" presName="cycle" presStyleCnt="0"/>
      <dgm:spPr/>
    </dgm:pt>
    <dgm:pt modelId="{A7018697-B610-3842-AB33-447CC4984A3A}" type="pres">
      <dgm:prSet presAssocID="{C50019B7-095A-1542-9582-49C99B2C7B1B}" presName="nodeFirstNode" presStyleLbl="node1" presStyleIdx="0" presStyleCnt="6" custScaleY="99916">
        <dgm:presLayoutVars>
          <dgm:bulletEnabled val="1"/>
        </dgm:presLayoutVars>
      </dgm:prSet>
      <dgm:spPr/>
    </dgm:pt>
    <dgm:pt modelId="{6B4A53E3-575D-9C48-A1A8-B42DCA7019DF}" type="pres">
      <dgm:prSet presAssocID="{5A553858-9F55-CE40-969D-98EC43275B76}" presName="sibTransFirstNode" presStyleLbl="bgShp" presStyleIdx="0" presStyleCnt="1"/>
      <dgm:spPr/>
    </dgm:pt>
    <dgm:pt modelId="{E8800C32-4C77-8C4A-A276-C48B4E71CB44}" type="pres">
      <dgm:prSet presAssocID="{DCB98B9B-8917-6846-A59A-612C00AA0837}" presName="nodeFollowingNodes" presStyleLbl="node1" presStyleIdx="1" presStyleCnt="6" custScaleX="129024" custScaleY="118922" custRadScaleRad="104014" custRadScaleInc="9423">
        <dgm:presLayoutVars>
          <dgm:bulletEnabled val="1"/>
        </dgm:presLayoutVars>
      </dgm:prSet>
      <dgm:spPr/>
    </dgm:pt>
    <dgm:pt modelId="{3B16A708-3FD0-0D4E-85C9-48592FB043E0}" type="pres">
      <dgm:prSet presAssocID="{66539F45-01A5-4448-BD7D-9DE2374DEEA3}" presName="nodeFollowingNodes" presStyleLbl="node1" presStyleIdx="2" presStyleCnt="6" custScaleX="119669" custRadScaleRad="120029" custRadScaleInc="1524">
        <dgm:presLayoutVars>
          <dgm:bulletEnabled val="1"/>
        </dgm:presLayoutVars>
      </dgm:prSet>
      <dgm:spPr/>
    </dgm:pt>
    <dgm:pt modelId="{98EAE894-668C-F64F-AA02-3B2334CB07DD}" type="pres">
      <dgm:prSet presAssocID="{B6EA9F16-5AD9-5444-979C-62F1380E6617}" presName="nodeFollowingNodes" presStyleLbl="node1" presStyleIdx="3" presStyleCnt="6" custRadScaleRad="102600" custRadScaleInc="22854">
        <dgm:presLayoutVars>
          <dgm:bulletEnabled val="1"/>
        </dgm:presLayoutVars>
      </dgm:prSet>
      <dgm:spPr/>
    </dgm:pt>
    <dgm:pt modelId="{D37EDB7E-DBEF-A34A-A45B-45DDF475DA02}" type="pres">
      <dgm:prSet presAssocID="{0AA3CE47-F57B-8341-9100-CB9894EA02E6}" presName="nodeFollowingNodes" presStyleLbl="node1" presStyleIdx="4" presStyleCnt="6" custRadScaleRad="112980" custRadScaleInc="28965">
        <dgm:presLayoutVars>
          <dgm:bulletEnabled val="1"/>
        </dgm:presLayoutVars>
      </dgm:prSet>
      <dgm:spPr/>
    </dgm:pt>
    <dgm:pt modelId="{9A9451EF-C95F-424B-8661-A90BA04E53DE}" type="pres">
      <dgm:prSet presAssocID="{60AEE90B-43E9-3948-A7FB-AA9061B9C62A}" presName="nodeFollowingNodes" presStyleLbl="node1" presStyleIdx="5" presStyleCnt="6">
        <dgm:presLayoutVars>
          <dgm:bulletEnabled val="1"/>
        </dgm:presLayoutVars>
      </dgm:prSet>
      <dgm:spPr/>
    </dgm:pt>
  </dgm:ptLst>
  <dgm:cxnLst>
    <dgm:cxn modelId="{5D873811-9470-3448-88C8-C35A5DFDCC73}" type="presOf" srcId="{B6EA9F16-5AD9-5444-979C-62F1380E6617}" destId="{98EAE894-668C-F64F-AA02-3B2334CB07DD}" srcOrd="0" destOrd="0" presId="urn:microsoft.com/office/officeart/2005/8/layout/cycle3"/>
    <dgm:cxn modelId="{9DF4601E-0293-C140-8F51-DEF24D986C79}" type="presOf" srcId="{5A553858-9F55-CE40-969D-98EC43275B76}" destId="{6B4A53E3-575D-9C48-A1A8-B42DCA7019DF}" srcOrd="0" destOrd="0" presId="urn:microsoft.com/office/officeart/2005/8/layout/cycle3"/>
    <dgm:cxn modelId="{394E1B20-F03D-C647-9335-0A655CD86676}" srcId="{5CCB8710-D860-E74C-89E1-FF769082F162}" destId="{60AEE90B-43E9-3948-A7FB-AA9061B9C62A}" srcOrd="5" destOrd="0" parTransId="{F0E941B1-CAA9-4A42-AA3F-34A8450CCB0C}" sibTransId="{8FA71D0A-FC3A-BD44-8F28-0A70BB12917A}"/>
    <dgm:cxn modelId="{4F6ACA41-FC3F-4649-9CCC-2C8DE0E99A25}" type="presOf" srcId="{C50019B7-095A-1542-9582-49C99B2C7B1B}" destId="{A7018697-B610-3842-AB33-447CC4984A3A}" srcOrd="0" destOrd="0" presId="urn:microsoft.com/office/officeart/2005/8/layout/cycle3"/>
    <dgm:cxn modelId="{FB13666C-FAAC-DA4F-A9EE-7B5EB8D98CF3}" srcId="{5CCB8710-D860-E74C-89E1-FF769082F162}" destId="{B6EA9F16-5AD9-5444-979C-62F1380E6617}" srcOrd="3" destOrd="0" parTransId="{FB2A6B5E-AEBE-CA4C-9969-D780E3106F82}" sibTransId="{8F24EED0-ED09-8047-A851-73EC883466B2}"/>
    <dgm:cxn modelId="{948B4880-A4EE-5841-99DD-59F742E2EF26}" type="presOf" srcId="{60AEE90B-43E9-3948-A7FB-AA9061B9C62A}" destId="{9A9451EF-C95F-424B-8661-A90BA04E53DE}" srcOrd="0" destOrd="0" presId="urn:microsoft.com/office/officeart/2005/8/layout/cycle3"/>
    <dgm:cxn modelId="{CBC84A80-14FD-7F43-98FF-AF94CEA960D8}" srcId="{5CCB8710-D860-E74C-89E1-FF769082F162}" destId="{0AA3CE47-F57B-8341-9100-CB9894EA02E6}" srcOrd="4" destOrd="0" parTransId="{628A600E-7056-AB45-A46A-0A4023CC1A60}" sibTransId="{930C0736-7A94-144F-AB7F-F196CA4AB6A3}"/>
    <dgm:cxn modelId="{D9D7E187-05C9-6D4B-BA0D-1E2FE85519AC}" type="presOf" srcId="{5CCB8710-D860-E74C-89E1-FF769082F162}" destId="{0E61B908-3638-B04A-B23C-49A370049D01}" srcOrd="0" destOrd="0" presId="urn:microsoft.com/office/officeart/2005/8/layout/cycle3"/>
    <dgm:cxn modelId="{3B48BEA3-EA9B-1548-BADF-580B8B8B985B}" type="presOf" srcId="{66539F45-01A5-4448-BD7D-9DE2374DEEA3}" destId="{3B16A708-3FD0-0D4E-85C9-48592FB043E0}" srcOrd="0" destOrd="0" presId="urn:microsoft.com/office/officeart/2005/8/layout/cycle3"/>
    <dgm:cxn modelId="{B25379B7-01D4-F043-AE28-16A12A30C9F6}" type="presOf" srcId="{0AA3CE47-F57B-8341-9100-CB9894EA02E6}" destId="{D37EDB7E-DBEF-A34A-A45B-45DDF475DA02}" srcOrd="0" destOrd="0" presId="urn:microsoft.com/office/officeart/2005/8/layout/cycle3"/>
    <dgm:cxn modelId="{43C590B8-932B-DB43-9594-2927AEF5F90B}" type="presOf" srcId="{DCB98B9B-8917-6846-A59A-612C00AA0837}" destId="{E8800C32-4C77-8C4A-A276-C48B4E71CB44}" srcOrd="0" destOrd="0" presId="urn:microsoft.com/office/officeart/2005/8/layout/cycle3"/>
    <dgm:cxn modelId="{228B12C0-ED21-6148-A51A-D54400B54F68}" srcId="{5CCB8710-D860-E74C-89E1-FF769082F162}" destId="{66539F45-01A5-4448-BD7D-9DE2374DEEA3}" srcOrd="2" destOrd="0" parTransId="{C9C8EE09-0B58-6146-AB7A-FD503D325FC9}" sibTransId="{252334B6-AA65-E54C-B273-541DEB2130E0}"/>
    <dgm:cxn modelId="{A01B7FCD-C7E8-4942-99FF-7D051069CAAD}" srcId="{5CCB8710-D860-E74C-89E1-FF769082F162}" destId="{DCB98B9B-8917-6846-A59A-612C00AA0837}" srcOrd="1" destOrd="0" parTransId="{B18FF620-6E60-824C-AF33-F40A3E90EBDA}" sibTransId="{8C8144A2-6719-BA4B-A00C-C3B281B56FE6}"/>
    <dgm:cxn modelId="{446507FC-D195-9148-A3E8-56DEB774CACA}" srcId="{5CCB8710-D860-E74C-89E1-FF769082F162}" destId="{C50019B7-095A-1542-9582-49C99B2C7B1B}" srcOrd="0" destOrd="0" parTransId="{EC3D25CF-4F2B-2148-9545-66C04B92907D}" sibTransId="{5A553858-9F55-CE40-969D-98EC43275B76}"/>
    <dgm:cxn modelId="{28A607E0-2E81-0849-8782-52965FF24BC6}" type="presParOf" srcId="{0E61B908-3638-B04A-B23C-49A370049D01}" destId="{995BB88B-2240-F94E-93EB-3E5174462AED}" srcOrd="0" destOrd="0" presId="urn:microsoft.com/office/officeart/2005/8/layout/cycle3"/>
    <dgm:cxn modelId="{2E6FFAF8-A89B-BF49-9EE0-4DE034F742CE}" type="presParOf" srcId="{995BB88B-2240-F94E-93EB-3E5174462AED}" destId="{A7018697-B610-3842-AB33-447CC4984A3A}" srcOrd="0" destOrd="0" presId="urn:microsoft.com/office/officeart/2005/8/layout/cycle3"/>
    <dgm:cxn modelId="{BE1428C3-F234-904C-89D5-C010FBE80AA2}" type="presParOf" srcId="{995BB88B-2240-F94E-93EB-3E5174462AED}" destId="{6B4A53E3-575D-9C48-A1A8-B42DCA7019DF}" srcOrd="1" destOrd="0" presId="urn:microsoft.com/office/officeart/2005/8/layout/cycle3"/>
    <dgm:cxn modelId="{96FE92E0-61F4-8B47-8274-D1EEE85B2D63}" type="presParOf" srcId="{995BB88B-2240-F94E-93EB-3E5174462AED}" destId="{E8800C32-4C77-8C4A-A276-C48B4E71CB44}" srcOrd="2" destOrd="0" presId="urn:microsoft.com/office/officeart/2005/8/layout/cycle3"/>
    <dgm:cxn modelId="{18D5E951-4AD2-F54D-88E3-A63E03891542}" type="presParOf" srcId="{995BB88B-2240-F94E-93EB-3E5174462AED}" destId="{3B16A708-3FD0-0D4E-85C9-48592FB043E0}" srcOrd="3" destOrd="0" presId="urn:microsoft.com/office/officeart/2005/8/layout/cycle3"/>
    <dgm:cxn modelId="{830B36E7-44F1-A646-9A7C-B1AF605CAFC7}" type="presParOf" srcId="{995BB88B-2240-F94E-93EB-3E5174462AED}" destId="{98EAE894-668C-F64F-AA02-3B2334CB07DD}" srcOrd="4" destOrd="0" presId="urn:microsoft.com/office/officeart/2005/8/layout/cycle3"/>
    <dgm:cxn modelId="{1A0ABEE2-11F0-2C41-8ED0-8671BCC484DC}" type="presParOf" srcId="{995BB88B-2240-F94E-93EB-3E5174462AED}" destId="{D37EDB7E-DBEF-A34A-A45B-45DDF475DA02}" srcOrd="5" destOrd="0" presId="urn:microsoft.com/office/officeart/2005/8/layout/cycle3"/>
    <dgm:cxn modelId="{08CB5B84-0A47-CB40-B03A-828933A7FBAC}" type="presParOf" srcId="{995BB88B-2240-F94E-93EB-3E5174462AED}" destId="{9A9451EF-C95F-424B-8661-A90BA04E53DE}"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9FDD34-E6B4-4520-A562-8EBF4C07C59F}" type="doc">
      <dgm:prSet loTypeId="urn:microsoft.com/office/officeart/2005/8/layout/chevron1" loCatId="process" qsTypeId="urn:microsoft.com/office/officeart/2005/8/quickstyle/simple1" qsCatId="simple" csTypeId="urn:microsoft.com/office/officeart/2005/8/colors/accent1_2" csCatId="accent1" phldr="1"/>
      <dgm:spPr/>
    </dgm:pt>
    <dgm:pt modelId="{4576BB5D-1D6E-4969-8257-D3B921AF836C}">
      <dgm:prSet phldrT="[Text]"/>
      <dgm:spPr>
        <a:solidFill>
          <a:srgbClr val="002060"/>
        </a:solidFill>
      </dgm:spPr>
      <dgm:t>
        <a:bodyPr/>
        <a:lstStyle/>
        <a:p>
          <a:r>
            <a:rPr lang="en-ZA" dirty="0"/>
            <a:t>Structure</a:t>
          </a:r>
        </a:p>
      </dgm:t>
    </dgm:pt>
    <dgm:pt modelId="{C683E71B-6C19-4BCF-BFCF-EC74871065AF}" type="parTrans" cxnId="{18948CF1-6CFA-4D1E-9186-E6D7D1BDF3D9}">
      <dgm:prSet/>
      <dgm:spPr/>
      <dgm:t>
        <a:bodyPr/>
        <a:lstStyle/>
        <a:p>
          <a:endParaRPr lang="en-ZA"/>
        </a:p>
      </dgm:t>
    </dgm:pt>
    <dgm:pt modelId="{93A1EF41-C7B4-4891-902C-2E976E706562}" type="sibTrans" cxnId="{18948CF1-6CFA-4D1E-9186-E6D7D1BDF3D9}">
      <dgm:prSet/>
      <dgm:spPr/>
      <dgm:t>
        <a:bodyPr/>
        <a:lstStyle/>
        <a:p>
          <a:endParaRPr lang="en-ZA"/>
        </a:p>
      </dgm:t>
    </dgm:pt>
    <dgm:pt modelId="{830DCDBC-7329-4057-9A0A-F31F0B9A8D41}">
      <dgm:prSet phldrT="[Text]"/>
      <dgm:spPr>
        <a:solidFill>
          <a:srgbClr val="002060"/>
        </a:solidFill>
      </dgm:spPr>
      <dgm:t>
        <a:bodyPr/>
        <a:lstStyle/>
        <a:p>
          <a:r>
            <a:rPr lang="en-ZA" dirty="0"/>
            <a:t>Process</a:t>
          </a:r>
        </a:p>
      </dgm:t>
    </dgm:pt>
    <dgm:pt modelId="{C93E32BF-1E86-4E82-8A38-D469B9C9A6C0}" type="parTrans" cxnId="{9D465DBE-6FC3-4B99-9CF5-3A13D39874B0}">
      <dgm:prSet/>
      <dgm:spPr/>
      <dgm:t>
        <a:bodyPr/>
        <a:lstStyle/>
        <a:p>
          <a:endParaRPr lang="en-ZA"/>
        </a:p>
      </dgm:t>
    </dgm:pt>
    <dgm:pt modelId="{473F4F4E-46EA-41E1-929B-C3D96F9ECC95}" type="sibTrans" cxnId="{9D465DBE-6FC3-4B99-9CF5-3A13D39874B0}">
      <dgm:prSet/>
      <dgm:spPr/>
      <dgm:t>
        <a:bodyPr/>
        <a:lstStyle/>
        <a:p>
          <a:endParaRPr lang="en-ZA"/>
        </a:p>
      </dgm:t>
    </dgm:pt>
    <dgm:pt modelId="{1367E22F-9BD5-48BF-BEC7-0B0DC6C27E25}">
      <dgm:prSet phldrT="[Text]"/>
      <dgm:spPr>
        <a:solidFill>
          <a:srgbClr val="002060"/>
        </a:solidFill>
      </dgm:spPr>
      <dgm:t>
        <a:bodyPr/>
        <a:lstStyle/>
        <a:p>
          <a:r>
            <a:rPr lang="en-ZA" dirty="0"/>
            <a:t>Outcome</a:t>
          </a:r>
        </a:p>
      </dgm:t>
    </dgm:pt>
    <dgm:pt modelId="{DDC56835-D907-47CC-B644-1F2B76A29B1F}" type="parTrans" cxnId="{09BB97F5-9D79-4374-82EA-9E6312F08092}">
      <dgm:prSet/>
      <dgm:spPr/>
      <dgm:t>
        <a:bodyPr/>
        <a:lstStyle/>
        <a:p>
          <a:endParaRPr lang="en-ZA"/>
        </a:p>
      </dgm:t>
    </dgm:pt>
    <dgm:pt modelId="{52F6EB61-A517-4B7F-91A5-0BDFDE340266}" type="sibTrans" cxnId="{09BB97F5-9D79-4374-82EA-9E6312F08092}">
      <dgm:prSet/>
      <dgm:spPr/>
      <dgm:t>
        <a:bodyPr/>
        <a:lstStyle/>
        <a:p>
          <a:endParaRPr lang="en-ZA"/>
        </a:p>
      </dgm:t>
    </dgm:pt>
    <dgm:pt modelId="{952B3774-1F92-484B-B14E-BE41B96A644B}" type="pres">
      <dgm:prSet presAssocID="{259FDD34-E6B4-4520-A562-8EBF4C07C59F}" presName="Name0" presStyleCnt="0">
        <dgm:presLayoutVars>
          <dgm:dir/>
          <dgm:animLvl val="lvl"/>
          <dgm:resizeHandles val="exact"/>
        </dgm:presLayoutVars>
      </dgm:prSet>
      <dgm:spPr/>
    </dgm:pt>
    <dgm:pt modelId="{EBAA7756-07F9-4C49-8CB8-27518BA323D7}" type="pres">
      <dgm:prSet presAssocID="{4576BB5D-1D6E-4969-8257-D3B921AF836C}" presName="parTxOnly" presStyleLbl="node1" presStyleIdx="0" presStyleCnt="3" custLinFactNeighborX="810" custLinFactNeighborY="-4106">
        <dgm:presLayoutVars>
          <dgm:chMax val="0"/>
          <dgm:chPref val="0"/>
          <dgm:bulletEnabled val="1"/>
        </dgm:presLayoutVars>
      </dgm:prSet>
      <dgm:spPr/>
    </dgm:pt>
    <dgm:pt modelId="{1D9A1BCA-E04A-4F8C-9D6B-E7EE06E7A225}" type="pres">
      <dgm:prSet presAssocID="{93A1EF41-C7B4-4891-902C-2E976E706562}" presName="parTxOnlySpace" presStyleCnt="0"/>
      <dgm:spPr/>
    </dgm:pt>
    <dgm:pt modelId="{F20EE89B-247E-4B98-AF8E-6D8D7BDDA301}" type="pres">
      <dgm:prSet presAssocID="{830DCDBC-7329-4057-9A0A-F31F0B9A8D41}" presName="parTxOnly" presStyleLbl="node1" presStyleIdx="1" presStyleCnt="3" custLinFactNeighborY="-3540">
        <dgm:presLayoutVars>
          <dgm:chMax val="0"/>
          <dgm:chPref val="0"/>
          <dgm:bulletEnabled val="1"/>
        </dgm:presLayoutVars>
      </dgm:prSet>
      <dgm:spPr/>
    </dgm:pt>
    <dgm:pt modelId="{906CC73C-3A38-4599-AAAE-63ADE00F4268}" type="pres">
      <dgm:prSet presAssocID="{473F4F4E-46EA-41E1-929B-C3D96F9ECC95}" presName="parTxOnlySpace" presStyleCnt="0"/>
      <dgm:spPr/>
    </dgm:pt>
    <dgm:pt modelId="{EBC7228C-6BCE-4427-979F-BD3F7E4AE30B}" type="pres">
      <dgm:prSet presAssocID="{1367E22F-9BD5-48BF-BEC7-0B0DC6C27E25}" presName="parTxOnly" presStyleLbl="node1" presStyleIdx="2" presStyleCnt="3" custLinFactNeighborY="-3540">
        <dgm:presLayoutVars>
          <dgm:chMax val="0"/>
          <dgm:chPref val="0"/>
          <dgm:bulletEnabled val="1"/>
        </dgm:presLayoutVars>
      </dgm:prSet>
      <dgm:spPr/>
    </dgm:pt>
  </dgm:ptLst>
  <dgm:cxnLst>
    <dgm:cxn modelId="{D733F01F-BDC8-4411-BEC8-2D6F37B1D1B6}" type="presOf" srcId="{830DCDBC-7329-4057-9A0A-F31F0B9A8D41}" destId="{F20EE89B-247E-4B98-AF8E-6D8D7BDDA301}" srcOrd="0" destOrd="0" presId="urn:microsoft.com/office/officeart/2005/8/layout/chevron1"/>
    <dgm:cxn modelId="{3FDD8374-EE69-4636-A913-341F4C5323C3}" type="presOf" srcId="{1367E22F-9BD5-48BF-BEC7-0B0DC6C27E25}" destId="{EBC7228C-6BCE-4427-979F-BD3F7E4AE30B}" srcOrd="0" destOrd="0" presId="urn:microsoft.com/office/officeart/2005/8/layout/chevron1"/>
    <dgm:cxn modelId="{84AA9D57-044A-4469-8DD4-11FA4D67B765}" type="presOf" srcId="{259FDD34-E6B4-4520-A562-8EBF4C07C59F}" destId="{952B3774-1F92-484B-B14E-BE41B96A644B}" srcOrd="0" destOrd="0" presId="urn:microsoft.com/office/officeart/2005/8/layout/chevron1"/>
    <dgm:cxn modelId="{D61116B7-DEA5-4C56-BDE2-BEBFECF1B9FA}" type="presOf" srcId="{4576BB5D-1D6E-4969-8257-D3B921AF836C}" destId="{EBAA7756-07F9-4C49-8CB8-27518BA323D7}" srcOrd="0" destOrd="0" presId="urn:microsoft.com/office/officeart/2005/8/layout/chevron1"/>
    <dgm:cxn modelId="{9D465DBE-6FC3-4B99-9CF5-3A13D39874B0}" srcId="{259FDD34-E6B4-4520-A562-8EBF4C07C59F}" destId="{830DCDBC-7329-4057-9A0A-F31F0B9A8D41}" srcOrd="1" destOrd="0" parTransId="{C93E32BF-1E86-4E82-8A38-D469B9C9A6C0}" sibTransId="{473F4F4E-46EA-41E1-929B-C3D96F9ECC95}"/>
    <dgm:cxn modelId="{18948CF1-6CFA-4D1E-9186-E6D7D1BDF3D9}" srcId="{259FDD34-E6B4-4520-A562-8EBF4C07C59F}" destId="{4576BB5D-1D6E-4969-8257-D3B921AF836C}" srcOrd="0" destOrd="0" parTransId="{C683E71B-6C19-4BCF-BFCF-EC74871065AF}" sibTransId="{93A1EF41-C7B4-4891-902C-2E976E706562}"/>
    <dgm:cxn modelId="{09BB97F5-9D79-4374-82EA-9E6312F08092}" srcId="{259FDD34-E6B4-4520-A562-8EBF4C07C59F}" destId="{1367E22F-9BD5-48BF-BEC7-0B0DC6C27E25}" srcOrd="2" destOrd="0" parTransId="{DDC56835-D907-47CC-B644-1F2B76A29B1F}" sibTransId="{52F6EB61-A517-4B7F-91A5-0BDFDE340266}"/>
    <dgm:cxn modelId="{FAA74DA6-DDD5-4CCC-A037-77674ED0243B}" type="presParOf" srcId="{952B3774-1F92-484B-B14E-BE41B96A644B}" destId="{EBAA7756-07F9-4C49-8CB8-27518BA323D7}" srcOrd="0" destOrd="0" presId="urn:microsoft.com/office/officeart/2005/8/layout/chevron1"/>
    <dgm:cxn modelId="{C85E45B5-AFB0-46F5-A2F8-E6A1456D9061}" type="presParOf" srcId="{952B3774-1F92-484B-B14E-BE41B96A644B}" destId="{1D9A1BCA-E04A-4F8C-9D6B-E7EE06E7A225}" srcOrd="1" destOrd="0" presId="urn:microsoft.com/office/officeart/2005/8/layout/chevron1"/>
    <dgm:cxn modelId="{2DBE5654-4A7B-4E69-84F3-0BA580B8CAF5}" type="presParOf" srcId="{952B3774-1F92-484B-B14E-BE41B96A644B}" destId="{F20EE89B-247E-4B98-AF8E-6D8D7BDDA301}" srcOrd="2" destOrd="0" presId="urn:microsoft.com/office/officeart/2005/8/layout/chevron1"/>
    <dgm:cxn modelId="{8A6EACE5-5E55-45ED-B2EF-6052B07A2EBE}" type="presParOf" srcId="{952B3774-1F92-484B-B14E-BE41B96A644B}" destId="{906CC73C-3A38-4599-AAAE-63ADE00F4268}" srcOrd="3" destOrd="0" presId="urn:microsoft.com/office/officeart/2005/8/layout/chevron1"/>
    <dgm:cxn modelId="{67DCA703-A2C2-4380-8723-0BE38B91388B}" type="presParOf" srcId="{952B3774-1F92-484B-B14E-BE41B96A644B}" destId="{EBC7228C-6BCE-4427-979F-BD3F7E4AE30B}" srcOrd="4"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1BC0FD-FC9C-4FF9-856D-A812DA4E571E}" type="doc">
      <dgm:prSet loTypeId="urn:microsoft.com/office/officeart/2005/8/layout/hList7" loCatId="process" qsTypeId="urn:microsoft.com/office/officeart/2005/8/quickstyle/simple1" qsCatId="simple" csTypeId="urn:microsoft.com/office/officeart/2005/8/colors/accent1_2" csCatId="accent1" phldr="1"/>
      <dgm:spPr/>
    </dgm:pt>
    <dgm:pt modelId="{53CC3103-87FC-43CA-8565-74A59CC911D7}">
      <dgm:prSet phldrT="[Text]"/>
      <dgm:spPr>
        <a:solidFill>
          <a:srgbClr val="002060"/>
        </a:solidFill>
      </dgm:spPr>
      <dgm:t>
        <a:bodyPr/>
        <a:lstStyle/>
        <a:p>
          <a:r>
            <a:rPr lang="en-ZA" dirty="0"/>
            <a:t>Science</a:t>
          </a:r>
        </a:p>
      </dgm:t>
    </dgm:pt>
    <dgm:pt modelId="{C0A94BC4-580E-4D9B-A8C7-D12D92BFDAFB}" type="parTrans" cxnId="{05C79EE8-9F4A-4774-8854-22F2FEF9D604}">
      <dgm:prSet/>
      <dgm:spPr/>
      <dgm:t>
        <a:bodyPr/>
        <a:lstStyle/>
        <a:p>
          <a:endParaRPr lang="en-ZA"/>
        </a:p>
      </dgm:t>
    </dgm:pt>
    <dgm:pt modelId="{5CE58DF5-D1F5-45CA-BEEC-D3E2F3DD2928}" type="sibTrans" cxnId="{05C79EE8-9F4A-4774-8854-22F2FEF9D604}">
      <dgm:prSet/>
      <dgm:spPr/>
      <dgm:t>
        <a:bodyPr/>
        <a:lstStyle/>
        <a:p>
          <a:endParaRPr lang="en-ZA"/>
        </a:p>
      </dgm:t>
    </dgm:pt>
    <dgm:pt modelId="{318B2F2B-445A-4539-ADCB-57BAF00519F8}">
      <dgm:prSet phldrT="[Text]"/>
      <dgm:spPr>
        <a:solidFill>
          <a:srgbClr val="002060"/>
        </a:solidFill>
      </dgm:spPr>
      <dgm:t>
        <a:bodyPr/>
        <a:lstStyle/>
        <a:p>
          <a:r>
            <a:rPr lang="en-ZA" dirty="0"/>
            <a:t>Co-learning</a:t>
          </a:r>
        </a:p>
      </dgm:t>
    </dgm:pt>
    <dgm:pt modelId="{56DC6A19-B811-4620-808B-E686D42449EE}" type="parTrans" cxnId="{95D95566-32F1-4446-9822-7DBAEABB2B28}">
      <dgm:prSet/>
      <dgm:spPr/>
      <dgm:t>
        <a:bodyPr/>
        <a:lstStyle/>
        <a:p>
          <a:endParaRPr lang="en-ZA"/>
        </a:p>
      </dgm:t>
    </dgm:pt>
    <dgm:pt modelId="{DF23829A-F798-4DFF-8B0E-F3F34C11F876}" type="sibTrans" cxnId="{95D95566-32F1-4446-9822-7DBAEABB2B28}">
      <dgm:prSet/>
      <dgm:spPr/>
      <dgm:t>
        <a:bodyPr/>
        <a:lstStyle/>
        <a:p>
          <a:endParaRPr lang="en-ZA"/>
        </a:p>
      </dgm:t>
    </dgm:pt>
    <dgm:pt modelId="{1ACF4AD5-AA19-46ED-AAC2-43D3D6F363F5}">
      <dgm:prSet phldrT="[Text]"/>
      <dgm:spPr>
        <a:solidFill>
          <a:srgbClr val="002060"/>
        </a:solidFill>
      </dgm:spPr>
      <dgm:t>
        <a:bodyPr/>
        <a:lstStyle/>
        <a:p>
          <a:r>
            <a:rPr lang="en-ZA" dirty="0"/>
            <a:t>Action</a:t>
          </a:r>
        </a:p>
      </dgm:t>
    </dgm:pt>
    <dgm:pt modelId="{AB5F950D-C754-400C-826C-3B95680325AC}" type="parTrans" cxnId="{B9AB7A7C-AC64-4B96-BA9B-F87D35EA4CB9}">
      <dgm:prSet/>
      <dgm:spPr/>
      <dgm:t>
        <a:bodyPr/>
        <a:lstStyle/>
        <a:p>
          <a:endParaRPr lang="en-ZA"/>
        </a:p>
      </dgm:t>
    </dgm:pt>
    <dgm:pt modelId="{97B26D0B-B91C-4FA3-A443-39E14C5A55DB}" type="sibTrans" cxnId="{B9AB7A7C-AC64-4B96-BA9B-F87D35EA4CB9}">
      <dgm:prSet/>
      <dgm:spPr/>
      <dgm:t>
        <a:bodyPr/>
        <a:lstStyle/>
        <a:p>
          <a:endParaRPr lang="en-ZA"/>
        </a:p>
      </dgm:t>
    </dgm:pt>
    <dgm:pt modelId="{379766E4-B430-4C09-AD44-95CE209BD29E}" type="pres">
      <dgm:prSet presAssocID="{6A1BC0FD-FC9C-4FF9-856D-A812DA4E571E}" presName="Name0" presStyleCnt="0">
        <dgm:presLayoutVars>
          <dgm:dir/>
          <dgm:resizeHandles val="exact"/>
        </dgm:presLayoutVars>
      </dgm:prSet>
      <dgm:spPr/>
    </dgm:pt>
    <dgm:pt modelId="{35FB35BD-23FB-40F7-89AE-4B67D9B9CE92}" type="pres">
      <dgm:prSet presAssocID="{6A1BC0FD-FC9C-4FF9-856D-A812DA4E571E}" presName="fgShape" presStyleLbl="fgShp" presStyleIdx="0" presStyleCnt="1"/>
      <dgm:spPr>
        <a:solidFill>
          <a:schemeClr val="accent1"/>
        </a:solidFill>
      </dgm:spPr>
    </dgm:pt>
    <dgm:pt modelId="{8CA03260-F605-42AA-A204-1C7D1A44A1E2}" type="pres">
      <dgm:prSet presAssocID="{6A1BC0FD-FC9C-4FF9-856D-A812DA4E571E}" presName="linComp" presStyleCnt="0"/>
      <dgm:spPr/>
    </dgm:pt>
    <dgm:pt modelId="{9DED9FA3-F65B-432A-8303-B9C8800637DB}" type="pres">
      <dgm:prSet presAssocID="{53CC3103-87FC-43CA-8565-74A59CC911D7}" presName="compNode" presStyleCnt="0"/>
      <dgm:spPr/>
    </dgm:pt>
    <dgm:pt modelId="{7E4DBEEA-4A02-48EE-9790-745DA78F47C7}" type="pres">
      <dgm:prSet presAssocID="{53CC3103-87FC-43CA-8565-74A59CC911D7}" presName="bkgdShape" presStyleLbl="node1" presStyleIdx="0" presStyleCnt="3"/>
      <dgm:spPr/>
    </dgm:pt>
    <dgm:pt modelId="{559E6004-6981-4489-B7C7-B6C7ADA5D008}" type="pres">
      <dgm:prSet presAssocID="{53CC3103-87FC-43CA-8565-74A59CC911D7}" presName="nodeTx" presStyleLbl="node1" presStyleIdx="0" presStyleCnt="3">
        <dgm:presLayoutVars>
          <dgm:bulletEnabled val="1"/>
        </dgm:presLayoutVars>
      </dgm:prSet>
      <dgm:spPr/>
    </dgm:pt>
    <dgm:pt modelId="{4CF67FD6-799F-4CCE-AC2C-EA9DCE133422}" type="pres">
      <dgm:prSet presAssocID="{53CC3103-87FC-43CA-8565-74A59CC911D7}" presName="invisiNode" presStyleLbl="node1" presStyleIdx="0" presStyleCnt="3"/>
      <dgm:spPr/>
    </dgm:pt>
    <dgm:pt modelId="{BAE41B10-BB85-4E5F-BE07-DF34F9CC953F}" type="pres">
      <dgm:prSet presAssocID="{53CC3103-87FC-43CA-8565-74A59CC911D7}"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icroscope with solid fill"/>
        </a:ext>
      </dgm:extLst>
    </dgm:pt>
    <dgm:pt modelId="{39D66BD0-8D48-41FD-A494-CBA212030FF2}" type="pres">
      <dgm:prSet presAssocID="{5CE58DF5-D1F5-45CA-BEEC-D3E2F3DD2928}" presName="sibTrans" presStyleLbl="sibTrans2D1" presStyleIdx="0" presStyleCnt="0"/>
      <dgm:spPr/>
    </dgm:pt>
    <dgm:pt modelId="{5F7701E1-C1E4-4172-BCF3-1E7B4E806822}" type="pres">
      <dgm:prSet presAssocID="{318B2F2B-445A-4539-ADCB-57BAF00519F8}" presName="compNode" presStyleCnt="0"/>
      <dgm:spPr/>
    </dgm:pt>
    <dgm:pt modelId="{509F664E-1111-4C18-BD77-EE78907C32FD}" type="pres">
      <dgm:prSet presAssocID="{318B2F2B-445A-4539-ADCB-57BAF00519F8}" presName="bkgdShape" presStyleLbl="node1" presStyleIdx="1" presStyleCnt="3"/>
      <dgm:spPr/>
    </dgm:pt>
    <dgm:pt modelId="{31A0CA80-9C55-4DB2-BF5C-9F5862CF355A}" type="pres">
      <dgm:prSet presAssocID="{318B2F2B-445A-4539-ADCB-57BAF00519F8}" presName="nodeTx" presStyleLbl="node1" presStyleIdx="1" presStyleCnt="3">
        <dgm:presLayoutVars>
          <dgm:bulletEnabled val="1"/>
        </dgm:presLayoutVars>
      </dgm:prSet>
      <dgm:spPr/>
    </dgm:pt>
    <dgm:pt modelId="{9E73534B-203D-4393-8C90-1521DD8B4876}" type="pres">
      <dgm:prSet presAssocID="{318B2F2B-445A-4539-ADCB-57BAF00519F8}" presName="invisiNode" presStyleLbl="node1" presStyleIdx="1" presStyleCnt="3"/>
      <dgm:spPr/>
    </dgm:pt>
    <dgm:pt modelId="{C092BF60-A564-4D47-9427-5D1F9D4A7FD8}" type="pres">
      <dgm:prSet presAssocID="{318B2F2B-445A-4539-ADCB-57BAF00519F8}"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iral outline"/>
        </a:ext>
      </dgm:extLst>
    </dgm:pt>
    <dgm:pt modelId="{5049031F-EFEF-48CF-AEA5-A56D1971CC07}" type="pres">
      <dgm:prSet presAssocID="{DF23829A-F798-4DFF-8B0E-F3F34C11F876}" presName="sibTrans" presStyleLbl="sibTrans2D1" presStyleIdx="0" presStyleCnt="0"/>
      <dgm:spPr/>
    </dgm:pt>
    <dgm:pt modelId="{842FA021-0404-4031-BADB-2FA4E072364B}" type="pres">
      <dgm:prSet presAssocID="{1ACF4AD5-AA19-46ED-AAC2-43D3D6F363F5}" presName="compNode" presStyleCnt="0"/>
      <dgm:spPr/>
    </dgm:pt>
    <dgm:pt modelId="{54FA75C0-81A8-4860-AC99-044D53B41261}" type="pres">
      <dgm:prSet presAssocID="{1ACF4AD5-AA19-46ED-AAC2-43D3D6F363F5}" presName="bkgdShape" presStyleLbl="node1" presStyleIdx="2" presStyleCnt="3"/>
      <dgm:spPr/>
    </dgm:pt>
    <dgm:pt modelId="{689CD94D-CE55-4E12-AC8E-B295E5C678F3}" type="pres">
      <dgm:prSet presAssocID="{1ACF4AD5-AA19-46ED-AAC2-43D3D6F363F5}" presName="nodeTx" presStyleLbl="node1" presStyleIdx="2" presStyleCnt="3">
        <dgm:presLayoutVars>
          <dgm:bulletEnabled val="1"/>
        </dgm:presLayoutVars>
      </dgm:prSet>
      <dgm:spPr/>
    </dgm:pt>
    <dgm:pt modelId="{4180BBC9-63B2-4693-B951-9CFED0045158}" type="pres">
      <dgm:prSet presAssocID="{1ACF4AD5-AA19-46ED-AAC2-43D3D6F363F5}" presName="invisiNode" presStyleLbl="node1" presStyleIdx="2" presStyleCnt="3"/>
      <dgm:spPr/>
    </dgm:pt>
    <dgm:pt modelId="{BF064C10-4F84-49BA-8B91-33F4B0AB8781}" type="pres">
      <dgm:prSet presAssocID="{1ACF4AD5-AA19-46ED-AAC2-43D3D6F363F5}" presName="imagNod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rawing Figure outline"/>
        </a:ext>
      </dgm:extLst>
    </dgm:pt>
  </dgm:ptLst>
  <dgm:cxnLst>
    <dgm:cxn modelId="{A34FDA0E-AF16-47D7-8FFB-9EE12A1A15FE}" type="presOf" srcId="{DF23829A-F798-4DFF-8B0E-F3F34C11F876}" destId="{5049031F-EFEF-48CF-AEA5-A56D1971CC07}" srcOrd="0" destOrd="0" presId="urn:microsoft.com/office/officeart/2005/8/layout/hList7"/>
    <dgm:cxn modelId="{1CD03426-A979-4760-824A-5B2C150C2A49}" type="presOf" srcId="{5CE58DF5-D1F5-45CA-BEEC-D3E2F3DD2928}" destId="{39D66BD0-8D48-41FD-A494-CBA212030FF2}" srcOrd="0" destOrd="0" presId="urn:microsoft.com/office/officeart/2005/8/layout/hList7"/>
    <dgm:cxn modelId="{95D95566-32F1-4446-9822-7DBAEABB2B28}" srcId="{6A1BC0FD-FC9C-4FF9-856D-A812DA4E571E}" destId="{318B2F2B-445A-4539-ADCB-57BAF00519F8}" srcOrd="1" destOrd="0" parTransId="{56DC6A19-B811-4620-808B-E686D42449EE}" sibTransId="{DF23829A-F798-4DFF-8B0E-F3F34C11F876}"/>
    <dgm:cxn modelId="{17E2E669-4440-4469-83CA-3FE281238BF1}" type="presOf" srcId="{1ACF4AD5-AA19-46ED-AAC2-43D3D6F363F5}" destId="{689CD94D-CE55-4E12-AC8E-B295E5C678F3}" srcOrd="1" destOrd="0" presId="urn:microsoft.com/office/officeart/2005/8/layout/hList7"/>
    <dgm:cxn modelId="{B9AB7A7C-AC64-4B96-BA9B-F87D35EA4CB9}" srcId="{6A1BC0FD-FC9C-4FF9-856D-A812DA4E571E}" destId="{1ACF4AD5-AA19-46ED-AAC2-43D3D6F363F5}" srcOrd="2" destOrd="0" parTransId="{AB5F950D-C754-400C-826C-3B95680325AC}" sibTransId="{97B26D0B-B91C-4FA3-A443-39E14C5A55DB}"/>
    <dgm:cxn modelId="{40CC76A0-2BDE-4334-AEEC-64B05125C8E1}" type="presOf" srcId="{318B2F2B-445A-4539-ADCB-57BAF00519F8}" destId="{31A0CA80-9C55-4DB2-BF5C-9F5862CF355A}" srcOrd="1" destOrd="0" presId="urn:microsoft.com/office/officeart/2005/8/layout/hList7"/>
    <dgm:cxn modelId="{8C1EF0C6-8B29-40A1-818B-3D35336DBF50}" type="presOf" srcId="{53CC3103-87FC-43CA-8565-74A59CC911D7}" destId="{7E4DBEEA-4A02-48EE-9790-745DA78F47C7}" srcOrd="0" destOrd="0" presId="urn:microsoft.com/office/officeart/2005/8/layout/hList7"/>
    <dgm:cxn modelId="{286678D9-5EED-4412-A453-16F5C56ABB25}" type="presOf" srcId="{318B2F2B-445A-4539-ADCB-57BAF00519F8}" destId="{509F664E-1111-4C18-BD77-EE78907C32FD}" srcOrd="0" destOrd="0" presId="urn:microsoft.com/office/officeart/2005/8/layout/hList7"/>
    <dgm:cxn modelId="{5B81DFE6-C72A-4202-B505-00331ED2E682}" type="presOf" srcId="{6A1BC0FD-FC9C-4FF9-856D-A812DA4E571E}" destId="{379766E4-B430-4C09-AD44-95CE209BD29E}" srcOrd="0" destOrd="0" presId="urn:microsoft.com/office/officeart/2005/8/layout/hList7"/>
    <dgm:cxn modelId="{05C79EE8-9F4A-4774-8854-22F2FEF9D604}" srcId="{6A1BC0FD-FC9C-4FF9-856D-A812DA4E571E}" destId="{53CC3103-87FC-43CA-8565-74A59CC911D7}" srcOrd="0" destOrd="0" parTransId="{C0A94BC4-580E-4D9B-A8C7-D12D92BFDAFB}" sibTransId="{5CE58DF5-D1F5-45CA-BEEC-D3E2F3DD2928}"/>
    <dgm:cxn modelId="{387332FD-0E2E-498A-92DD-CDB03F9EFF7B}" type="presOf" srcId="{53CC3103-87FC-43CA-8565-74A59CC911D7}" destId="{559E6004-6981-4489-B7C7-B6C7ADA5D008}" srcOrd="1" destOrd="0" presId="urn:microsoft.com/office/officeart/2005/8/layout/hList7"/>
    <dgm:cxn modelId="{61C55FFD-BB5D-4BC1-8799-784F92A8650A}" type="presOf" srcId="{1ACF4AD5-AA19-46ED-AAC2-43D3D6F363F5}" destId="{54FA75C0-81A8-4860-AC99-044D53B41261}" srcOrd="0" destOrd="0" presId="urn:microsoft.com/office/officeart/2005/8/layout/hList7"/>
    <dgm:cxn modelId="{64091E06-86CD-485B-BDDC-CFED5157BA5B}" type="presParOf" srcId="{379766E4-B430-4C09-AD44-95CE209BD29E}" destId="{35FB35BD-23FB-40F7-89AE-4B67D9B9CE92}" srcOrd="0" destOrd="0" presId="urn:microsoft.com/office/officeart/2005/8/layout/hList7"/>
    <dgm:cxn modelId="{934187A1-66D9-437C-B12D-7190D4680255}" type="presParOf" srcId="{379766E4-B430-4C09-AD44-95CE209BD29E}" destId="{8CA03260-F605-42AA-A204-1C7D1A44A1E2}" srcOrd="1" destOrd="0" presId="urn:microsoft.com/office/officeart/2005/8/layout/hList7"/>
    <dgm:cxn modelId="{0D041F4E-DB39-4D7F-B473-9D31942F5BB8}" type="presParOf" srcId="{8CA03260-F605-42AA-A204-1C7D1A44A1E2}" destId="{9DED9FA3-F65B-432A-8303-B9C8800637DB}" srcOrd="0" destOrd="0" presId="urn:microsoft.com/office/officeart/2005/8/layout/hList7"/>
    <dgm:cxn modelId="{0AD02CFE-C87A-472E-90F9-F140D2746B1D}" type="presParOf" srcId="{9DED9FA3-F65B-432A-8303-B9C8800637DB}" destId="{7E4DBEEA-4A02-48EE-9790-745DA78F47C7}" srcOrd="0" destOrd="0" presId="urn:microsoft.com/office/officeart/2005/8/layout/hList7"/>
    <dgm:cxn modelId="{C75589CF-4441-48BD-983F-B48CDBB51BDD}" type="presParOf" srcId="{9DED9FA3-F65B-432A-8303-B9C8800637DB}" destId="{559E6004-6981-4489-B7C7-B6C7ADA5D008}" srcOrd="1" destOrd="0" presId="urn:microsoft.com/office/officeart/2005/8/layout/hList7"/>
    <dgm:cxn modelId="{C6A1DAA8-C272-4D31-9828-2CABEA747654}" type="presParOf" srcId="{9DED9FA3-F65B-432A-8303-B9C8800637DB}" destId="{4CF67FD6-799F-4CCE-AC2C-EA9DCE133422}" srcOrd="2" destOrd="0" presId="urn:microsoft.com/office/officeart/2005/8/layout/hList7"/>
    <dgm:cxn modelId="{F3647007-5022-4B90-A8A2-D0DC1CB4CD01}" type="presParOf" srcId="{9DED9FA3-F65B-432A-8303-B9C8800637DB}" destId="{BAE41B10-BB85-4E5F-BE07-DF34F9CC953F}" srcOrd="3" destOrd="0" presId="urn:microsoft.com/office/officeart/2005/8/layout/hList7"/>
    <dgm:cxn modelId="{AA05D8C7-6284-4AD7-AD1C-41E0812464C1}" type="presParOf" srcId="{8CA03260-F605-42AA-A204-1C7D1A44A1E2}" destId="{39D66BD0-8D48-41FD-A494-CBA212030FF2}" srcOrd="1" destOrd="0" presId="urn:microsoft.com/office/officeart/2005/8/layout/hList7"/>
    <dgm:cxn modelId="{F3314737-1788-48BC-95C1-8FAD07C51C65}" type="presParOf" srcId="{8CA03260-F605-42AA-A204-1C7D1A44A1E2}" destId="{5F7701E1-C1E4-4172-BCF3-1E7B4E806822}" srcOrd="2" destOrd="0" presId="urn:microsoft.com/office/officeart/2005/8/layout/hList7"/>
    <dgm:cxn modelId="{16B0D3CB-F5FB-4FCE-9E91-8EA3589AEB50}" type="presParOf" srcId="{5F7701E1-C1E4-4172-BCF3-1E7B4E806822}" destId="{509F664E-1111-4C18-BD77-EE78907C32FD}" srcOrd="0" destOrd="0" presId="urn:microsoft.com/office/officeart/2005/8/layout/hList7"/>
    <dgm:cxn modelId="{DB642CC6-0E84-4F61-9C3F-A162087BC3E0}" type="presParOf" srcId="{5F7701E1-C1E4-4172-BCF3-1E7B4E806822}" destId="{31A0CA80-9C55-4DB2-BF5C-9F5862CF355A}" srcOrd="1" destOrd="0" presId="urn:microsoft.com/office/officeart/2005/8/layout/hList7"/>
    <dgm:cxn modelId="{E3D724A6-F898-4494-8D6E-DD98F41F73D4}" type="presParOf" srcId="{5F7701E1-C1E4-4172-BCF3-1E7B4E806822}" destId="{9E73534B-203D-4393-8C90-1521DD8B4876}" srcOrd="2" destOrd="0" presId="urn:microsoft.com/office/officeart/2005/8/layout/hList7"/>
    <dgm:cxn modelId="{5FE502E9-2C2B-406C-B613-C832C41954C9}" type="presParOf" srcId="{5F7701E1-C1E4-4172-BCF3-1E7B4E806822}" destId="{C092BF60-A564-4D47-9427-5D1F9D4A7FD8}" srcOrd="3" destOrd="0" presId="urn:microsoft.com/office/officeart/2005/8/layout/hList7"/>
    <dgm:cxn modelId="{990B1517-39E6-423F-8546-FB83A01F1B7D}" type="presParOf" srcId="{8CA03260-F605-42AA-A204-1C7D1A44A1E2}" destId="{5049031F-EFEF-48CF-AEA5-A56D1971CC07}" srcOrd="3" destOrd="0" presId="urn:microsoft.com/office/officeart/2005/8/layout/hList7"/>
    <dgm:cxn modelId="{3253899B-20EC-4BE0-B89C-5D04CDEF39E2}" type="presParOf" srcId="{8CA03260-F605-42AA-A204-1C7D1A44A1E2}" destId="{842FA021-0404-4031-BADB-2FA4E072364B}" srcOrd="4" destOrd="0" presId="urn:microsoft.com/office/officeart/2005/8/layout/hList7"/>
    <dgm:cxn modelId="{C4E3E4DD-ECDC-498F-B86B-F0EE7D5A0F27}" type="presParOf" srcId="{842FA021-0404-4031-BADB-2FA4E072364B}" destId="{54FA75C0-81A8-4860-AC99-044D53B41261}" srcOrd="0" destOrd="0" presId="urn:microsoft.com/office/officeart/2005/8/layout/hList7"/>
    <dgm:cxn modelId="{7E36A4EB-2081-4D71-8266-0D601B34F5ED}" type="presParOf" srcId="{842FA021-0404-4031-BADB-2FA4E072364B}" destId="{689CD94D-CE55-4E12-AC8E-B295E5C678F3}" srcOrd="1" destOrd="0" presId="urn:microsoft.com/office/officeart/2005/8/layout/hList7"/>
    <dgm:cxn modelId="{655FF5D9-4453-4BB2-82FB-D3F13D45B124}" type="presParOf" srcId="{842FA021-0404-4031-BADB-2FA4E072364B}" destId="{4180BBC9-63B2-4693-B951-9CFED0045158}" srcOrd="2" destOrd="0" presId="urn:microsoft.com/office/officeart/2005/8/layout/hList7"/>
    <dgm:cxn modelId="{3CAFCA49-173C-45EC-B25A-861C53FA6E76}" type="presParOf" srcId="{842FA021-0404-4031-BADB-2FA4E072364B}" destId="{BF064C10-4F84-49BA-8B91-33F4B0AB8781}"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AF205D-EB45-428B-8D36-08FF175765F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75D5423-9B37-44D4-BDDB-2BD012622708}">
      <dgm:prSet/>
      <dgm:spPr/>
      <dgm:t>
        <a:bodyPr/>
        <a:lstStyle/>
        <a:p>
          <a:pPr>
            <a:lnSpc>
              <a:spcPct val="100000"/>
            </a:lnSpc>
          </a:pPr>
          <a:r>
            <a:rPr lang="en-ZA" dirty="0"/>
            <a:t>Across both sites, 9 information workshops with potential participants, their caregivers and </a:t>
          </a:r>
        </a:p>
        <a:p>
          <a:pPr>
            <a:lnSpc>
              <a:spcPct val="100000"/>
            </a:lnSpc>
          </a:pPr>
          <a:r>
            <a:rPr lang="en-ZA" dirty="0"/>
            <a:t>staff were conducted, </a:t>
          </a:r>
          <a:endParaRPr lang="en-US" dirty="0"/>
        </a:p>
      </dgm:t>
    </dgm:pt>
    <dgm:pt modelId="{FEBFC5DE-EAB2-49DA-BAE4-EE9E3052643A}" type="parTrans" cxnId="{BF1051D6-31FF-4FE4-ACA9-A30337EB2D43}">
      <dgm:prSet/>
      <dgm:spPr/>
      <dgm:t>
        <a:bodyPr/>
        <a:lstStyle/>
        <a:p>
          <a:endParaRPr lang="en-US"/>
        </a:p>
      </dgm:t>
    </dgm:pt>
    <dgm:pt modelId="{B88445CC-D0F3-4A64-9317-236D5E656030}" type="sibTrans" cxnId="{BF1051D6-31FF-4FE4-ACA9-A30337EB2D43}">
      <dgm:prSet/>
      <dgm:spPr/>
      <dgm:t>
        <a:bodyPr/>
        <a:lstStyle/>
        <a:p>
          <a:endParaRPr lang="en-US"/>
        </a:p>
      </dgm:t>
    </dgm:pt>
    <dgm:pt modelId="{9008F824-40D5-4483-8399-AC288F19EE19}">
      <dgm:prSet/>
      <dgm:spPr/>
      <dgm:t>
        <a:bodyPr/>
        <a:lstStyle/>
        <a:p>
          <a:pPr>
            <a:lnSpc>
              <a:spcPct val="100000"/>
            </a:lnSpc>
          </a:pPr>
          <a:r>
            <a:rPr lang="en-ZA" dirty="0"/>
            <a:t>We enrolled 68% of those approached in Soweto and 98% of those invited in Cape Town. </a:t>
          </a:r>
          <a:endParaRPr lang="en-US" dirty="0"/>
        </a:p>
      </dgm:t>
    </dgm:pt>
    <dgm:pt modelId="{7E975756-CCD2-46F4-976A-CF09CDED6129}" type="parTrans" cxnId="{14044765-FF8B-43E2-B97A-7FCDF45C9359}">
      <dgm:prSet/>
      <dgm:spPr/>
      <dgm:t>
        <a:bodyPr/>
        <a:lstStyle/>
        <a:p>
          <a:endParaRPr lang="en-US"/>
        </a:p>
      </dgm:t>
    </dgm:pt>
    <dgm:pt modelId="{EB6E9E8F-AA87-4D82-B8FD-226CD3B944F3}" type="sibTrans" cxnId="{14044765-FF8B-43E2-B97A-7FCDF45C9359}">
      <dgm:prSet/>
      <dgm:spPr/>
      <dgm:t>
        <a:bodyPr/>
        <a:lstStyle/>
        <a:p>
          <a:endParaRPr lang="en-US"/>
        </a:p>
      </dgm:t>
    </dgm:pt>
    <dgm:pt modelId="{B172E22D-2D6B-4364-A07C-86ADB665E276}">
      <dgm:prSet/>
      <dgm:spPr/>
      <dgm:t>
        <a:bodyPr/>
        <a:lstStyle/>
        <a:p>
          <a:pPr>
            <a:lnSpc>
              <a:spcPct val="100000"/>
            </a:lnSpc>
          </a:pPr>
          <a:r>
            <a:rPr lang="en-ZA" dirty="0"/>
            <a:t>55 participants completed the pain rating scale immediately after the CSF and blood sample collection visit </a:t>
          </a:r>
          <a:endParaRPr lang="en-US" dirty="0"/>
        </a:p>
      </dgm:t>
    </dgm:pt>
    <dgm:pt modelId="{331F81B8-D53B-4B87-B54C-20AFB42CDC0E}" type="parTrans" cxnId="{4DC67B0C-0751-49B0-80B3-8301981B1459}">
      <dgm:prSet/>
      <dgm:spPr/>
      <dgm:t>
        <a:bodyPr/>
        <a:lstStyle/>
        <a:p>
          <a:endParaRPr lang="en-US"/>
        </a:p>
      </dgm:t>
    </dgm:pt>
    <dgm:pt modelId="{BA115C0C-4509-405F-8F94-D9441E48F1C2}" type="sibTrans" cxnId="{4DC67B0C-0751-49B0-80B3-8301981B1459}">
      <dgm:prSet/>
      <dgm:spPr/>
      <dgm:t>
        <a:bodyPr/>
        <a:lstStyle/>
        <a:p>
          <a:endParaRPr lang="en-US"/>
        </a:p>
      </dgm:t>
    </dgm:pt>
    <dgm:pt modelId="{C100493C-91B6-4A31-862D-8E64BE5E4E18}">
      <dgm:prSet/>
      <dgm:spPr/>
      <dgm:t>
        <a:bodyPr/>
        <a:lstStyle/>
        <a:p>
          <a:pPr>
            <a:lnSpc>
              <a:spcPct val="100000"/>
            </a:lnSpc>
          </a:pPr>
          <a:r>
            <a:rPr lang="en-ZA" dirty="0"/>
            <a:t>25 Interviews analysed (conducted after procedures) were categorised according to </a:t>
          </a:r>
          <a:endParaRPr lang="en-US" dirty="0"/>
        </a:p>
      </dgm:t>
    </dgm:pt>
    <dgm:pt modelId="{BBB7EC80-D056-42B3-91DF-24FD5D77841F}" type="parTrans" cxnId="{2F1CE2FF-899A-477E-BAA8-D0F7E2A3E93B}">
      <dgm:prSet/>
      <dgm:spPr/>
      <dgm:t>
        <a:bodyPr/>
        <a:lstStyle/>
        <a:p>
          <a:endParaRPr lang="en-US"/>
        </a:p>
      </dgm:t>
    </dgm:pt>
    <dgm:pt modelId="{949D4A81-B1C0-4ADC-9F54-DDD206896211}" type="sibTrans" cxnId="{2F1CE2FF-899A-477E-BAA8-D0F7E2A3E93B}">
      <dgm:prSet/>
      <dgm:spPr/>
      <dgm:t>
        <a:bodyPr/>
        <a:lstStyle/>
        <a:p>
          <a:endParaRPr lang="en-US"/>
        </a:p>
      </dgm:t>
    </dgm:pt>
    <dgm:pt modelId="{C881C2DB-96A6-4AE6-BDCE-A656E5532EDA}">
      <dgm:prSet custT="1"/>
      <dgm:spPr/>
      <dgm:t>
        <a:bodyPr/>
        <a:lstStyle/>
        <a:p>
          <a:pPr>
            <a:lnSpc>
              <a:spcPct val="100000"/>
            </a:lnSpc>
          </a:pPr>
          <a:r>
            <a:rPr lang="en-ZA" sz="1400" dirty="0"/>
            <a:t>Participants recall the study</a:t>
          </a:r>
          <a:endParaRPr lang="en-US" sz="1400" dirty="0"/>
        </a:p>
      </dgm:t>
    </dgm:pt>
    <dgm:pt modelId="{28AD85E0-AE54-457E-AD89-8D9102A66EAF}" type="parTrans" cxnId="{D73B26CA-6293-441E-BDEB-27F608F721F4}">
      <dgm:prSet/>
      <dgm:spPr/>
      <dgm:t>
        <a:bodyPr/>
        <a:lstStyle/>
        <a:p>
          <a:endParaRPr lang="en-US"/>
        </a:p>
      </dgm:t>
    </dgm:pt>
    <dgm:pt modelId="{1BB0739F-84E8-4C7F-A3BC-23F08C1F31B7}" type="sibTrans" cxnId="{D73B26CA-6293-441E-BDEB-27F608F721F4}">
      <dgm:prSet/>
      <dgm:spPr/>
      <dgm:t>
        <a:bodyPr/>
        <a:lstStyle/>
        <a:p>
          <a:endParaRPr lang="en-US"/>
        </a:p>
      </dgm:t>
    </dgm:pt>
    <dgm:pt modelId="{16FEED87-5588-49CB-9A04-19B579E3673B}">
      <dgm:prSet custT="1"/>
      <dgm:spPr/>
      <dgm:t>
        <a:bodyPr/>
        <a:lstStyle/>
        <a:p>
          <a:pPr>
            <a:lnSpc>
              <a:spcPct val="100000"/>
            </a:lnSpc>
          </a:pPr>
          <a:r>
            <a:rPr lang="en-ZA" sz="1400" dirty="0"/>
            <a:t>The procedure that stood out </a:t>
          </a:r>
          <a:endParaRPr lang="en-US" sz="1400" dirty="0"/>
        </a:p>
      </dgm:t>
    </dgm:pt>
    <dgm:pt modelId="{B5F01A67-2CE0-4C9C-A8C6-A80506906470}" type="parTrans" cxnId="{303BA401-1AE0-480F-9573-CD28095D356D}">
      <dgm:prSet/>
      <dgm:spPr/>
      <dgm:t>
        <a:bodyPr/>
        <a:lstStyle/>
        <a:p>
          <a:endParaRPr lang="en-US"/>
        </a:p>
      </dgm:t>
    </dgm:pt>
    <dgm:pt modelId="{D5515C5A-DE4D-4BE2-818C-BB594781D8E6}" type="sibTrans" cxnId="{303BA401-1AE0-480F-9573-CD28095D356D}">
      <dgm:prSet/>
      <dgm:spPr/>
      <dgm:t>
        <a:bodyPr/>
        <a:lstStyle/>
        <a:p>
          <a:endParaRPr lang="en-US"/>
        </a:p>
      </dgm:t>
    </dgm:pt>
    <dgm:pt modelId="{26FB8D19-F262-43C8-8705-4C00B80F29B2}">
      <dgm:prSet custT="1"/>
      <dgm:spPr/>
      <dgm:t>
        <a:bodyPr/>
        <a:lstStyle/>
        <a:p>
          <a:pPr>
            <a:lnSpc>
              <a:spcPct val="100000"/>
            </a:lnSpc>
          </a:pPr>
          <a:r>
            <a:rPr lang="en-ZA" sz="1400" dirty="0"/>
            <a:t>Concerns about the study or procedures</a:t>
          </a:r>
          <a:endParaRPr lang="en-US" sz="1400" dirty="0"/>
        </a:p>
      </dgm:t>
    </dgm:pt>
    <dgm:pt modelId="{52D3E1DC-262B-4FEF-816D-8C9C5B771B5B}" type="parTrans" cxnId="{75C5F947-8228-4932-8D9A-F686156C895F}">
      <dgm:prSet/>
      <dgm:spPr/>
      <dgm:t>
        <a:bodyPr/>
        <a:lstStyle/>
        <a:p>
          <a:endParaRPr lang="en-US"/>
        </a:p>
      </dgm:t>
    </dgm:pt>
    <dgm:pt modelId="{AB9C3E4A-A895-4ED1-A19B-7C2650AAFDA6}" type="sibTrans" cxnId="{75C5F947-8228-4932-8D9A-F686156C895F}">
      <dgm:prSet/>
      <dgm:spPr/>
      <dgm:t>
        <a:bodyPr/>
        <a:lstStyle/>
        <a:p>
          <a:endParaRPr lang="en-US"/>
        </a:p>
      </dgm:t>
    </dgm:pt>
    <dgm:pt modelId="{02EE9F3A-CFEB-407B-A47C-FC13ABE3DEF1}">
      <dgm:prSet custT="1"/>
      <dgm:spPr/>
      <dgm:t>
        <a:bodyPr/>
        <a:lstStyle/>
        <a:p>
          <a:pPr>
            <a:lnSpc>
              <a:spcPct val="100000"/>
            </a:lnSpc>
          </a:pPr>
          <a:r>
            <a:rPr lang="en-ZA" sz="1400" dirty="0"/>
            <a:t>What they would tell others about the study</a:t>
          </a:r>
          <a:endParaRPr lang="en-US" sz="1400" dirty="0"/>
        </a:p>
      </dgm:t>
    </dgm:pt>
    <dgm:pt modelId="{FE0C5673-7DC7-42D8-9EAF-6A03397BF3A8}" type="parTrans" cxnId="{9D0CE259-EB5C-4A48-875D-57E751B9E557}">
      <dgm:prSet/>
      <dgm:spPr/>
      <dgm:t>
        <a:bodyPr/>
        <a:lstStyle/>
        <a:p>
          <a:endParaRPr lang="en-US"/>
        </a:p>
      </dgm:t>
    </dgm:pt>
    <dgm:pt modelId="{6566DDE5-21D1-4811-AA17-7FB9697C0E70}" type="sibTrans" cxnId="{9D0CE259-EB5C-4A48-875D-57E751B9E557}">
      <dgm:prSet/>
      <dgm:spPr/>
      <dgm:t>
        <a:bodyPr/>
        <a:lstStyle/>
        <a:p>
          <a:endParaRPr lang="en-US"/>
        </a:p>
      </dgm:t>
    </dgm:pt>
    <dgm:pt modelId="{9C16803B-DF04-4DBA-9AEC-5F90BCA2514C}" type="pres">
      <dgm:prSet presAssocID="{E3AF205D-EB45-428B-8D36-08FF175765F0}" presName="root" presStyleCnt="0">
        <dgm:presLayoutVars>
          <dgm:dir/>
          <dgm:resizeHandles val="exact"/>
        </dgm:presLayoutVars>
      </dgm:prSet>
      <dgm:spPr/>
    </dgm:pt>
    <dgm:pt modelId="{1D85154F-CBB0-4C68-9B17-6101FAB02C57}" type="pres">
      <dgm:prSet presAssocID="{F75D5423-9B37-44D4-BDDB-2BD012622708}" presName="compNode" presStyleCnt="0"/>
      <dgm:spPr/>
    </dgm:pt>
    <dgm:pt modelId="{5706CBA0-ED17-4722-B3CD-8FBC161A332F}" type="pres">
      <dgm:prSet presAssocID="{F75D5423-9B37-44D4-BDDB-2BD012622708}" presName="bgRect" presStyleLbl="bgShp" presStyleIdx="0" presStyleCnt="4" custScaleY="103835"/>
      <dgm:spPr>
        <a:solidFill>
          <a:schemeClr val="bg1">
            <a:lumMod val="85000"/>
          </a:schemeClr>
        </a:solidFill>
        <a:ln>
          <a:solidFill>
            <a:schemeClr val="bg1">
              <a:lumMod val="85000"/>
            </a:schemeClr>
          </a:solidFill>
        </a:ln>
      </dgm:spPr>
    </dgm:pt>
    <dgm:pt modelId="{35B5ACA1-E335-47B8-AD93-21F32C1B6098}" type="pres">
      <dgm:prSet presAssocID="{F75D5423-9B37-44D4-BDDB-2BD01262270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on Viewing Ceremony"/>
        </a:ext>
      </dgm:extLst>
    </dgm:pt>
    <dgm:pt modelId="{B61DF6C0-9341-4079-AC11-DACE4AE65C4B}" type="pres">
      <dgm:prSet presAssocID="{F75D5423-9B37-44D4-BDDB-2BD012622708}" presName="spaceRect" presStyleCnt="0"/>
      <dgm:spPr/>
    </dgm:pt>
    <dgm:pt modelId="{3E571660-4EE9-4771-A858-D93E669D1F2D}" type="pres">
      <dgm:prSet presAssocID="{F75D5423-9B37-44D4-BDDB-2BD012622708}" presName="parTx" presStyleLbl="revTx" presStyleIdx="0" presStyleCnt="5" custScaleX="104763" custScaleY="119855">
        <dgm:presLayoutVars>
          <dgm:chMax val="0"/>
          <dgm:chPref val="0"/>
        </dgm:presLayoutVars>
      </dgm:prSet>
      <dgm:spPr/>
    </dgm:pt>
    <dgm:pt modelId="{B9D3F11F-1583-4876-BD14-836E0DA38272}" type="pres">
      <dgm:prSet presAssocID="{B88445CC-D0F3-4A64-9317-236D5E656030}" presName="sibTrans" presStyleCnt="0"/>
      <dgm:spPr/>
    </dgm:pt>
    <dgm:pt modelId="{09E0062A-3AEA-429B-A954-B40B27CF0480}" type="pres">
      <dgm:prSet presAssocID="{9008F824-40D5-4483-8399-AC288F19EE19}" presName="compNode" presStyleCnt="0"/>
      <dgm:spPr/>
    </dgm:pt>
    <dgm:pt modelId="{14201AFC-F86E-45C3-81F5-60FBC93E9B6B}" type="pres">
      <dgm:prSet presAssocID="{9008F824-40D5-4483-8399-AC288F19EE19}" presName="bgRect" presStyleLbl="bgShp" presStyleIdx="1" presStyleCnt="4" custScaleY="99873" custLinFactNeighborY="-23529"/>
      <dgm:spPr>
        <a:solidFill>
          <a:schemeClr val="bg1">
            <a:lumMod val="85000"/>
          </a:schemeClr>
        </a:solidFill>
      </dgm:spPr>
    </dgm:pt>
    <dgm:pt modelId="{F60B6787-2F7B-438A-937C-932F31E998A0}" type="pres">
      <dgm:prSet presAssocID="{9008F824-40D5-4483-8399-AC288F19EE19}" presName="iconRect" presStyleLbl="node1" presStyleIdx="1" presStyleCnt="4" custLinFactNeighborY="-446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798A30C1-9837-42FB-94DA-4B42FF43E0D3}" type="pres">
      <dgm:prSet presAssocID="{9008F824-40D5-4483-8399-AC288F19EE19}" presName="spaceRect" presStyleCnt="0"/>
      <dgm:spPr/>
    </dgm:pt>
    <dgm:pt modelId="{7D980BB5-C478-4471-89ED-ABC0D5417DAB}" type="pres">
      <dgm:prSet presAssocID="{9008F824-40D5-4483-8399-AC288F19EE19}" presName="parTx" presStyleLbl="revTx" presStyleIdx="1" presStyleCnt="5" custScaleY="112592" custLinFactNeighborY="-15345">
        <dgm:presLayoutVars>
          <dgm:chMax val="0"/>
          <dgm:chPref val="0"/>
        </dgm:presLayoutVars>
      </dgm:prSet>
      <dgm:spPr/>
    </dgm:pt>
    <dgm:pt modelId="{AC8A1E7F-4294-4151-A1E7-0EA9C0C48E09}" type="pres">
      <dgm:prSet presAssocID="{EB6E9E8F-AA87-4D82-B8FD-226CD3B944F3}" presName="sibTrans" presStyleCnt="0"/>
      <dgm:spPr/>
    </dgm:pt>
    <dgm:pt modelId="{341A70C9-FF3C-42BA-B2FC-453FDAA568D9}" type="pres">
      <dgm:prSet presAssocID="{B172E22D-2D6B-4364-A07C-86ADB665E276}" presName="compNode" presStyleCnt="0"/>
      <dgm:spPr/>
    </dgm:pt>
    <dgm:pt modelId="{AC1B1996-F617-42DD-AEFF-9653B32DB969}" type="pres">
      <dgm:prSet presAssocID="{B172E22D-2D6B-4364-A07C-86ADB665E276}" presName="bgRect" presStyleLbl="bgShp" presStyleIdx="2" presStyleCnt="4" custLinFactNeighborY="-35592"/>
      <dgm:spPr>
        <a:solidFill>
          <a:schemeClr val="bg1">
            <a:lumMod val="85000"/>
          </a:schemeClr>
        </a:solidFill>
      </dgm:spPr>
    </dgm:pt>
    <dgm:pt modelId="{3F981013-E04C-43B8-B263-AE8C87B44E83}" type="pres">
      <dgm:prSet presAssocID="{B172E22D-2D6B-4364-A07C-86ADB665E276}" presName="iconRect" presStyleLbl="node1" presStyleIdx="2" presStyleCnt="4" custLinFactNeighborY="-7160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AEA20F81-822D-46ED-AFB6-73E84E829757}" type="pres">
      <dgm:prSet presAssocID="{B172E22D-2D6B-4364-A07C-86ADB665E276}" presName="spaceRect" presStyleCnt="0"/>
      <dgm:spPr/>
    </dgm:pt>
    <dgm:pt modelId="{5BCCB22E-2E2B-4424-B108-E32CEA2E30C5}" type="pres">
      <dgm:prSet presAssocID="{B172E22D-2D6B-4364-A07C-86ADB665E276}" presName="parTx" presStyleLbl="revTx" presStyleIdx="2" presStyleCnt="5" custLinFactNeighborY="-34812">
        <dgm:presLayoutVars>
          <dgm:chMax val="0"/>
          <dgm:chPref val="0"/>
        </dgm:presLayoutVars>
      </dgm:prSet>
      <dgm:spPr/>
    </dgm:pt>
    <dgm:pt modelId="{88428FAC-F1FE-423B-ACAF-879F9D6C4FCC}" type="pres">
      <dgm:prSet presAssocID="{BA115C0C-4509-405F-8F94-D9441E48F1C2}" presName="sibTrans" presStyleCnt="0"/>
      <dgm:spPr/>
    </dgm:pt>
    <dgm:pt modelId="{B8A9D71C-174A-4A14-8408-DD86F9601F66}" type="pres">
      <dgm:prSet presAssocID="{C100493C-91B6-4A31-862D-8E64BE5E4E18}" presName="compNode" presStyleCnt="0"/>
      <dgm:spPr/>
    </dgm:pt>
    <dgm:pt modelId="{01EB07B9-8805-40D3-9458-79EA2BF7ED8F}" type="pres">
      <dgm:prSet presAssocID="{C100493C-91B6-4A31-862D-8E64BE5E4E18}" presName="bgRect" presStyleLbl="bgShp" presStyleIdx="3" presStyleCnt="4" custLinFactNeighborY="-18840"/>
      <dgm:spPr>
        <a:solidFill>
          <a:schemeClr val="bg1">
            <a:lumMod val="85000"/>
          </a:schemeClr>
        </a:solidFill>
      </dgm:spPr>
    </dgm:pt>
    <dgm:pt modelId="{21EAAC65-58E3-47CE-98FC-9A52799B5B56}" type="pres">
      <dgm:prSet presAssocID="{C100493C-91B6-4A31-862D-8E64BE5E4E18}" presName="iconRect" presStyleLbl="node1" presStyleIdx="3" presStyleCnt="4" custLinFactNeighborY="-3426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B41A245E-11E6-472D-856F-97A6B2319F95}" type="pres">
      <dgm:prSet presAssocID="{C100493C-91B6-4A31-862D-8E64BE5E4E18}" presName="spaceRect" presStyleCnt="0"/>
      <dgm:spPr/>
    </dgm:pt>
    <dgm:pt modelId="{B81EFBFC-D848-40C6-804A-D31AAC0AFBC1}" type="pres">
      <dgm:prSet presAssocID="{C100493C-91B6-4A31-862D-8E64BE5E4E18}" presName="parTx" presStyleLbl="revTx" presStyleIdx="3" presStyleCnt="5" custLinFactNeighborY="-23550">
        <dgm:presLayoutVars>
          <dgm:chMax val="0"/>
          <dgm:chPref val="0"/>
        </dgm:presLayoutVars>
      </dgm:prSet>
      <dgm:spPr/>
    </dgm:pt>
    <dgm:pt modelId="{3268CB9C-695A-48F2-AD40-D14557065796}" type="pres">
      <dgm:prSet presAssocID="{C100493C-91B6-4A31-862D-8E64BE5E4E18}" presName="desTx" presStyleLbl="revTx" presStyleIdx="4" presStyleCnt="5" custLinFactNeighborY="-19782">
        <dgm:presLayoutVars/>
      </dgm:prSet>
      <dgm:spPr/>
    </dgm:pt>
  </dgm:ptLst>
  <dgm:cxnLst>
    <dgm:cxn modelId="{303BA401-1AE0-480F-9573-CD28095D356D}" srcId="{C100493C-91B6-4A31-862D-8E64BE5E4E18}" destId="{16FEED87-5588-49CB-9A04-19B579E3673B}" srcOrd="1" destOrd="0" parTransId="{B5F01A67-2CE0-4C9C-A8C6-A80506906470}" sibTransId="{D5515C5A-DE4D-4BE2-818C-BB594781D8E6}"/>
    <dgm:cxn modelId="{4DC67B0C-0751-49B0-80B3-8301981B1459}" srcId="{E3AF205D-EB45-428B-8D36-08FF175765F0}" destId="{B172E22D-2D6B-4364-A07C-86ADB665E276}" srcOrd="2" destOrd="0" parTransId="{331F81B8-D53B-4B87-B54C-20AFB42CDC0E}" sibTransId="{BA115C0C-4509-405F-8F94-D9441E48F1C2}"/>
    <dgm:cxn modelId="{A9D5DC1E-A793-4124-81DC-BAAB728B798D}" type="presOf" srcId="{9008F824-40D5-4483-8399-AC288F19EE19}" destId="{7D980BB5-C478-4471-89ED-ABC0D5417DAB}" srcOrd="0" destOrd="0" presId="urn:microsoft.com/office/officeart/2018/2/layout/IconVerticalSolidList"/>
    <dgm:cxn modelId="{14044765-FF8B-43E2-B97A-7FCDF45C9359}" srcId="{E3AF205D-EB45-428B-8D36-08FF175765F0}" destId="{9008F824-40D5-4483-8399-AC288F19EE19}" srcOrd="1" destOrd="0" parTransId="{7E975756-CCD2-46F4-976A-CF09CDED6129}" sibTransId="{EB6E9E8F-AA87-4D82-B8FD-226CD3B944F3}"/>
    <dgm:cxn modelId="{75C5F947-8228-4932-8D9A-F686156C895F}" srcId="{C100493C-91B6-4A31-862D-8E64BE5E4E18}" destId="{26FB8D19-F262-43C8-8705-4C00B80F29B2}" srcOrd="2" destOrd="0" parTransId="{52D3E1DC-262B-4FEF-816D-8C9C5B771B5B}" sibTransId="{AB9C3E4A-A895-4ED1-A19B-7C2650AAFDA6}"/>
    <dgm:cxn modelId="{5320674E-41C7-4EBF-BD28-A356F6BC2BAE}" type="presOf" srcId="{E3AF205D-EB45-428B-8D36-08FF175765F0}" destId="{9C16803B-DF04-4DBA-9AEC-5F90BCA2514C}" srcOrd="0" destOrd="0" presId="urn:microsoft.com/office/officeart/2018/2/layout/IconVerticalSolidList"/>
    <dgm:cxn modelId="{A9E2464F-906D-431E-B717-CC0BD17F9E68}" type="presOf" srcId="{B172E22D-2D6B-4364-A07C-86ADB665E276}" destId="{5BCCB22E-2E2B-4424-B108-E32CEA2E30C5}" srcOrd="0" destOrd="0" presId="urn:microsoft.com/office/officeart/2018/2/layout/IconVerticalSolidList"/>
    <dgm:cxn modelId="{11569252-B775-4A53-AC26-DE008A6A405B}" type="presOf" srcId="{16FEED87-5588-49CB-9A04-19B579E3673B}" destId="{3268CB9C-695A-48F2-AD40-D14557065796}" srcOrd="0" destOrd="1" presId="urn:microsoft.com/office/officeart/2018/2/layout/IconVerticalSolidList"/>
    <dgm:cxn modelId="{9D0CE259-EB5C-4A48-875D-57E751B9E557}" srcId="{C100493C-91B6-4A31-862D-8E64BE5E4E18}" destId="{02EE9F3A-CFEB-407B-A47C-FC13ABE3DEF1}" srcOrd="3" destOrd="0" parTransId="{FE0C5673-7DC7-42D8-9EAF-6A03397BF3A8}" sibTransId="{6566DDE5-21D1-4811-AA17-7FB9697C0E70}"/>
    <dgm:cxn modelId="{B3ABE689-A6B9-4B13-9EA4-9DF7A0B90A55}" type="presOf" srcId="{26FB8D19-F262-43C8-8705-4C00B80F29B2}" destId="{3268CB9C-695A-48F2-AD40-D14557065796}" srcOrd="0" destOrd="2" presId="urn:microsoft.com/office/officeart/2018/2/layout/IconVerticalSolidList"/>
    <dgm:cxn modelId="{C6EE9C95-797C-45BF-8F03-CFFB502A8DAA}" type="presOf" srcId="{C100493C-91B6-4A31-862D-8E64BE5E4E18}" destId="{B81EFBFC-D848-40C6-804A-D31AAC0AFBC1}" srcOrd="0" destOrd="0" presId="urn:microsoft.com/office/officeart/2018/2/layout/IconVerticalSolidList"/>
    <dgm:cxn modelId="{C68225C9-CCE5-4768-9EBC-DCC1DBC276D0}" type="presOf" srcId="{F75D5423-9B37-44D4-BDDB-2BD012622708}" destId="{3E571660-4EE9-4771-A858-D93E669D1F2D}" srcOrd="0" destOrd="0" presId="urn:microsoft.com/office/officeart/2018/2/layout/IconVerticalSolidList"/>
    <dgm:cxn modelId="{C5DB45C9-E368-4031-B400-FE4645E432A9}" type="presOf" srcId="{02EE9F3A-CFEB-407B-A47C-FC13ABE3DEF1}" destId="{3268CB9C-695A-48F2-AD40-D14557065796}" srcOrd="0" destOrd="3" presId="urn:microsoft.com/office/officeart/2018/2/layout/IconVerticalSolidList"/>
    <dgm:cxn modelId="{D73B26CA-6293-441E-BDEB-27F608F721F4}" srcId="{C100493C-91B6-4A31-862D-8E64BE5E4E18}" destId="{C881C2DB-96A6-4AE6-BDCE-A656E5532EDA}" srcOrd="0" destOrd="0" parTransId="{28AD85E0-AE54-457E-AD89-8D9102A66EAF}" sibTransId="{1BB0739F-84E8-4C7F-A3BC-23F08C1F31B7}"/>
    <dgm:cxn modelId="{BF1051D6-31FF-4FE4-ACA9-A30337EB2D43}" srcId="{E3AF205D-EB45-428B-8D36-08FF175765F0}" destId="{F75D5423-9B37-44D4-BDDB-2BD012622708}" srcOrd="0" destOrd="0" parTransId="{FEBFC5DE-EAB2-49DA-BAE4-EE9E3052643A}" sibTransId="{B88445CC-D0F3-4A64-9317-236D5E656030}"/>
    <dgm:cxn modelId="{D2BBADFB-FB45-41F0-A27B-BE215DEFB202}" type="presOf" srcId="{C881C2DB-96A6-4AE6-BDCE-A656E5532EDA}" destId="{3268CB9C-695A-48F2-AD40-D14557065796}" srcOrd="0" destOrd="0" presId="urn:microsoft.com/office/officeart/2018/2/layout/IconVerticalSolidList"/>
    <dgm:cxn modelId="{2F1CE2FF-899A-477E-BAA8-D0F7E2A3E93B}" srcId="{E3AF205D-EB45-428B-8D36-08FF175765F0}" destId="{C100493C-91B6-4A31-862D-8E64BE5E4E18}" srcOrd="3" destOrd="0" parTransId="{BBB7EC80-D056-42B3-91DF-24FD5D77841F}" sibTransId="{949D4A81-B1C0-4ADC-9F54-DDD206896211}"/>
    <dgm:cxn modelId="{13449046-F19F-482D-A71D-7F73CA446496}" type="presParOf" srcId="{9C16803B-DF04-4DBA-9AEC-5F90BCA2514C}" destId="{1D85154F-CBB0-4C68-9B17-6101FAB02C57}" srcOrd="0" destOrd="0" presId="urn:microsoft.com/office/officeart/2018/2/layout/IconVerticalSolidList"/>
    <dgm:cxn modelId="{DDA97176-C6F1-4358-AD99-08A6B8734B3C}" type="presParOf" srcId="{1D85154F-CBB0-4C68-9B17-6101FAB02C57}" destId="{5706CBA0-ED17-4722-B3CD-8FBC161A332F}" srcOrd="0" destOrd="0" presId="urn:microsoft.com/office/officeart/2018/2/layout/IconVerticalSolidList"/>
    <dgm:cxn modelId="{6391BABC-7120-497A-A0EC-892AE6063328}" type="presParOf" srcId="{1D85154F-CBB0-4C68-9B17-6101FAB02C57}" destId="{35B5ACA1-E335-47B8-AD93-21F32C1B6098}" srcOrd="1" destOrd="0" presId="urn:microsoft.com/office/officeart/2018/2/layout/IconVerticalSolidList"/>
    <dgm:cxn modelId="{491CD52B-F3B9-49BA-87E6-7278EE9206CB}" type="presParOf" srcId="{1D85154F-CBB0-4C68-9B17-6101FAB02C57}" destId="{B61DF6C0-9341-4079-AC11-DACE4AE65C4B}" srcOrd="2" destOrd="0" presId="urn:microsoft.com/office/officeart/2018/2/layout/IconVerticalSolidList"/>
    <dgm:cxn modelId="{D325EB3B-8E3A-43BE-B3DD-6B255CF5AA62}" type="presParOf" srcId="{1D85154F-CBB0-4C68-9B17-6101FAB02C57}" destId="{3E571660-4EE9-4771-A858-D93E669D1F2D}" srcOrd="3" destOrd="0" presId="urn:microsoft.com/office/officeart/2018/2/layout/IconVerticalSolidList"/>
    <dgm:cxn modelId="{0DF670BA-B86C-49F4-A580-8D0D1E58BFDA}" type="presParOf" srcId="{9C16803B-DF04-4DBA-9AEC-5F90BCA2514C}" destId="{B9D3F11F-1583-4876-BD14-836E0DA38272}" srcOrd="1" destOrd="0" presId="urn:microsoft.com/office/officeart/2018/2/layout/IconVerticalSolidList"/>
    <dgm:cxn modelId="{8B5B9703-ADD7-4472-86CC-D766207DD0C3}" type="presParOf" srcId="{9C16803B-DF04-4DBA-9AEC-5F90BCA2514C}" destId="{09E0062A-3AEA-429B-A954-B40B27CF0480}" srcOrd="2" destOrd="0" presId="urn:microsoft.com/office/officeart/2018/2/layout/IconVerticalSolidList"/>
    <dgm:cxn modelId="{AE142D0A-50F6-4D87-8F8A-4DB93AC68039}" type="presParOf" srcId="{09E0062A-3AEA-429B-A954-B40B27CF0480}" destId="{14201AFC-F86E-45C3-81F5-60FBC93E9B6B}" srcOrd="0" destOrd="0" presId="urn:microsoft.com/office/officeart/2018/2/layout/IconVerticalSolidList"/>
    <dgm:cxn modelId="{7219475D-2927-4E18-9F06-A5E554156031}" type="presParOf" srcId="{09E0062A-3AEA-429B-A954-B40B27CF0480}" destId="{F60B6787-2F7B-438A-937C-932F31E998A0}" srcOrd="1" destOrd="0" presId="urn:microsoft.com/office/officeart/2018/2/layout/IconVerticalSolidList"/>
    <dgm:cxn modelId="{5DF42837-C190-488F-AA30-2CAD905C083D}" type="presParOf" srcId="{09E0062A-3AEA-429B-A954-B40B27CF0480}" destId="{798A30C1-9837-42FB-94DA-4B42FF43E0D3}" srcOrd="2" destOrd="0" presId="urn:microsoft.com/office/officeart/2018/2/layout/IconVerticalSolidList"/>
    <dgm:cxn modelId="{D42CE6A6-5693-47C1-B7FB-EBF80C72995D}" type="presParOf" srcId="{09E0062A-3AEA-429B-A954-B40B27CF0480}" destId="{7D980BB5-C478-4471-89ED-ABC0D5417DAB}" srcOrd="3" destOrd="0" presId="urn:microsoft.com/office/officeart/2018/2/layout/IconVerticalSolidList"/>
    <dgm:cxn modelId="{47F9EE12-EEB4-4ACD-B83C-3FF71AD44AC8}" type="presParOf" srcId="{9C16803B-DF04-4DBA-9AEC-5F90BCA2514C}" destId="{AC8A1E7F-4294-4151-A1E7-0EA9C0C48E09}" srcOrd="3" destOrd="0" presId="urn:microsoft.com/office/officeart/2018/2/layout/IconVerticalSolidList"/>
    <dgm:cxn modelId="{12BE0436-9A64-410B-899E-3B619A758722}" type="presParOf" srcId="{9C16803B-DF04-4DBA-9AEC-5F90BCA2514C}" destId="{341A70C9-FF3C-42BA-B2FC-453FDAA568D9}" srcOrd="4" destOrd="0" presId="urn:microsoft.com/office/officeart/2018/2/layout/IconVerticalSolidList"/>
    <dgm:cxn modelId="{5A5870FC-0DD8-4B0E-A884-CBED5C303EFB}" type="presParOf" srcId="{341A70C9-FF3C-42BA-B2FC-453FDAA568D9}" destId="{AC1B1996-F617-42DD-AEFF-9653B32DB969}" srcOrd="0" destOrd="0" presId="urn:microsoft.com/office/officeart/2018/2/layout/IconVerticalSolidList"/>
    <dgm:cxn modelId="{E3DFDCB9-FCA0-4E46-BE33-A124BFD5FA0A}" type="presParOf" srcId="{341A70C9-FF3C-42BA-B2FC-453FDAA568D9}" destId="{3F981013-E04C-43B8-B263-AE8C87B44E83}" srcOrd="1" destOrd="0" presId="urn:microsoft.com/office/officeart/2018/2/layout/IconVerticalSolidList"/>
    <dgm:cxn modelId="{A58555C8-94EE-40C8-8E95-E6E1C7FEE6C2}" type="presParOf" srcId="{341A70C9-FF3C-42BA-B2FC-453FDAA568D9}" destId="{AEA20F81-822D-46ED-AFB6-73E84E829757}" srcOrd="2" destOrd="0" presId="urn:microsoft.com/office/officeart/2018/2/layout/IconVerticalSolidList"/>
    <dgm:cxn modelId="{A9B20DCE-7E22-425C-9A40-B0DE66FB5CC9}" type="presParOf" srcId="{341A70C9-FF3C-42BA-B2FC-453FDAA568D9}" destId="{5BCCB22E-2E2B-4424-B108-E32CEA2E30C5}" srcOrd="3" destOrd="0" presId="urn:microsoft.com/office/officeart/2018/2/layout/IconVerticalSolidList"/>
    <dgm:cxn modelId="{E25B8ECA-6A6C-480C-85C6-4A42409F276B}" type="presParOf" srcId="{9C16803B-DF04-4DBA-9AEC-5F90BCA2514C}" destId="{88428FAC-F1FE-423B-ACAF-879F9D6C4FCC}" srcOrd="5" destOrd="0" presId="urn:microsoft.com/office/officeart/2018/2/layout/IconVerticalSolidList"/>
    <dgm:cxn modelId="{C2298CF9-5FC0-448C-931A-4620568672F9}" type="presParOf" srcId="{9C16803B-DF04-4DBA-9AEC-5F90BCA2514C}" destId="{B8A9D71C-174A-4A14-8408-DD86F9601F66}" srcOrd="6" destOrd="0" presId="urn:microsoft.com/office/officeart/2018/2/layout/IconVerticalSolidList"/>
    <dgm:cxn modelId="{A7F1B2E4-C2D3-49C9-933E-9C0BDFFDE946}" type="presParOf" srcId="{B8A9D71C-174A-4A14-8408-DD86F9601F66}" destId="{01EB07B9-8805-40D3-9458-79EA2BF7ED8F}" srcOrd="0" destOrd="0" presId="urn:microsoft.com/office/officeart/2018/2/layout/IconVerticalSolidList"/>
    <dgm:cxn modelId="{983CF212-F95F-4CA8-91AA-C6786090CC58}" type="presParOf" srcId="{B8A9D71C-174A-4A14-8408-DD86F9601F66}" destId="{21EAAC65-58E3-47CE-98FC-9A52799B5B56}" srcOrd="1" destOrd="0" presId="urn:microsoft.com/office/officeart/2018/2/layout/IconVerticalSolidList"/>
    <dgm:cxn modelId="{7BD28F3F-37F8-4881-BD62-FA500BF6938C}" type="presParOf" srcId="{B8A9D71C-174A-4A14-8408-DD86F9601F66}" destId="{B41A245E-11E6-472D-856F-97A6B2319F95}" srcOrd="2" destOrd="0" presId="urn:microsoft.com/office/officeart/2018/2/layout/IconVerticalSolidList"/>
    <dgm:cxn modelId="{9E93FCFC-84BE-4A25-AD92-9D61A5B95CDC}" type="presParOf" srcId="{B8A9D71C-174A-4A14-8408-DD86F9601F66}" destId="{B81EFBFC-D848-40C6-804A-D31AAC0AFBC1}" srcOrd="3" destOrd="0" presId="urn:microsoft.com/office/officeart/2018/2/layout/IconVerticalSolidList"/>
    <dgm:cxn modelId="{29603334-B7C9-4FB3-A5C7-3E77AB8EC426}" type="presParOf" srcId="{B8A9D71C-174A-4A14-8408-DD86F9601F66}" destId="{3268CB9C-695A-48F2-AD40-D1455706579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CB29D4-F78C-441B-A065-FB816C2B8411}"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1A16151D-0056-4A94-A774-7DA105C10EFF}">
      <dgm:prSet/>
      <dgm:spPr/>
      <dgm:t>
        <a:bodyPr/>
        <a:lstStyle/>
        <a:p>
          <a:pPr>
            <a:lnSpc>
              <a:spcPct val="100000"/>
            </a:lnSpc>
          </a:pPr>
          <a:r>
            <a:rPr lang="en-ZA" dirty="0"/>
            <a:t>Recall of the study and what stood out</a:t>
          </a:r>
          <a:endParaRPr lang="en-US" dirty="0"/>
        </a:p>
      </dgm:t>
    </dgm:pt>
    <dgm:pt modelId="{FC0193EC-70F0-4751-AD37-8F151AA642CA}" type="parTrans" cxnId="{D146824B-E095-4F10-8211-AB8FE169615A}">
      <dgm:prSet/>
      <dgm:spPr/>
      <dgm:t>
        <a:bodyPr/>
        <a:lstStyle/>
        <a:p>
          <a:endParaRPr lang="en-US"/>
        </a:p>
      </dgm:t>
    </dgm:pt>
    <dgm:pt modelId="{EA4512C2-99FD-4DF9-8E6D-964CB11290A2}" type="sibTrans" cxnId="{D146824B-E095-4F10-8211-AB8FE169615A}">
      <dgm:prSet/>
      <dgm:spPr/>
      <dgm:t>
        <a:bodyPr/>
        <a:lstStyle/>
        <a:p>
          <a:endParaRPr lang="en-US"/>
        </a:p>
      </dgm:t>
    </dgm:pt>
    <dgm:pt modelId="{A38A5856-9B69-4A0D-9634-C0A340E14F58}">
      <dgm:prSet custT="1"/>
      <dgm:spPr/>
      <dgm:t>
        <a:bodyPr/>
        <a:lstStyle/>
        <a:p>
          <a:pPr>
            <a:lnSpc>
              <a:spcPct val="100000"/>
            </a:lnSpc>
          </a:pPr>
          <a:r>
            <a:rPr lang="en-ZA" sz="1400" dirty="0"/>
            <a:t>Learning about HIV</a:t>
          </a:r>
          <a:endParaRPr lang="en-US" sz="1400" dirty="0"/>
        </a:p>
      </dgm:t>
    </dgm:pt>
    <dgm:pt modelId="{8B5451AC-F732-492D-AF50-D5BF05FBB52C}" type="parTrans" cxnId="{00C4C369-5A24-4AEB-A56D-57D56ABCB4A1}">
      <dgm:prSet/>
      <dgm:spPr/>
      <dgm:t>
        <a:bodyPr/>
        <a:lstStyle/>
        <a:p>
          <a:endParaRPr lang="en-US"/>
        </a:p>
      </dgm:t>
    </dgm:pt>
    <dgm:pt modelId="{5186A80A-C4CD-41B4-84AE-43A1B3E14ABA}" type="sibTrans" cxnId="{00C4C369-5A24-4AEB-A56D-57D56ABCB4A1}">
      <dgm:prSet/>
      <dgm:spPr/>
      <dgm:t>
        <a:bodyPr/>
        <a:lstStyle/>
        <a:p>
          <a:endParaRPr lang="en-US"/>
        </a:p>
      </dgm:t>
    </dgm:pt>
    <dgm:pt modelId="{751AA01B-9820-4CB0-A314-9704669B0291}">
      <dgm:prSet custT="1"/>
      <dgm:spPr/>
      <dgm:t>
        <a:bodyPr/>
        <a:lstStyle/>
        <a:p>
          <a:pPr>
            <a:lnSpc>
              <a:spcPct val="100000"/>
            </a:lnSpc>
          </a:pPr>
          <a:r>
            <a:rPr lang="en-ZA" sz="1400" dirty="0"/>
            <a:t>The MRI and learning about their brains</a:t>
          </a:r>
          <a:endParaRPr lang="en-US" sz="1400" dirty="0"/>
        </a:p>
      </dgm:t>
    </dgm:pt>
    <dgm:pt modelId="{66F11E97-1914-48E7-9BC0-318C33E0F660}" type="parTrans" cxnId="{7EADC431-3CF2-4D48-BDED-8E025E8F877C}">
      <dgm:prSet/>
      <dgm:spPr/>
      <dgm:t>
        <a:bodyPr/>
        <a:lstStyle/>
        <a:p>
          <a:endParaRPr lang="en-US"/>
        </a:p>
      </dgm:t>
    </dgm:pt>
    <dgm:pt modelId="{131D8591-E850-455E-A1E8-0246F878943C}" type="sibTrans" cxnId="{7EADC431-3CF2-4D48-BDED-8E025E8F877C}">
      <dgm:prSet/>
      <dgm:spPr/>
      <dgm:t>
        <a:bodyPr/>
        <a:lstStyle/>
        <a:p>
          <a:endParaRPr lang="en-US"/>
        </a:p>
      </dgm:t>
    </dgm:pt>
    <dgm:pt modelId="{80D8578C-F37A-44E4-92EC-2AD3A933B29A}">
      <dgm:prSet custT="1"/>
      <dgm:spPr/>
      <dgm:t>
        <a:bodyPr/>
        <a:lstStyle/>
        <a:p>
          <a:pPr>
            <a:lnSpc>
              <a:spcPct val="100000"/>
            </a:lnSpc>
          </a:pPr>
          <a:r>
            <a:rPr lang="en-ZA" sz="1400" dirty="0"/>
            <a:t>The LP was associated with discomfort </a:t>
          </a:r>
          <a:endParaRPr lang="en-US" sz="1400" dirty="0"/>
        </a:p>
      </dgm:t>
    </dgm:pt>
    <dgm:pt modelId="{C11682A7-E4A0-4C0A-8663-69DA371BC4E5}" type="parTrans" cxnId="{6BF0DD69-575F-4F34-A6E8-6E752B2CCDBD}">
      <dgm:prSet/>
      <dgm:spPr/>
      <dgm:t>
        <a:bodyPr/>
        <a:lstStyle/>
        <a:p>
          <a:endParaRPr lang="en-US"/>
        </a:p>
      </dgm:t>
    </dgm:pt>
    <dgm:pt modelId="{C73C1076-FA0F-4E95-B5CE-66C043A052B9}" type="sibTrans" cxnId="{6BF0DD69-575F-4F34-A6E8-6E752B2CCDBD}">
      <dgm:prSet/>
      <dgm:spPr/>
      <dgm:t>
        <a:bodyPr/>
        <a:lstStyle/>
        <a:p>
          <a:endParaRPr lang="en-US"/>
        </a:p>
      </dgm:t>
    </dgm:pt>
    <dgm:pt modelId="{47C2AE19-14E0-4589-B647-23F31ED4DAE9}">
      <dgm:prSet custT="1"/>
      <dgm:spPr/>
      <dgm:t>
        <a:bodyPr/>
        <a:lstStyle/>
        <a:p>
          <a:pPr>
            <a:lnSpc>
              <a:spcPct val="100000"/>
            </a:lnSpc>
          </a:pPr>
          <a:r>
            <a:rPr lang="en-ZA" sz="1400"/>
            <a:t>Meeting with peers was reassuring </a:t>
          </a:r>
          <a:endParaRPr lang="en-US" sz="1400"/>
        </a:p>
      </dgm:t>
    </dgm:pt>
    <dgm:pt modelId="{5225874E-A7E9-48D9-918E-86A174ED0149}" type="parTrans" cxnId="{9219502F-863B-4F8F-A7C2-8AA98EB5B229}">
      <dgm:prSet/>
      <dgm:spPr/>
      <dgm:t>
        <a:bodyPr/>
        <a:lstStyle/>
        <a:p>
          <a:endParaRPr lang="en-US"/>
        </a:p>
      </dgm:t>
    </dgm:pt>
    <dgm:pt modelId="{F09C3D9C-0270-4767-8A75-08E30EBCE7C4}" type="sibTrans" cxnId="{9219502F-863B-4F8F-A7C2-8AA98EB5B229}">
      <dgm:prSet/>
      <dgm:spPr/>
      <dgm:t>
        <a:bodyPr/>
        <a:lstStyle/>
        <a:p>
          <a:endParaRPr lang="en-US"/>
        </a:p>
      </dgm:t>
    </dgm:pt>
    <dgm:pt modelId="{47E98C0E-2589-4216-9C71-75D7CEDF9702}">
      <dgm:prSet custT="1"/>
      <dgm:spPr/>
      <dgm:t>
        <a:bodyPr/>
        <a:lstStyle/>
        <a:p>
          <a:pPr>
            <a:lnSpc>
              <a:spcPct val="100000"/>
            </a:lnSpc>
          </a:pPr>
          <a:r>
            <a:rPr lang="en-ZA" sz="1400" dirty="0"/>
            <a:t>They were treated with care</a:t>
          </a:r>
          <a:endParaRPr lang="en-US" sz="1400" dirty="0"/>
        </a:p>
      </dgm:t>
    </dgm:pt>
    <dgm:pt modelId="{A645DE7B-4A8D-4940-97FA-B565E7A0140A}" type="parTrans" cxnId="{490F1E33-CBD4-4BE0-8666-F8CAD11DCA51}">
      <dgm:prSet/>
      <dgm:spPr/>
      <dgm:t>
        <a:bodyPr/>
        <a:lstStyle/>
        <a:p>
          <a:endParaRPr lang="en-US"/>
        </a:p>
      </dgm:t>
    </dgm:pt>
    <dgm:pt modelId="{7AD923ED-2800-41C1-B82B-45F1A51484BF}" type="sibTrans" cxnId="{490F1E33-CBD4-4BE0-8666-F8CAD11DCA51}">
      <dgm:prSet/>
      <dgm:spPr/>
      <dgm:t>
        <a:bodyPr/>
        <a:lstStyle/>
        <a:p>
          <a:endParaRPr lang="en-US"/>
        </a:p>
      </dgm:t>
    </dgm:pt>
    <dgm:pt modelId="{2E05EC50-2A52-4691-8A52-3EF108E6F6BC}">
      <dgm:prSet/>
      <dgm:spPr/>
      <dgm:t>
        <a:bodyPr/>
        <a:lstStyle/>
        <a:p>
          <a:pPr>
            <a:lnSpc>
              <a:spcPct val="100000"/>
            </a:lnSpc>
          </a:pPr>
          <a:r>
            <a:rPr lang="en-ZA"/>
            <a:t>Concerns</a:t>
          </a:r>
          <a:endParaRPr lang="en-US"/>
        </a:p>
      </dgm:t>
    </dgm:pt>
    <dgm:pt modelId="{2067701A-93FC-49E7-84B7-D1DAEAF503C4}" type="parTrans" cxnId="{7EDA73C0-67F8-40F7-8FAB-9B862C93B0AE}">
      <dgm:prSet/>
      <dgm:spPr/>
      <dgm:t>
        <a:bodyPr/>
        <a:lstStyle/>
        <a:p>
          <a:endParaRPr lang="en-US"/>
        </a:p>
      </dgm:t>
    </dgm:pt>
    <dgm:pt modelId="{6E2554E8-FB87-46C0-BC5B-6052ECA901F8}" type="sibTrans" cxnId="{7EDA73C0-67F8-40F7-8FAB-9B862C93B0AE}">
      <dgm:prSet/>
      <dgm:spPr/>
      <dgm:t>
        <a:bodyPr/>
        <a:lstStyle/>
        <a:p>
          <a:endParaRPr lang="en-US"/>
        </a:p>
      </dgm:t>
    </dgm:pt>
    <dgm:pt modelId="{43C7FF16-1795-4ECF-8F18-EB3CC146CA59}">
      <dgm:prSet custT="1"/>
      <dgm:spPr/>
      <dgm:t>
        <a:bodyPr/>
        <a:lstStyle/>
        <a:p>
          <a:pPr>
            <a:lnSpc>
              <a:spcPct val="100000"/>
            </a:lnSpc>
          </a:pPr>
          <a:r>
            <a:rPr lang="en-ZA" sz="1400" dirty="0"/>
            <a:t>Wanting information on results</a:t>
          </a:r>
          <a:endParaRPr lang="en-US" sz="1400" dirty="0"/>
        </a:p>
      </dgm:t>
    </dgm:pt>
    <dgm:pt modelId="{414E92F9-3F2F-45B5-B87D-4EA8AF40D9C5}" type="parTrans" cxnId="{6E4A9A51-3CD9-4A16-8602-C535680BDF34}">
      <dgm:prSet/>
      <dgm:spPr/>
      <dgm:t>
        <a:bodyPr/>
        <a:lstStyle/>
        <a:p>
          <a:endParaRPr lang="en-US"/>
        </a:p>
      </dgm:t>
    </dgm:pt>
    <dgm:pt modelId="{437BD6E9-4AEB-4F61-ABBC-FDC9359C5FDA}" type="sibTrans" cxnId="{6E4A9A51-3CD9-4A16-8602-C535680BDF34}">
      <dgm:prSet/>
      <dgm:spPr/>
      <dgm:t>
        <a:bodyPr/>
        <a:lstStyle/>
        <a:p>
          <a:endParaRPr lang="en-US"/>
        </a:p>
      </dgm:t>
    </dgm:pt>
    <dgm:pt modelId="{3B8084F9-94EF-4F9A-9D8E-951E0F1CBE75}">
      <dgm:prSet custT="1"/>
      <dgm:spPr/>
      <dgm:t>
        <a:bodyPr/>
        <a:lstStyle/>
        <a:p>
          <a:pPr>
            <a:lnSpc>
              <a:spcPct val="100000"/>
            </a:lnSpc>
          </a:pPr>
          <a:r>
            <a:rPr lang="en-ZA" sz="1400" dirty="0"/>
            <a:t>Apprehension of findings </a:t>
          </a:r>
          <a:endParaRPr lang="en-US" sz="1400" dirty="0"/>
        </a:p>
      </dgm:t>
    </dgm:pt>
    <dgm:pt modelId="{FFFF0864-4697-48CF-A649-CEF93453BF2C}" type="parTrans" cxnId="{CEA39CA1-A185-418D-ACC8-15CDA1877C5E}">
      <dgm:prSet/>
      <dgm:spPr/>
      <dgm:t>
        <a:bodyPr/>
        <a:lstStyle/>
        <a:p>
          <a:endParaRPr lang="en-US"/>
        </a:p>
      </dgm:t>
    </dgm:pt>
    <dgm:pt modelId="{B46C27EC-D8B5-4FCB-ACE4-2D6F536C2B33}" type="sibTrans" cxnId="{CEA39CA1-A185-418D-ACC8-15CDA1877C5E}">
      <dgm:prSet/>
      <dgm:spPr/>
      <dgm:t>
        <a:bodyPr/>
        <a:lstStyle/>
        <a:p>
          <a:endParaRPr lang="en-US"/>
        </a:p>
      </dgm:t>
    </dgm:pt>
    <dgm:pt modelId="{656BCA20-A5F9-4035-8EE3-2D2334942897}">
      <dgm:prSet custT="1"/>
      <dgm:spPr/>
      <dgm:t>
        <a:bodyPr/>
        <a:lstStyle/>
        <a:p>
          <a:pPr>
            <a:lnSpc>
              <a:spcPct val="100000"/>
            </a:lnSpc>
          </a:pPr>
          <a:r>
            <a:rPr lang="en-ZA" sz="1400" dirty="0"/>
            <a:t>Apprehension before procedures</a:t>
          </a:r>
          <a:endParaRPr lang="en-US" sz="1400" dirty="0"/>
        </a:p>
      </dgm:t>
    </dgm:pt>
    <dgm:pt modelId="{34E32079-18CD-41CF-AA23-FFBE46F90168}" type="parTrans" cxnId="{0A526626-9137-4710-8E3B-40C417892A98}">
      <dgm:prSet/>
      <dgm:spPr/>
      <dgm:t>
        <a:bodyPr/>
        <a:lstStyle/>
        <a:p>
          <a:endParaRPr lang="en-US"/>
        </a:p>
      </dgm:t>
    </dgm:pt>
    <dgm:pt modelId="{C298FBAC-B2A7-45A4-960D-E7E2354F32A4}" type="sibTrans" cxnId="{0A526626-9137-4710-8E3B-40C417892A98}">
      <dgm:prSet/>
      <dgm:spPr/>
      <dgm:t>
        <a:bodyPr/>
        <a:lstStyle/>
        <a:p>
          <a:endParaRPr lang="en-US"/>
        </a:p>
      </dgm:t>
    </dgm:pt>
    <dgm:pt modelId="{34E650B9-ADC3-4856-8257-E8CF74E460B5}">
      <dgm:prSet custT="1"/>
      <dgm:spPr/>
      <dgm:t>
        <a:bodyPr/>
        <a:lstStyle/>
        <a:p>
          <a:pPr>
            <a:lnSpc>
              <a:spcPct val="100000"/>
            </a:lnSpc>
          </a:pPr>
          <a:r>
            <a:rPr lang="en-ZA" sz="1400" dirty="0"/>
            <a:t>Procedures caused discomfort</a:t>
          </a:r>
          <a:endParaRPr lang="en-US" sz="1400" dirty="0"/>
        </a:p>
      </dgm:t>
    </dgm:pt>
    <dgm:pt modelId="{C45D9919-2B42-48D1-BC09-6F91985EE4D3}" type="parTrans" cxnId="{D73DF97A-0D46-4FA7-B971-7157CC3E1F23}">
      <dgm:prSet/>
      <dgm:spPr/>
      <dgm:t>
        <a:bodyPr/>
        <a:lstStyle/>
        <a:p>
          <a:endParaRPr lang="en-US"/>
        </a:p>
      </dgm:t>
    </dgm:pt>
    <dgm:pt modelId="{84E42F18-A2A1-44B1-AEF3-C71E3257895B}" type="sibTrans" cxnId="{D73DF97A-0D46-4FA7-B971-7157CC3E1F23}">
      <dgm:prSet/>
      <dgm:spPr/>
      <dgm:t>
        <a:bodyPr/>
        <a:lstStyle/>
        <a:p>
          <a:endParaRPr lang="en-US"/>
        </a:p>
      </dgm:t>
    </dgm:pt>
    <dgm:pt modelId="{08C391F6-CF0E-4082-B939-CE27B3FC1170}">
      <dgm:prSet/>
      <dgm:spPr/>
      <dgm:t>
        <a:bodyPr/>
        <a:lstStyle/>
        <a:p>
          <a:pPr>
            <a:lnSpc>
              <a:spcPct val="100000"/>
            </a:lnSpc>
          </a:pPr>
          <a:r>
            <a:rPr lang="en-ZA"/>
            <a:t>What they would tell others</a:t>
          </a:r>
          <a:endParaRPr lang="en-US"/>
        </a:p>
      </dgm:t>
    </dgm:pt>
    <dgm:pt modelId="{1962FC1E-318C-4DAC-97BF-3E791EBE31A6}" type="parTrans" cxnId="{50A402AA-1798-4D5D-AEAD-069DA9F843BA}">
      <dgm:prSet/>
      <dgm:spPr/>
      <dgm:t>
        <a:bodyPr/>
        <a:lstStyle/>
        <a:p>
          <a:endParaRPr lang="en-US"/>
        </a:p>
      </dgm:t>
    </dgm:pt>
    <dgm:pt modelId="{621761FF-47E9-4A14-B5F0-0FE74FE73E21}" type="sibTrans" cxnId="{50A402AA-1798-4D5D-AEAD-069DA9F843BA}">
      <dgm:prSet/>
      <dgm:spPr/>
      <dgm:t>
        <a:bodyPr/>
        <a:lstStyle/>
        <a:p>
          <a:endParaRPr lang="en-US"/>
        </a:p>
      </dgm:t>
    </dgm:pt>
    <dgm:pt modelId="{D8E4D145-D9ED-44F9-85D6-928030BF87F2}">
      <dgm:prSet custT="1"/>
      <dgm:spPr/>
      <dgm:t>
        <a:bodyPr/>
        <a:lstStyle/>
        <a:p>
          <a:pPr>
            <a:lnSpc>
              <a:spcPct val="100000"/>
            </a:lnSpc>
          </a:pPr>
          <a:r>
            <a:rPr lang="en-ZA" sz="1400" dirty="0"/>
            <a:t>Encourage others to participate</a:t>
          </a:r>
          <a:endParaRPr lang="en-US" sz="1400" dirty="0"/>
        </a:p>
      </dgm:t>
    </dgm:pt>
    <dgm:pt modelId="{701D9047-DAFD-4673-BE59-679E873EB369}" type="parTrans" cxnId="{64300320-C9DF-470C-9050-E57C3D955FDD}">
      <dgm:prSet/>
      <dgm:spPr/>
      <dgm:t>
        <a:bodyPr/>
        <a:lstStyle/>
        <a:p>
          <a:endParaRPr lang="en-US"/>
        </a:p>
      </dgm:t>
    </dgm:pt>
    <dgm:pt modelId="{32409603-8636-45E9-ABB5-C644890B5270}" type="sibTrans" cxnId="{64300320-C9DF-470C-9050-E57C3D955FDD}">
      <dgm:prSet/>
      <dgm:spPr/>
      <dgm:t>
        <a:bodyPr/>
        <a:lstStyle/>
        <a:p>
          <a:endParaRPr lang="en-US"/>
        </a:p>
      </dgm:t>
    </dgm:pt>
    <dgm:pt modelId="{A9C659D7-7EED-42C5-AE54-9F8D3221C7F7}">
      <dgm:prSet custT="1"/>
      <dgm:spPr/>
      <dgm:t>
        <a:bodyPr/>
        <a:lstStyle/>
        <a:p>
          <a:pPr>
            <a:lnSpc>
              <a:spcPct val="100000"/>
            </a:lnSpc>
          </a:pPr>
          <a:r>
            <a:rPr lang="en-ZA" sz="1400"/>
            <a:t>Learning experience</a:t>
          </a:r>
          <a:endParaRPr lang="en-US" sz="1400"/>
        </a:p>
      </dgm:t>
    </dgm:pt>
    <dgm:pt modelId="{309F6428-D29C-4115-9236-A3D8A4D341A7}" type="parTrans" cxnId="{6A622B6D-28F3-4F82-A720-396C86C5D883}">
      <dgm:prSet/>
      <dgm:spPr/>
      <dgm:t>
        <a:bodyPr/>
        <a:lstStyle/>
        <a:p>
          <a:endParaRPr lang="en-US"/>
        </a:p>
      </dgm:t>
    </dgm:pt>
    <dgm:pt modelId="{B9140AB3-7AE3-4869-AD17-7E5385D75207}" type="sibTrans" cxnId="{6A622B6D-28F3-4F82-A720-396C86C5D883}">
      <dgm:prSet/>
      <dgm:spPr/>
      <dgm:t>
        <a:bodyPr/>
        <a:lstStyle/>
        <a:p>
          <a:endParaRPr lang="en-US"/>
        </a:p>
      </dgm:t>
    </dgm:pt>
    <dgm:pt modelId="{4DE6C597-70C6-438C-B9F0-F66E8238636E}">
      <dgm:prSet custT="1"/>
      <dgm:spPr/>
      <dgm:t>
        <a:bodyPr/>
        <a:lstStyle/>
        <a:p>
          <a:pPr>
            <a:lnSpc>
              <a:spcPct val="100000"/>
            </a:lnSpc>
          </a:pPr>
          <a:r>
            <a:rPr lang="en-ZA" sz="1400" dirty="0"/>
            <a:t>Contribution to science – help others</a:t>
          </a:r>
          <a:endParaRPr lang="en-US" sz="1400" dirty="0"/>
        </a:p>
      </dgm:t>
    </dgm:pt>
    <dgm:pt modelId="{83277D5E-DABB-48C7-9A5D-57DEDEC2D36A}" type="parTrans" cxnId="{43D35758-6C18-44B8-9751-A84F1EC96A40}">
      <dgm:prSet/>
      <dgm:spPr/>
      <dgm:t>
        <a:bodyPr/>
        <a:lstStyle/>
        <a:p>
          <a:endParaRPr lang="en-US"/>
        </a:p>
      </dgm:t>
    </dgm:pt>
    <dgm:pt modelId="{05D0F94E-A03B-4EE4-B4AA-DADC01EC02B4}" type="sibTrans" cxnId="{43D35758-6C18-44B8-9751-A84F1EC96A40}">
      <dgm:prSet/>
      <dgm:spPr/>
      <dgm:t>
        <a:bodyPr/>
        <a:lstStyle/>
        <a:p>
          <a:endParaRPr lang="en-US"/>
        </a:p>
      </dgm:t>
    </dgm:pt>
    <dgm:pt modelId="{7E80301F-7389-4BCD-940A-2DF0DD7ADE36}">
      <dgm:prSet custT="1"/>
      <dgm:spPr/>
      <dgm:t>
        <a:bodyPr/>
        <a:lstStyle/>
        <a:p>
          <a:pPr>
            <a:lnSpc>
              <a:spcPct val="100000"/>
            </a:lnSpc>
          </a:pPr>
          <a:r>
            <a:rPr lang="en-ZA" sz="1400" dirty="0"/>
            <a:t>It was not as bad as they had anticipated </a:t>
          </a:r>
          <a:endParaRPr lang="en-US" sz="1400" dirty="0"/>
        </a:p>
      </dgm:t>
    </dgm:pt>
    <dgm:pt modelId="{59090726-7037-462F-9C37-1C2D1D16FDD3}" type="parTrans" cxnId="{7F2B053D-3682-4F0B-9125-F475E43CE34A}">
      <dgm:prSet/>
      <dgm:spPr/>
      <dgm:t>
        <a:bodyPr/>
        <a:lstStyle/>
        <a:p>
          <a:endParaRPr lang="en-US"/>
        </a:p>
      </dgm:t>
    </dgm:pt>
    <dgm:pt modelId="{9492D531-9EFD-4B6D-ACE2-DC65141DFEC2}" type="sibTrans" cxnId="{7F2B053D-3682-4F0B-9125-F475E43CE34A}">
      <dgm:prSet/>
      <dgm:spPr/>
      <dgm:t>
        <a:bodyPr/>
        <a:lstStyle/>
        <a:p>
          <a:endParaRPr lang="en-US"/>
        </a:p>
      </dgm:t>
    </dgm:pt>
    <dgm:pt modelId="{3F9AAB3A-7735-4E50-981D-5EE811398409}" type="pres">
      <dgm:prSet presAssocID="{F7CB29D4-F78C-441B-A065-FB816C2B8411}" presName="root" presStyleCnt="0">
        <dgm:presLayoutVars>
          <dgm:dir/>
          <dgm:resizeHandles val="exact"/>
        </dgm:presLayoutVars>
      </dgm:prSet>
      <dgm:spPr/>
    </dgm:pt>
    <dgm:pt modelId="{BC8572E8-C18E-4FE3-9296-BA717D805851}" type="pres">
      <dgm:prSet presAssocID="{1A16151D-0056-4A94-A774-7DA105C10EFF}" presName="compNode" presStyleCnt="0"/>
      <dgm:spPr/>
    </dgm:pt>
    <dgm:pt modelId="{374E3DEF-2F82-4236-8BED-63B72A7A6932}" type="pres">
      <dgm:prSet presAssocID="{1A16151D-0056-4A94-A774-7DA105C10EFF}" presName="bgRect" presStyleLbl="bgShp" presStyleIdx="0" presStyleCnt="3" custScaleY="145975"/>
      <dgm:spPr>
        <a:solidFill>
          <a:schemeClr val="bg1">
            <a:lumMod val="85000"/>
          </a:schemeClr>
        </a:solidFill>
      </dgm:spPr>
    </dgm:pt>
    <dgm:pt modelId="{89F6116E-8D26-4E57-86B7-2AAFEF851D63}" type="pres">
      <dgm:prSet presAssocID="{1A16151D-0056-4A94-A774-7DA105C10E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ED7DE982-7BD2-4ECA-85F4-47F209F3C8A0}" type="pres">
      <dgm:prSet presAssocID="{1A16151D-0056-4A94-A774-7DA105C10EFF}" presName="spaceRect" presStyleCnt="0"/>
      <dgm:spPr/>
    </dgm:pt>
    <dgm:pt modelId="{02199491-FBD9-48E3-A51B-D4EAC47B7266}" type="pres">
      <dgm:prSet presAssocID="{1A16151D-0056-4A94-A774-7DA105C10EFF}" presName="parTx" presStyleLbl="revTx" presStyleIdx="0" presStyleCnt="6">
        <dgm:presLayoutVars>
          <dgm:chMax val="0"/>
          <dgm:chPref val="0"/>
        </dgm:presLayoutVars>
      </dgm:prSet>
      <dgm:spPr/>
    </dgm:pt>
    <dgm:pt modelId="{A56BA8E4-1C54-46CA-9546-F2B2C83C65FA}" type="pres">
      <dgm:prSet presAssocID="{1A16151D-0056-4A94-A774-7DA105C10EFF}" presName="desTx" presStyleLbl="revTx" presStyleIdx="1" presStyleCnt="6">
        <dgm:presLayoutVars/>
      </dgm:prSet>
      <dgm:spPr/>
    </dgm:pt>
    <dgm:pt modelId="{A640ED8A-9E77-473B-BE8B-0450088FA83A}" type="pres">
      <dgm:prSet presAssocID="{EA4512C2-99FD-4DF9-8E6D-964CB11290A2}" presName="sibTrans" presStyleCnt="0"/>
      <dgm:spPr/>
    </dgm:pt>
    <dgm:pt modelId="{CA6C5EC0-9383-45BE-B05A-65B8FEF33D66}" type="pres">
      <dgm:prSet presAssocID="{2E05EC50-2A52-4691-8A52-3EF108E6F6BC}" presName="compNode" presStyleCnt="0"/>
      <dgm:spPr/>
    </dgm:pt>
    <dgm:pt modelId="{A3EE8F13-F04F-46AD-B734-016259382ADE}" type="pres">
      <dgm:prSet presAssocID="{2E05EC50-2A52-4691-8A52-3EF108E6F6BC}" presName="bgRect" presStyleLbl="bgShp" presStyleIdx="1" presStyleCnt="3" custScaleY="130138"/>
      <dgm:spPr>
        <a:solidFill>
          <a:schemeClr val="bg1">
            <a:lumMod val="85000"/>
          </a:schemeClr>
        </a:solidFill>
      </dgm:spPr>
    </dgm:pt>
    <dgm:pt modelId="{BDD4F3E5-4230-413F-82B5-DD3CC79C97FD}" type="pres">
      <dgm:prSet presAssocID="{2E05EC50-2A52-4691-8A52-3EF108E6F6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CA0821C9-0ACC-4FE2-91A0-CE3B98ADCC2C}" type="pres">
      <dgm:prSet presAssocID="{2E05EC50-2A52-4691-8A52-3EF108E6F6BC}" presName="spaceRect" presStyleCnt="0"/>
      <dgm:spPr/>
    </dgm:pt>
    <dgm:pt modelId="{1311D215-C543-45E6-9C1E-6A2238D4D3CD}" type="pres">
      <dgm:prSet presAssocID="{2E05EC50-2A52-4691-8A52-3EF108E6F6BC}" presName="parTx" presStyleLbl="revTx" presStyleIdx="2" presStyleCnt="6">
        <dgm:presLayoutVars>
          <dgm:chMax val="0"/>
          <dgm:chPref val="0"/>
        </dgm:presLayoutVars>
      </dgm:prSet>
      <dgm:spPr/>
    </dgm:pt>
    <dgm:pt modelId="{373BD038-E6F2-42D3-A2AA-F11B2031C640}" type="pres">
      <dgm:prSet presAssocID="{2E05EC50-2A52-4691-8A52-3EF108E6F6BC}" presName="desTx" presStyleLbl="revTx" presStyleIdx="3" presStyleCnt="6">
        <dgm:presLayoutVars/>
      </dgm:prSet>
      <dgm:spPr/>
    </dgm:pt>
    <dgm:pt modelId="{0D9581E8-C846-43A7-9BC0-0193EAB5E775}" type="pres">
      <dgm:prSet presAssocID="{6E2554E8-FB87-46C0-BC5B-6052ECA901F8}" presName="sibTrans" presStyleCnt="0"/>
      <dgm:spPr/>
    </dgm:pt>
    <dgm:pt modelId="{274AB8C1-F9A3-4A05-9FCD-50C55301EDAF}" type="pres">
      <dgm:prSet presAssocID="{08C391F6-CF0E-4082-B939-CE27B3FC1170}" presName="compNode" presStyleCnt="0"/>
      <dgm:spPr/>
    </dgm:pt>
    <dgm:pt modelId="{AE0A7140-2E00-475E-9602-D6A69B6A9B77}" type="pres">
      <dgm:prSet presAssocID="{08C391F6-CF0E-4082-B939-CE27B3FC1170}" presName="bgRect" presStyleLbl="bgShp" presStyleIdx="2" presStyleCnt="3" custScaleY="139049" custLinFactNeighborX="23681" custLinFactNeighborY="67025"/>
      <dgm:spPr>
        <a:solidFill>
          <a:schemeClr val="bg1">
            <a:lumMod val="85000"/>
          </a:schemeClr>
        </a:solidFill>
      </dgm:spPr>
    </dgm:pt>
    <dgm:pt modelId="{530B52C0-E6C2-466B-A133-1E4B81B1F1B3}" type="pres">
      <dgm:prSet presAssocID="{08C391F6-CF0E-4082-B939-CE27B3FC11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44285C65-35BB-4F28-8867-2208D521BA63}" type="pres">
      <dgm:prSet presAssocID="{08C391F6-CF0E-4082-B939-CE27B3FC1170}" presName="spaceRect" presStyleCnt="0"/>
      <dgm:spPr/>
    </dgm:pt>
    <dgm:pt modelId="{CA109907-FAB1-4270-9247-11D8056EC2BF}" type="pres">
      <dgm:prSet presAssocID="{08C391F6-CF0E-4082-B939-CE27B3FC1170}" presName="parTx" presStyleLbl="revTx" presStyleIdx="4" presStyleCnt="6">
        <dgm:presLayoutVars>
          <dgm:chMax val="0"/>
          <dgm:chPref val="0"/>
        </dgm:presLayoutVars>
      </dgm:prSet>
      <dgm:spPr/>
    </dgm:pt>
    <dgm:pt modelId="{434EC8B0-8E3C-4080-8FDD-9053DCB39FF5}" type="pres">
      <dgm:prSet presAssocID="{08C391F6-CF0E-4082-B939-CE27B3FC1170}" presName="desTx" presStyleLbl="revTx" presStyleIdx="5" presStyleCnt="6">
        <dgm:presLayoutVars/>
      </dgm:prSet>
      <dgm:spPr/>
    </dgm:pt>
  </dgm:ptLst>
  <dgm:cxnLst>
    <dgm:cxn modelId="{503D9305-9A39-4937-8425-63F713254D45}" type="presOf" srcId="{751AA01B-9820-4CB0-A314-9704669B0291}" destId="{A56BA8E4-1C54-46CA-9546-F2B2C83C65FA}" srcOrd="0" destOrd="1" presId="urn:microsoft.com/office/officeart/2018/2/layout/IconVerticalSolidList"/>
    <dgm:cxn modelId="{9A005C0C-1A3D-4791-8621-6F7781340879}" type="presOf" srcId="{F7CB29D4-F78C-441B-A065-FB816C2B8411}" destId="{3F9AAB3A-7735-4E50-981D-5EE811398409}" srcOrd="0" destOrd="0" presId="urn:microsoft.com/office/officeart/2018/2/layout/IconVerticalSolidList"/>
    <dgm:cxn modelId="{6C99CD0F-1A23-4060-B496-55C3D3179552}" type="presOf" srcId="{08C391F6-CF0E-4082-B939-CE27B3FC1170}" destId="{CA109907-FAB1-4270-9247-11D8056EC2BF}" srcOrd="0" destOrd="0" presId="urn:microsoft.com/office/officeart/2018/2/layout/IconVerticalSolidList"/>
    <dgm:cxn modelId="{64300320-C9DF-470C-9050-E57C3D955FDD}" srcId="{08C391F6-CF0E-4082-B939-CE27B3FC1170}" destId="{D8E4D145-D9ED-44F9-85D6-928030BF87F2}" srcOrd="0" destOrd="0" parTransId="{701D9047-DAFD-4673-BE59-679E873EB369}" sibTransId="{32409603-8636-45E9-ABB5-C644890B5270}"/>
    <dgm:cxn modelId="{B4BECD25-7EB6-44A9-8A20-905965C647F3}" type="presOf" srcId="{80D8578C-F37A-44E4-92EC-2AD3A933B29A}" destId="{A56BA8E4-1C54-46CA-9546-F2B2C83C65FA}" srcOrd="0" destOrd="2" presId="urn:microsoft.com/office/officeart/2018/2/layout/IconVerticalSolidList"/>
    <dgm:cxn modelId="{0A526626-9137-4710-8E3B-40C417892A98}" srcId="{2E05EC50-2A52-4691-8A52-3EF108E6F6BC}" destId="{656BCA20-A5F9-4035-8EE3-2D2334942897}" srcOrd="2" destOrd="0" parTransId="{34E32079-18CD-41CF-AA23-FFBE46F90168}" sibTransId="{C298FBAC-B2A7-45A4-960D-E7E2354F32A4}"/>
    <dgm:cxn modelId="{DA69EC26-7088-47DC-B05F-CD3249DAE763}" type="presOf" srcId="{43C7FF16-1795-4ECF-8F18-EB3CC146CA59}" destId="{373BD038-E6F2-42D3-A2AA-F11B2031C640}" srcOrd="0" destOrd="0" presId="urn:microsoft.com/office/officeart/2018/2/layout/IconVerticalSolidList"/>
    <dgm:cxn modelId="{E4B5742B-6B0E-496F-94B9-97836957CFA8}" type="presOf" srcId="{34E650B9-ADC3-4856-8257-E8CF74E460B5}" destId="{373BD038-E6F2-42D3-A2AA-F11B2031C640}" srcOrd="0" destOrd="3" presId="urn:microsoft.com/office/officeart/2018/2/layout/IconVerticalSolidList"/>
    <dgm:cxn modelId="{C8986E2D-9C4B-478F-B85A-99F0BA3CA5C4}" type="presOf" srcId="{656BCA20-A5F9-4035-8EE3-2D2334942897}" destId="{373BD038-E6F2-42D3-A2AA-F11B2031C640}" srcOrd="0" destOrd="2" presId="urn:microsoft.com/office/officeart/2018/2/layout/IconVerticalSolidList"/>
    <dgm:cxn modelId="{9219502F-863B-4F8F-A7C2-8AA98EB5B229}" srcId="{1A16151D-0056-4A94-A774-7DA105C10EFF}" destId="{47C2AE19-14E0-4589-B647-23F31ED4DAE9}" srcOrd="3" destOrd="0" parTransId="{5225874E-A7E9-48D9-918E-86A174ED0149}" sibTransId="{F09C3D9C-0270-4767-8A75-08E30EBCE7C4}"/>
    <dgm:cxn modelId="{7EADC431-3CF2-4D48-BDED-8E025E8F877C}" srcId="{1A16151D-0056-4A94-A774-7DA105C10EFF}" destId="{751AA01B-9820-4CB0-A314-9704669B0291}" srcOrd="1" destOrd="0" parTransId="{66F11E97-1914-48E7-9BC0-318C33E0F660}" sibTransId="{131D8591-E850-455E-A1E8-0246F878943C}"/>
    <dgm:cxn modelId="{490F1E33-CBD4-4BE0-8666-F8CAD11DCA51}" srcId="{1A16151D-0056-4A94-A774-7DA105C10EFF}" destId="{47E98C0E-2589-4216-9C71-75D7CEDF9702}" srcOrd="4" destOrd="0" parTransId="{A645DE7B-4A8D-4940-97FA-B565E7A0140A}" sibTransId="{7AD923ED-2800-41C1-B82B-45F1A51484BF}"/>
    <dgm:cxn modelId="{7F2B053D-3682-4F0B-9125-F475E43CE34A}" srcId="{08C391F6-CF0E-4082-B939-CE27B3FC1170}" destId="{7E80301F-7389-4BCD-940A-2DF0DD7ADE36}" srcOrd="3" destOrd="0" parTransId="{59090726-7037-462F-9C37-1C2D1D16FDD3}" sibTransId="{9492D531-9EFD-4B6D-ACE2-DC65141DFEC2}"/>
    <dgm:cxn modelId="{7E337A61-0C09-4C3F-B8EE-B338D6C9EA80}" type="presOf" srcId="{47E98C0E-2589-4216-9C71-75D7CEDF9702}" destId="{A56BA8E4-1C54-46CA-9546-F2B2C83C65FA}" srcOrd="0" destOrd="4" presId="urn:microsoft.com/office/officeart/2018/2/layout/IconVerticalSolidList"/>
    <dgm:cxn modelId="{00C4C369-5A24-4AEB-A56D-57D56ABCB4A1}" srcId="{1A16151D-0056-4A94-A774-7DA105C10EFF}" destId="{A38A5856-9B69-4A0D-9634-C0A340E14F58}" srcOrd="0" destOrd="0" parTransId="{8B5451AC-F732-492D-AF50-D5BF05FBB52C}" sibTransId="{5186A80A-C4CD-41B4-84AE-43A1B3E14ABA}"/>
    <dgm:cxn modelId="{6BF0DD69-575F-4F34-A6E8-6E752B2CCDBD}" srcId="{1A16151D-0056-4A94-A774-7DA105C10EFF}" destId="{80D8578C-F37A-44E4-92EC-2AD3A933B29A}" srcOrd="2" destOrd="0" parTransId="{C11682A7-E4A0-4C0A-8663-69DA371BC4E5}" sibTransId="{C73C1076-FA0F-4E95-B5CE-66C043A052B9}"/>
    <dgm:cxn modelId="{D146824B-E095-4F10-8211-AB8FE169615A}" srcId="{F7CB29D4-F78C-441B-A065-FB816C2B8411}" destId="{1A16151D-0056-4A94-A774-7DA105C10EFF}" srcOrd="0" destOrd="0" parTransId="{FC0193EC-70F0-4751-AD37-8F151AA642CA}" sibTransId="{EA4512C2-99FD-4DF9-8E6D-964CB11290A2}"/>
    <dgm:cxn modelId="{6A622B6D-28F3-4F82-A720-396C86C5D883}" srcId="{08C391F6-CF0E-4082-B939-CE27B3FC1170}" destId="{A9C659D7-7EED-42C5-AE54-9F8D3221C7F7}" srcOrd="1" destOrd="0" parTransId="{309F6428-D29C-4115-9236-A3D8A4D341A7}" sibTransId="{B9140AB3-7AE3-4869-AD17-7E5385D75207}"/>
    <dgm:cxn modelId="{397D864F-9DD9-4400-A154-4EB69E5FE252}" type="presOf" srcId="{3B8084F9-94EF-4F9A-9D8E-951E0F1CBE75}" destId="{373BD038-E6F2-42D3-A2AA-F11B2031C640}" srcOrd="0" destOrd="1" presId="urn:microsoft.com/office/officeart/2018/2/layout/IconVerticalSolidList"/>
    <dgm:cxn modelId="{6E4A9A51-3CD9-4A16-8602-C535680BDF34}" srcId="{2E05EC50-2A52-4691-8A52-3EF108E6F6BC}" destId="{43C7FF16-1795-4ECF-8F18-EB3CC146CA59}" srcOrd="0" destOrd="0" parTransId="{414E92F9-3F2F-45B5-B87D-4EA8AF40D9C5}" sibTransId="{437BD6E9-4AEB-4F61-ABBC-FDC9359C5FDA}"/>
    <dgm:cxn modelId="{43D35758-6C18-44B8-9751-A84F1EC96A40}" srcId="{08C391F6-CF0E-4082-B939-CE27B3FC1170}" destId="{4DE6C597-70C6-438C-B9F0-F66E8238636E}" srcOrd="2" destOrd="0" parTransId="{83277D5E-DABB-48C7-9A5D-57DEDEC2D36A}" sibTransId="{05D0F94E-A03B-4EE4-B4AA-DADC01EC02B4}"/>
    <dgm:cxn modelId="{B6C4E078-718A-4F29-9D52-91028F84A98C}" type="presOf" srcId="{47C2AE19-14E0-4589-B647-23F31ED4DAE9}" destId="{A56BA8E4-1C54-46CA-9546-F2B2C83C65FA}" srcOrd="0" destOrd="3" presId="urn:microsoft.com/office/officeart/2018/2/layout/IconVerticalSolidList"/>
    <dgm:cxn modelId="{D73DF97A-0D46-4FA7-B971-7157CC3E1F23}" srcId="{2E05EC50-2A52-4691-8A52-3EF108E6F6BC}" destId="{34E650B9-ADC3-4856-8257-E8CF74E460B5}" srcOrd="3" destOrd="0" parTransId="{C45D9919-2B42-48D1-BC09-6F91985EE4D3}" sibTransId="{84E42F18-A2A1-44B1-AEF3-C71E3257895B}"/>
    <dgm:cxn modelId="{A2B77991-C2AA-493F-AC47-60E87311E8A5}" type="presOf" srcId="{7E80301F-7389-4BCD-940A-2DF0DD7ADE36}" destId="{434EC8B0-8E3C-4080-8FDD-9053DCB39FF5}" srcOrd="0" destOrd="3" presId="urn:microsoft.com/office/officeart/2018/2/layout/IconVerticalSolidList"/>
    <dgm:cxn modelId="{C2A07894-BD58-4A0B-9804-79DCEB0E3915}" type="presOf" srcId="{D8E4D145-D9ED-44F9-85D6-928030BF87F2}" destId="{434EC8B0-8E3C-4080-8FDD-9053DCB39FF5}" srcOrd="0" destOrd="0" presId="urn:microsoft.com/office/officeart/2018/2/layout/IconVerticalSolidList"/>
    <dgm:cxn modelId="{B732C499-54EE-4BA7-ADDC-B78B6C634CEA}" type="presOf" srcId="{A9C659D7-7EED-42C5-AE54-9F8D3221C7F7}" destId="{434EC8B0-8E3C-4080-8FDD-9053DCB39FF5}" srcOrd="0" destOrd="1" presId="urn:microsoft.com/office/officeart/2018/2/layout/IconVerticalSolidList"/>
    <dgm:cxn modelId="{548E749F-40A4-42E5-8575-30ED29056A6E}" type="presOf" srcId="{1A16151D-0056-4A94-A774-7DA105C10EFF}" destId="{02199491-FBD9-48E3-A51B-D4EAC47B7266}" srcOrd="0" destOrd="0" presId="urn:microsoft.com/office/officeart/2018/2/layout/IconVerticalSolidList"/>
    <dgm:cxn modelId="{CEA39CA1-A185-418D-ACC8-15CDA1877C5E}" srcId="{2E05EC50-2A52-4691-8A52-3EF108E6F6BC}" destId="{3B8084F9-94EF-4F9A-9D8E-951E0F1CBE75}" srcOrd="1" destOrd="0" parTransId="{FFFF0864-4697-48CF-A649-CEF93453BF2C}" sibTransId="{B46C27EC-D8B5-4FCB-ACE4-2D6F536C2B33}"/>
    <dgm:cxn modelId="{50A402AA-1798-4D5D-AEAD-069DA9F843BA}" srcId="{F7CB29D4-F78C-441B-A065-FB816C2B8411}" destId="{08C391F6-CF0E-4082-B939-CE27B3FC1170}" srcOrd="2" destOrd="0" parTransId="{1962FC1E-318C-4DAC-97BF-3E791EBE31A6}" sibTransId="{621761FF-47E9-4A14-B5F0-0FE74FE73E21}"/>
    <dgm:cxn modelId="{8681F7AF-75AA-4646-B44F-DF924A18DC4B}" type="presOf" srcId="{4DE6C597-70C6-438C-B9F0-F66E8238636E}" destId="{434EC8B0-8E3C-4080-8FDD-9053DCB39FF5}" srcOrd="0" destOrd="2" presId="urn:microsoft.com/office/officeart/2018/2/layout/IconVerticalSolidList"/>
    <dgm:cxn modelId="{7EDA73C0-67F8-40F7-8FAB-9B862C93B0AE}" srcId="{F7CB29D4-F78C-441B-A065-FB816C2B8411}" destId="{2E05EC50-2A52-4691-8A52-3EF108E6F6BC}" srcOrd="1" destOrd="0" parTransId="{2067701A-93FC-49E7-84B7-D1DAEAF503C4}" sibTransId="{6E2554E8-FB87-46C0-BC5B-6052ECA901F8}"/>
    <dgm:cxn modelId="{519A69DC-F710-427E-AA5F-158914F41701}" type="presOf" srcId="{A38A5856-9B69-4A0D-9634-C0A340E14F58}" destId="{A56BA8E4-1C54-46CA-9546-F2B2C83C65FA}" srcOrd="0" destOrd="0" presId="urn:microsoft.com/office/officeart/2018/2/layout/IconVerticalSolidList"/>
    <dgm:cxn modelId="{247632F5-6B23-4663-BDB4-7151BE1D0F4B}" type="presOf" srcId="{2E05EC50-2A52-4691-8A52-3EF108E6F6BC}" destId="{1311D215-C543-45E6-9C1E-6A2238D4D3CD}" srcOrd="0" destOrd="0" presId="urn:microsoft.com/office/officeart/2018/2/layout/IconVerticalSolidList"/>
    <dgm:cxn modelId="{FEF9313C-716E-498B-9CF8-951C2D1BD810}" type="presParOf" srcId="{3F9AAB3A-7735-4E50-981D-5EE811398409}" destId="{BC8572E8-C18E-4FE3-9296-BA717D805851}" srcOrd="0" destOrd="0" presId="urn:microsoft.com/office/officeart/2018/2/layout/IconVerticalSolidList"/>
    <dgm:cxn modelId="{93AD1675-5253-4385-AE47-58F35F0F1B89}" type="presParOf" srcId="{BC8572E8-C18E-4FE3-9296-BA717D805851}" destId="{374E3DEF-2F82-4236-8BED-63B72A7A6932}" srcOrd="0" destOrd="0" presId="urn:microsoft.com/office/officeart/2018/2/layout/IconVerticalSolidList"/>
    <dgm:cxn modelId="{9192F9F3-2A20-456E-A1F7-2385F4206E61}" type="presParOf" srcId="{BC8572E8-C18E-4FE3-9296-BA717D805851}" destId="{89F6116E-8D26-4E57-86B7-2AAFEF851D63}" srcOrd="1" destOrd="0" presId="urn:microsoft.com/office/officeart/2018/2/layout/IconVerticalSolidList"/>
    <dgm:cxn modelId="{D74CCC2B-48BE-4586-8672-737F0B780FEF}" type="presParOf" srcId="{BC8572E8-C18E-4FE3-9296-BA717D805851}" destId="{ED7DE982-7BD2-4ECA-85F4-47F209F3C8A0}" srcOrd="2" destOrd="0" presId="urn:microsoft.com/office/officeart/2018/2/layout/IconVerticalSolidList"/>
    <dgm:cxn modelId="{96E8B8AB-A295-4FB1-991E-4567C2138BE6}" type="presParOf" srcId="{BC8572E8-C18E-4FE3-9296-BA717D805851}" destId="{02199491-FBD9-48E3-A51B-D4EAC47B7266}" srcOrd="3" destOrd="0" presId="urn:microsoft.com/office/officeart/2018/2/layout/IconVerticalSolidList"/>
    <dgm:cxn modelId="{B970B444-7874-43A8-8110-056ED041D793}" type="presParOf" srcId="{BC8572E8-C18E-4FE3-9296-BA717D805851}" destId="{A56BA8E4-1C54-46CA-9546-F2B2C83C65FA}" srcOrd="4" destOrd="0" presId="urn:microsoft.com/office/officeart/2018/2/layout/IconVerticalSolidList"/>
    <dgm:cxn modelId="{3351D19B-9A46-445C-AB7A-209D92BB4739}" type="presParOf" srcId="{3F9AAB3A-7735-4E50-981D-5EE811398409}" destId="{A640ED8A-9E77-473B-BE8B-0450088FA83A}" srcOrd="1" destOrd="0" presId="urn:microsoft.com/office/officeart/2018/2/layout/IconVerticalSolidList"/>
    <dgm:cxn modelId="{078E3940-9FAE-4733-9235-AA9981AB4362}" type="presParOf" srcId="{3F9AAB3A-7735-4E50-981D-5EE811398409}" destId="{CA6C5EC0-9383-45BE-B05A-65B8FEF33D66}" srcOrd="2" destOrd="0" presId="urn:microsoft.com/office/officeart/2018/2/layout/IconVerticalSolidList"/>
    <dgm:cxn modelId="{7906B61E-A7EE-491D-A630-55E74B66F1C0}" type="presParOf" srcId="{CA6C5EC0-9383-45BE-B05A-65B8FEF33D66}" destId="{A3EE8F13-F04F-46AD-B734-016259382ADE}" srcOrd="0" destOrd="0" presId="urn:microsoft.com/office/officeart/2018/2/layout/IconVerticalSolidList"/>
    <dgm:cxn modelId="{D1F55473-5689-4AB4-B72D-DE6722CF36EB}" type="presParOf" srcId="{CA6C5EC0-9383-45BE-B05A-65B8FEF33D66}" destId="{BDD4F3E5-4230-413F-82B5-DD3CC79C97FD}" srcOrd="1" destOrd="0" presId="urn:microsoft.com/office/officeart/2018/2/layout/IconVerticalSolidList"/>
    <dgm:cxn modelId="{297834CD-7AB7-4CAB-95B5-0E44FB1C6899}" type="presParOf" srcId="{CA6C5EC0-9383-45BE-B05A-65B8FEF33D66}" destId="{CA0821C9-0ACC-4FE2-91A0-CE3B98ADCC2C}" srcOrd="2" destOrd="0" presId="urn:microsoft.com/office/officeart/2018/2/layout/IconVerticalSolidList"/>
    <dgm:cxn modelId="{D93B38B8-6D5F-422B-9A6C-07DA76494D92}" type="presParOf" srcId="{CA6C5EC0-9383-45BE-B05A-65B8FEF33D66}" destId="{1311D215-C543-45E6-9C1E-6A2238D4D3CD}" srcOrd="3" destOrd="0" presId="urn:microsoft.com/office/officeart/2018/2/layout/IconVerticalSolidList"/>
    <dgm:cxn modelId="{B8FEDB76-CF6A-4823-A74D-BEFFE6F3903A}" type="presParOf" srcId="{CA6C5EC0-9383-45BE-B05A-65B8FEF33D66}" destId="{373BD038-E6F2-42D3-A2AA-F11B2031C640}" srcOrd="4" destOrd="0" presId="urn:microsoft.com/office/officeart/2018/2/layout/IconVerticalSolidList"/>
    <dgm:cxn modelId="{20B3E35F-55F4-41B5-BBC4-820FDDD0028C}" type="presParOf" srcId="{3F9AAB3A-7735-4E50-981D-5EE811398409}" destId="{0D9581E8-C846-43A7-9BC0-0193EAB5E775}" srcOrd="3" destOrd="0" presId="urn:microsoft.com/office/officeart/2018/2/layout/IconVerticalSolidList"/>
    <dgm:cxn modelId="{46D87E1D-7542-4A28-9C66-0D613C6B13C9}" type="presParOf" srcId="{3F9AAB3A-7735-4E50-981D-5EE811398409}" destId="{274AB8C1-F9A3-4A05-9FCD-50C55301EDAF}" srcOrd="4" destOrd="0" presId="urn:microsoft.com/office/officeart/2018/2/layout/IconVerticalSolidList"/>
    <dgm:cxn modelId="{CE2A6F28-2936-42E9-80A9-6909A76E4F3F}" type="presParOf" srcId="{274AB8C1-F9A3-4A05-9FCD-50C55301EDAF}" destId="{AE0A7140-2E00-475E-9602-D6A69B6A9B77}" srcOrd="0" destOrd="0" presId="urn:microsoft.com/office/officeart/2018/2/layout/IconVerticalSolidList"/>
    <dgm:cxn modelId="{F2B717FD-83FD-4D50-AF3B-FE6CB264FD39}" type="presParOf" srcId="{274AB8C1-F9A3-4A05-9FCD-50C55301EDAF}" destId="{530B52C0-E6C2-466B-A133-1E4B81B1F1B3}" srcOrd="1" destOrd="0" presId="urn:microsoft.com/office/officeart/2018/2/layout/IconVerticalSolidList"/>
    <dgm:cxn modelId="{703E92B7-D019-4E9B-8090-0E007D54791D}" type="presParOf" srcId="{274AB8C1-F9A3-4A05-9FCD-50C55301EDAF}" destId="{44285C65-35BB-4F28-8867-2208D521BA63}" srcOrd="2" destOrd="0" presId="urn:microsoft.com/office/officeart/2018/2/layout/IconVerticalSolidList"/>
    <dgm:cxn modelId="{EB316177-7886-40F1-9773-AF46D04955FC}" type="presParOf" srcId="{274AB8C1-F9A3-4A05-9FCD-50C55301EDAF}" destId="{CA109907-FAB1-4270-9247-11D8056EC2BF}" srcOrd="3" destOrd="0" presId="urn:microsoft.com/office/officeart/2018/2/layout/IconVerticalSolidList"/>
    <dgm:cxn modelId="{856AB231-1203-49DD-992F-8C56FA72472C}" type="presParOf" srcId="{274AB8C1-F9A3-4A05-9FCD-50C55301EDAF}" destId="{434EC8B0-8E3C-4080-8FDD-9053DCB39FF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01DB9-8F97-4951-8DAE-A92E4A7AA027}">
      <dsp:nvSpPr>
        <dsp:cNvPr id="0" name=""/>
        <dsp:cNvSpPr/>
      </dsp:nvSpPr>
      <dsp:spPr>
        <a:xfrm>
          <a:off x="0" y="0"/>
          <a:ext cx="1469998" cy="3597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Mindset</a:t>
          </a:r>
        </a:p>
      </dsp:txBody>
      <dsp:txXfrm>
        <a:off x="17563" y="17563"/>
        <a:ext cx="1434872" cy="3246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BD6C9-1E55-480F-BF86-9AA688F820FC}">
      <dsp:nvSpPr>
        <dsp:cNvPr id="0" name=""/>
        <dsp:cNvSpPr/>
      </dsp:nvSpPr>
      <dsp:spPr>
        <a:xfrm>
          <a:off x="217136" y="607356"/>
          <a:ext cx="5196663" cy="2055946"/>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96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dirty="0">
              <a:latin typeface="Gill Sans MT" panose="020B0502020104020203" pitchFamily="34" charset="0"/>
            </a:rPr>
            <a:t>What is PCC-AT?</a:t>
          </a:r>
        </a:p>
        <a:p>
          <a:pPr marL="0" lvl="0" indent="0" algn="l" defTabSz="622300" rtl="0">
            <a:lnSpc>
              <a:spcPct val="90000"/>
            </a:lnSpc>
            <a:spcBef>
              <a:spcPct val="0"/>
            </a:spcBef>
            <a:spcAft>
              <a:spcPct val="35000"/>
            </a:spcAft>
            <a:buNone/>
          </a:pPr>
          <a:r>
            <a:rPr lang="en-US" sz="1400" b="0" i="0" kern="1200" dirty="0">
              <a:latin typeface="Gill Sans MT" panose="020B0502020104020203" pitchFamily="34" charset="0"/>
            </a:rPr>
            <a:t>A publicly available Excel tool from </a:t>
          </a:r>
          <a:r>
            <a:rPr lang="en-US" sz="1400" b="0" i="0" kern="1200" dirty="0">
              <a:solidFill>
                <a:schemeClr val="accent1">
                  <a:lumMod val="75000"/>
                </a:schemeClr>
              </a:solidFill>
              <a:latin typeface="Gill Sans MT" panose="020B0502020104020203" pitchFamily="34" charset="0"/>
            </a:rPr>
            <a:t>JSI.com</a:t>
          </a:r>
          <a:r>
            <a:rPr lang="en-US" sz="1400" b="0" i="0" kern="1200" dirty="0">
              <a:latin typeface="Gill Sans MT" panose="020B0502020104020203" pitchFamily="34" charset="0"/>
            </a:rPr>
            <a:t> for service providers and stakeholders for assessing and improving person-centered HIV service delivery in HIV specific and integrated settings.</a:t>
          </a:r>
          <a:endParaRPr lang="en-GB" sz="1400" kern="1200" dirty="0">
            <a:latin typeface="Gill Sans MT" panose="020B0502020104020203" pitchFamily="34" charset="0"/>
          </a:endParaRPr>
        </a:p>
      </dsp:txBody>
      <dsp:txXfrm>
        <a:off x="217136" y="607356"/>
        <a:ext cx="5196663" cy="2055946"/>
      </dsp:txXfrm>
    </dsp:sp>
    <dsp:sp modelId="{228F545E-8CB2-451A-9B43-C4B2F68CE0C6}">
      <dsp:nvSpPr>
        <dsp:cNvPr id="0" name=""/>
        <dsp:cNvSpPr/>
      </dsp:nvSpPr>
      <dsp:spPr>
        <a:xfrm>
          <a:off x="608" y="673832"/>
          <a:ext cx="1136770" cy="170515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308BB9-7F60-405C-AD5A-0214330C43B2}">
      <dsp:nvSpPr>
        <dsp:cNvPr id="0" name=""/>
        <dsp:cNvSpPr/>
      </dsp:nvSpPr>
      <dsp:spPr>
        <a:xfrm>
          <a:off x="5888943" y="559384"/>
          <a:ext cx="5196663" cy="2133311"/>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i="0" kern="1200" dirty="0">
              <a:latin typeface="Gill Sans MT" panose="020B0502020104020203" pitchFamily="34" charset="0"/>
            </a:rPr>
            <a:t>Key Features:</a:t>
          </a:r>
        </a:p>
        <a:p>
          <a:pPr marL="0" lvl="0" indent="0" algn="l" defTabSz="711200" rtl="0">
            <a:lnSpc>
              <a:spcPct val="90000"/>
            </a:lnSpc>
            <a:spcBef>
              <a:spcPct val="0"/>
            </a:spcBef>
            <a:spcAft>
              <a:spcPct val="35000"/>
            </a:spcAft>
            <a:buNone/>
          </a:pPr>
          <a:r>
            <a:rPr lang="en-US" sz="1400" b="0" i="0" kern="1200" dirty="0">
              <a:latin typeface="Gill Sans MT" panose="020B0502020104020203" pitchFamily="34" charset="0"/>
            </a:rPr>
            <a:t>✅ Providers self-assess against clear standards.</a:t>
          </a:r>
          <a:br>
            <a:rPr lang="en-US" sz="1400" b="0" i="0" kern="1200" dirty="0">
              <a:latin typeface="Gill Sans MT" panose="020B0502020104020203" pitchFamily="34" charset="0"/>
            </a:rPr>
          </a:br>
          <a:r>
            <a:rPr lang="en-US" sz="1400" b="0" i="0" kern="1200" dirty="0">
              <a:latin typeface="Gill Sans MT" panose="020B0502020104020203" pitchFamily="34" charset="0"/>
            </a:rPr>
            <a:t>✅ Less subjectivity in evaluations.</a:t>
          </a:r>
          <a:br>
            <a:rPr lang="en-US" sz="1400" b="0" i="0" kern="1200" dirty="0">
              <a:latin typeface="Gill Sans MT" panose="020B0502020104020203" pitchFamily="34" charset="0"/>
            </a:rPr>
          </a:br>
          <a:r>
            <a:rPr lang="en-US" sz="1400" b="0" i="0" kern="1200" dirty="0">
              <a:latin typeface="Gill Sans MT" panose="020B0502020104020203" pitchFamily="34" charset="0"/>
            </a:rPr>
            <a:t>✅ Minimal time required (~90 minutes).</a:t>
          </a:r>
          <a:br>
            <a:rPr lang="en-US" sz="1400" b="0" i="0" kern="1200" dirty="0">
              <a:latin typeface="Gill Sans MT" panose="020B0502020104020203" pitchFamily="34" charset="0"/>
            </a:rPr>
          </a:br>
          <a:r>
            <a:rPr lang="en-US" sz="1400" b="0" i="0" kern="1200" dirty="0">
              <a:latin typeface="Gill Sans MT" panose="020B0502020104020203" pitchFamily="34" charset="0"/>
            </a:rPr>
            <a:t>✅ Offers clear direction for action.</a:t>
          </a:r>
          <a:br>
            <a:rPr lang="en-US" sz="1400" b="0" i="0" kern="1200" dirty="0">
              <a:latin typeface="Gill Sans MT" panose="020B0502020104020203" pitchFamily="34" charset="0"/>
            </a:rPr>
          </a:br>
          <a:r>
            <a:rPr lang="en-US" sz="1400" b="0" i="0" kern="1200" dirty="0">
              <a:latin typeface="Gill Sans MT" panose="020B0502020104020203" pitchFamily="34" charset="0"/>
            </a:rPr>
            <a:t>✅ Tracks performance over time</a:t>
          </a:r>
          <a:r>
            <a:rPr lang="en-US" sz="1200" b="0" i="0" kern="1200" dirty="0">
              <a:latin typeface="Gill Sans MT" panose="020B0502020104020203" pitchFamily="34" charset="0"/>
            </a:rPr>
            <a:t>.</a:t>
          </a:r>
          <a:endParaRPr lang="en-GB" sz="1200" kern="1200" dirty="0">
            <a:latin typeface="Gill Sans MT" panose="020B0502020104020203" pitchFamily="34" charset="0"/>
          </a:endParaRPr>
        </a:p>
      </dsp:txBody>
      <dsp:txXfrm>
        <a:off x="5888943" y="559384"/>
        <a:ext cx="5196663" cy="2133311"/>
      </dsp:txXfrm>
    </dsp:sp>
    <dsp:sp modelId="{1D1F329E-E847-4C46-BE57-E32AAF74851B}">
      <dsp:nvSpPr>
        <dsp:cNvPr id="0" name=""/>
        <dsp:cNvSpPr/>
      </dsp:nvSpPr>
      <dsp:spPr>
        <a:xfrm>
          <a:off x="5672415" y="579490"/>
          <a:ext cx="1136770" cy="170515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4A0845-A7B2-41EB-B03F-1D7E4EA7B49D}">
      <dsp:nvSpPr>
        <dsp:cNvPr id="0" name=""/>
        <dsp:cNvSpPr/>
      </dsp:nvSpPr>
      <dsp:spPr>
        <a:xfrm>
          <a:off x="3053039" y="3113120"/>
          <a:ext cx="5196663" cy="1623957"/>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96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i="0" kern="1200" dirty="0">
              <a:latin typeface="Gill Sans MT" panose="020B0502020104020203" pitchFamily="34" charset="0"/>
            </a:rPr>
            <a:t>Why use PCC-AT</a:t>
          </a:r>
        </a:p>
        <a:p>
          <a:pPr marL="0" lvl="0" indent="0" algn="l" defTabSz="622300" rtl="0">
            <a:lnSpc>
              <a:spcPct val="90000"/>
            </a:lnSpc>
            <a:spcBef>
              <a:spcPct val="0"/>
            </a:spcBef>
            <a:spcAft>
              <a:spcPct val="35000"/>
            </a:spcAft>
            <a:buNone/>
          </a:pPr>
          <a:r>
            <a:rPr lang="en-US" sz="1400" b="0" i="0" kern="1200" dirty="0">
              <a:latin typeface="Gill Sans MT" panose="020B0502020104020203" pitchFamily="34" charset="0"/>
            </a:rPr>
            <a:t>🔍 Identifies opportunities for structural, capacity, and resource improvements.</a:t>
          </a:r>
          <a:br>
            <a:rPr lang="en-US" sz="1400" b="0" i="0" kern="1200" dirty="0">
              <a:latin typeface="Gill Sans MT" panose="020B0502020104020203" pitchFamily="34" charset="0"/>
            </a:rPr>
          </a:br>
          <a:r>
            <a:rPr lang="en-US" sz="1400" b="0" i="0" kern="1200" dirty="0">
              <a:latin typeface="Gill Sans MT" panose="020B0502020104020203" pitchFamily="34" charset="0"/>
            </a:rPr>
            <a:t>🔍 Drives collaboration and streamlines actions to enhance services</a:t>
          </a:r>
          <a:r>
            <a:rPr lang="en-US" sz="1400" b="0" i="0" kern="1200" dirty="0"/>
            <a:t>.</a:t>
          </a:r>
          <a:endParaRPr lang="en-GB" sz="1400" kern="1200" dirty="0"/>
        </a:p>
      </dsp:txBody>
      <dsp:txXfrm>
        <a:off x="3053039" y="3113120"/>
        <a:ext cx="5196663" cy="1623957"/>
      </dsp:txXfrm>
    </dsp:sp>
    <dsp:sp modelId="{B97DAE89-385A-4870-B724-1561326952A6}">
      <dsp:nvSpPr>
        <dsp:cNvPr id="0" name=""/>
        <dsp:cNvSpPr/>
      </dsp:nvSpPr>
      <dsp:spPr>
        <a:xfrm>
          <a:off x="2836512" y="2878549"/>
          <a:ext cx="1136770" cy="170515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61869-440B-4C68-BF63-332CD91CA5F2}">
      <dsp:nvSpPr>
        <dsp:cNvPr id="0" name=""/>
        <dsp:cNvSpPr/>
      </dsp:nvSpPr>
      <dsp:spPr>
        <a:xfrm>
          <a:off x="0" y="1845"/>
          <a:ext cx="472558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502DA3-AF19-4898-AAB0-5E02FA86AFEF}">
      <dsp:nvSpPr>
        <dsp:cNvPr id="0" name=""/>
        <dsp:cNvSpPr/>
      </dsp:nvSpPr>
      <dsp:spPr>
        <a:xfrm>
          <a:off x="0" y="1845"/>
          <a:ext cx="4725581" cy="1258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0" i="0" kern="1200" dirty="0">
              <a:latin typeface="Gill Sans MT" panose="020B0502020104020203" pitchFamily="34" charset="0"/>
            </a:rPr>
            <a:t>Once all performance expectations are answered, Excel automatically generates a set of scores. </a:t>
          </a:r>
          <a:endParaRPr lang="en-GB" sz="1600" kern="1200" dirty="0">
            <a:latin typeface="Gill Sans MT" panose="020B0502020104020203" pitchFamily="34" charset="0"/>
          </a:endParaRPr>
        </a:p>
      </dsp:txBody>
      <dsp:txXfrm>
        <a:off x="0" y="1845"/>
        <a:ext cx="4725581" cy="1258861"/>
      </dsp:txXfrm>
    </dsp:sp>
    <dsp:sp modelId="{602F119F-6806-4715-B055-76C18EA568C5}">
      <dsp:nvSpPr>
        <dsp:cNvPr id="0" name=""/>
        <dsp:cNvSpPr/>
      </dsp:nvSpPr>
      <dsp:spPr>
        <a:xfrm>
          <a:off x="0" y="1260707"/>
          <a:ext cx="4725581" cy="0"/>
        </a:xfrm>
        <a:prstGeom prst="line">
          <a:avLst/>
        </a:prstGeom>
        <a:solidFill>
          <a:schemeClr val="accent2">
            <a:hueOff val="6000035"/>
            <a:satOff val="7693"/>
            <a:lumOff val="20588"/>
            <a:alphaOff val="0"/>
          </a:schemeClr>
        </a:solidFill>
        <a:ln w="25400" cap="flat" cmpd="sng" algn="ctr">
          <a:solidFill>
            <a:schemeClr val="accent2">
              <a:hueOff val="6000035"/>
              <a:satOff val="7693"/>
              <a:lumOff val="20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DB2DC-0B42-419C-B1EA-46E68AA13795}">
      <dsp:nvSpPr>
        <dsp:cNvPr id="0" name=""/>
        <dsp:cNvSpPr/>
      </dsp:nvSpPr>
      <dsp:spPr>
        <a:xfrm>
          <a:off x="0" y="1260707"/>
          <a:ext cx="4725581" cy="1258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0" i="0" kern="1200" dirty="0">
              <a:latin typeface="Gill Sans MT" panose="020B0502020104020203" pitchFamily="34" charset="0"/>
            </a:rPr>
            <a:t>Results are depicted visually on a graph</a:t>
          </a:r>
          <a:r>
            <a:rPr lang="en-US" sz="1600" b="0" i="0" kern="1200" dirty="0"/>
            <a:t>.</a:t>
          </a:r>
          <a:endParaRPr lang="en-GB" sz="1600" kern="1200" dirty="0"/>
        </a:p>
      </dsp:txBody>
      <dsp:txXfrm>
        <a:off x="0" y="1260707"/>
        <a:ext cx="4725581" cy="1258861"/>
      </dsp:txXfrm>
    </dsp:sp>
    <dsp:sp modelId="{95AAB9D7-3D3F-4E56-B8C6-6B2FA4A9B903}">
      <dsp:nvSpPr>
        <dsp:cNvPr id="0" name=""/>
        <dsp:cNvSpPr/>
      </dsp:nvSpPr>
      <dsp:spPr>
        <a:xfrm>
          <a:off x="0" y="2519568"/>
          <a:ext cx="4725581" cy="0"/>
        </a:xfrm>
        <a:prstGeom prst="line">
          <a:avLst/>
        </a:prstGeom>
        <a:solidFill>
          <a:schemeClr val="accent2">
            <a:hueOff val="12000070"/>
            <a:satOff val="15385"/>
            <a:lumOff val="41176"/>
            <a:alphaOff val="0"/>
          </a:schemeClr>
        </a:solidFill>
        <a:ln w="25400" cap="flat" cmpd="sng" algn="ctr">
          <a:solidFill>
            <a:schemeClr val="accent2">
              <a:hueOff val="12000070"/>
              <a:satOff val="15385"/>
              <a:lumOff val="4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5A092A-52A1-4188-82C0-503C38384A66}">
      <dsp:nvSpPr>
        <dsp:cNvPr id="0" name=""/>
        <dsp:cNvSpPr/>
      </dsp:nvSpPr>
      <dsp:spPr>
        <a:xfrm>
          <a:off x="0" y="2519568"/>
          <a:ext cx="4725581" cy="1258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0" i="0" kern="1200" dirty="0">
              <a:latin typeface="Gill Sans MT" panose="020B0502020104020203" pitchFamily="34" charset="0"/>
            </a:rPr>
            <a:t>Discrete scores reduce ambiguity, simplify assessment, and prioritize action</a:t>
          </a:r>
          <a:r>
            <a:rPr lang="en-US" sz="1800" b="0" i="0" kern="1200" dirty="0">
              <a:latin typeface="Gill Sans MT" panose="020B0502020104020203" pitchFamily="34" charset="0"/>
            </a:rPr>
            <a:t>.</a:t>
          </a:r>
          <a:endParaRPr lang="en-GB" sz="1800" kern="1200" dirty="0">
            <a:latin typeface="Gill Sans MT" panose="020B0502020104020203" pitchFamily="34" charset="0"/>
          </a:endParaRPr>
        </a:p>
      </dsp:txBody>
      <dsp:txXfrm>
        <a:off x="0" y="2519568"/>
        <a:ext cx="4725581" cy="12588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B2337-929D-5F4D-AC5C-AFBCC9C86ADC}">
      <dsp:nvSpPr>
        <dsp:cNvPr id="0" name=""/>
        <dsp:cNvSpPr/>
      </dsp:nvSpPr>
      <dsp:spPr>
        <a:xfrm>
          <a:off x="0" y="1535177"/>
          <a:ext cx="4165603" cy="2088000"/>
        </a:xfrm>
        <a:prstGeom prst="rightArrow">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96E79-1412-2041-BC6B-C88CDF1AF4E1}">
      <dsp:nvSpPr>
        <dsp:cNvPr id="0" name=""/>
        <dsp:cNvSpPr/>
      </dsp:nvSpPr>
      <dsp:spPr>
        <a:xfrm>
          <a:off x="406408" y="2122511"/>
          <a:ext cx="3272240" cy="104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4640" rIns="0" bIns="294640" numCol="1" spcCol="1270" anchor="ctr" anchorCtr="0">
          <a:noAutofit/>
        </a:bodyPr>
        <a:lstStyle/>
        <a:p>
          <a:pPr marL="0" lvl="0" indent="0" algn="ctr" defTabSz="1289050">
            <a:lnSpc>
              <a:spcPct val="90000"/>
            </a:lnSpc>
            <a:spcBef>
              <a:spcPct val="0"/>
            </a:spcBef>
            <a:spcAft>
              <a:spcPct val="35000"/>
            </a:spcAft>
            <a:buNone/>
          </a:pPr>
          <a:r>
            <a:rPr lang="en-US" sz="2900" kern="1200" dirty="0"/>
            <a:t>In simple terms it is .....</a:t>
          </a:r>
        </a:p>
      </dsp:txBody>
      <dsp:txXfrm>
        <a:off x="406408" y="2122511"/>
        <a:ext cx="3272240" cy="1044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72516-3A89-486C-9393-B1449838055F}">
      <dsp:nvSpPr>
        <dsp:cNvPr id="0" name=""/>
        <dsp:cNvSpPr/>
      </dsp:nvSpPr>
      <dsp:spPr>
        <a:xfrm>
          <a:off x="1254279" y="2778658"/>
          <a:ext cx="2617191"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1A205A-75FB-4D32-B87C-58D8F398AD47}">
      <dsp:nvSpPr>
        <dsp:cNvPr id="0" name=""/>
        <dsp:cNvSpPr/>
      </dsp:nvSpPr>
      <dsp:spPr>
        <a:xfrm>
          <a:off x="1254279" y="956102"/>
          <a:ext cx="2617191"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056B62-64A3-49A4-9DF8-BA19E9DD18FD}">
      <dsp:nvSpPr>
        <dsp:cNvPr id="0" name=""/>
        <dsp:cNvSpPr/>
      </dsp:nvSpPr>
      <dsp:spPr>
        <a:xfrm>
          <a:off x="0" y="771265"/>
          <a:ext cx="2100402" cy="2052199"/>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3B0766-619B-4C38-844C-4FA173242901}">
      <dsp:nvSpPr>
        <dsp:cNvPr id="0" name=""/>
        <dsp:cNvSpPr/>
      </dsp:nvSpPr>
      <dsp:spPr>
        <a:xfrm>
          <a:off x="93049" y="1309884"/>
          <a:ext cx="1866298" cy="9623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977900">
            <a:lnSpc>
              <a:spcPct val="90000"/>
            </a:lnSpc>
            <a:spcBef>
              <a:spcPct val="0"/>
            </a:spcBef>
            <a:spcAft>
              <a:spcPct val="35000"/>
            </a:spcAft>
            <a:buNone/>
          </a:pPr>
          <a:r>
            <a:rPr lang="en-US" sz="2200" b="1" kern="1200">
              <a:solidFill>
                <a:schemeClr val="tx1"/>
              </a:solidFill>
              <a:effectLst/>
            </a:rPr>
            <a:t>Domains of </a:t>
          </a:r>
          <a:r>
            <a:rPr lang="en-US" sz="2200" b="1" kern="1200" err="1">
              <a:solidFill>
                <a:schemeClr val="tx1"/>
              </a:solidFill>
              <a:effectLst/>
            </a:rPr>
            <a:t>person-centred</a:t>
          </a:r>
          <a:r>
            <a:rPr lang="en-US" sz="2200" b="1" kern="1200">
              <a:solidFill>
                <a:schemeClr val="tx1"/>
              </a:solidFill>
              <a:effectLst/>
            </a:rPr>
            <a:t> HIV Care</a:t>
          </a:r>
        </a:p>
      </dsp:txBody>
      <dsp:txXfrm>
        <a:off x="93049" y="1309884"/>
        <a:ext cx="1866298" cy="962310"/>
      </dsp:txXfrm>
    </dsp:sp>
    <dsp:sp modelId="{F419D46B-C45C-41CF-B125-EC7A17A8B642}">
      <dsp:nvSpPr>
        <dsp:cNvPr id="0" name=""/>
        <dsp:cNvSpPr/>
      </dsp:nvSpPr>
      <dsp:spPr>
        <a:xfrm>
          <a:off x="3324703" y="409335"/>
          <a:ext cx="1093534" cy="1093534"/>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460F1A-AAA7-4C2B-9166-017BC563AEE4}">
      <dsp:nvSpPr>
        <dsp:cNvPr id="0" name=""/>
        <dsp:cNvSpPr/>
      </dsp:nvSpPr>
      <dsp:spPr>
        <a:xfrm>
          <a:off x="4418237" y="420975"/>
          <a:ext cx="1209865" cy="1070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ctr" anchorCtr="0">
          <a:noAutofit/>
        </a:bodyPr>
        <a:lstStyle/>
        <a:p>
          <a:pPr marL="0" lvl="0" indent="0" algn="l" defTabSz="622300">
            <a:lnSpc>
              <a:spcPct val="90000"/>
            </a:lnSpc>
            <a:spcBef>
              <a:spcPct val="0"/>
            </a:spcBef>
            <a:spcAft>
              <a:spcPct val="35000"/>
            </a:spcAft>
            <a:buNone/>
          </a:pPr>
          <a:r>
            <a:rPr lang="en-US" sz="1400" b="1" kern="1200"/>
            <a:t>Patient-provider relationship &amp; Client friendly services</a:t>
          </a:r>
        </a:p>
      </dsp:txBody>
      <dsp:txXfrm>
        <a:off x="4418237" y="420975"/>
        <a:ext cx="1209865" cy="1070252"/>
      </dsp:txXfrm>
    </dsp:sp>
    <dsp:sp modelId="{AF848DCB-DB49-47D4-B3E0-6AE3AEA87D49}">
      <dsp:nvSpPr>
        <dsp:cNvPr id="0" name=""/>
        <dsp:cNvSpPr/>
      </dsp:nvSpPr>
      <dsp:spPr>
        <a:xfrm>
          <a:off x="3359707" y="2140877"/>
          <a:ext cx="1093534" cy="1093534"/>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DA1241-44A9-474C-B756-C13272BB8E96}">
      <dsp:nvSpPr>
        <dsp:cNvPr id="0" name=""/>
        <dsp:cNvSpPr/>
      </dsp:nvSpPr>
      <dsp:spPr>
        <a:xfrm>
          <a:off x="4418237" y="2231891"/>
          <a:ext cx="1209842" cy="109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ctr" anchorCtr="0">
          <a:noAutofit/>
        </a:bodyPr>
        <a:lstStyle/>
        <a:p>
          <a:pPr marL="0" lvl="0" indent="0" algn="l" defTabSz="622300">
            <a:lnSpc>
              <a:spcPct val="90000"/>
            </a:lnSpc>
            <a:spcBef>
              <a:spcPct val="0"/>
            </a:spcBef>
            <a:spcAft>
              <a:spcPct val="35000"/>
            </a:spcAft>
            <a:buNone/>
          </a:pPr>
          <a:r>
            <a:rPr lang="en-US" sz="1400" b="1" kern="1200"/>
            <a:t>Integrated services for one-stop services/ care</a:t>
          </a:r>
        </a:p>
      </dsp:txBody>
      <dsp:txXfrm>
        <a:off x="4418237" y="2231891"/>
        <a:ext cx="1209842" cy="10935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7AF05-F504-FA46-913C-F41337EB5E20}">
      <dsp:nvSpPr>
        <dsp:cNvPr id="0" name=""/>
        <dsp:cNvSpPr/>
      </dsp:nvSpPr>
      <dsp:spPr>
        <a:xfrm>
          <a:off x="0" y="0"/>
          <a:ext cx="10254343" cy="210125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B71725-E27F-FE43-A5E9-42B1E60A227F}">
      <dsp:nvSpPr>
        <dsp:cNvPr id="0" name=""/>
        <dsp:cNvSpPr/>
      </dsp:nvSpPr>
      <dsp:spPr>
        <a:xfrm>
          <a:off x="310454" y="280198"/>
          <a:ext cx="2240333" cy="15410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A4233C-CDB3-D048-956F-D07FA4FFFD79}">
      <dsp:nvSpPr>
        <dsp:cNvPr id="0" name=""/>
        <dsp:cNvSpPr/>
      </dsp:nvSpPr>
      <dsp:spPr>
        <a:xfrm rot="10800000">
          <a:off x="310454" y="2101486"/>
          <a:ext cx="2240333" cy="25684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latin typeface="Calibri" panose="020F0502020204030204" pitchFamily="34" charset="0"/>
              <a:ea typeface="Verdana" panose="020B0604030504040204" pitchFamily="34" charset="0"/>
              <a:cs typeface="Calibri" panose="020F0502020204030204" pitchFamily="34" charset="0"/>
            </a:rPr>
            <a:t>Health systems should invest in people-centred practices</a:t>
          </a:r>
          <a:endParaRPr lang="en-GB" sz="2000" b="1" kern="1200">
            <a:latin typeface="Calibri" panose="020F0502020204030204" pitchFamily="34" charset="0"/>
            <a:ea typeface="Verdana" panose="020B0604030504040204" pitchFamily="34" charset="0"/>
            <a:cs typeface="Calibri" panose="020F0502020204030204" pitchFamily="34" charset="0"/>
          </a:endParaRPr>
        </a:p>
      </dsp:txBody>
      <dsp:txXfrm rot="10800000">
        <a:off x="310454" y="2101486"/>
        <a:ext cx="2240333" cy="2568484"/>
      </dsp:txXfrm>
    </dsp:sp>
    <dsp:sp modelId="{737C6D72-6F5F-6F4A-8AE7-BAB9B52188C4}">
      <dsp:nvSpPr>
        <dsp:cNvPr id="0" name=""/>
        <dsp:cNvSpPr/>
      </dsp:nvSpPr>
      <dsp:spPr>
        <a:xfrm>
          <a:off x="2774821" y="280198"/>
          <a:ext cx="2240333" cy="15410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E38371-9D72-5446-AEC5-AAF69C4366A7}">
      <dsp:nvSpPr>
        <dsp:cNvPr id="0" name=""/>
        <dsp:cNvSpPr/>
      </dsp:nvSpPr>
      <dsp:spPr>
        <a:xfrm rot="10800000">
          <a:off x="2774821" y="2101486"/>
          <a:ext cx="2240333" cy="2568484"/>
        </a:xfrm>
        <a:prstGeom prst="rect">
          <a:avLst/>
        </a:prstGeom>
        <a:solidFill>
          <a:schemeClr val="accent5">
            <a:hueOff val="-3559991"/>
            <a:satOff val="-1977"/>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latin typeface="Calibri" panose="020F0502020204030204" pitchFamily="34" charset="0"/>
              <a:ea typeface="Verdana" panose="020B0604030504040204" pitchFamily="34" charset="0"/>
              <a:cs typeface="Calibri" panose="020F0502020204030204" pitchFamily="34" charset="0"/>
            </a:rPr>
            <a:t>Same day ART initiation should include approaches to improve uptake, adherence and retention</a:t>
          </a:r>
          <a:endParaRPr lang="en-GB" sz="2000" b="1" kern="1200">
            <a:latin typeface="Calibri" panose="020F0502020204030204" pitchFamily="34" charset="0"/>
            <a:ea typeface="Verdana" panose="020B0604030504040204" pitchFamily="34" charset="0"/>
            <a:cs typeface="Calibri" panose="020F0502020204030204" pitchFamily="34" charset="0"/>
          </a:endParaRPr>
        </a:p>
      </dsp:txBody>
      <dsp:txXfrm rot="10800000">
        <a:off x="2774821" y="2101486"/>
        <a:ext cx="2240333" cy="2568484"/>
      </dsp:txXfrm>
    </dsp:sp>
    <dsp:sp modelId="{9D6739AB-593B-F347-BA27-B47D394C8DCA}">
      <dsp:nvSpPr>
        <dsp:cNvPr id="0" name=""/>
        <dsp:cNvSpPr/>
      </dsp:nvSpPr>
      <dsp:spPr>
        <a:xfrm>
          <a:off x="5239188" y="280198"/>
          <a:ext cx="2240333" cy="15410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81011C-2146-9B45-8B76-F2DF16A7202E}">
      <dsp:nvSpPr>
        <dsp:cNvPr id="0" name=""/>
        <dsp:cNvSpPr/>
      </dsp:nvSpPr>
      <dsp:spPr>
        <a:xfrm rot="10800000">
          <a:off x="5239188" y="2101486"/>
          <a:ext cx="2240333" cy="2568484"/>
        </a:xfrm>
        <a:prstGeom prst="rect">
          <a:avLst/>
        </a:prstGeom>
        <a:solidFill>
          <a:schemeClr val="accent5">
            <a:hueOff val="-7119982"/>
            <a:satOff val="-3954"/>
            <a:lumOff val="1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latin typeface="Calibri" panose="020F0502020204030204" pitchFamily="34" charset="0"/>
              <a:ea typeface="Verdana" panose="020B0604030504040204" pitchFamily="34" charset="0"/>
              <a:cs typeface="Calibri" panose="020F0502020204030204" pitchFamily="34" charset="0"/>
            </a:rPr>
            <a:t>Non-judgmental, tailored approaches to assessing adherence</a:t>
          </a:r>
          <a:endParaRPr lang="en-GB" sz="2000" b="1" kern="1200">
            <a:latin typeface="Calibri" panose="020F0502020204030204" pitchFamily="34" charset="0"/>
            <a:ea typeface="Verdana" panose="020B0604030504040204" pitchFamily="34" charset="0"/>
            <a:cs typeface="Calibri" panose="020F0502020204030204" pitchFamily="34" charset="0"/>
          </a:endParaRPr>
        </a:p>
      </dsp:txBody>
      <dsp:txXfrm rot="10800000">
        <a:off x="5239188" y="2101486"/>
        <a:ext cx="2240333" cy="2568484"/>
      </dsp:txXfrm>
    </dsp:sp>
    <dsp:sp modelId="{B8991D0A-BCFD-8442-A83F-1CF6280EC1EC}">
      <dsp:nvSpPr>
        <dsp:cNvPr id="0" name=""/>
        <dsp:cNvSpPr/>
      </dsp:nvSpPr>
      <dsp:spPr>
        <a:xfrm>
          <a:off x="7703555" y="280198"/>
          <a:ext cx="2240333" cy="1541090"/>
        </a:xfrm>
        <a:prstGeom prst="rect">
          <a:avLst/>
        </a:prstGeom>
        <a:blipFill>
          <a:blip xmlns:r="http://schemas.openxmlformats.org/officeDocument/2006/relationships" r:embed="rId4"/>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8A365D-2E11-B14E-B05B-43B9C039E71C}">
      <dsp:nvSpPr>
        <dsp:cNvPr id="0" name=""/>
        <dsp:cNvSpPr/>
      </dsp:nvSpPr>
      <dsp:spPr>
        <a:xfrm rot="10800000">
          <a:off x="7703555" y="2101486"/>
          <a:ext cx="2240333" cy="2568484"/>
        </a:xfrm>
        <a:prstGeom prst="rect">
          <a:avLst/>
        </a:prstGeom>
        <a:solidFill>
          <a:schemeClr val="accent5">
            <a:hueOff val="-10679973"/>
            <a:satOff val="-5931"/>
            <a:lumOff val="17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latin typeface="Calibri" panose="020F0502020204030204" pitchFamily="34" charset="0"/>
              <a:ea typeface="Verdana" panose="020B0604030504040204" pitchFamily="34" charset="0"/>
              <a:cs typeface="Calibri" panose="020F0502020204030204" pitchFamily="34" charset="0"/>
            </a:rPr>
            <a:t>Balanced integration of diagnostic services</a:t>
          </a:r>
          <a:endParaRPr lang="en-GB" sz="2000" b="1" kern="1200">
            <a:latin typeface="Calibri" panose="020F0502020204030204" pitchFamily="34" charset="0"/>
            <a:ea typeface="Verdana" panose="020B0604030504040204" pitchFamily="34" charset="0"/>
            <a:cs typeface="Calibri" panose="020F0502020204030204" pitchFamily="34" charset="0"/>
          </a:endParaRPr>
        </a:p>
      </dsp:txBody>
      <dsp:txXfrm rot="10800000">
        <a:off x="7703555" y="2101486"/>
        <a:ext cx="2240333" cy="25684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0C7FA-F796-40F5-8C9E-EF2AA0A2D3EC}">
      <dsp:nvSpPr>
        <dsp:cNvPr id="0" name=""/>
        <dsp:cNvSpPr/>
      </dsp:nvSpPr>
      <dsp:spPr>
        <a:xfrm>
          <a:off x="2809096" y="1419367"/>
          <a:ext cx="2464837" cy="2532248"/>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ZA" sz="2000" kern="1200"/>
        </a:p>
      </dsp:txBody>
      <dsp:txXfrm>
        <a:off x="3170063" y="1790206"/>
        <a:ext cx="1742903" cy="1790570"/>
      </dsp:txXfrm>
    </dsp:sp>
    <dsp:sp modelId="{7BE85D8E-600A-4C83-8D16-7A1B05F1E9EA}">
      <dsp:nvSpPr>
        <dsp:cNvPr id="0" name=""/>
        <dsp:cNvSpPr/>
      </dsp:nvSpPr>
      <dsp:spPr>
        <a:xfrm>
          <a:off x="3102930" y="37015"/>
          <a:ext cx="1808390" cy="1763368"/>
        </a:xfrm>
        <a:prstGeom prst="ellipse">
          <a:avLst/>
        </a:prstGeom>
        <a:gradFill rotWithShape="0">
          <a:gsLst>
            <a:gs pos="0">
              <a:schemeClr val="accent4">
                <a:alpha val="50000"/>
                <a:hueOff val="2965919"/>
                <a:satOff val="18966"/>
                <a:lumOff val="6961"/>
                <a:alphaOff val="0"/>
                <a:satMod val="103000"/>
                <a:lumMod val="102000"/>
                <a:tint val="94000"/>
              </a:schemeClr>
            </a:gs>
            <a:gs pos="50000">
              <a:schemeClr val="accent4">
                <a:alpha val="50000"/>
                <a:hueOff val="2965919"/>
                <a:satOff val="18966"/>
                <a:lumOff val="6961"/>
                <a:alphaOff val="0"/>
                <a:satMod val="110000"/>
                <a:lumMod val="100000"/>
                <a:shade val="100000"/>
              </a:schemeClr>
            </a:gs>
            <a:gs pos="100000">
              <a:schemeClr val="accent4">
                <a:alpha val="50000"/>
                <a:hueOff val="2965919"/>
                <a:satOff val="18966"/>
                <a:lumOff val="6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ZA" sz="1600" b="1" kern="1200"/>
            <a:t>Behavioural</a:t>
          </a:r>
        </a:p>
      </dsp:txBody>
      <dsp:txXfrm>
        <a:off x="3367763" y="295254"/>
        <a:ext cx="1278724" cy="1246890"/>
      </dsp:txXfrm>
    </dsp:sp>
    <dsp:sp modelId="{41A65C3C-B0B5-40C8-A212-BBFF27C69D7D}">
      <dsp:nvSpPr>
        <dsp:cNvPr id="0" name=""/>
        <dsp:cNvSpPr/>
      </dsp:nvSpPr>
      <dsp:spPr>
        <a:xfrm>
          <a:off x="5017440" y="1703756"/>
          <a:ext cx="2010226" cy="1963471"/>
        </a:xfrm>
        <a:prstGeom prst="ellipse">
          <a:avLst/>
        </a:prstGeom>
        <a:gradFill rotWithShape="0">
          <a:gsLst>
            <a:gs pos="0">
              <a:schemeClr val="accent4">
                <a:alpha val="50000"/>
                <a:hueOff val="5931837"/>
                <a:satOff val="37931"/>
                <a:lumOff val="13922"/>
                <a:alphaOff val="0"/>
                <a:satMod val="103000"/>
                <a:lumMod val="102000"/>
                <a:tint val="94000"/>
              </a:schemeClr>
            </a:gs>
            <a:gs pos="50000">
              <a:schemeClr val="accent4">
                <a:alpha val="50000"/>
                <a:hueOff val="5931837"/>
                <a:satOff val="37931"/>
                <a:lumOff val="13922"/>
                <a:alphaOff val="0"/>
                <a:satMod val="110000"/>
                <a:lumMod val="100000"/>
                <a:shade val="100000"/>
              </a:schemeClr>
            </a:gs>
            <a:gs pos="100000">
              <a:schemeClr val="accent4">
                <a:alpha val="50000"/>
                <a:hueOff val="5931837"/>
                <a:satOff val="37931"/>
                <a:lumOff val="1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ZA" sz="1600" b="1" kern="1200"/>
            <a:t>Socio – Economic - Cultural</a:t>
          </a:r>
        </a:p>
      </dsp:txBody>
      <dsp:txXfrm>
        <a:off x="5311831" y="1991300"/>
        <a:ext cx="1421444" cy="1388383"/>
      </dsp:txXfrm>
    </dsp:sp>
    <dsp:sp modelId="{2ECCD31A-6F81-4930-B617-6380B87A0376}">
      <dsp:nvSpPr>
        <dsp:cNvPr id="0" name=""/>
        <dsp:cNvSpPr/>
      </dsp:nvSpPr>
      <dsp:spPr>
        <a:xfrm>
          <a:off x="3063309" y="3552981"/>
          <a:ext cx="2049164" cy="1989723"/>
        </a:xfrm>
        <a:prstGeom prst="ellipse">
          <a:avLst/>
        </a:prstGeom>
        <a:gradFill rotWithShape="0">
          <a:gsLst>
            <a:gs pos="0">
              <a:schemeClr val="accent4">
                <a:alpha val="50000"/>
                <a:hueOff val="8897756"/>
                <a:satOff val="56897"/>
                <a:lumOff val="20883"/>
                <a:alphaOff val="0"/>
                <a:satMod val="103000"/>
                <a:lumMod val="102000"/>
                <a:tint val="94000"/>
              </a:schemeClr>
            </a:gs>
            <a:gs pos="50000">
              <a:schemeClr val="accent4">
                <a:alpha val="50000"/>
                <a:hueOff val="8897756"/>
                <a:satOff val="56897"/>
                <a:lumOff val="20883"/>
                <a:alphaOff val="0"/>
                <a:satMod val="110000"/>
                <a:lumMod val="100000"/>
                <a:shade val="100000"/>
              </a:schemeClr>
            </a:gs>
            <a:gs pos="100000">
              <a:schemeClr val="accent4">
                <a:alpha val="50000"/>
                <a:hueOff val="8897756"/>
                <a:satOff val="56897"/>
                <a:lumOff val="20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ZA" sz="1600" b="1" kern="1200"/>
            <a:t>Emotional / Psychological</a:t>
          </a:r>
        </a:p>
      </dsp:txBody>
      <dsp:txXfrm>
        <a:off x="3363402" y="3844369"/>
        <a:ext cx="1448978" cy="1406947"/>
      </dsp:txXfrm>
    </dsp:sp>
    <dsp:sp modelId="{7D4B71DE-5CDA-477E-A240-74B760BE82AF}">
      <dsp:nvSpPr>
        <dsp:cNvPr id="0" name=""/>
        <dsp:cNvSpPr/>
      </dsp:nvSpPr>
      <dsp:spPr>
        <a:xfrm>
          <a:off x="1119267" y="1703756"/>
          <a:ext cx="1882417" cy="1963471"/>
        </a:xfrm>
        <a:prstGeom prst="ellipse">
          <a:avLst/>
        </a:prstGeom>
        <a:gradFill rotWithShape="0">
          <a:gsLst>
            <a:gs pos="0">
              <a:schemeClr val="accent4">
                <a:alpha val="50000"/>
                <a:hueOff val="11863674"/>
                <a:satOff val="75863"/>
                <a:lumOff val="27844"/>
                <a:alphaOff val="0"/>
                <a:satMod val="103000"/>
                <a:lumMod val="102000"/>
                <a:tint val="94000"/>
              </a:schemeClr>
            </a:gs>
            <a:gs pos="50000">
              <a:schemeClr val="accent4">
                <a:alpha val="50000"/>
                <a:hueOff val="11863674"/>
                <a:satOff val="75863"/>
                <a:lumOff val="27844"/>
                <a:alphaOff val="0"/>
                <a:satMod val="110000"/>
                <a:lumMod val="100000"/>
                <a:shade val="100000"/>
              </a:schemeClr>
            </a:gs>
            <a:gs pos="100000">
              <a:schemeClr val="accent4">
                <a:alpha val="50000"/>
                <a:hueOff val="11863674"/>
                <a:satOff val="75863"/>
                <a:lumOff val="278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ZA" sz="1600" b="1" kern="1200"/>
            <a:t>Educational</a:t>
          </a:r>
        </a:p>
      </dsp:txBody>
      <dsp:txXfrm>
        <a:off x="1394941" y="1991300"/>
        <a:ext cx="1331069" cy="13883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A0C14-7052-1E4C-A403-4D8E47B358D1}">
      <dsp:nvSpPr>
        <dsp:cNvPr id="0" name=""/>
        <dsp:cNvSpPr/>
      </dsp:nvSpPr>
      <dsp:spPr>
        <a:xfrm>
          <a:off x="164053" y="0"/>
          <a:ext cx="3258760" cy="2123474"/>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A sub-study, nested within the PrEP 1519 study, interviewed adolescents to learn their perspectives on pre-exposure prophylaxis (PrEP) services </a:t>
          </a:r>
          <a:endParaRPr lang="en-US" sz="1600" kern="1200" dirty="0">
            <a:solidFill>
              <a:schemeClr val="tx1"/>
            </a:solidFill>
          </a:endParaRPr>
        </a:p>
      </dsp:txBody>
      <dsp:txXfrm>
        <a:off x="164053" y="0"/>
        <a:ext cx="3258760" cy="2123474"/>
      </dsp:txXfrm>
    </dsp:sp>
    <dsp:sp modelId="{0DAAF80E-CC12-1348-928D-83B381ECFF6D}">
      <dsp:nvSpPr>
        <dsp:cNvPr id="0" name=""/>
        <dsp:cNvSpPr/>
      </dsp:nvSpPr>
      <dsp:spPr>
        <a:xfrm>
          <a:off x="3683378" y="182155"/>
          <a:ext cx="4078781" cy="2050724"/>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Participants valued</a:t>
          </a:r>
          <a:endParaRPr lang="en-US" sz="1800" kern="1200" dirty="0">
            <a:solidFill>
              <a:schemeClr val="tx1"/>
            </a:solidFill>
          </a:endParaRPr>
        </a:p>
        <a:p>
          <a:pPr marL="171450" lvl="1" indent="-171450" algn="l" defTabSz="711200">
            <a:lnSpc>
              <a:spcPct val="90000"/>
            </a:lnSpc>
            <a:spcBef>
              <a:spcPct val="0"/>
            </a:spcBef>
            <a:spcAft>
              <a:spcPct val="15000"/>
            </a:spcAft>
            <a:buChar char="•"/>
          </a:pPr>
          <a:r>
            <a:rPr lang="en-GB" sz="1600" kern="1200" dirty="0">
              <a:solidFill>
                <a:schemeClr val="tx1"/>
              </a:solidFill>
            </a:rPr>
            <a:t>inclusion and equal treatment (*including using clients’ chosen pronouns)</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GB" sz="1600" kern="1200" dirty="0">
              <a:solidFill>
                <a:schemeClr val="tx1"/>
              </a:solidFill>
            </a:rPr>
            <a:t>protecting privacy and confidentiality </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GB" sz="1600" kern="1200" dirty="0">
              <a:solidFill>
                <a:schemeClr val="tx1"/>
              </a:solidFill>
            </a:rPr>
            <a:t>seeing themselves represented in the clinic by health care workers who are also part of their community.</a:t>
          </a:r>
          <a:endParaRPr lang="en-US" sz="1600" kern="1200" dirty="0">
            <a:solidFill>
              <a:schemeClr val="tx1"/>
            </a:solidFill>
          </a:endParaRPr>
        </a:p>
      </dsp:txBody>
      <dsp:txXfrm>
        <a:off x="3683378" y="182155"/>
        <a:ext cx="4078781" cy="2050724"/>
      </dsp:txXfrm>
    </dsp:sp>
    <dsp:sp modelId="{22D92D33-52F7-DC48-8B02-29FCD57B6769}">
      <dsp:nvSpPr>
        <dsp:cNvPr id="0" name=""/>
        <dsp:cNvSpPr/>
      </dsp:nvSpPr>
      <dsp:spPr>
        <a:xfrm>
          <a:off x="1920289" y="2337426"/>
          <a:ext cx="4823751" cy="2407035"/>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55650">
            <a:lnSpc>
              <a:spcPct val="90000"/>
            </a:lnSpc>
            <a:spcBef>
              <a:spcPct val="0"/>
            </a:spcBef>
            <a:spcAft>
              <a:spcPct val="35000"/>
            </a:spcAft>
            <a:buNone/>
          </a:pPr>
          <a:r>
            <a:rPr lang="en-GB" sz="1700" kern="1200" dirty="0">
              <a:solidFill>
                <a:schemeClr val="tx1"/>
              </a:solidFill>
            </a:rPr>
            <a:t>The following actions were significant to a </a:t>
          </a:r>
          <a:r>
            <a:rPr lang="en-GB" sz="1700" b="1" kern="1200" dirty="0">
              <a:solidFill>
                <a:schemeClr val="tx1"/>
              </a:solidFill>
            </a:rPr>
            <a:t>person-centred approach</a:t>
          </a:r>
          <a:endParaRPr lang="en-US" sz="1700" b="1" kern="1200" dirty="0">
            <a:solidFill>
              <a:schemeClr val="tx1"/>
            </a:solidFill>
          </a:endParaRPr>
        </a:p>
        <a:p>
          <a:pPr marL="171450" lvl="1" indent="-171450" algn="l" defTabSz="711200">
            <a:lnSpc>
              <a:spcPct val="90000"/>
            </a:lnSpc>
            <a:spcBef>
              <a:spcPct val="0"/>
            </a:spcBef>
            <a:spcAft>
              <a:spcPct val="15000"/>
            </a:spcAft>
            <a:buFont typeface="Wingdings" pitchFamily="2" charset="2"/>
            <a:buChar char="ü"/>
          </a:pPr>
          <a:r>
            <a:rPr lang="en-GB" sz="1600" kern="1200" dirty="0">
              <a:solidFill>
                <a:schemeClr val="tx1"/>
              </a:solidFill>
            </a:rPr>
            <a:t>providing a safe space for adolescents to feel accepted </a:t>
          </a:r>
          <a:endParaRPr lang="en-US" sz="1600" kern="1200" dirty="0">
            <a:solidFill>
              <a:schemeClr val="tx1"/>
            </a:solidFill>
          </a:endParaRPr>
        </a:p>
        <a:p>
          <a:pPr marL="171450" lvl="1" indent="-171450" algn="l" defTabSz="711200">
            <a:lnSpc>
              <a:spcPct val="90000"/>
            </a:lnSpc>
            <a:spcBef>
              <a:spcPct val="0"/>
            </a:spcBef>
            <a:spcAft>
              <a:spcPct val="15000"/>
            </a:spcAft>
            <a:buFont typeface="Wingdings" pitchFamily="2" charset="2"/>
            <a:buChar char="ü"/>
          </a:pPr>
          <a:r>
            <a:rPr lang="en-GB" sz="1600" kern="1200" dirty="0">
              <a:solidFill>
                <a:schemeClr val="tx1"/>
              </a:solidFill>
            </a:rPr>
            <a:t>relaying information in a youth-friendly way </a:t>
          </a:r>
          <a:endParaRPr lang="en-US" sz="1600" kern="1200" dirty="0">
            <a:solidFill>
              <a:schemeClr val="tx1"/>
            </a:solidFill>
          </a:endParaRPr>
        </a:p>
        <a:p>
          <a:pPr marL="171450" lvl="1" indent="-171450" algn="l" defTabSz="711200">
            <a:lnSpc>
              <a:spcPct val="90000"/>
            </a:lnSpc>
            <a:spcBef>
              <a:spcPct val="0"/>
            </a:spcBef>
            <a:spcAft>
              <a:spcPct val="15000"/>
            </a:spcAft>
            <a:buFont typeface="Wingdings" pitchFamily="2" charset="2"/>
            <a:buChar char="ü"/>
          </a:pPr>
          <a:r>
            <a:rPr lang="en-GB" sz="1600" kern="1200" dirty="0">
              <a:solidFill>
                <a:schemeClr val="tx1"/>
              </a:solidFill>
            </a:rPr>
            <a:t>using clear language </a:t>
          </a:r>
          <a:endParaRPr lang="en-US" sz="1600" kern="1200" dirty="0">
            <a:solidFill>
              <a:schemeClr val="tx1"/>
            </a:solidFill>
          </a:endParaRPr>
        </a:p>
        <a:p>
          <a:pPr marL="171450" lvl="1" indent="-171450" algn="l" defTabSz="711200">
            <a:lnSpc>
              <a:spcPct val="90000"/>
            </a:lnSpc>
            <a:spcBef>
              <a:spcPct val="0"/>
            </a:spcBef>
            <a:spcAft>
              <a:spcPct val="15000"/>
            </a:spcAft>
            <a:buFont typeface="Wingdings" pitchFamily="2" charset="2"/>
            <a:buChar char="ü"/>
          </a:pPr>
          <a:r>
            <a:rPr lang="en-GB" sz="1600" kern="1200" dirty="0">
              <a:solidFill>
                <a:schemeClr val="tx1"/>
              </a:solidFill>
            </a:rPr>
            <a:t>supporting young people’s capacity to make autonomous, well-informed decision  decisions for their own health. </a:t>
          </a:r>
          <a:endParaRPr lang="en-US" sz="1600" kern="1200" dirty="0">
            <a:solidFill>
              <a:schemeClr val="tx1"/>
            </a:solidFill>
          </a:endParaRPr>
        </a:p>
      </dsp:txBody>
      <dsp:txXfrm>
        <a:off x="1920289" y="2337426"/>
        <a:ext cx="4823751" cy="24070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067-DF49-5445-A220-3DDAF01C7E0C}">
      <dsp:nvSpPr>
        <dsp:cNvPr id="0" name=""/>
        <dsp:cNvSpPr/>
      </dsp:nvSpPr>
      <dsp:spPr>
        <a:xfrm>
          <a:off x="5654001" y="166655"/>
          <a:ext cx="2582442" cy="15458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Wingdings" pitchFamily="2" charset="2"/>
            <a:buNone/>
          </a:pPr>
          <a:r>
            <a:rPr lang="en-GB" sz="1500" kern="1200" dirty="0">
              <a:effectLst/>
            </a:rPr>
            <a:t>Build trusting relationships and formal engagements with local communities of</a:t>
          </a:r>
          <a:br>
            <a:rPr lang="en-GB" sz="1500" kern="1200" dirty="0">
              <a:effectLst/>
            </a:rPr>
          </a:br>
          <a:r>
            <a:rPr lang="en-GB" sz="1500" kern="1200" dirty="0">
              <a:effectLst/>
            </a:rPr>
            <a:t>adolescent and adolescents living with HIV. </a:t>
          </a:r>
          <a:endParaRPr lang="en-US" sz="1500" kern="1200" dirty="0"/>
        </a:p>
      </dsp:txBody>
      <dsp:txXfrm>
        <a:off x="5654001" y="166655"/>
        <a:ext cx="2582442" cy="1545855"/>
      </dsp:txXfrm>
    </dsp:sp>
    <dsp:sp modelId="{43BF968D-8B9C-3E4C-B8F8-6859402D9550}">
      <dsp:nvSpPr>
        <dsp:cNvPr id="0" name=""/>
        <dsp:cNvSpPr/>
      </dsp:nvSpPr>
      <dsp:spPr>
        <a:xfrm>
          <a:off x="0" y="115165"/>
          <a:ext cx="2521500" cy="15760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effectLst/>
            </a:rPr>
            <a:t>Invest and allocate funds at the facility level specifically to reduce stigma through quality improvement. </a:t>
          </a:r>
        </a:p>
      </dsp:txBody>
      <dsp:txXfrm>
        <a:off x="0" y="115165"/>
        <a:ext cx="2521500" cy="1576009"/>
      </dsp:txXfrm>
    </dsp:sp>
    <dsp:sp modelId="{41181A0D-2DE1-764D-BDD4-D80552DEC84D}">
      <dsp:nvSpPr>
        <dsp:cNvPr id="0" name=""/>
        <dsp:cNvSpPr/>
      </dsp:nvSpPr>
      <dsp:spPr>
        <a:xfrm>
          <a:off x="7797414" y="1968443"/>
          <a:ext cx="2814507" cy="1457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Center counseling messaging positively instead of focusing on risk compensation</a:t>
          </a:r>
        </a:p>
        <a:p>
          <a:pPr marL="0" lvl="0" indent="0" algn="ctr" defTabSz="666750">
            <a:lnSpc>
              <a:spcPct val="90000"/>
            </a:lnSpc>
            <a:spcBef>
              <a:spcPct val="0"/>
            </a:spcBef>
            <a:spcAft>
              <a:spcPct val="35000"/>
            </a:spcAft>
            <a:buNone/>
          </a:pPr>
          <a:r>
            <a:rPr lang="en-US" sz="1500" kern="1200" dirty="0"/>
            <a:t>-Integrated strengths-based and empowering interventions into counseling</a:t>
          </a:r>
        </a:p>
      </dsp:txBody>
      <dsp:txXfrm>
        <a:off x="7797414" y="1968443"/>
        <a:ext cx="2814507" cy="1457512"/>
      </dsp:txXfrm>
    </dsp:sp>
    <dsp:sp modelId="{4B182E2E-667B-B741-A945-78EF6CFACA40}">
      <dsp:nvSpPr>
        <dsp:cNvPr id="0" name=""/>
        <dsp:cNvSpPr/>
      </dsp:nvSpPr>
      <dsp:spPr>
        <a:xfrm>
          <a:off x="2720097" y="158652"/>
          <a:ext cx="2731153" cy="1522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Wingdings" pitchFamily="2" charset="2"/>
            <a:buNone/>
          </a:pPr>
          <a:r>
            <a:rPr lang="en-GB" sz="1500" kern="1200" dirty="0">
              <a:effectLst/>
            </a:rPr>
            <a:t>Capacity building of multi-disciplinary health workforce including, encouraging </a:t>
          </a:r>
          <a:r>
            <a:rPr lang="en-US" sz="1500" b="1" kern="1200" dirty="0"/>
            <a:t>”upstanders” </a:t>
          </a:r>
        </a:p>
        <a:p>
          <a:pPr marL="0" lvl="0" indent="0" algn="ctr" defTabSz="666750">
            <a:lnSpc>
              <a:spcPct val="90000"/>
            </a:lnSpc>
            <a:spcBef>
              <a:spcPct val="0"/>
            </a:spcBef>
            <a:spcAft>
              <a:spcPct val="35000"/>
            </a:spcAft>
            <a:buFont typeface="Wingdings" pitchFamily="2" charset="2"/>
            <a:buNone/>
          </a:pPr>
          <a:r>
            <a:rPr lang="en-US" sz="1500" b="1" kern="1200" dirty="0"/>
            <a:t>(</a:t>
          </a:r>
          <a:r>
            <a:rPr lang="en-US" sz="1500" kern="1200" dirty="0"/>
            <a:t> </a:t>
          </a:r>
          <a:r>
            <a:rPr lang="en-GB" sz="1500" kern="1200" dirty="0">
              <a:effectLst/>
            </a:rPr>
            <a:t>calling out stigma and discrimination)</a:t>
          </a:r>
          <a:endParaRPr lang="en-US" sz="1500" kern="1200" dirty="0"/>
        </a:p>
      </dsp:txBody>
      <dsp:txXfrm>
        <a:off x="2720097" y="158652"/>
        <a:ext cx="2731153" cy="1522905"/>
      </dsp:txXfrm>
    </dsp:sp>
    <dsp:sp modelId="{1C556DAF-14AE-124E-B244-B4215FAF909A}">
      <dsp:nvSpPr>
        <dsp:cNvPr id="0" name=""/>
        <dsp:cNvSpPr/>
      </dsp:nvSpPr>
      <dsp:spPr>
        <a:xfrm>
          <a:off x="1377859" y="2008863"/>
          <a:ext cx="2530536" cy="14517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Wingdings" pitchFamily="2" charset="2"/>
            <a:buNone/>
          </a:pPr>
          <a:r>
            <a:rPr lang="en-GB" sz="1500" kern="1200" dirty="0">
              <a:effectLst/>
            </a:rPr>
            <a:t>Explore developing and scaling up community- based and community-led service delivery. </a:t>
          </a:r>
          <a:endParaRPr lang="en-GB" sz="1500" kern="1200" dirty="0"/>
        </a:p>
      </dsp:txBody>
      <dsp:txXfrm>
        <a:off x="1377859" y="2008863"/>
        <a:ext cx="2530536" cy="1451740"/>
      </dsp:txXfrm>
    </dsp:sp>
    <dsp:sp modelId="{5E4155CA-D569-194B-A02A-56255148C9CC}">
      <dsp:nvSpPr>
        <dsp:cNvPr id="0" name=""/>
        <dsp:cNvSpPr/>
      </dsp:nvSpPr>
      <dsp:spPr>
        <a:xfrm>
          <a:off x="8423024" y="133801"/>
          <a:ext cx="2484214" cy="15631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Facilitate access to services peer navigators, friendly hours, addressing financial barriers, reminder systems</a:t>
          </a:r>
        </a:p>
      </dsp:txBody>
      <dsp:txXfrm>
        <a:off x="8423024" y="133801"/>
        <a:ext cx="2484214" cy="1563156"/>
      </dsp:txXfrm>
    </dsp:sp>
    <dsp:sp modelId="{A67B0F91-A859-5440-9813-D251B82D040D}">
      <dsp:nvSpPr>
        <dsp:cNvPr id="0" name=""/>
        <dsp:cNvSpPr/>
      </dsp:nvSpPr>
      <dsp:spPr>
        <a:xfrm>
          <a:off x="4621267" y="2003701"/>
          <a:ext cx="2525790" cy="14812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Wingdings" pitchFamily="2" charset="2"/>
            <a:buNone/>
          </a:pPr>
          <a:r>
            <a:rPr lang="en-GB" sz="1500" kern="1200" dirty="0">
              <a:effectLst/>
            </a:rPr>
            <a:t>Develop and strengthen services networks, including trusted referral pathways to social, legal or other services. </a:t>
          </a:r>
          <a:endParaRPr lang="en-US" sz="1500" kern="1200" dirty="0"/>
        </a:p>
      </dsp:txBody>
      <dsp:txXfrm>
        <a:off x="4621267" y="2003701"/>
        <a:ext cx="2525790" cy="1481223"/>
      </dsp:txXfrm>
    </dsp:sp>
    <dsp:sp modelId="{5563F122-C8D5-E14A-8B33-1B49157D5FF2}">
      <dsp:nvSpPr>
        <dsp:cNvPr id="0" name=""/>
        <dsp:cNvSpPr/>
      </dsp:nvSpPr>
      <dsp:spPr>
        <a:xfrm>
          <a:off x="5182788" y="3791493"/>
          <a:ext cx="2538176" cy="1522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Addressing intersectional stigma</a:t>
          </a:r>
        </a:p>
      </dsp:txBody>
      <dsp:txXfrm>
        <a:off x="5182788" y="3791493"/>
        <a:ext cx="2538176" cy="1522905"/>
      </dsp:txXfrm>
    </dsp:sp>
    <dsp:sp modelId="{945928FC-3C74-FE4C-B59C-7901F9D6FF73}">
      <dsp:nvSpPr>
        <dsp:cNvPr id="0" name=""/>
        <dsp:cNvSpPr/>
      </dsp:nvSpPr>
      <dsp:spPr>
        <a:xfrm>
          <a:off x="8135944" y="3781185"/>
          <a:ext cx="2538176" cy="1522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Wingdings" pitchFamily="2" charset="2"/>
            <a:buNone/>
          </a:pPr>
          <a:r>
            <a:rPr lang="en-GB" sz="1500" kern="1200" dirty="0">
              <a:effectLst/>
            </a:rPr>
            <a:t>Ensure safe and responsive feedback mechanisms </a:t>
          </a:r>
          <a:endParaRPr lang="en-GB" sz="1500" kern="1200" dirty="0"/>
        </a:p>
      </dsp:txBody>
      <dsp:txXfrm>
        <a:off x="8135944" y="3781185"/>
        <a:ext cx="2538176" cy="1522905"/>
      </dsp:txXfrm>
    </dsp:sp>
    <dsp:sp modelId="{3A87B14B-66D6-1E4F-A71F-FC849EBCBA38}">
      <dsp:nvSpPr>
        <dsp:cNvPr id="0" name=""/>
        <dsp:cNvSpPr/>
      </dsp:nvSpPr>
      <dsp:spPr>
        <a:xfrm>
          <a:off x="2264355" y="3798272"/>
          <a:ext cx="2538176" cy="1522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effectLst/>
            </a:rPr>
            <a:t>Foster inclusive, respectful, safe, friendly and non-discriminatory into BOTH workplace cultures and in health care facilities</a:t>
          </a:r>
        </a:p>
      </dsp:txBody>
      <dsp:txXfrm>
        <a:off x="2264355" y="3798272"/>
        <a:ext cx="2538176" cy="152290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E78E2-AAFF-468F-9AFD-51BDC722AB0D}">
      <dsp:nvSpPr>
        <dsp:cNvPr id="0" name=""/>
        <dsp:cNvSpPr/>
      </dsp:nvSpPr>
      <dsp:spPr>
        <a:xfrm>
          <a:off x="3284057" y="3118"/>
          <a:ext cx="4789527" cy="200307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a:latin typeface="+mn-lt"/>
              <a:ea typeface="+mn-ea"/>
              <a:cs typeface="+mn-cs"/>
            </a:rPr>
            <a:t>3-5 ideas</a:t>
          </a:r>
          <a:endParaRPr lang="en-US" sz="2500" kern="1200" dirty="0">
            <a:latin typeface="+mn-lt"/>
            <a:ea typeface="+mn-ea"/>
            <a:cs typeface="+mn-cs"/>
          </a:endParaRPr>
        </a:p>
        <a:p>
          <a:pPr marL="228600" lvl="1" indent="-228600" algn="l" defTabSz="1111250">
            <a:lnSpc>
              <a:spcPct val="90000"/>
            </a:lnSpc>
            <a:spcBef>
              <a:spcPct val="0"/>
            </a:spcBef>
            <a:spcAft>
              <a:spcPct val="15000"/>
            </a:spcAft>
            <a:buNone/>
          </a:pPr>
          <a:endParaRPr lang="en-US" sz="2500" kern="1200" dirty="0">
            <a:solidFill>
              <a:sysClr val="windowText" lastClr="000000">
                <a:hueOff val="0"/>
                <a:satOff val="0"/>
                <a:lumOff val="0"/>
                <a:alphaOff val="0"/>
              </a:sysClr>
            </a:solidFill>
            <a:latin typeface="+mn-lt"/>
            <a:ea typeface="+mn-ea"/>
            <a:cs typeface="+mn-cs"/>
          </a:endParaRPr>
        </a:p>
        <a:p>
          <a:pPr marL="228600" lvl="1" indent="-228600" algn="l" defTabSz="1111250">
            <a:lnSpc>
              <a:spcPct val="90000"/>
            </a:lnSpc>
            <a:spcBef>
              <a:spcPct val="0"/>
            </a:spcBef>
            <a:spcAft>
              <a:spcPct val="15000"/>
            </a:spcAft>
            <a:buChar char="•"/>
          </a:pPr>
          <a:r>
            <a:rPr lang="en-US" sz="2500" kern="1200">
              <a:latin typeface="+mn-lt"/>
              <a:ea typeface="+mn-ea"/>
              <a:cs typeface="+mn-cs"/>
            </a:rPr>
            <a:t>Cluster similar ideas</a:t>
          </a:r>
          <a:endParaRPr lang="en-US" sz="2500" kern="1200" dirty="0">
            <a:latin typeface="+mn-lt"/>
            <a:ea typeface="+mn-ea"/>
            <a:cs typeface="+mn-cs"/>
          </a:endParaRPr>
        </a:p>
      </dsp:txBody>
      <dsp:txXfrm>
        <a:off x="3284057" y="253503"/>
        <a:ext cx="4038373" cy="1502307"/>
      </dsp:txXfrm>
    </dsp:sp>
    <dsp:sp modelId="{B02031C9-FE6C-4DB3-A6D9-29DD247A82B4}">
      <dsp:nvSpPr>
        <dsp:cNvPr id="0" name=""/>
        <dsp:cNvSpPr/>
      </dsp:nvSpPr>
      <dsp:spPr>
        <a:xfrm>
          <a:off x="3614" y="734"/>
          <a:ext cx="3280442" cy="20078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latin typeface="+mn-lt"/>
              <a:ea typeface="+mn-ea"/>
              <a:cs typeface="Calibri" panose="020F0502020204030204" pitchFamily="34" charset="0"/>
            </a:rPr>
            <a:t>Synthesize ideas</a:t>
          </a:r>
          <a:endParaRPr lang="en-US" sz="3600" kern="1200" dirty="0">
            <a:latin typeface="+mn-lt"/>
            <a:ea typeface="+mn-ea"/>
            <a:cs typeface="Calibri" panose="020F0502020204030204" pitchFamily="34" charset="0"/>
          </a:endParaRPr>
        </a:p>
      </dsp:txBody>
      <dsp:txXfrm>
        <a:off x="101629" y="98749"/>
        <a:ext cx="3084412" cy="1811815"/>
      </dsp:txXfrm>
    </dsp:sp>
    <dsp:sp modelId="{0405BA69-3CF9-4D9B-9B7D-D5B6191DFF59}">
      <dsp:nvSpPr>
        <dsp:cNvPr id="0" name=""/>
        <dsp:cNvSpPr/>
      </dsp:nvSpPr>
      <dsp:spPr>
        <a:xfrm>
          <a:off x="3153123" y="2286937"/>
          <a:ext cx="4919677" cy="200307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a:latin typeface="Verdana"/>
              <a:ea typeface="+mn-ea"/>
              <a:cs typeface="+mn-cs"/>
            </a:rPr>
            <a:t>What is your design challenge</a:t>
          </a:r>
          <a:endParaRPr lang="en-US" sz="2500" kern="1200" dirty="0">
            <a:latin typeface="Verdana"/>
            <a:ea typeface="+mn-ea"/>
            <a:cs typeface="+mn-cs"/>
          </a:endParaRPr>
        </a:p>
        <a:p>
          <a:pPr marL="228600" lvl="1" indent="-228600" algn="l" defTabSz="1111250">
            <a:lnSpc>
              <a:spcPct val="90000"/>
            </a:lnSpc>
            <a:spcBef>
              <a:spcPct val="0"/>
            </a:spcBef>
            <a:spcAft>
              <a:spcPct val="15000"/>
            </a:spcAft>
            <a:buNone/>
          </a:pPr>
          <a:endParaRPr lang="en-US" sz="2500" kern="1200" dirty="0">
            <a:solidFill>
              <a:sysClr val="windowText" lastClr="000000">
                <a:hueOff val="0"/>
                <a:satOff val="0"/>
                <a:lumOff val="0"/>
                <a:alphaOff val="0"/>
              </a:sysClr>
            </a:solidFill>
            <a:latin typeface="Verdana"/>
            <a:ea typeface="+mn-ea"/>
            <a:cs typeface="+mn-cs"/>
          </a:endParaRPr>
        </a:p>
        <a:p>
          <a:pPr marL="228600" lvl="1" indent="-228600" algn="l" defTabSz="1111250">
            <a:lnSpc>
              <a:spcPct val="90000"/>
            </a:lnSpc>
            <a:spcBef>
              <a:spcPct val="0"/>
            </a:spcBef>
            <a:spcAft>
              <a:spcPct val="15000"/>
            </a:spcAft>
            <a:buChar char="•"/>
          </a:pPr>
          <a:r>
            <a:rPr lang="en-US" sz="2500" kern="1200">
              <a:latin typeface="Verdana"/>
              <a:ea typeface="+mn-ea"/>
              <a:cs typeface="+mn-cs"/>
            </a:rPr>
            <a:t>Insights</a:t>
          </a:r>
          <a:endParaRPr lang="en-US" sz="2500" kern="1200" dirty="0">
            <a:latin typeface="Verdana"/>
            <a:ea typeface="+mn-ea"/>
            <a:cs typeface="+mn-cs"/>
          </a:endParaRPr>
        </a:p>
      </dsp:txBody>
      <dsp:txXfrm>
        <a:off x="3153123" y="2537322"/>
        <a:ext cx="4168523" cy="1502307"/>
      </dsp:txXfrm>
    </dsp:sp>
    <dsp:sp modelId="{3A8E84C1-AEE7-4102-BF8F-5A9A61D02B9E}">
      <dsp:nvSpPr>
        <dsp:cNvPr id="0" name=""/>
        <dsp:cNvSpPr/>
      </dsp:nvSpPr>
      <dsp:spPr>
        <a:xfrm>
          <a:off x="4398" y="2208887"/>
          <a:ext cx="3148724" cy="2159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latin typeface="Verdana"/>
              <a:ea typeface="+mn-ea"/>
              <a:cs typeface="Calibri" panose="020F0502020204030204" pitchFamily="34" charset="0"/>
            </a:rPr>
            <a:t>Insight statements</a:t>
          </a:r>
          <a:endParaRPr lang="en-US" sz="3600" kern="1200" dirty="0">
            <a:latin typeface="Verdana"/>
            <a:ea typeface="+mn-ea"/>
            <a:cs typeface="Calibri" panose="020F0502020204030204" pitchFamily="34" charset="0"/>
          </a:endParaRPr>
        </a:p>
      </dsp:txBody>
      <dsp:txXfrm>
        <a:off x="109800" y="2314289"/>
        <a:ext cx="2937920" cy="1948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03685-31AF-4936-B854-85D2A7E3BD31}">
      <dsp:nvSpPr>
        <dsp:cNvPr id="0" name=""/>
        <dsp:cNvSpPr/>
      </dsp:nvSpPr>
      <dsp:spPr>
        <a:xfrm>
          <a:off x="0" y="0"/>
          <a:ext cx="1563830" cy="366795"/>
        </a:xfrm>
        <a:prstGeom prst="roundRect">
          <a:avLst/>
        </a:prstGeom>
        <a:solidFill>
          <a:srgbClr val="E0001B">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FFFFFF"/>
              </a:solidFill>
              <a:latin typeface="Verdana"/>
              <a:ea typeface="+mn-ea"/>
              <a:cs typeface="+mn-cs"/>
            </a:rPr>
            <a:t>Methods</a:t>
          </a:r>
        </a:p>
      </dsp:txBody>
      <dsp:txXfrm>
        <a:off x="17905" y="17905"/>
        <a:ext cx="1528020" cy="330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6746D-B938-4B1E-A21F-61CA4820C520}">
      <dsp:nvSpPr>
        <dsp:cNvPr id="0" name=""/>
        <dsp:cNvSpPr/>
      </dsp:nvSpPr>
      <dsp:spPr>
        <a:xfrm rot="10800000">
          <a:off x="1915945" y="4897"/>
          <a:ext cx="5984747" cy="1634037"/>
        </a:xfrm>
        <a:prstGeom prst="homePlate">
          <a:avLst/>
        </a:prstGeom>
        <a:solidFill>
          <a:srgbClr val="0068FF">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56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rgbClr val="FFFFFF"/>
              </a:solidFill>
              <a:effectLst/>
              <a:latin typeface="+mn-lt"/>
              <a:ea typeface="+mn-ea"/>
              <a:cs typeface="+mn-cs"/>
            </a:rPr>
            <a:t>1) Assess the current landscape of the national PI/QM agenda</a:t>
          </a:r>
          <a:endParaRPr lang="en-US" sz="2000" b="0" kern="1200" dirty="0">
            <a:solidFill>
              <a:srgbClr val="FFFFFF"/>
            </a:solidFill>
            <a:latin typeface="+mn-lt"/>
            <a:ea typeface="+mn-ea"/>
            <a:cs typeface="+mn-cs"/>
          </a:endParaRPr>
        </a:p>
      </dsp:txBody>
      <dsp:txXfrm rot="10800000">
        <a:off x="2324454" y="4897"/>
        <a:ext cx="5576238" cy="1634037"/>
      </dsp:txXfrm>
    </dsp:sp>
    <dsp:sp modelId="{ED95DFD5-A2B8-468E-A0ED-E9FDBC851850}">
      <dsp:nvSpPr>
        <dsp:cNvPr id="0" name=""/>
        <dsp:cNvSpPr/>
      </dsp:nvSpPr>
      <dsp:spPr>
        <a:xfrm>
          <a:off x="1098927" y="4897"/>
          <a:ext cx="1634037" cy="1634037"/>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A41CC36-1837-49A0-9C90-382BFF1903D8}">
      <dsp:nvSpPr>
        <dsp:cNvPr id="0" name=""/>
        <dsp:cNvSpPr/>
      </dsp:nvSpPr>
      <dsp:spPr>
        <a:xfrm rot="10800000">
          <a:off x="1915945" y="2126707"/>
          <a:ext cx="5984747" cy="1634037"/>
        </a:xfrm>
        <a:prstGeom prst="homePlate">
          <a:avLst/>
        </a:prstGeom>
        <a:solidFill>
          <a:srgbClr val="0068FF">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565"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effectLst/>
              <a:latin typeface="+mn-lt"/>
              <a:ea typeface="+mn-ea"/>
              <a:cs typeface="+mn-cs"/>
            </a:rPr>
            <a:t>2) Engage diverse stakeholders to develop a roadmap for strengthening PI/QM programs and integrating promising activities from the recently completed person-centered care (PCC) study</a:t>
          </a:r>
          <a:endParaRPr lang="en-US" sz="1700" kern="1200" dirty="0">
            <a:solidFill>
              <a:srgbClr val="FFFFFF"/>
            </a:solidFill>
            <a:latin typeface="+mn-lt"/>
            <a:ea typeface="+mn-ea"/>
            <a:cs typeface="+mn-cs"/>
          </a:endParaRPr>
        </a:p>
      </dsp:txBody>
      <dsp:txXfrm rot="10800000">
        <a:off x="2324454" y="2126707"/>
        <a:ext cx="5576238" cy="1634037"/>
      </dsp:txXfrm>
    </dsp:sp>
    <dsp:sp modelId="{7CE307DC-FF8E-4FD6-AF56-95E5D116CA76}">
      <dsp:nvSpPr>
        <dsp:cNvPr id="0" name=""/>
        <dsp:cNvSpPr/>
      </dsp:nvSpPr>
      <dsp:spPr>
        <a:xfrm>
          <a:off x="1098927" y="2126707"/>
          <a:ext cx="1634037" cy="1634037"/>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04F0F3C-87E1-4007-A034-695F2DBDF23B}">
      <dsp:nvSpPr>
        <dsp:cNvPr id="0" name=""/>
        <dsp:cNvSpPr/>
      </dsp:nvSpPr>
      <dsp:spPr>
        <a:xfrm rot="10800000">
          <a:off x="1363000" y="4248517"/>
          <a:ext cx="6722009" cy="1634037"/>
        </a:xfrm>
        <a:prstGeom prst="homePlate">
          <a:avLst/>
        </a:prstGeom>
        <a:solidFill>
          <a:srgbClr val="0068FF">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565"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mn-lt"/>
              <a:ea typeface="+mn-ea"/>
              <a:cs typeface="+mn-cs"/>
            </a:rPr>
            <a:t>3) Provide a combination of technical assistance, policy development/advocacy, and engagements to facility, national, regional, and global quality improvement efforts. </a:t>
          </a:r>
        </a:p>
      </dsp:txBody>
      <dsp:txXfrm rot="10800000">
        <a:off x="1771509" y="4248517"/>
        <a:ext cx="6313500" cy="1634037"/>
      </dsp:txXfrm>
    </dsp:sp>
    <dsp:sp modelId="{B9991D11-4652-4EC3-9097-205F401D58B6}">
      <dsp:nvSpPr>
        <dsp:cNvPr id="0" name=""/>
        <dsp:cNvSpPr/>
      </dsp:nvSpPr>
      <dsp:spPr>
        <a:xfrm>
          <a:off x="914611" y="4248517"/>
          <a:ext cx="1634037" cy="1634037"/>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660A0-39D2-4010-9AB3-AC280D3940A5}">
      <dsp:nvSpPr>
        <dsp:cNvPr id="0" name=""/>
        <dsp:cNvSpPr/>
      </dsp:nvSpPr>
      <dsp:spPr>
        <a:xfrm>
          <a:off x="0" y="2045"/>
          <a:ext cx="8384249" cy="1036953"/>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D46D77C-92F6-4AF0-9B51-75BD6DC54C39}">
      <dsp:nvSpPr>
        <dsp:cNvPr id="0" name=""/>
        <dsp:cNvSpPr/>
      </dsp:nvSpPr>
      <dsp:spPr>
        <a:xfrm>
          <a:off x="179686" y="62917"/>
          <a:ext cx="838308" cy="91521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5000" r="-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1A0459-8605-42E3-9098-9C200933B34F}">
      <dsp:nvSpPr>
        <dsp:cNvPr id="0" name=""/>
        <dsp:cNvSpPr/>
      </dsp:nvSpPr>
      <dsp:spPr>
        <a:xfrm>
          <a:off x="1197681" y="2045"/>
          <a:ext cx="7186567" cy="103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4" tIns="109744" rIns="109744" bIns="109744" numCol="1" spcCol="1270" anchor="ctr" anchorCtr="0">
          <a:noAutofit/>
        </a:bodyPr>
        <a:lstStyle/>
        <a:p>
          <a:pPr marL="0" lvl="0" indent="0" algn="l" defTabSz="1066800">
            <a:lnSpc>
              <a:spcPct val="100000"/>
            </a:lnSpc>
            <a:spcBef>
              <a:spcPct val="0"/>
            </a:spcBef>
            <a:spcAft>
              <a:spcPct val="35000"/>
            </a:spcAft>
            <a:buNone/>
          </a:pPr>
          <a:r>
            <a:rPr lang="en-US" sz="2400" kern="1200" dirty="0">
              <a:solidFill>
                <a:sysClr val="windowText" lastClr="000000">
                  <a:hueOff val="0"/>
                  <a:satOff val="0"/>
                  <a:lumOff val="0"/>
                  <a:alphaOff val="0"/>
                </a:sysClr>
              </a:solidFill>
              <a:latin typeface="Calibri Light" panose="020F0302020204030204"/>
              <a:ea typeface="+mn-ea"/>
              <a:cs typeface="+mn-cs"/>
            </a:rPr>
            <a:t>CIDRZ KPIF Zambia Programme Overview</a:t>
          </a:r>
        </a:p>
      </dsp:txBody>
      <dsp:txXfrm>
        <a:off x="1197681" y="2045"/>
        <a:ext cx="7186567" cy="1036953"/>
      </dsp:txXfrm>
    </dsp:sp>
    <dsp:sp modelId="{A17FFEF4-09A7-430B-89E9-63C9DC5C2B5C}">
      <dsp:nvSpPr>
        <dsp:cNvPr id="0" name=""/>
        <dsp:cNvSpPr/>
      </dsp:nvSpPr>
      <dsp:spPr>
        <a:xfrm>
          <a:off x="0" y="1298237"/>
          <a:ext cx="8384249" cy="1036953"/>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AA29897-F9CE-4A62-B43E-D9B4AB8F7280}">
      <dsp:nvSpPr>
        <dsp:cNvPr id="0" name=""/>
        <dsp:cNvSpPr/>
      </dsp:nvSpPr>
      <dsp:spPr>
        <a:xfrm>
          <a:off x="15880" y="1355598"/>
          <a:ext cx="1165919" cy="922231"/>
        </a:xfrm>
        <a:prstGeom prst="rect">
          <a:avLst/>
        </a:prstGeom>
        <a:blipFill rotWithShape="1">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DDA648-EFA0-4C7B-8457-078A7334D096}">
      <dsp:nvSpPr>
        <dsp:cNvPr id="0" name=""/>
        <dsp:cNvSpPr/>
      </dsp:nvSpPr>
      <dsp:spPr>
        <a:xfrm>
          <a:off x="1197681" y="1298237"/>
          <a:ext cx="7186567" cy="103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4" tIns="109744" rIns="109744" bIns="109744" numCol="1" spcCol="1270" anchor="ctr" anchorCtr="0">
          <a:noAutofit/>
        </a:bodyPr>
        <a:lstStyle/>
        <a:p>
          <a:pPr marL="0" lvl="0" indent="0" algn="l" defTabSz="1066800">
            <a:lnSpc>
              <a:spcPct val="100000"/>
            </a:lnSpc>
            <a:spcBef>
              <a:spcPct val="0"/>
            </a:spcBef>
            <a:spcAft>
              <a:spcPct val="35000"/>
            </a:spcAft>
            <a:buNone/>
          </a:pPr>
          <a:r>
            <a:rPr lang="en-US" sz="2400" kern="1200" dirty="0">
              <a:solidFill>
                <a:sysClr val="windowText" lastClr="000000">
                  <a:hueOff val="0"/>
                  <a:satOff val="0"/>
                  <a:lumOff val="0"/>
                  <a:alphaOff val="0"/>
                </a:sysClr>
              </a:solidFill>
              <a:latin typeface="Calibri Light" panose="020F0302020204030204"/>
              <a:ea typeface="+mn-ea"/>
              <a:cs typeface="+mn-cs"/>
            </a:rPr>
            <a:t>The Programme Science Question</a:t>
          </a:r>
        </a:p>
      </dsp:txBody>
      <dsp:txXfrm>
        <a:off x="1197681" y="1298237"/>
        <a:ext cx="7186567" cy="1036953"/>
      </dsp:txXfrm>
    </dsp:sp>
    <dsp:sp modelId="{B7D89F53-A152-4413-B813-7295F781F6D9}">
      <dsp:nvSpPr>
        <dsp:cNvPr id="0" name=""/>
        <dsp:cNvSpPr/>
      </dsp:nvSpPr>
      <dsp:spPr>
        <a:xfrm>
          <a:off x="0" y="2594429"/>
          <a:ext cx="8384249" cy="1036953"/>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9CA5A13-35AB-4CD8-8E34-8F9077E996EB}">
      <dsp:nvSpPr>
        <dsp:cNvPr id="0" name=""/>
        <dsp:cNvSpPr/>
      </dsp:nvSpPr>
      <dsp:spPr>
        <a:xfrm>
          <a:off x="135985" y="2674007"/>
          <a:ext cx="925710" cy="877797"/>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6E355-096A-4BBE-A814-1533F4781660}">
      <dsp:nvSpPr>
        <dsp:cNvPr id="0" name=""/>
        <dsp:cNvSpPr/>
      </dsp:nvSpPr>
      <dsp:spPr>
        <a:xfrm>
          <a:off x="1197681" y="2594429"/>
          <a:ext cx="7186567" cy="103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4" tIns="109744" rIns="109744" bIns="109744" numCol="1" spcCol="1270" anchor="ctr" anchorCtr="0">
          <a:noAutofit/>
        </a:bodyPr>
        <a:lstStyle/>
        <a:p>
          <a:pPr marL="0" lvl="0" indent="0" algn="l" defTabSz="1066800">
            <a:lnSpc>
              <a:spcPct val="100000"/>
            </a:lnSpc>
            <a:spcBef>
              <a:spcPct val="0"/>
            </a:spcBef>
            <a:spcAft>
              <a:spcPct val="35000"/>
            </a:spcAft>
            <a:buNone/>
          </a:pPr>
          <a:r>
            <a:rPr lang="en-US" sz="2400" kern="1200" dirty="0">
              <a:solidFill>
                <a:sysClr val="windowText" lastClr="000000">
                  <a:hueOff val="0"/>
                  <a:satOff val="0"/>
                  <a:lumOff val="0"/>
                  <a:alphaOff val="0"/>
                </a:sysClr>
              </a:solidFill>
              <a:latin typeface="Calibri Light" panose="020F0302020204030204"/>
              <a:ea typeface="+mn-ea"/>
              <a:cs typeface="+mn-cs"/>
            </a:rPr>
            <a:t>CIDRZ Programme Science Cycle in Action: </a:t>
          </a:r>
          <a:br>
            <a:rPr lang="en-US" sz="2400" kern="1200" dirty="0">
              <a:solidFill>
                <a:sysClr val="windowText" lastClr="000000">
                  <a:hueOff val="0"/>
                  <a:satOff val="0"/>
                  <a:lumOff val="0"/>
                  <a:alphaOff val="0"/>
                </a:sysClr>
              </a:solidFill>
              <a:latin typeface="Calibri Light" panose="020F0302020204030204"/>
              <a:ea typeface="+mn-ea"/>
              <a:cs typeface="+mn-cs"/>
            </a:rPr>
          </a:br>
          <a:r>
            <a:rPr lang="en-US" sz="2400" kern="1200" dirty="0" err="1">
              <a:solidFill>
                <a:sysClr val="windowText" lastClr="000000">
                  <a:hueOff val="0"/>
                  <a:satOff val="0"/>
                  <a:lumOff val="0"/>
                  <a:alphaOff val="0"/>
                </a:sysClr>
              </a:solidFill>
              <a:latin typeface="Calibri Light" panose="020F0302020204030204"/>
              <a:ea typeface="+mn-ea"/>
              <a:cs typeface="+mn-cs"/>
            </a:rPr>
            <a:t>PrEP</a:t>
          </a:r>
          <a:r>
            <a:rPr lang="en-US" sz="2400" kern="1200" dirty="0">
              <a:solidFill>
                <a:sysClr val="windowText" lastClr="000000">
                  <a:hueOff val="0"/>
                  <a:satOff val="0"/>
                  <a:lumOff val="0"/>
                  <a:alphaOff val="0"/>
                </a:sysClr>
              </a:solidFill>
              <a:latin typeface="Calibri Light" panose="020F0302020204030204"/>
              <a:ea typeface="+mn-ea"/>
              <a:cs typeface="+mn-cs"/>
            </a:rPr>
            <a:t> Innovations in KPIF Zambia</a:t>
          </a:r>
        </a:p>
      </dsp:txBody>
      <dsp:txXfrm>
        <a:off x="1197681" y="2594429"/>
        <a:ext cx="7186567" cy="1036953"/>
      </dsp:txXfrm>
    </dsp:sp>
    <dsp:sp modelId="{9D438EF1-5FC5-4769-BA3F-1E88D8C70768}">
      <dsp:nvSpPr>
        <dsp:cNvPr id="0" name=""/>
        <dsp:cNvSpPr/>
      </dsp:nvSpPr>
      <dsp:spPr>
        <a:xfrm>
          <a:off x="0" y="3890620"/>
          <a:ext cx="8384249" cy="1036953"/>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CDD80D17-CCA1-45D8-A996-B2B32A478830}">
      <dsp:nvSpPr>
        <dsp:cNvPr id="0" name=""/>
        <dsp:cNvSpPr/>
      </dsp:nvSpPr>
      <dsp:spPr>
        <a:xfrm>
          <a:off x="87074" y="3976015"/>
          <a:ext cx="1023532" cy="866162"/>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0F06A8-6F07-424A-8068-1424FA03EF57}">
      <dsp:nvSpPr>
        <dsp:cNvPr id="0" name=""/>
        <dsp:cNvSpPr/>
      </dsp:nvSpPr>
      <dsp:spPr>
        <a:xfrm>
          <a:off x="1197681" y="3890620"/>
          <a:ext cx="7186567" cy="103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4" tIns="109744" rIns="109744" bIns="109744" numCol="1" spcCol="1270" anchor="ctr" anchorCtr="0">
          <a:noAutofit/>
        </a:bodyPr>
        <a:lstStyle/>
        <a:p>
          <a:pPr marL="0" lvl="0" indent="0" algn="l" defTabSz="1066800">
            <a:lnSpc>
              <a:spcPct val="100000"/>
            </a:lnSpc>
            <a:spcBef>
              <a:spcPct val="0"/>
            </a:spcBef>
            <a:spcAft>
              <a:spcPct val="35000"/>
            </a:spcAft>
            <a:buNone/>
          </a:pPr>
          <a:r>
            <a:rPr lang="en-US" sz="2400" kern="1200" dirty="0">
              <a:solidFill>
                <a:sysClr val="windowText" lastClr="000000">
                  <a:hueOff val="0"/>
                  <a:satOff val="0"/>
                  <a:lumOff val="0"/>
                  <a:alphaOff val="0"/>
                </a:sysClr>
              </a:solidFill>
              <a:latin typeface="Calibri Light" panose="020F0302020204030204"/>
              <a:ea typeface="+mn-ea"/>
              <a:cs typeface="+mn-cs"/>
            </a:rPr>
            <a:t>Conclusion</a:t>
          </a:r>
        </a:p>
      </dsp:txBody>
      <dsp:txXfrm>
        <a:off x="1197681" y="3890620"/>
        <a:ext cx="7186567" cy="10369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A53E3-575D-9C48-A1A8-B42DCA7019DF}">
      <dsp:nvSpPr>
        <dsp:cNvPr id="0" name=""/>
        <dsp:cNvSpPr/>
      </dsp:nvSpPr>
      <dsp:spPr>
        <a:xfrm>
          <a:off x="1236593" y="-5322"/>
          <a:ext cx="5899737" cy="5899737"/>
        </a:xfrm>
        <a:prstGeom prst="circularArrow">
          <a:avLst>
            <a:gd name="adj1" fmla="val 5274"/>
            <a:gd name="adj2" fmla="val 312630"/>
            <a:gd name="adj3" fmla="val 14221568"/>
            <a:gd name="adj4" fmla="val 17130860"/>
            <a:gd name="adj5" fmla="val 547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018697-B610-3842-AB33-447CC4984A3A}">
      <dsp:nvSpPr>
        <dsp:cNvPr id="0" name=""/>
        <dsp:cNvSpPr/>
      </dsp:nvSpPr>
      <dsp:spPr>
        <a:xfrm>
          <a:off x="3060776" y="2224"/>
          <a:ext cx="2251372" cy="11247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Program Platform &amp; Components</a:t>
          </a:r>
          <a:endParaRPr lang="en-US" sz="1800" b="1" kern="1200" dirty="0"/>
        </a:p>
      </dsp:txBody>
      <dsp:txXfrm>
        <a:off x="3115681" y="57129"/>
        <a:ext cx="2141562" cy="1014930"/>
      </dsp:txXfrm>
    </dsp:sp>
    <dsp:sp modelId="{E8800C32-4C77-8C4A-A276-C48B4E71CB44}">
      <dsp:nvSpPr>
        <dsp:cNvPr id="0" name=""/>
        <dsp:cNvSpPr/>
      </dsp:nvSpPr>
      <dsp:spPr>
        <a:xfrm>
          <a:off x="4987452" y="1230500"/>
          <a:ext cx="2904811" cy="1338688"/>
        </a:xfrm>
        <a:prstGeom prst="roundRect">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Specify Programmatically Relevant Research Question</a:t>
          </a:r>
        </a:p>
      </dsp:txBody>
      <dsp:txXfrm>
        <a:off x="5052801" y="1295849"/>
        <a:ext cx="2774113" cy="1207990"/>
      </dsp:txXfrm>
    </dsp:sp>
    <dsp:sp modelId="{3B16A708-3FD0-0D4E-85C9-48592FB043E0}">
      <dsp:nvSpPr>
        <dsp:cNvPr id="0" name=""/>
        <dsp:cNvSpPr/>
      </dsp:nvSpPr>
      <dsp:spPr>
        <a:xfrm>
          <a:off x="5307381" y="3865441"/>
          <a:ext cx="2694195" cy="1125686"/>
        </a:xfrm>
        <a:prstGeom prst="roundRect">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Embed Necessary Data Collection Elements/ Tools</a:t>
          </a:r>
        </a:p>
      </dsp:txBody>
      <dsp:txXfrm>
        <a:off x="5362332" y="3920392"/>
        <a:ext cx="2584293" cy="1015784"/>
      </dsp:txXfrm>
    </dsp:sp>
    <dsp:sp modelId="{98EAE894-668C-F64F-AA02-3B2334CB07DD}">
      <dsp:nvSpPr>
        <dsp:cNvPr id="0" name=""/>
        <dsp:cNvSpPr/>
      </dsp:nvSpPr>
      <dsp:spPr>
        <a:xfrm>
          <a:off x="2560560" y="4790782"/>
          <a:ext cx="2251372" cy="1125686"/>
        </a:xfrm>
        <a:prstGeom prst="roundRect">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Leverage Robust Data System</a:t>
          </a:r>
        </a:p>
      </dsp:txBody>
      <dsp:txXfrm>
        <a:off x="2615511" y="4845733"/>
        <a:ext cx="2141470" cy="1015784"/>
      </dsp:txXfrm>
    </dsp:sp>
    <dsp:sp modelId="{D37EDB7E-DBEF-A34A-A45B-45DDF475DA02}">
      <dsp:nvSpPr>
        <dsp:cNvPr id="0" name=""/>
        <dsp:cNvSpPr/>
      </dsp:nvSpPr>
      <dsp:spPr>
        <a:xfrm>
          <a:off x="450119" y="3099745"/>
          <a:ext cx="2251372" cy="1125686"/>
        </a:xfrm>
        <a:prstGeom prst="roundRect">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Rigorous Monitoring &amp; Evaluation</a:t>
          </a:r>
        </a:p>
      </dsp:txBody>
      <dsp:txXfrm>
        <a:off x="505070" y="3154696"/>
        <a:ext cx="2141470" cy="1015784"/>
      </dsp:txXfrm>
    </dsp:sp>
    <dsp:sp modelId="{9A9451EF-C95F-424B-8661-A90BA04E53DE}">
      <dsp:nvSpPr>
        <dsp:cNvPr id="0" name=""/>
        <dsp:cNvSpPr/>
      </dsp:nvSpPr>
      <dsp:spPr>
        <a:xfrm>
          <a:off x="988028" y="1198453"/>
          <a:ext cx="2251372" cy="1125686"/>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Knowledge Translation</a:t>
          </a:r>
        </a:p>
      </dsp:txBody>
      <dsp:txXfrm>
        <a:off x="1042979" y="1253404"/>
        <a:ext cx="2141470" cy="10157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A7756-07F9-4C49-8CB8-27518BA323D7}">
      <dsp:nvSpPr>
        <dsp:cNvPr id="0" name=""/>
        <dsp:cNvSpPr/>
      </dsp:nvSpPr>
      <dsp:spPr>
        <a:xfrm>
          <a:off x="6120" y="0"/>
          <a:ext cx="3753370" cy="1501348"/>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ZA" sz="3400" kern="1200" dirty="0"/>
            <a:t>Structure</a:t>
          </a:r>
        </a:p>
      </dsp:txBody>
      <dsp:txXfrm>
        <a:off x="756794" y="0"/>
        <a:ext cx="2252022" cy="1501348"/>
      </dsp:txXfrm>
    </dsp:sp>
    <dsp:sp modelId="{F20EE89B-247E-4B98-AF8E-6D8D7BDDA301}">
      <dsp:nvSpPr>
        <dsp:cNvPr id="0" name=""/>
        <dsp:cNvSpPr/>
      </dsp:nvSpPr>
      <dsp:spPr>
        <a:xfrm>
          <a:off x="3381114" y="0"/>
          <a:ext cx="3753370" cy="1501348"/>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ZA" sz="3400" kern="1200" dirty="0"/>
            <a:t>Process</a:t>
          </a:r>
        </a:p>
      </dsp:txBody>
      <dsp:txXfrm>
        <a:off x="4131788" y="0"/>
        <a:ext cx="2252022" cy="1501348"/>
      </dsp:txXfrm>
    </dsp:sp>
    <dsp:sp modelId="{EBC7228C-6BCE-4427-979F-BD3F7E4AE30B}">
      <dsp:nvSpPr>
        <dsp:cNvPr id="0" name=""/>
        <dsp:cNvSpPr/>
      </dsp:nvSpPr>
      <dsp:spPr>
        <a:xfrm>
          <a:off x="6759148" y="0"/>
          <a:ext cx="3753370" cy="1501348"/>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ZA" sz="3400" kern="1200" dirty="0"/>
            <a:t>Outcome</a:t>
          </a:r>
        </a:p>
      </dsp:txBody>
      <dsp:txXfrm>
        <a:off x="7509822" y="0"/>
        <a:ext cx="2252022" cy="15013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DBEEA-4A02-48EE-9790-745DA78F47C7}">
      <dsp:nvSpPr>
        <dsp:cNvPr id="0" name=""/>
        <dsp:cNvSpPr/>
      </dsp:nvSpPr>
      <dsp:spPr>
        <a:xfrm>
          <a:off x="1706" y="0"/>
          <a:ext cx="2655093" cy="100961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ZA" sz="1400" kern="1200" dirty="0"/>
            <a:t>Science</a:t>
          </a:r>
        </a:p>
      </dsp:txBody>
      <dsp:txXfrm>
        <a:off x="1706" y="403844"/>
        <a:ext cx="2655093" cy="403844"/>
      </dsp:txXfrm>
    </dsp:sp>
    <dsp:sp modelId="{BAE41B10-BB85-4E5F-BE07-DF34F9CC953F}">
      <dsp:nvSpPr>
        <dsp:cNvPr id="0" name=""/>
        <dsp:cNvSpPr/>
      </dsp:nvSpPr>
      <dsp:spPr>
        <a:xfrm>
          <a:off x="1161153" y="60576"/>
          <a:ext cx="336200" cy="33620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9F664E-1111-4C18-BD77-EE78907C32FD}">
      <dsp:nvSpPr>
        <dsp:cNvPr id="0" name=""/>
        <dsp:cNvSpPr/>
      </dsp:nvSpPr>
      <dsp:spPr>
        <a:xfrm>
          <a:off x="2736453" y="0"/>
          <a:ext cx="2655093" cy="100961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ZA" sz="1400" kern="1200" dirty="0"/>
            <a:t>Co-learning</a:t>
          </a:r>
        </a:p>
      </dsp:txBody>
      <dsp:txXfrm>
        <a:off x="2736453" y="403844"/>
        <a:ext cx="2655093" cy="403844"/>
      </dsp:txXfrm>
    </dsp:sp>
    <dsp:sp modelId="{C092BF60-A564-4D47-9427-5D1F9D4A7FD8}">
      <dsp:nvSpPr>
        <dsp:cNvPr id="0" name=""/>
        <dsp:cNvSpPr/>
      </dsp:nvSpPr>
      <dsp:spPr>
        <a:xfrm>
          <a:off x="3895899" y="60576"/>
          <a:ext cx="336200" cy="33620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A75C0-81A8-4860-AC99-044D53B41261}">
      <dsp:nvSpPr>
        <dsp:cNvPr id="0" name=""/>
        <dsp:cNvSpPr/>
      </dsp:nvSpPr>
      <dsp:spPr>
        <a:xfrm>
          <a:off x="5471199" y="0"/>
          <a:ext cx="2655093" cy="100961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ZA" sz="1400" kern="1200" dirty="0"/>
            <a:t>Action</a:t>
          </a:r>
        </a:p>
      </dsp:txBody>
      <dsp:txXfrm>
        <a:off x="5471199" y="403844"/>
        <a:ext cx="2655093" cy="403844"/>
      </dsp:txXfrm>
    </dsp:sp>
    <dsp:sp modelId="{BF064C10-4F84-49BA-8B91-33F4B0AB8781}">
      <dsp:nvSpPr>
        <dsp:cNvPr id="0" name=""/>
        <dsp:cNvSpPr/>
      </dsp:nvSpPr>
      <dsp:spPr>
        <a:xfrm>
          <a:off x="6630646" y="60576"/>
          <a:ext cx="336200" cy="33620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FB35BD-23FB-40F7-89AE-4B67D9B9CE92}">
      <dsp:nvSpPr>
        <dsp:cNvPr id="0" name=""/>
        <dsp:cNvSpPr/>
      </dsp:nvSpPr>
      <dsp:spPr>
        <a:xfrm>
          <a:off x="325119" y="807688"/>
          <a:ext cx="7477760" cy="151441"/>
        </a:xfrm>
        <a:prstGeom prst="leftRight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6CBA0-ED17-4722-B3CD-8FBC161A332F}">
      <dsp:nvSpPr>
        <dsp:cNvPr id="0" name=""/>
        <dsp:cNvSpPr/>
      </dsp:nvSpPr>
      <dsp:spPr>
        <a:xfrm>
          <a:off x="-123380" y="101571"/>
          <a:ext cx="11774668" cy="1171820"/>
        </a:xfrm>
        <a:prstGeom prst="roundRect">
          <a:avLst>
            <a:gd name="adj" fmla="val 10000"/>
          </a:avLst>
        </a:prstGeom>
        <a:solidFill>
          <a:schemeClr val="bg1">
            <a:lumMod val="85000"/>
          </a:schemeClr>
        </a:solidFill>
        <a:ln>
          <a:solidFill>
            <a:schemeClr val="bg1">
              <a:lumMod val="85000"/>
            </a:schemeClr>
          </a:solidFill>
        </a:ln>
        <a:effectLst/>
      </dsp:spPr>
      <dsp:style>
        <a:lnRef idx="0">
          <a:scrgbClr r="0" g="0" b="0"/>
        </a:lnRef>
        <a:fillRef idx="1">
          <a:scrgbClr r="0" g="0" b="0"/>
        </a:fillRef>
        <a:effectRef idx="0">
          <a:scrgbClr r="0" g="0" b="0"/>
        </a:effectRef>
        <a:fontRef idx="minor"/>
      </dsp:style>
    </dsp:sp>
    <dsp:sp modelId="{35B5ACA1-E335-47B8-AD93-21F32C1B6098}">
      <dsp:nvSpPr>
        <dsp:cNvPr id="0" name=""/>
        <dsp:cNvSpPr/>
      </dsp:nvSpPr>
      <dsp:spPr>
        <a:xfrm>
          <a:off x="218003" y="377133"/>
          <a:ext cx="620697" cy="6206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71660-4EE9-4771-A858-D93E669D1F2D}">
      <dsp:nvSpPr>
        <dsp:cNvPr id="0" name=""/>
        <dsp:cNvSpPr/>
      </dsp:nvSpPr>
      <dsp:spPr>
        <a:xfrm>
          <a:off x="930773" y="11175"/>
          <a:ext cx="10967275" cy="1352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37" tIns="119437" rIns="119437" bIns="119437" numCol="1" spcCol="1270" anchor="ctr" anchorCtr="0">
          <a:noAutofit/>
        </a:bodyPr>
        <a:lstStyle/>
        <a:p>
          <a:pPr marL="0" lvl="0" indent="0" algn="l" defTabSz="755650">
            <a:lnSpc>
              <a:spcPct val="100000"/>
            </a:lnSpc>
            <a:spcBef>
              <a:spcPct val="0"/>
            </a:spcBef>
            <a:spcAft>
              <a:spcPct val="35000"/>
            </a:spcAft>
            <a:buNone/>
          </a:pPr>
          <a:r>
            <a:rPr lang="en-ZA" sz="1700" kern="1200" dirty="0"/>
            <a:t>Across both sites, 9 information workshops with potential participants, their caregivers and </a:t>
          </a:r>
        </a:p>
        <a:p>
          <a:pPr marL="0" lvl="0" indent="0" algn="l" defTabSz="755650">
            <a:lnSpc>
              <a:spcPct val="100000"/>
            </a:lnSpc>
            <a:spcBef>
              <a:spcPct val="0"/>
            </a:spcBef>
            <a:spcAft>
              <a:spcPct val="35000"/>
            </a:spcAft>
            <a:buNone/>
          </a:pPr>
          <a:r>
            <a:rPr lang="en-ZA" sz="1700" kern="1200" dirty="0"/>
            <a:t>staff were conducted, </a:t>
          </a:r>
          <a:endParaRPr lang="en-US" sz="1700" kern="1200" dirty="0"/>
        </a:p>
      </dsp:txBody>
      <dsp:txXfrm>
        <a:off x="930773" y="11175"/>
        <a:ext cx="10967275" cy="1352613"/>
      </dsp:txXfrm>
    </dsp:sp>
    <dsp:sp modelId="{14201AFC-F86E-45C3-81F5-60FBC93E9B6B}">
      <dsp:nvSpPr>
        <dsp:cNvPr id="0" name=""/>
        <dsp:cNvSpPr/>
      </dsp:nvSpPr>
      <dsp:spPr>
        <a:xfrm>
          <a:off x="-123380" y="1452159"/>
          <a:ext cx="11774668" cy="1127108"/>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F60B6787-2F7B-438A-937C-932F31E998A0}">
      <dsp:nvSpPr>
        <dsp:cNvPr id="0" name=""/>
        <dsp:cNvSpPr/>
      </dsp:nvSpPr>
      <dsp:spPr>
        <a:xfrm>
          <a:off x="218003" y="1693819"/>
          <a:ext cx="620697" cy="620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80BB5-C478-4471-89ED-ABC0D5417DAB}">
      <dsp:nvSpPr>
        <dsp:cNvPr id="0" name=""/>
        <dsp:cNvSpPr/>
      </dsp:nvSpPr>
      <dsp:spPr>
        <a:xfrm>
          <a:off x="1180084" y="1472749"/>
          <a:ext cx="10468653" cy="1270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37" tIns="119437" rIns="119437" bIns="119437" numCol="1" spcCol="1270" anchor="ctr" anchorCtr="0">
          <a:noAutofit/>
        </a:bodyPr>
        <a:lstStyle/>
        <a:p>
          <a:pPr marL="0" lvl="0" indent="0" algn="l" defTabSz="755650">
            <a:lnSpc>
              <a:spcPct val="100000"/>
            </a:lnSpc>
            <a:spcBef>
              <a:spcPct val="0"/>
            </a:spcBef>
            <a:spcAft>
              <a:spcPct val="35000"/>
            </a:spcAft>
            <a:buNone/>
          </a:pPr>
          <a:r>
            <a:rPr lang="en-ZA" sz="1700" kern="1200" dirty="0"/>
            <a:t>We enrolled 68% of those approached in Soweto and 98% of those invited in Cape Town. </a:t>
          </a:r>
          <a:endParaRPr lang="en-US" sz="1700" kern="1200" dirty="0"/>
        </a:p>
      </dsp:txBody>
      <dsp:txXfrm>
        <a:off x="1180084" y="1472749"/>
        <a:ext cx="10468653" cy="1270647"/>
      </dsp:txXfrm>
    </dsp:sp>
    <dsp:sp modelId="{AC1B1996-F617-42DD-AEFF-9653B32DB969}">
      <dsp:nvSpPr>
        <dsp:cNvPr id="0" name=""/>
        <dsp:cNvSpPr/>
      </dsp:nvSpPr>
      <dsp:spPr>
        <a:xfrm>
          <a:off x="-123380" y="2797036"/>
          <a:ext cx="11774668" cy="1128541"/>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3F981013-E04C-43B8-B263-AE8C87B44E83}">
      <dsp:nvSpPr>
        <dsp:cNvPr id="0" name=""/>
        <dsp:cNvSpPr/>
      </dsp:nvSpPr>
      <dsp:spPr>
        <a:xfrm>
          <a:off x="218003" y="3008165"/>
          <a:ext cx="620697" cy="6206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CB22E-2E2B-4424-B108-E32CEA2E30C5}">
      <dsp:nvSpPr>
        <dsp:cNvPr id="0" name=""/>
        <dsp:cNvSpPr/>
      </dsp:nvSpPr>
      <dsp:spPr>
        <a:xfrm>
          <a:off x="1180084" y="2805838"/>
          <a:ext cx="10468653" cy="1128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37" tIns="119437" rIns="119437" bIns="119437" numCol="1" spcCol="1270" anchor="ctr" anchorCtr="0">
          <a:noAutofit/>
        </a:bodyPr>
        <a:lstStyle/>
        <a:p>
          <a:pPr marL="0" lvl="0" indent="0" algn="l" defTabSz="755650">
            <a:lnSpc>
              <a:spcPct val="100000"/>
            </a:lnSpc>
            <a:spcBef>
              <a:spcPct val="0"/>
            </a:spcBef>
            <a:spcAft>
              <a:spcPct val="35000"/>
            </a:spcAft>
            <a:buNone/>
          </a:pPr>
          <a:r>
            <a:rPr lang="en-ZA" sz="1700" kern="1200" dirty="0"/>
            <a:t>55 participants completed the pain rating scale immediately after the CSF and blood sample collection visit </a:t>
          </a:r>
          <a:endParaRPr lang="en-US" sz="1700" kern="1200" dirty="0"/>
        </a:p>
      </dsp:txBody>
      <dsp:txXfrm>
        <a:off x="1180084" y="2805838"/>
        <a:ext cx="10468653" cy="1128541"/>
      </dsp:txXfrm>
    </dsp:sp>
    <dsp:sp modelId="{01EB07B9-8805-40D3-9458-79EA2BF7ED8F}">
      <dsp:nvSpPr>
        <dsp:cNvPr id="0" name=""/>
        <dsp:cNvSpPr/>
      </dsp:nvSpPr>
      <dsp:spPr>
        <a:xfrm>
          <a:off x="-123380" y="4396766"/>
          <a:ext cx="11774668" cy="1128541"/>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21EAAC65-58E3-47CE-98FC-9A52799B5B56}">
      <dsp:nvSpPr>
        <dsp:cNvPr id="0" name=""/>
        <dsp:cNvSpPr/>
      </dsp:nvSpPr>
      <dsp:spPr>
        <a:xfrm>
          <a:off x="218003" y="4650653"/>
          <a:ext cx="620697" cy="6206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EFBFC-D848-40C6-804A-D31AAC0AFBC1}">
      <dsp:nvSpPr>
        <dsp:cNvPr id="0" name=""/>
        <dsp:cNvSpPr/>
      </dsp:nvSpPr>
      <dsp:spPr>
        <a:xfrm>
          <a:off x="1180084" y="4343611"/>
          <a:ext cx="5298600" cy="1128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37" tIns="119437" rIns="119437" bIns="119437" numCol="1" spcCol="1270" anchor="ctr" anchorCtr="0">
          <a:noAutofit/>
        </a:bodyPr>
        <a:lstStyle/>
        <a:p>
          <a:pPr marL="0" lvl="0" indent="0" algn="l" defTabSz="755650">
            <a:lnSpc>
              <a:spcPct val="100000"/>
            </a:lnSpc>
            <a:spcBef>
              <a:spcPct val="0"/>
            </a:spcBef>
            <a:spcAft>
              <a:spcPct val="35000"/>
            </a:spcAft>
            <a:buNone/>
          </a:pPr>
          <a:r>
            <a:rPr lang="en-ZA" sz="1700" kern="1200" dirty="0"/>
            <a:t>25 Interviews analysed (conducted after procedures) were categorised according to </a:t>
          </a:r>
          <a:endParaRPr lang="en-US" sz="1700" kern="1200" dirty="0"/>
        </a:p>
      </dsp:txBody>
      <dsp:txXfrm>
        <a:off x="1180084" y="4343611"/>
        <a:ext cx="5298600" cy="1128541"/>
      </dsp:txXfrm>
    </dsp:sp>
    <dsp:sp modelId="{3268CB9C-695A-48F2-AD40-D14557065796}">
      <dsp:nvSpPr>
        <dsp:cNvPr id="0" name=""/>
        <dsp:cNvSpPr/>
      </dsp:nvSpPr>
      <dsp:spPr>
        <a:xfrm>
          <a:off x="6478685" y="4386135"/>
          <a:ext cx="5170052" cy="1128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37" tIns="119437" rIns="119437" bIns="119437" numCol="1" spcCol="1270" anchor="ctr" anchorCtr="0">
          <a:noAutofit/>
        </a:bodyPr>
        <a:lstStyle/>
        <a:p>
          <a:pPr marL="0" lvl="0" indent="0" algn="l" defTabSz="622300">
            <a:lnSpc>
              <a:spcPct val="100000"/>
            </a:lnSpc>
            <a:spcBef>
              <a:spcPct val="0"/>
            </a:spcBef>
            <a:spcAft>
              <a:spcPct val="35000"/>
            </a:spcAft>
            <a:buNone/>
          </a:pPr>
          <a:r>
            <a:rPr lang="en-ZA" sz="1400" kern="1200" dirty="0"/>
            <a:t>Participants recall the study</a:t>
          </a:r>
          <a:endParaRPr lang="en-US" sz="1400" kern="1200" dirty="0"/>
        </a:p>
        <a:p>
          <a:pPr marL="0" lvl="0" indent="0" algn="l" defTabSz="622300">
            <a:lnSpc>
              <a:spcPct val="100000"/>
            </a:lnSpc>
            <a:spcBef>
              <a:spcPct val="0"/>
            </a:spcBef>
            <a:spcAft>
              <a:spcPct val="35000"/>
            </a:spcAft>
            <a:buNone/>
          </a:pPr>
          <a:r>
            <a:rPr lang="en-ZA" sz="1400" kern="1200" dirty="0"/>
            <a:t>The procedure that stood out </a:t>
          </a:r>
          <a:endParaRPr lang="en-US" sz="1400" kern="1200" dirty="0"/>
        </a:p>
        <a:p>
          <a:pPr marL="0" lvl="0" indent="0" algn="l" defTabSz="622300">
            <a:lnSpc>
              <a:spcPct val="100000"/>
            </a:lnSpc>
            <a:spcBef>
              <a:spcPct val="0"/>
            </a:spcBef>
            <a:spcAft>
              <a:spcPct val="35000"/>
            </a:spcAft>
            <a:buNone/>
          </a:pPr>
          <a:r>
            <a:rPr lang="en-ZA" sz="1400" kern="1200" dirty="0"/>
            <a:t>Concerns about the study or procedures</a:t>
          </a:r>
          <a:endParaRPr lang="en-US" sz="1400" kern="1200" dirty="0"/>
        </a:p>
        <a:p>
          <a:pPr marL="0" lvl="0" indent="0" algn="l" defTabSz="622300">
            <a:lnSpc>
              <a:spcPct val="100000"/>
            </a:lnSpc>
            <a:spcBef>
              <a:spcPct val="0"/>
            </a:spcBef>
            <a:spcAft>
              <a:spcPct val="35000"/>
            </a:spcAft>
            <a:buNone/>
          </a:pPr>
          <a:r>
            <a:rPr lang="en-ZA" sz="1400" kern="1200" dirty="0"/>
            <a:t>What they would tell others about the study</a:t>
          </a:r>
          <a:endParaRPr lang="en-US" sz="1400" kern="1200" dirty="0"/>
        </a:p>
      </dsp:txBody>
      <dsp:txXfrm>
        <a:off x="6478685" y="4386135"/>
        <a:ext cx="5170052" cy="11285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E3DEF-2F82-4236-8BED-63B72A7A6932}">
      <dsp:nvSpPr>
        <dsp:cNvPr id="0" name=""/>
        <dsp:cNvSpPr/>
      </dsp:nvSpPr>
      <dsp:spPr>
        <a:xfrm>
          <a:off x="0" y="5354"/>
          <a:ext cx="10506456" cy="1629426"/>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89F6116E-8D26-4E57-86B7-2AAFEF851D63}">
      <dsp:nvSpPr>
        <dsp:cNvPr id="0" name=""/>
        <dsp:cNvSpPr/>
      </dsp:nvSpPr>
      <dsp:spPr>
        <a:xfrm>
          <a:off x="337661" y="513102"/>
          <a:ext cx="613930" cy="6139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199491-FBD9-48E3-A51B-D4EAC47B7266}">
      <dsp:nvSpPr>
        <dsp:cNvPr id="0" name=""/>
        <dsp:cNvSpPr/>
      </dsp:nvSpPr>
      <dsp:spPr>
        <a:xfrm>
          <a:off x="1289253" y="261949"/>
          <a:ext cx="4727905" cy="111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35" tIns="118135" rIns="118135" bIns="118135" numCol="1" spcCol="1270" anchor="ctr" anchorCtr="0">
          <a:noAutofit/>
        </a:bodyPr>
        <a:lstStyle/>
        <a:p>
          <a:pPr marL="0" lvl="0" indent="0" algn="l" defTabSz="1111250">
            <a:lnSpc>
              <a:spcPct val="100000"/>
            </a:lnSpc>
            <a:spcBef>
              <a:spcPct val="0"/>
            </a:spcBef>
            <a:spcAft>
              <a:spcPct val="35000"/>
            </a:spcAft>
            <a:buNone/>
          </a:pPr>
          <a:r>
            <a:rPr lang="en-ZA" sz="2500" kern="1200" dirty="0"/>
            <a:t>Recall of the study and what stood out</a:t>
          </a:r>
          <a:endParaRPr lang="en-US" sz="2500" kern="1200" dirty="0"/>
        </a:p>
      </dsp:txBody>
      <dsp:txXfrm>
        <a:off x="1289253" y="261949"/>
        <a:ext cx="4727905" cy="1116236"/>
      </dsp:txXfrm>
    </dsp:sp>
    <dsp:sp modelId="{A56BA8E4-1C54-46CA-9546-F2B2C83C65FA}">
      <dsp:nvSpPr>
        <dsp:cNvPr id="0" name=""/>
        <dsp:cNvSpPr/>
      </dsp:nvSpPr>
      <dsp:spPr>
        <a:xfrm>
          <a:off x="6017158" y="261949"/>
          <a:ext cx="4488036" cy="111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35" tIns="118135" rIns="118135" bIns="118135" numCol="1" spcCol="1270" anchor="ctr" anchorCtr="0">
          <a:noAutofit/>
        </a:bodyPr>
        <a:lstStyle/>
        <a:p>
          <a:pPr marL="0" lvl="0" indent="0" algn="l" defTabSz="622300">
            <a:lnSpc>
              <a:spcPct val="100000"/>
            </a:lnSpc>
            <a:spcBef>
              <a:spcPct val="0"/>
            </a:spcBef>
            <a:spcAft>
              <a:spcPct val="35000"/>
            </a:spcAft>
            <a:buNone/>
          </a:pPr>
          <a:r>
            <a:rPr lang="en-ZA" sz="1400" kern="1200" dirty="0"/>
            <a:t>Learning about HIV</a:t>
          </a:r>
          <a:endParaRPr lang="en-US" sz="1400" kern="1200" dirty="0"/>
        </a:p>
        <a:p>
          <a:pPr marL="0" lvl="0" indent="0" algn="l" defTabSz="622300">
            <a:lnSpc>
              <a:spcPct val="100000"/>
            </a:lnSpc>
            <a:spcBef>
              <a:spcPct val="0"/>
            </a:spcBef>
            <a:spcAft>
              <a:spcPct val="35000"/>
            </a:spcAft>
            <a:buNone/>
          </a:pPr>
          <a:r>
            <a:rPr lang="en-ZA" sz="1400" kern="1200" dirty="0"/>
            <a:t>The MRI and learning about their brains</a:t>
          </a:r>
          <a:endParaRPr lang="en-US" sz="1400" kern="1200" dirty="0"/>
        </a:p>
        <a:p>
          <a:pPr marL="0" lvl="0" indent="0" algn="l" defTabSz="622300">
            <a:lnSpc>
              <a:spcPct val="100000"/>
            </a:lnSpc>
            <a:spcBef>
              <a:spcPct val="0"/>
            </a:spcBef>
            <a:spcAft>
              <a:spcPct val="35000"/>
            </a:spcAft>
            <a:buNone/>
          </a:pPr>
          <a:r>
            <a:rPr lang="en-ZA" sz="1400" kern="1200" dirty="0"/>
            <a:t>The LP was associated with discomfort </a:t>
          </a:r>
          <a:endParaRPr lang="en-US" sz="1400" kern="1200" dirty="0"/>
        </a:p>
        <a:p>
          <a:pPr marL="0" lvl="0" indent="0" algn="l" defTabSz="622300">
            <a:lnSpc>
              <a:spcPct val="100000"/>
            </a:lnSpc>
            <a:spcBef>
              <a:spcPct val="0"/>
            </a:spcBef>
            <a:spcAft>
              <a:spcPct val="35000"/>
            </a:spcAft>
            <a:buNone/>
          </a:pPr>
          <a:r>
            <a:rPr lang="en-ZA" sz="1400" kern="1200"/>
            <a:t>Meeting with peers was reassuring </a:t>
          </a:r>
          <a:endParaRPr lang="en-US" sz="1400" kern="1200"/>
        </a:p>
        <a:p>
          <a:pPr marL="0" lvl="0" indent="0" algn="l" defTabSz="622300">
            <a:lnSpc>
              <a:spcPct val="100000"/>
            </a:lnSpc>
            <a:spcBef>
              <a:spcPct val="0"/>
            </a:spcBef>
            <a:spcAft>
              <a:spcPct val="35000"/>
            </a:spcAft>
            <a:buNone/>
          </a:pPr>
          <a:r>
            <a:rPr lang="en-ZA" sz="1400" kern="1200" dirty="0"/>
            <a:t>They were treated with care</a:t>
          </a:r>
          <a:endParaRPr lang="en-US" sz="1400" kern="1200" dirty="0"/>
        </a:p>
      </dsp:txBody>
      <dsp:txXfrm>
        <a:off x="6017158" y="261949"/>
        <a:ext cx="4488036" cy="1116236"/>
      </dsp:txXfrm>
    </dsp:sp>
    <dsp:sp modelId="{A3EE8F13-F04F-46AD-B734-016259382ADE}">
      <dsp:nvSpPr>
        <dsp:cNvPr id="0" name=""/>
        <dsp:cNvSpPr/>
      </dsp:nvSpPr>
      <dsp:spPr>
        <a:xfrm>
          <a:off x="0" y="1913840"/>
          <a:ext cx="10506456" cy="1452648"/>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BDD4F3E5-4230-413F-82B5-DD3CC79C97FD}">
      <dsp:nvSpPr>
        <dsp:cNvPr id="0" name=""/>
        <dsp:cNvSpPr/>
      </dsp:nvSpPr>
      <dsp:spPr>
        <a:xfrm>
          <a:off x="337661" y="2333199"/>
          <a:ext cx="613930" cy="6139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1D215-C543-45E6-9C1E-6A2238D4D3CD}">
      <dsp:nvSpPr>
        <dsp:cNvPr id="0" name=""/>
        <dsp:cNvSpPr/>
      </dsp:nvSpPr>
      <dsp:spPr>
        <a:xfrm>
          <a:off x="1289253" y="2082046"/>
          <a:ext cx="4727905" cy="111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35" tIns="118135" rIns="118135" bIns="118135" numCol="1" spcCol="1270" anchor="ctr" anchorCtr="0">
          <a:noAutofit/>
        </a:bodyPr>
        <a:lstStyle/>
        <a:p>
          <a:pPr marL="0" lvl="0" indent="0" algn="l" defTabSz="1111250">
            <a:lnSpc>
              <a:spcPct val="100000"/>
            </a:lnSpc>
            <a:spcBef>
              <a:spcPct val="0"/>
            </a:spcBef>
            <a:spcAft>
              <a:spcPct val="35000"/>
            </a:spcAft>
            <a:buNone/>
          </a:pPr>
          <a:r>
            <a:rPr lang="en-ZA" sz="2500" kern="1200"/>
            <a:t>Concerns</a:t>
          </a:r>
          <a:endParaRPr lang="en-US" sz="2500" kern="1200"/>
        </a:p>
      </dsp:txBody>
      <dsp:txXfrm>
        <a:off x="1289253" y="2082046"/>
        <a:ext cx="4727905" cy="1116236"/>
      </dsp:txXfrm>
    </dsp:sp>
    <dsp:sp modelId="{373BD038-E6F2-42D3-A2AA-F11B2031C640}">
      <dsp:nvSpPr>
        <dsp:cNvPr id="0" name=""/>
        <dsp:cNvSpPr/>
      </dsp:nvSpPr>
      <dsp:spPr>
        <a:xfrm>
          <a:off x="6017158" y="2082046"/>
          <a:ext cx="4488036" cy="111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35" tIns="118135" rIns="118135" bIns="118135" numCol="1" spcCol="1270" anchor="ctr" anchorCtr="0">
          <a:noAutofit/>
        </a:bodyPr>
        <a:lstStyle/>
        <a:p>
          <a:pPr marL="0" lvl="0" indent="0" algn="l" defTabSz="622300">
            <a:lnSpc>
              <a:spcPct val="100000"/>
            </a:lnSpc>
            <a:spcBef>
              <a:spcPct val="0"/>
            </a:spcBef>
            <a:spcAft>
              <a:spcPct val="35000"/>
            </a:spcAft>
            <a:buNone/>
          </a:pPr>
          <a:r>
            <a:rPr lang="en-ZA" sz="1400" kern="1200" dirty="0"/>
            <a:t>Wanting information on results</a:t>
          </a:r>
          <a:endParaRPr lang="en-US" sz="1400" kern="1200" dirty="0"/>
        </a:p>
        <a:p>
          <a:pPr marL="0" lvl="0" indent="0" algn="l" defTabSz="622300">
            <a:lnSpc>
              <a:spcPct val="100000"/>
            </a:lnSpc>
            <a:spcBef>
              <a:spcPct val="0"/>
            </a:spcBef>
            <a:spcAft>
              <a:spcPct val="35000"/>
            </a:spcAft>
            <a:buNone/>
          </a:pPr>
          <a:r>
            <a:rPr lang="en-ZA" sz="1400" kern="1200" dirty="0"/>
            <a:t>Apprehension of findings </a:t>
          </a:r>
          <a:endParaRPr lang="en-US" sz="1400" kern="1200" dirty="0"/>
        </a:p>
        <a:p>
          <a:pPr marL="0" lvl="0" indent="0" algn="l" defTabSz="622300">
            <a:lnSpc>
              <a:spcPct val="100000"/>
            </a:lnSpc>
            <a:spcBef>
              <a:spcPct val="0"/>
            </a:spcBef>
            <a:spcAft>
              <a:spcPct val="35000"/>
            </a:spcAft>
            <a:buNone/>
          </a:pPr>
          <a:r>
            <a:rPr lang="en-ZA" sz="1400" kern="1200" dirty="0"/>
            <a:t>Apprehension before procedures</a:t>
          </a:r>
          <a:endParaRPr lang="en-US" sz="1400" kern="1200" dirty="0"/>
        </a:p>
        <a:p>
          <a:pPr marL="0" lvl="0" indent="0" algn="l" defTabSz="622300">
            <a:lnSpc>
              <a:spcPct val="100000"/>
            </a:lnSpc>
            <a:spcBef>
              <a:spcPct val="0"/>
            </a:spcBef>
            <a:spcAft>
              <a:spcPct val="35000"/>
            </a:spcAft>
            <a:buNone/>
          </a:pPr>
          <a:r>
            <a:rPr lang="en-ZA" sz="1400" kern="1200" dirty="0"/>
            <a:t>Procedures caused discomfort</a:t>
          </a:r>
          <a:endParaRPr lang="en-US" sz="1400" kern="1200" dirty="0"/>
        </a:p>
      </dsp:txBody>
      <dsp:txXfrm>
        <a:off x="6017158" y="2082046"/>
        <a:ext cx="4488036" cy="1116236"/>
      </dsp:txXfrm>
    </dsp:sp>
    <dsp:sp modelId="{AE0A7140-2E00-475E-9602-D6A69B6A9B77}">
      <dsp:nvSpPr>
        <dsp:cNvPr id="0" name=""/>
        <dsp:cNvSpPr/>
      </dsp:nvSpPr>
      <dsp:spPr>
        <a:xfrm>
          <a:off x="0" y="3650902"/>
          <a:ext cx="10506456" cy="1552116"/>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530B52C0-E6C2-466B-A133-1E4B81B1F1B3}">
      <dsp:nvSpPr>
        <dsp:cNvPr id="0" name=""/>
        <dsp:cNvSpPr/>
      </dsp:nvSpPr>
      <dsp:spPr>
        <a:xfrm>
          <a:off x="337661" y="4114641"/>
          <a:ext cx="613930" cy="6139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09907-FAB1-4270-9247-11D8056EC2BF}">
      <dsp:nvSpPr>
        <dsp:cNvPr id="0" name=""/>
        <dsp:cNvSpPr/>
      </dsp:nvSpPr>
      <dsp:spPr>
        <a:xfrm>
          <a:off x="1289253" y="3863487"/>
          <a:ext cx="4727905" cy="111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35" tIns="118135" rIns="118135" bIns="118135" numCol="1" spcCol="1270" anchor="ctr" anchorCtr="0">
          <a:noAutofit/>
        </a:bodyPr>
        <a:lstStyle/>
        <a:p>
          <a:pPr marL="0" lvl="0" indent="0" algn="l" defTabSz="1111250">
            <a:lnSpc>
              <a:spcPct val="100000"/>
            </a:lnSpc>
            <a:spcBef>
              <a:spcPct val="0"/>
            </a:spcBef>
            <a:spcAft>
              <a:spcPct val="35000"/>
            </a:spcAft>
            <a:buNone/>
          </a:pPr>
          <a:r>
            <a:rPr lang="en-ZA" sz="2500" kern="1200"/>
            <a:t>What they would tell others</a:t>
          </a:r>
          <a:endParaRPr lang="en-US" sz="2500" kern="1200"/>
        </a:p>
      </dsp:txBody>
      <dsp:txXfrm>
        <a:off x="1289253" y="3863487"/>
        <a:ext cx="4727905" cy="1116236"/>
      </dsp:txXfrm>
    </dsp:sp>
    <dsp:sp modelId="{434EC8B0-8E3C-4080-8FDD-9053DCB39FF5}">
      <dsp:nvSpPr>
        <dsp:cNvPr id="0" name=""/>
        <dsp:cNvSpPr/>
      </dsp:nvSpPr>
      <dsp:spPr>
        <a:xfrm>
          <a:off x="6017158" y="3863487"/>
          <a:ext cx="4488036" cy="111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35" tIns="118135" rIns="118135" bIns="118135" numCol="1" spcCol="1270" anchor="ctr" anchorCtr="0">
          <a:noAutofit/>
        </a:bodyPr>
        <a:lstStyle/>
        <a:p>
          <a:pPr marL="0" lvl="0" indent="0" algn="l" defTabSz="622300">
            <a:lnSpc>
              <a:spcPct val="100000"/>
            </a:lnSpc>
            <a:spcBef>
              <a:spcPct val="0"/>
            </a:spcBef>
            <a:spcAft>
              <a:spcPct val="35000"/>
            </a:spcAft>
            <a:buNone/>
          </a:pPr>
          <a:r>
            <a:rPr lang="en-ZA" sz="1400" kern="1200" dirty="0"/>
            <a:t>Encourage others to participate</a:t>
          </a:r>
          <a:endParaRPr lang="en-US" sz="1400" kern="1200" dirty="0"/>
        </a:p>
        <a:p>
          <a:pPr marL="0" lvl="0" indent="0" algn="l" defTabSz="622300">
            <a:lnSpc>
              <a:spcPct val="100000"/>
            </a:lnSpc>
            <a:spcBef>
              <a:spcPct val="0"/>
            </a:spcBef>
            <a:spcAft>
              <a:spcPct val="35000"/>
            </a:spcAft>
            <a:buNone/>
          </a:pPr>
          <a:r>
            <a:rPr lang="en-ZA" sz="1400" kern="1200"/>
            <a:t>Learning experience</a:t>
          </a:r>
          <a:endParaRPr lang="en-US" sz="1400" kern="1200"/>
        </a:p>
        <a:p>
          <a:pPr marL="0" lvl="0" indent="0" algn="l" defTabSz="622300">
            <a:lnSpc>
              <a:spcPct val="100000"/>
            </a:lnSpc>
            <a:spcBef>
              <a:spcPct val="0"/>
            </a:spcBef>
            <a:spcAft>
              <a:spcPct val="35000"/>
            </a:spcAft>
            <a:buNone/>
          </a:pPr>
          <a:r>
            <a:rPr lang="en-ZA" sz="1400" kern="1200" dirty="0"/>
            <a:t>Contribution to science – help others</a:t>
          </a:r>
          <a:endParaRPr lang="en-US" sz="1400" kern="1200" dirty="0"/>
        </a:p>
        <a:p>
          <a:pPr marL="0" lvl="0" indent="0" algn="l" defTabSz="622300">
            <a:lnSpc>
              <a:spcPct val="100000"/>
            </a:lnSpc>
            <a:spcBef>
              <a:spcPct val="0"/>
            </a:spcBef>
            <a:spcAft>
              <a:spcPct val="35000"/>
            </a:spcAft>
            <a:buNone/>
          </a:pPr>
          <a:r>
            <a:rPr lang="en-ZA" sz="1400" kern="1200" dirty="0"/>
            <a:t>It was not as bad as they had anticipated </a:t>
          </a:r>
          <a:endParaRPr lang="en-US" sz="1400" kern="1200" dirty="0"/>
        </a:p>
      </dsp:txBody>
      <dsp:txXfrm>
        <a:off x="6017158" y="3863487"/>
        <a:ext cx="4488036" cy="11162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1">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Verdana" panose="020B0604030504040204" pitchFamily="34" charset="0"/>
            </a:endParaRPr>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latin typeface="Verdana" panose="020B0604030504040204" pitchFamily="34" charset="0"/>
              </a:rPr>
              <a:t>04.12.2024</a:t>
            </a:fld>
            <a:endParaRPr lang="de-DE">
              <a:latin typeface="Verdana" panose="020B0604030504040204" pitchFamily="34" charset="0"/>
            </a:endParaRPr>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Verdana" panose="020B0604030504040204" pitchFamily="34" charset="0"/>
            </a:endParaRPr>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latin typeface="Verdana" panose="020B0604030504040204" pitchFamily="34" charset="0"/>
              </a:rPr>
              <a:t>‹#›</a:t>
            </a:fld>
            <a:endParaRPr lang="de-DE">
              <a:latin typeface="Verdana" panose="020B0604030504040204" pitchFamily="34" charset="0"/>
            </a:endParaRPr>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59AF585C-AB1D-41F5-8A22-EE236ED1EB54}" type="datetimeFigureOut">
              <a:rPr lang="de-DE" smtClean="0"/>
              <a:pPr/>
              <a:t>04.12.2024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F6DADB82-A706-4784-AE8E-3965AD040C7C}" type="slidenum">
              <a:rPr lang="de-DE" smtClean="0"/>
              <a:pPr/>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doi.org/10.1016/S0140-6736(24)00769-4" TargetMode="External"/><Relationship Id="rId2" Type="http://schemas.openxmlformats.org/officeDocument/2006/relationships/slide" Target="../slides/slide171.xml"/><Relationship Id="rId1" Type="http://schemas.openxmlformats.org/officeDocument/2006/relationships/notesMaster" Target="../notesMasters/notesMaster1.xml"/><Relationship Id="rId4" Type="http://schemas.openxmlformats.org/officeDocument/2006/relationships/hyperlink" Target="https://www.thelancet.com/journals/lancet/article/PIIS0140-6736(24)00737-2/fulltext"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media.psi.org/wp-content/uploads/2022/07/30232247/Mpilo-Project-Brief.pdf" TargetMode="External"/><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ADB82-A706-4784-AE8E-3965AD040C7C}" type="slidenum">
              <a:rPr lang="de-DE" smtClean="0"/>
              <a:pPr/>
              <a:t>1</a:t>
            </a:fld>
            <a:endParaRPr lang="de-DE"/>
          </a:p>
        </p:txBody>
      </p:sp>
    </p:spTree>
    <p:extLst>
      <p:ext uri="{BB962C8B-B14F-4D97-AF65-F5344CB8AC3E}">
        <p14:creationId xmlns:p14="http://schemas.microsoft.com/office/powerpoint/2010/main" val="13794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0FA2A-85AA-1EA6-B56B-F2FFBA8E2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E4CB9-1D58-AB1E-0417-DA57C7D5E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CE2C9-52DF-4DC7-7940-74F371DE0F4F}"/>
              </a:ext>
            </a:extLst>
          </p:cNvPr>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t>Authentic</a:t>
            </a:r>
            <a:r>
              <a:rPr lang="en-US" sz="1200" b="1" baseline="0" dirty="0"/>
              <a:t> </a:t>
            </a:r>
            <a:r>
              <a:rPr lang="en-US" sz="1200" b="1" dirty="0"/>
              <a:t>Engagement</a:t>
            </a:r>
            <a:r>
              <a:rPr lang="en-US" sz="1200" b="1" baseline="0" dirty="0"/>
              <a:t> </a:t>
            </a:r>
            <a:r>
              <a:rPr lang="en-US" sz="1200" dirty="0"/>
              <a:t>– To engage with a client we need to build rapport, ask </a:t>
            </a:r>
            <a:r>
              <a:rPr lang="en-US" sz="3200" dirty="0"/>
              <a:t>open ended question/ </a:t>
            </a:r>
            <a:r>
              <a:rPr lang="en-US" sz="3200" dirty="0">
                <a:solidFill>
                  <a:srgbClr val="FF0000"/>
                </a:solidFill>
              </a:rPr>
              <a:t>seek information </a:t>
            </a:r>
            <a:r>
              <a:rPr lang="en-US" sz="3200" dirty="0"/>
              <a:t>with each client, give them the information that they are seeking, confirm that you have heard right. (Ask-tell-ask!)</a:t>
            </a:r>
          </a:p>
          <a:p>
            <a:r>
              <a:rPr lang="en-US" sz="1200" b="1" dirty="0"/>
              <a:t>Sharing</a:t>
            </a:r>
            <a:r>
              <a:rPr lang="en-US" sz="1200" b="1" baseline="0" dirty="0"/>
              <a:t> Information: </a:t>
            </a:r>
            <a:r>
              <a:rPr lang="en-US" sz="1200" b="1" dirty="0"/>
              <a:t> </a:t>
            </a:r>
            <a:r>
              <a:rPr lang="en-US" sz="1200" b="0" dirty="0"/>
              <a:t>Once you have understood one another, you can now explain the diagnosis, treatment and next steps</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rPr>
              <a:t>Mutually</a:t>
            </a:r>
            <a:r>
              <a:rPr lang="en-US" sz="3200" b="1" baseline="0" dirty="0">
                <a:solidFill>
                  <a:srgbClr val="FF0000"/>
                </a:solidFill>
              </a:rPr>
              <a:t> </a:t>
            </a:r>
            <a:r>
              <a:rPr lang="en-US" sz="3200" b="1" dirty="0"/>
              <a:t> </a:t>
            </a:r>
            <a:r>
              <a:rPr lang="en-US" sz="3200" b="1" dirty="0">
                <a:solidFill>
                  <a:srgbClr val="FF0000"/>
                </a:solidFill>
              </a:rPr>
              <a:t>Agreed Plan</a:t>
            </a:r>
            <a:r>
              <a:rPr lang="en-US" sz="3200" b="1" baseline="0" dirty="0">
                <a:solidFill>
                  <a:srgbClr val="FF0000"/>
                </a:solidFill>
              </a:rPr>
              <a:t> of action</a:t>
            </a:r>
            <a:r>
              <a:rPr lang="en-US" sz="3200" baseline="0" dirty="0">
                <a:solidFill>
                  <a:srgbClr val="FF0000"/>
                </a:solidFill>
              </a:rPr>
              <a:t>: </a:t>
            </a:r>
            <a:r>
              <a:rPr lang="en-US" sz="1200" dirty="0"/>
              <a:t>Engage the client in final decisions of treatment and next steps</a:t>
            </a:r>
            <a:endParaRPr lang="en-US" dirty="0"/>
          </a:p>
          <a:p>
            <a:endParaRPr lang="en-ZM" dirty="0"/>
          </a:p>
        </p:txBody>
      </p:sp>
      <p:sp>
        <p:nvSpPr>
          <p:cNvPr id="4" name="Slide Number Placeholder 3">
            <a:extLst>
              <a:ext uri="{FF2B5EF4-FFF2-40B4-BE49-F238E27FC236}">
                <a16:creationId xmlns:a16="http://schemas.microsoft.com/office/drawing/2014/main" id="{DAA7F908-8009-90E3-169B-0F8B595B3E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3359967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60466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M" dirty="0"/>
              <a:t>.</a:t>
            </a:r>
            <a:r>
              <a:rPr lang="en-US" dirty="0"/>
              <a:t>But sometimes we cannot change the situation by changing how we think, believe or act about that situation … That is when it is useful to remember the serenity prayer  [ASK SOMEONE TO READ THE PRAYER</a:t>
            </a:r>
            <a:endParaRPr lang="en-ZM"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E6967B-A3AF-C34A-947B-B4C6A8D3A305}" type="slidenum">
              <a:rPr kumimoji="0" lang="en-ZM"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ZM"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6774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8226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1385163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Kombatende</a:t>
            </a:r>
          </a:p>
          <a:p>
            <a:endParaRPr lang="en-US"/>
          </a:p>
          <a:p>
            <a:r>
              <a:rPr lang="en-US"/>
              <a:t>Summarize the day</a:t>
            </a:r>
          </a:p>
          <a:p>
            <a:endParaRPr lang="en-US"/>
          </a:p>
          <a:p>
            <a:r>
              <a:rPr lang="en-US"/>
              <a:t>Highlight that they will be presenting individually in the afternoon</a:t>
            </a: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5223058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369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CH" dirty="0"/>
              <a:t>Big changes in the contribution of HIV to the global </a:t>
            </a:r>
            <a:r>
              <a:rPr lang="fr-CH" dirty="0" err="1"/>
              <a:t>disease</a:t>
            </a:r>
            <a:r>
              <a:rPr lang="fr-CH" dirty="0"/>
              <a:t> </a:t>
            </a:r>
            <a:r>
              <a:rPr lang="fr-CH" dirty="0" err="1"/>
              <a:t>burden</a:t>
            </a:r>
            <a:r>
              <a:rPr lang="fr-CH" dirty="0"/>
              <a:t> over time as a proportion of </a:t>
            </a:r>
            <a:r>
              <a:rPr lang="fr-CH" dirty="0" err="1"/>
              <a:t>leading</a:t>
            </a:r>
            <a:r>
              <a:rPr lang="fr-CH" dirty="0"/>
              <a:t> causes of </a:t>
            </a:r>
            <a:r>
              <a:rPr lang="fr-CH" dirty="0" err="1"/>
              <a:t>death</a:t>
            </a:r>
            <a:r>
              <a:rPr lang="fr-CH" dirty="0"/>
              <a:t>. </a:t>
            </a:r>
            <a:r>
              <a:rPr lang="fr-CH" dirty="0" err="1"/>
              <a:t>While</a:t>
            </a:r>
            <a:r>
              <a:rPr lang="fr-CH" dirty="0"/>
              <a:t> </a:t>
            </a:r>
            <a:r>
              <a:rPr lang="fr-CH" dirty="0" err="1"/>
              <a:t>age</a:t>
            </a:r>
            <a:r>
              <a:rPr lang="fr-CH" dirty="0"/>
              <a:t> </a:t>
            </a:r>
            <a:r>
              <a:rPr lang="fr-CH" dirty="0" err="1"/>
              <a:t>standardised</a:t>
            </a:r>
            <a:r>
              <a:rPr lang="fr-CH" dirty="0"/>
              <a:t> </a:t>
            </a:r>
            <a:r>
              <a:rPr lang="fr-CH" dirty="0" err="1"/>
              <a:t>death</a:t>
            </a:r>
            <a:r>
              <a:rPr lang="fr-CH" dirty="0"/>
              <a:t> rates per 100,000 have not changes </a:t>
            </a:r>
            <a:r>
              <a:rPr lang="fr-CH" dirty="0" err="1"/>
              <a:t>so</a:t>
            </a:r>
            <a:r>
              <a:rPr lang="fr-CH" dirty="0"/>
              <a:t> </a:t>
            </a:r>
            <a:r>
              <a:rPr lang="fr-CH" dirty="0" err="1"/>
              <a:t>much</a:t>
            </a:r>
            <a:r>
              <a:rPr lang="fr-CH" dirty="0"/>
              <a:t> </a:t>
            </a:r>
            <a:r>
              <a:rPr lang="fr-CH" dirty="0" err="1"/>
              <a:t>between</a:t>
            </a:r>
            <a:r>
              <a:rPr lang="fr-CH" dirty="0"/>
              <a:t> 2019 and 2021, HIV </a:t>
            </a:r>
            <a:r>
              <a:rPr lang="fr-CH" dirty="0" err="1"/>
              <a:t>is</a:t>
            </a:r>
            <a:r>
              <a:rPr lang="fr-CH" dirty="0"/>
              <a:t> </a:t>
            </a:r>
            <a:r>
              <a:rPr lang="fr-CH" dirty="0" err="1"/>
              <a:t>now</a:t>
            </a:r>
            <a:r>
              <a:rPr lang="fr-CH" dirty="0"/>
              <a:t> </a:t>
            </a:r>
            <a:r>
              <a:rPr lang="fr-CH" dirty="0" err="1"/>
              <a:t>seen</a:t>
            </a:r>
            <a:r>
              <a:rPr lang="fr-CH" dirty="0"/>
              <a:t> as the 22nd </a:t>
            </a:r>
            <a:r>
              <a:rPr lang="fr-CH" dirty="0" err="1"/>
              <a:t>leading</a:t>
            </a:r>
            <a:r>
              <a:rPr lang="fr-CH" dirty="0"/>
              <a:t> cause of </a:t>
            </a:r>
            <a:r>
              <a:rPr lang="fr-CH" dirty="0" err="1"/>
              <a:t>death</a:t>
            </a:r>
            <a:r>
              <a:rPr lang="fr-CH" dirty="0"/>
              <a:t> </a:t>
            </a:r>
            <a:r>
              <a:rPr lang="fr-CH" dirty="0" err="1"/>
              <a:t>globally</a:t>
            </a:r>
            <a:r>
              <a:rPr lang="fr-CH" dirty="0"/>
              <a:t>.  Murray et al,</a:t>
            </a:r>
            <a:r>
              <a:rPr lang="en-US" b="0" i="0" dirty="0">
                <a:solidFill>
                  <a:srgbClr val="FFFFFF"/>
                </a:solidFill>
                <a:effectLst/>
                <a:latin typeface="Source Sans Pro" panose="020B0503030403020204" pitchFamily="34" charset="0"/>
              </a:rPr>
              <a:t> Published: May 18, 2024DOI:</a:t>
            </a:r>
            <a:r>
              <a:rPr lang="en-US" b="0" i="0" u="none" strike="noStrike" dirty="0">
                <a:solidFill>
                  <a:srgbClr val="FFFFFF"/>
                </a:solidFill>
                <a:effectLst/>
                <a:latin typeface="Source Sans Pro" panose="020B0503030403020204" pitchFamily="34" charset="0"/>
                <a:hlinkClick r:id="rId3"/>
              </a:rPr>
              <a:t>https://doi.org/10.1016/S0140-6736(24)00769-4</a:t>
            </a:r>
            <a:endParaRPr lang="en-US" b="0" i="0" dirty="0">
              <a:solidFill>
                <a:srgbClr val="FFFFFF"/>
              </a:solidFill>
              <a:effectLst/>
              <a:latin typeface="Source Sans Pro" panose="020B0503030403020204" pitchFamily="34" charset="0"/>
            </a:endParaRPr>
          </a:p>
          <a:p>
            <a:br>
              <a:rPr lang="en-US" b="0" i="0" u="none" strike="noStrike" dirty="0">
                <a:solidFill>
                  <a:srgbClr val="EC1C24"/>
                </a:solidFill>
                <a:effectLst/>
                <a:latin typeface="Source Sans Pro" panose="020B0503030403020204" pitchFamily="34" charset="0"/>
                <a:hlinkClick r:id="rId4" tooltip="Previous Article"/>
              </a:rPr>
            </a:br>
            <a:r>
              <a:rPr lang="fr-CH" dirty="0"/>
              <a:t> Lancet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9533-8A4D-49FD-B04F-FA796EE32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4714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044966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19E5B6-3DDD-4A96-A208-18ABB82B5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7504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3A4B8-7FC3-4DC2-8005-BA380904C5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8525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56135-A8BA-3954-9748-4E54E907A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0A25D-D540-7B8F-E1F9-BAF0540E9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E6355-9881-DF19-4D7A-400677D90E3A}"/>
              </a:ext>
            </a:extLst>
          </p:cNvPr>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t>Authentic</a:t>
            </a:r>
            <a:r>
              <a:rPr lang="en-US" sz="1200" b="1" baseline="0" dirty="0"/>
              <a:t> </a:t>
            </a:r>
            <a:r>
              <a:rPr lang="en-US" sz="1200" b="1" dirty="0"/>
              <a:t>Engagement</a:t>
            </a:r>
            <a:r>
              <a:rPr lang="en-US" sz="1200" b="1" baseline="0" dirty="0"/>
              <a:t> </a:t>
            </a:r>
            <a:r>
              <a:rPr lang="en-US" sz="1200" dirty="0"/>
              <a:t>– To engage with a client we need to build rapport, ask </a:t>
            </a:r>
            <a:r>
              <a:rPr lang="en-US" sz="3200" dirty="0"/>
              <a:t>open ended question/ </a:t>
            </a:r>
            <a:r>
              <a:rPr lang="en-US" sz="3200" dirty="0">
                <a:solidFill>
                  <a:srgbClr val="FF0000"/>
                </a:solidFill>
              </a:rPr>
              <a:t>seek information </a:t>
            </a:r>
            <a:r>
              <a:rPr lang="en-US" sz="3200" dirty="0"/>
              <a:t>with each client, give them the information that they are seeking, confirm that you have heard right. (Ask-tell-ask!)</a:t>
            </a:r>
          </a:p>
          <a:p>
            <a:r>
              <a:rPr lang="en-US" sz="1200" b="1" dirty="0"/>
              <a:t>Sharing</a:t>
            </a:r>
            <a:r>
              <a:rPr lang="en-US" sz="1200" b="1" baseline="0" dirty="0"/>
              <a:t> Information: </a:t>
            </a:r>
            <a:r>
              <a:rPr lang="en-US" sz="1200" b="1" dirty="0"/>
              <a:t> </a:t>
            </a:r>
            <a:r>
              <a:rPr lang="en-US" sz="1200" b="0" dirty="0"/>
              <a:t>Once you have understood one another, you can now explain the diagnosis, treatment and next steps</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rPr>
              <a:t>Mutually</a:t>
            </a:r>
            <a:r>
              <a:rPr lang="en-US" sz="3200" b="1" baseline="0" dirty="0">
                <a:solidFill>
                  <a:srgbClr val="FF0000"/>
                </a:solidFill>
              </a:rPr>
              <a:t> </a:t>
            </a:r>
            <a:r>
              <a:rPr lang="en-US" sz="3200" b="1" dirty="0"/>
              <a:t> </a:t>
            </a:r>
            <a:r>
              <a:rPr lang="en-US" sz="3200" b="1" dirty="0">
                <a:solidFill>
                  <a:srgbClr val="FF0000"/>
                </a:solidFill>
              </a:rPr>
              <a:t>Agreed Plan</a:t>
            </a:r>
            <a:r>
              <a:rPr lang="en-US" sz="3200" b="1" baseline="0" dirty="0">
                <a:solidFill>
                  <a:srgbClr val="FF0000"/>
                </a:solidFill>
              </a:rPr>
              <a:t> of action</a:t>
            </a:r>
            <a:r>
              <a:rPr lang="en-US" sz="3200" baseline="0" dirty="0">
                <a:solidFill>
                  <a:srgbClr val="FF0000"/>
                </a:solidFill>
              </a:rPr>
              <a:t>: </a:t>
            </a:r>
            <a:r>
              <a:rPr lang="en-US" sz="1200" dirty="0"/>
              <a:t>Engage the client in final decisions of treatment and next steps</a:t>
            </a:r>
            <a:endParaRPr lang="en-US" dirty="0"/>
          </a:p>
          <a:p>
            <a:endParaRPr lang="en-ZM" dirty="0"/>
          </a:p>
        </p:txBody>
      </p:sp>
      <p:sp>
        <p:nvSpPr>
          <p:cNvPr id="4" name="Slide Number Placeholder 3">
            <a:extLst>
              <a:ext uri="{FF2B5EF4-FFF2-40B4-BE49-F238E27FC236}">
                <a16:creationId xmlns:a16="http://schemas.microsoft.com/office/drawing/2014/main" id="{D9CD2F8C-A3F8-B459-F805-7A1B561AE6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4492544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8FEB7-494A-1E41-90E4-0D33A9BD27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4724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47CD5-59AB-2B41-9ED4-AACBA92CA7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6621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Despite very prevalent and availability of simple screening and prevention measures  </a:t>
            </a:r>
          </a:p>
          <a:p>
            <a:pPr marL="285750" indent="-285750">
              <a:buFont typeface="Arial,Sans-Serif"/>
              <a:buChar char="•"/>
            </a:pPr>
            <a:r>
              <a:rPr lang="en-US"/>
              <a:t>it has not been  adopted by HIV </a:t>
            </a:r>
            <a:r>
              <a:rPr lang="en-US" err="1"/>
              <a:t>programmes</a:t>
            </a:r>
            <a:r>
              <a:rPr lang="en-US"/>
              <a:t>. </a:t>
            </a:r>
          </a:p>
          <a:p>
            <a:pPr marL="285750" indent="-285750">
              <a:buFont typeface="Arial,Sans-Serif"/>
              <a:buChar char="•"/>
            </a:pPr>
            <a:endParaRPr lang="en-US"/>
          </a:p>
          <a:p>
            <a:pPr marL="285750" indent="-285750">
              <a:buFont typeface="Arial,Sans-Serif"/>
              <a:buChar char="•"/>
            </a:pPr>
            <a:r>
              <a:rPr lang="en-US"/>
              <a:t>PLHIV experienced significant weight gain during COVID-related lockdowns, and can be potentiated by additional factors  as use of INSTIs : impact in the body weight and increase the risk for both conditions</a:t>
            </a:r>
          </a:p>
          <a:p>
            <a:pPr marL="285750" indent="-285750">
              <a:buFont typeface="Arial,Sans-Serif"/>
              <a:buChar char="•"/>
            </a:pPr>
            <a:endParaRPr lang="en-US"/>
          </a:p>
          <a:p>
            <a:pPr marL="285750" indent="-285750">
              <a:buFont typeface="Arial,Sans-Serif"/>
              <a:buChar char="•"/>
            </a:pPr>
            <a:r>
              <a:rPr lang="en-US"/>
              <a:t>Lack of comparative studies with general population</a:t>
            </a:r>
            <a:endParaRPr lang="pt-B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620F7-FC6F-40DC-893A-9D9FEEFF8C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3204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World Health Organization</a:t>
            </a:r>
          </a:p>
        </p:txBody>
      </p:sp>
      <p:sp>
        <p:nvSpPr>
          <p:cNvPr id="5" name="Date Placeholder 4"/>
          <p:cNvSpPr>
            <a:spLocks noGrp="1"/>
          </p:cNvSpPr>
          <p:nvPr>
            <p:ph type="dt" idx="1"/>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DA0E093B-C985-42F8-A3A8-CF4588D77FB3}" type="datetime3">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4 December 2024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5"/>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C88CEA2D-C9AE-4C62-8566-677396D12B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93009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Background:</a:t>
            </a:r>
            <a:endParaRPr lang="en-GB" dirty="0"/>
          </a:p>
          <a:p>
            <a:pPr>
              <a:buFont typeface="Arial" panose="020B0604020202020204" pitchFamily="34" charset="0"/>
              <a:buChar char="•"/>
            </a:pPr>
            <a:r>
              <a:rPr lang="en-GB" b="1" dirty="0"/>
              <a:t>Context:</a:t>
            </a:r>
            <a:r>
              <a:rPr lang="en-GB" dirty="0"/>
              <a:t> HIV-related stigma, poor quality of care, and unfriendly services hinder access to essential HIV services in Vietnam. Transition to social health insurance and COVID-19 disruptions exacerbated these challenges.</a:t>
            </a:r>
          </a:p>
          <a:p>
            <a:pPr>
              <a:buFont typeface="Arial" panose="020B0604020202020204" pitchFamily="34" charset="0"/>
              <a:buChar char="•"/>
            </a:pPr>
            <a:r>
              <a:rPr lang="en-GB" b="1" dirty="0"/>
              <a:t>Objective:</a:t>
            </a:r>
            <a:r>
              <a:rPr lang="en-GB" dirty="0"/>
              <a:t> Promote high-quality, client-</a:t>
            </a:r>
            <a:r>
              <a:rPr lang="en-GB" dirty="0" err="1"/>
              <a:t>centered</a:t>
            </a:r>
            <a:r>
              <a:rPr lang="en-GB" dirty="0"/>
              <a:t> HIV care through community monitoring and quality improvement, fostering collaboration and joint accountability among clients, community, and health providers.</a:t>
            </a:r>
          </a:p>
          <a:p>
            <a:r>
              <a:rPr lang="en-GB" b="1" dirty="0"/>
              <a:t>Intervention:</a:t>
            </a:r>
            <a:endParaRPr lang="en-GB" dirty="0"/>
          </a:p>
          <a:p>
            <a:pPr>
              <a:buFont typeface="Arial" panose="020B0604020202020204" pitchFamily="34" charset="0"/>
              <a:buChar char="•"/>
            </a:pPr>
            <a:r>
              <a:rPr lang="en-GB" b="1" dirty="0"/>
              <a:t>Community Advisory Boards (CABs):</a:t>
            </a:r>
            <a:r>
              <a:rPr lang="en-GB" dirty="0"/>
              <a:t> Established under the Department of Health's authority, CABs serve as a liaison between health providers and clients. They collect real-time feedback and advocate for client-</a:t>
            </a:r>
            <a:r>
              <a:rPr lang="en-GB" dirty="0" err="1"/>
              <a:t>centered</a:t>
            </a:r>
            <a:r>
              <a:rPr lang="en-GB" dirty="0"/>
              <a:t> changes.</a:t>
            </a:r>
          </a:p>
          <a:p>
            <a:pPr>
              <a:buFont typeface="Arial" panose="020B0604020202020204" pitchFamily="34" charset="0"/>
              <a:buChar char="•"/>
            </a:pPr>
            <a:r>
              <a:rPr lang="en-GB" b="1" dirty="0"/>
              <a:t>Community Scorecards (CSCs):</a:t>
            </a:r>
            <a:r>
              <a:rPr lang="en-GB" dirty="0"/>
              <a:t> Facilitated by CAB leaders, CSCs allow health providers and clients to jointly assess and improve HIV-related services.</a:t>
            </a:r>
          </a:p>
          <a:p>
            <a:pPr>
              <a:buFont typeface="Arial" panose="020B0604020202020204" pitchFamily="34" charset="0"/>
              <a:buChar char="•"/>
            </a:pPr>
            <a:r>
              <a:rPr lang="en-GB" b="1" dirty="0"/>
              <a:t>Implementation Period:</a:t>
            </a:r>
            <a:r>
              <a:rPr lang="en-GB" dirty="0"/>
              <a:t> September 2018 to present.</a:t>
            </a:r>
          </a:p>
          <a:p>
            <a:r>
              <a:rPr lang="en-GB" b="1" dirty="0"/>
              <a:t>Key Activities:</a:t>
            </a:r>
            <a:endParaRPr lang="en-GB" dirty="0"/>
          </a:p>
          <a:p>
            <a:pPr>
              <a:buFont typeface="Arial" panose="020B0604020202020204" pitchFamily="34" charset="0"/>
              <a:buChar char="•"/>
            </a:pPr>
            <a:r>
              <a:rPr lang="en-GB" b="1" dirty="0"/>
              <a:t>Stigma Assessments:</a:t>
            </a:r>
            <a:r>
              <a:rPr lang="en-GB" dirty="0"/>
              <a:t> Facility-based assessments provided evidence to local health authorities on the need for client feedback in service improvement.</a:t>
            </a:r>
          </a:p>
          <a:p>
            <a:pPr>
              <a:buFont typeface="Arial" panose="020B0604020202020204" pitchFamily="34" charset="0"/>
              <a:buChar char="•"/>
            </a:pPr>
            <a:r>
              <a:rPr lang="en-GB" b="1" dirty="0"/>
              <a:t>CAB Meetings:</a:t>
            </a:r>
            <a:r>
              <a:rPr lang="en-GB" dirty="0"/>
              <a:t> Regular meetings to share feedback and develop action plans.</a:t>
            </a:r>
          </a:p>
          <a:p>
            <a:pPr>
              <a:buFont typeface="Arial" panose="020B0604020202020204" pitchFamily="34" charset="0"/>
              <a:buChar char="•"/>
            </a:pPr>
            <a:r>
              <a:rPr lang="en-GB" b="1" dirty="0"/>
              <a:t>Client Advocacy:</a:t>
            </a:r>
            <a:r>
              <a:rPr lang="en-GB" dirty="0"/>
              <a:t> CABs worked to reduce waiting times, improve privacy, and support clients during COVID-19.</a:t>
            </a:r>
          </a:p>
          <a:p>
            <a:r>
              <a:rPr lang="en-GB" b="1" dirty="0"/>
              <a:t>Impact:</a:t>
            </a:r>
            <a:endParaRPr lang="en-GB" dirty="0"/>
          </a:p>
          <a:p>
            <a:pPr>
              <a:buFont typeface="Arial" panose="020B0604020202020204" pitchFamily="34" charset="0"/>
              <a:buChar char="•"/>
            </a:pPr>
            <a:r>
              <a:rPr lang="en-GB" b="1" dirty="0"/>
              <a:t>Service Quality Improvements:</a:t>
            </a:r>
            <a:r>
              <a:rPr lang="en-GB" dirty="0"/>
              <a:t> Decreased waiting times</a:t>
            </a:r>
          </a:p>
          <a:p>
            <a:r>
              <a:rPr lang="en-GB" dirty="0"/>
              <a:t>, enhanced privacy measures, and increased treatment literacy among clients.</a:t>
            </a:r>
          </a:p>
          <a:p>
            <a:pPr>
              <a:buFont typeface="Arial" panose="020B0604020202020204" pitchFamily="34" charset="0"/>
              <a:buChar char="•"/>
            </a:pPr>
            <a:r>
              <a:rPr lang="en-GB" b="1" dirty="0"/>
              <a:t>Client Feedback Utilization:</a:t>
            </a:r>
            <a:r>
              <a:rPr lang="en-GB" dirty="0"/>
              <a:t> Regular CAB meetings and CSC assessments led to actionable improvements based on client feedback.</a:t>
            </a:r>
          </a:p>
          <a:p>
            <a:pPr>
              <a:buFont typeface="Arial" panose="020B0604020202020204" pitchFamily="34" charset="0"/>
              <a:buChar char="•"/>
            </a:pPr>
            <a:r>
              <a:rPr lang="en-GB" b="1" dirty="0"/>
              <a:t>COVID-19 Support:</a:t>
            </a:r>
            <a:r>
              <a:rPr lang="en-GB" dirty="0"/>
              <a:t> CABs played a crucial role in maintaining access to essential medicines and services during the pandemic, assisting over 2000 clients.</a:t>
            </a:r>
          </a:p>
          <a:p>
            <a:r>
              <a:rPr lang="en-GB" b="1" dirty="0"/>
              <a:t>Challenges:</a:t>
            </a:r>
            <a:endParaRPr lang="en-GB" dirty="0"/>
          </a:p>
          <a:p>
            <a:pPr>
              <a:buFont typeface="Arial" panose="020B0604020202020204" pitchFamily="34" charset="0"/>
              <a:buChar char="•"/>
            </a:pPr>
            <a:r>
              <a:rPr lang="en-GB" b="1" dirty="0"/>
              <a:t>Initial Hesitation:</a:t>
            </a:r>
            <a:r>
              <a:rPr lang="en-GB" dirty="0"/>
              <a:t> Some provinces were reluctant to establish CABs due to concerns about capacity, privacy, and sustainability.</a:t>
            </a:r>
          </a:p>
          <a:p>
            <a:pPr>
              <a:buFont typeface="Arial" panose="020B0604020202020204" pitchFamily="34" charset="0"/>
              <a:buChar char="•"/>
            </a:pPr>
            <a:r>
              <a:rPr lang="en-GB" b="1" dirty="0"/>
              <a:t>Voluntary Nature:</a:t>
            </a:r>
            <a:r>
              <a:rPr lang="en-GB" dirty="0"/>
              <a:t> Recruitment and retention of CAB members were challenging without financial incentives.</a:t>
            </a:r>
          </a:p>
          <a:p>
            <a:pPr>
              <a:buFont typeface="Arial" panose="020B0604020202020204" pitchFamily="34" charset="0"/>
              <a:buChar char="•"/>
            </a:pPr>
            <a:r>
              <a:rPr lang="en-GB" b="1" dirty="0"/>
              <a:t>Inclusivity:</a:t>
            </a:r>
            <a:r>
              <a:rPr lang="en-GB" dirty="0"/>
              <a:t> Initial focus on facility-level care needed expansion to include broader community input.</a:t>
            </a:r>
          </a:p>
          <a:p>
            <a:r>
              <a:rPr lang="en-GB" b="1" dirty="0"/>
              <a:t>Next Steps:</a:t>
            </a:r>
            <a:endParaRPr lang="en-GB" dirty="0"/>
          </a:p>
          <a:p>
            <a:pPr>
              <a:buFont typeface="Arial" panose="020B0604020202020204" pitchFamily="34" charset="0"/>
              <a:buChar char="•"/>
            </a:pPr>
            <a:r>
              <a:rPr lang="en-GB" b="1" dirty="0"/>
              <a:t>Expansion and Sustainability:</a:t>
            </a:r>
            <a:r>
              <a:rPr lang="en-GB" dirty="0"/>
              <a:t> Promote wide-scale adoption of the CAB model through national guidance, best practices sharing, and advocacy for sustainable funding.</a:t>
            </a:r>
          </a:p>
          <a:p>
            <a:pPr>
              <a:buFont typeface="Arial" panose="020B0604020202020204" pitchFamily="34" charset="0"/>
              <a:buChar char="•"/>
            </a:pPr>
            <a:r>
              <a:rPr lang="en-GB" b="1" dirty="0"/>
              <a:t>Continuous Monitoring:</a:t>
            </a:r>
            <a:r>
              <a:rPr lang="en-GB" dirty="0"/>
              <a:t> Ongoing monitoring and adaptation to address evolving program needs.</a:t>
            </a:r>
          </a:p>
          <a:p>
            <a:r>
              <a:rPr lang="en-GB" b="1" dirty="0"/>
              <a:t>Conclusion:</a:t>
            </a:r>
            <a:endParaRPr lang="en-GB" dirty="0"/>
          </a:p>
          <a:p>
            <a:pPr>
              <a:buFont typeface="Arial" panose="020B0604020202020204" pitchFamily="34" charset="0"/>
              <a:buChar char="•"/>
            </a:pPr>
            <a:r>
              <a:rPr lang="en-GB" b="1" dirty="0"/>
              <a:t>Scalable Model:</a:t>
            </a:r>
            <a:r>
              <a:rPr lang="en-GB" dirty="0"/>
              <a:t> The CAB and CSC models are adaptable to other settings and health programs, demonstrating significant potential to improve HIV care quality through community-led initiatives and client-health provider collaboration.</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737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30C63-575F-1D95-577C-62BB92E7F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6A3BE-3CA5-883E-8AD5-20737B739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0B3C1-2A93-F12F-4263-FD5E491EB0E2}"/>
              </a:ext>
            </a:extLst>
          </p:cNvPr>
          <p:cNvSpPr>
            <a:spLocks noGrp="1"/>
          </p:cNvSpPr>
          <p:nvPr>
            <p:ph type="body" idx="1"/>
          </p:nvPr>
        </p:nvSpPr>
        <p:spPr/>
        <p:txBody>
          <a:bodyPr/>
          <a:lstStyle/>
          <a:p>
            <a:pPr marL="214313" indent="-214313" defTabSz="363347">
              <a:spcBef>
                <a:spcPct val="0"/>
              </a:spcBef>
              <a:buClr>
                <a:srgbClr val="0070C0"/>
              </a:buClr>
              <a:buFont typeface="Arial" panose="020B0604020202020204" pitchFamily="34" charset="0"/>
              <a:buChar char="•"/>
            </a:pPr>
            <a:r>
              <a:rPr lang="en-GB" sz="1200" dirty="0">
                <a:latin typeface="Arial" pitchFamily="34" charset="0"/>
                <a:ea typeface="MS PGothic" pitchFamily="34" charset="-128"/>
                <a:cs typeface="Arial" pitchFamily="34" charset="0"/>
              </a:rPr>
              <a:t>Retention challenges</a:t>
            </a:r>
          </a:p>
          <a:p>
            <a:pPr marL="671513" lvl="1" indent="-214313" defTabSz="363347">
              <a:spcBef>
                <a:spcPct val="0"/>
              </a:spcBef>
              <a:buClr>
                <a:srgbClr val="0070C0"/>
              </a:buClr>
              <a:buFont typeface="Arial" panose="020B0604020202020204" pitchFamily="34" charset="0"/>
              <a:buChar char="•"/>
            </a:pPr>
            <a:r>
              <a:rPr lang="en-GB" sz="1200" dirty="0">
                <a:latin typeface="Arial" pitchFamily="34" charset="0"/>
                <a:ea typeface="MS PGothic" pitchFamily="34" charset="-128"/>
                <a:cs typeface="Arial" pitchFamily="34" charset="0"/>
              </a:rPr>
              <a:t>Significant numbers of patients are lost to follow up after starting ART</a:t>
            </a:r>
          </a:p>
          <a:p>
            <a:pPr marL="671513" lvl="1" indent="-214313" defTabSz="363347">
              <a:spcBef>
                <a:spcPct val="0"/>
              </a:spcBef>
              <a:buClr>
                <a:srgbClr val="0070C0"/>
              </a:buClr>
              <a:buFont typeface="Arial" panose="020B0604020202020204" pitchFamily="34" charset="0"/>
              <a:buChar char="•"/>
            </a:pPr>
            <a:r>
              <a:rPr lang="en-GB" sz="1200" dirty="0">
                <a:latin typeface="Arial" pitchFamily="34" charset="0"/>
                <a:ea typeface="MS PGothic" pitchFamily="34" charset="-128"/>
                <a:cs typeface="Arial" pitchFamily="34" charset="0"/>
              </a:rPr>
              <a:t>Losses to care are increasing over time</a:t>
            </a:r>
          </a:p>
          <a:p>
            <a:pPr marL="671513" lvl="1" indent="-214313" defTabSz="363347">
              <a:spcBef>
                <a:spcPct val="0"/>
              </a:spcBef>
              <a:buClr>
                <a:srgbClr val="0070C0"/>
              </a:buClr>
              <a:buFont typeface="Arial" panose="020B0604020202020204" pitchFamily="34" charset="0"/>
              <a:buChar char="•"/>
            </a:pPr>
            <a:r>
              <a:rPr lang="en-GB" sz="1200" dirty="0">
                <a:latin typeface="Arial" pitchFamily="34" charset="0"/>
                <a:ea typeface="MS PGothic" pitchFamily="34" charset="-128"/>
                <a:cs typeface="Arial" pitchFamily="34" charset="0"/>
              </a:rPr>
              <a:t>Losses to care may be due to a variety of reasons: death, “true” losses, and silent transfer</a:t>
            </a:r>
          </a:p>
          <a:p>
            <a:endParaRPr lang="en-CH" dirty="0"/>
          </a:p>
        </p:txBody>
      </p:sp>
      <p:sp>
        <p:nvSpPr>
          <p:cNvPr id="4" name="Slide Number Placeholder 3">
            <a:extLst>
              <a:ext uri="{FF2B5EF4-FFF2-40B4-BE49-F238E27FC236}">
                <a16:creationId xmlns:a16="http://schemas.microsoft.com/office/drawing/2014/main" id="{2E677E1F-CB2C-751E-D6FD-591FA679F7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1270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aseline="0"/>
              <a:t>Once we understand these 4 aspects we can make an adherence support plan according to each client.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t>This can include several adherence and retention support activities through out the </a:t>
            </a:r>
            <a:r>
              <a:rPr lang="en-US" b="1" baseline="0"/>
              <a:t>TREATMENT JOURNEY.</a:t>
            </a:r>
          </a:p>
          <a:p>
            <a:pPr>
              <a:spcAft>
                <a:spcPts val="600"/>
              </a:spcAft>
            </a:pPr>
            <a:r>
              <a:rPr lang="en-GB" sz="1200"/>
              <a:t>Adjustments are necessary and required to be able to integrate long term treatments into one’s daily life. </a:t>
            </a:r>
          </a:p>
          <a:p>
            <a:pPr>
              <a:spcAft>
                <a:spcPts val="600"/>
              </a:spcAft>
            </a:pPr>
            <a:endParaRPr lang="en-GB" sz="1200"/>
          </a:p>
          <a:p>
            <a:pPr>
              <a:spcAft>
                <a:spcPts val="600"/>
              </a:spcAft>
            </a:pPr>
            <a:r>
              <a:rPr lang="en-GB" sz="1200"/>
              <a:t>Efforts to engage the client’s family and community is beneficial for their recovery</a:t>
            </a:r>
          </a:p>
          <a:p>
            <a:pPr>
              <a:spcAft>
                <a:spcPts val="600"/>
              </a:spcAft>
            </a:pPr>
            <a:r>
              <a:rPr lang="en-GB" sz="1200"/>
              <a:t>Continuous work needs to be done at community level to create better understanding about TB and lessen the impact of discrimination and stigma on client’s adherence to treatment.</a:t>
            </a:r>
            <a:endParaRPr lang="en-AU" sz="1200"/>
          </a:p>
          <a:p>
            <a:pPr lvl="0">
              <a:spcAft>
                <a:spcPts val="600"/>
              </a:spcAft>
            </a:pPr>
            <a:r>
              <a:rPr lang="en-AU" sz="2000" u="sng"/>
              <a:t>Adherence education:</a:t>
            </a:r>
            <a:r>
              <a:rPr lang="en-AU" sz="2000"/>
              <a:t> Encourages clients to learn about the treatment (Use visual and written educational tools, e.g. pamphlets, flipcharts, posters)</a:t>
            </a:r>
          </a:p>
          <a:p>
            <a:pPr lvl="0">
              <a:spcAft>
                <a:spcPts val="600"/>
              </a:spcAft>
            </a:pPr>
            <a:r>
              <a:rPr lang="en-AU" sz="2000" u="sng"/>
              <a:t>Discuss adherence barriers:</a:t>
            </a:r>
            <a:r>
              <a:rPr lang="en-AU" sz="2000"/>
              <a:t> Encourages identification of barriers to adherence and consider potential solutions to overcome them</a:t>
            </a:r>
          </a:p>
          <a:p>
            <a:pPr lvl="0">
              <a:spcAft>
                <a:spcPts val="600"/>
              </a:spcAft>
            </a:pPr>
            <a:r>
              <a:rPr lang="en-AU" sz="2000" u="sng"/>
              <a:t>Support group:</a:t>
            </a:r>
            <a:r>
              <a:rPr lang="en-AU" sz="2000"/>
              <a:t> Provides social support to take medications as prescribed, report treatment-related adverse effects</a:t>
            </a:r>
          </a:p>
          <a:p>
            <a:pPr lvl="0">
              <a:spcAft>
                <a:spcPts val="600"/>
              </a:spcAft>
            </a:pPr>
            <a:r>
              <a:rPr lang="en-AU" sz="2000" u="sng"/>
              <a:t>Peer Supporter (e.g. Treatment buddy):</a:t>
            </a:r>
            <a:r>
              <a:rPr lang="en-AU" sz="2000"/>
              <a:t> Provides individual support to take medication as prescribed, report treatment-related adverse effects</a:t>
            </a:r>
          </a:p>
          <a:p>
            <a:pPr lvl="0">
              <a:spcAft>
                <a:spcPts val="600"/>
              </a:spcAft>
            </a:pPr>
            <a:r>
              <a:rPr lang="en-AU" sz="2000" u="sng"/>
              <a:t>Community ART Groups:</a:t>
            </a:r>
            <a:r>
              <a:rPr lang="en-AU" sz="2000"/>
              <a:t> Provides answer to issues related to transport (rotation to pick up medication), missing work/school days </a:t>
            </a:r>
          </a:p>
          <a:p>
            <a:pPr lvl="0">
              <a:spcAft>
                <a:spcPts val="600"/>
              </a:spcAft>
            </a:pPr>
            <a:r>
              <a:rPr lang="en-AU" sz="2000" u="sng"/>
              <a:t>Psychological support:</a:t>
            </a:r>
            <a:r>
              <a:rPr lang="en-AU" sz="2000"/>
              <a:t> Provides emotional support and follow up of much severe conditions</a:t>
            </a:r>
          </a:p>
          <a:p>
            <a:pPr>
              <a:spcAft>
                <a:spcPts val="600"/>
              </a:spcAft>
            </a:pPr>
            <a:r>
              <a:rPr lang="en-AU" sz="2000" u="sng"/>
              <a:t>Individual/ Group follow up:</a:t>
            </a:r>
            <a:r>
              <a:rPr lang="en-AU" sz="2000"/>
              <a:t> Include one or more individual counselling sessions; or group sessions</a:t>
            </a:r>
          </a:p>
          <a:p>
            <a:pPr>
              <a:spcAft>
                <a:spcPts val="600"/>
              </a:spcAft>
            </a:pPr>
            <a:r>
              <a:rPr lang="en-AU" sz="2000" u="sng"/>
              <a:t>Social support: </a:t>
            </a:r>
            <a:r>
              <a:rPr lang="en-AU" sz="2000"/>
              <a:t>Gives answers to patient needs, improves condition</a:t>
            </a:r>
            <a:endParaRPr lang="en-ZA" sz="200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A0B6CC-0B28-4ABC-AAB7-A310D6776A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6898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FF"/>
                </a:solidFill>
                <a:effectLst/>
                <a:highlight>
                  <a:srgbClr val="FFFFFF"/>
                </a:highlight>
                <a:latin typeface="Segoe UI" panose="020B0502040204020203" pitchFamily="34" charset="0"/>
                <a:hlinkClick r:id="rId3"/>
              </a:rPr>
              <a:t>https://media.psi.org/wp-content/uploads/2022/07/30232247/Mpilo-Project-Brief.pdf</a:t>
            </a:r>
            <a:r>
              <a:rPr lang="en-US" sz="1800" b="0" i="0">
                <a:solidFill>
                  <a:srgbClr val="0D0D0D"/>
                </a:solidFill>
                <a:effectLst/>
                <a:highlight>
                  <a:srgbClr val="FFFFFF"/>
                </a:highlight>
                <a:latin typeface="Segoe UI" panose="020B0502040204020203" pitchFamily="34" charset="0"/>
              </a:rPr>
              <a:t> </a:t>
            </a:r>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2456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VMMC, advanced HIV, SD GD, JIAS, Male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A4FB5-3D30-DB4A-A5B2-41444F97EE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545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6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220B-1697-B9EB-8C70-D444AFA38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99BF5-1195-A822-9224-0A860F58C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EA9C9-1A65-C088-7644-C2896CD2D36A}"/>
              </a:ext>
            </a:extLst>
          </p:cNvPr>
          <p:cNvSpPr>
            <a:spLocks noGrp="1"/>
          </p:cNvSpPr>
          <p:nvPr>
            <p:ph type="body" idx="1"/>
          </p:nvPr>
        </p:nvSpPr>
        <p:spPr/>
        <p:txBody>
          <a:bodyPr/>
          <a:lstStyle/>
          <a:p>
            <a:pPr eaLnBrk="1" hangingPunct="1">
              <a:buFontTx/>
              <a:buChar char="•"/>
            </a:pPr>
            <a:r>
              <a:rPr lang="en-GB" altLang="en-US" dirty="0">
                <a:latin typeface="Arial" panose="020B0604020202020204" pitchFamily="34" charset="0"/>
              </a:rPr>
              <a:t>The accomplishments do not have to be grand accomplishments, but rather can be small positive gains or even efforts that were not completely successful. </a:t>
            </a:r>
          </a:p>
          <a:p>
            <a:pPr eaLnBrk="1" hangingPunct="1">
              <a:buFontTx/>
              <a:buChar char="•"/>
            </a:pPr>
            <a:r>
              <a:rPr lang="en-GB" altLang="en-US" dirty="0">
                <a:latin typeface="Arial" panose="020B0604020202020204" pitchFamily="34" charset="0"/>
              </a:rPr>
              <a:t>Refer to Worksheet ____ for this activity</a:t>
            </a:r>
          </a:p>
          <a:p>
            <a:pPr eaLnBrk="1" hangingPunct="1"/>
            <a:endParaRPr lang="en-GB" altLang="en-US" dirty="0">
              <a:latin typeface="Arial" panose="020B0604020202020204" pitchFamily="34" charset="0"/>
            </a:endParaRPr>
          </a:p>
          <a:p>
            <a:pPr eaLnBrk="1" hangingPunct="1">
              <a:buFontTx/>
              <a:buChar char="•"/>
            </a:pPr>
            <a:r>
              <a:rPr lang="en-GB" altLang="en-US" i="1" dirty="0">
                <a:latin typeface="Arial" panose="020B0604020202020204" pitchFamily="34" charset="0"/>
              </a:rPr>
              <a:t>Ask participants to follow the instructions on the slide.  </a:t>
            </a:r>
          </a:p>
          <a:p>
            <a:pPr eaLnBrk="1" hangingPunct="1">
              <a:buFontTx/>
              <a:buChar char="•"/>
            </a:pPr>
            <a:r>
              <a:rPr lang="en-GB" altLang="en-US" i="1" dirty="0">
                <a:latin typeface="Arial" panose="020B0604020202020204" pitchFamily="34" charset="0"/>
              </a:rPr>
              <a:t>Allow participants 5 minutes to write down their accomplishments.</a:t>
            </a:r>
          </a:p>
          <a:p>
            <a:pPr eaLnBrk="1" hangingPunct="1">
              <a:buFontTx/>
              <a:buChar char="•"/>
            </a:pPr>
            <a:r>
              <a:rPr lang="en-GB" altLang="en-US" i="1" dirty="0">
                <a:latin typeface="Arial" panose="020B0604020202020204" pitchFamily="34" charset="0"/>
              </a:rPr>
              <a:t>Allow participants 5 minutes to work with a partner responding with affirming statements.</a:t>
            </a:r>
          </a:p>
          <a:p>
            <a:pPr eaLnBrk="1" hangingPunct="1">
              <a:buFontTx/>
              <a:buChar char="•"/>
            </a:pPr>
            <a:r>
              <a:rPr lang="en-GB" altLang="en-US" i="1" dirty="0">
                <a:latin typeface="Arial" panose="020B0604020202020204" pitchFamily="34" charset="0"/>
              </a:rPr>
              <a:t>Debrief the activity as a large group (allow 5 minutes)  by asking:</a:t>
            </a:r>
          </a:p>
          <a:p>
            <a:pPr lvl="1" eaLnBrk="1" hangingPunct="1">
              <a:buFontTx/>
              <a:buChar char="•"/>
            </a:pPr>
            <a:r>
              <a:rPr lang="en-GB" altLang="en-US" i="1" dirty="0">
                <a:latin typeface="Arial" panose="020B0604020202020204" pitchFamily="34" charset="0"/>
              </a:rPr>
              <a:t>What was it like to hear affirming statements about your accomplishments?</a:t>
            </a:r>
          </a:p>
          <a:p>
            <a:pPr lvl="1" eaLnBrk="1" hangingPunct="1">
              <a:buFontTx/>
              <a:buChar char="•"/>
            </a:pPr>
            <a:r>
              <a:rPr lang="en-GB" altLang="en-US" i="1" dirty="0">
                <a:latin typeface="Arial" panose="020B0604020202020204" pitchFamily="34" charset="0"/>
              </a:rPr>
              <a:t>What was it like to offer affirming statements?</a:t>
            </a:r>
          </a:p>
          <a:p>
            <a:pPr lvl="1" eaLnBrk="1" hangingPunct="1">
              <a:buFontTx/>
              <a:buChar char="•"/>
            </a:pPr>
            <a:r>
              <a:rPr lang="en-GB" altLang="en-US" i="1" dirty="0">
                <a:latin typeface="Arial" panose="020B0604020202020204" pitchFamily="34" charset="0"/>
              </a:rPr>
              <a:t>How would this make a patient feel?</a:t>
            </a:r>
          </a:p>
          <a:p>
            <a:pPr lvl="1" eaLnBrk="1" hangingPunct="1">
              <a:buFontTx/>
              <a:buChar char="•"/>
            </a:pPr>
            <a:r>
              <a:rPr lang="en-GB" altLang="en-US" i="1" dirty="0">
                <a:latin typeface="Arial" panose="020B0604020202020204" pitchFamily="34" charset="0"/>
              </a:rPr>
              <a:t>Why is it helpful and important to offer affirming statements?</a:t>
            </a:r>
            <a:endParaRPr lang="en-ZM" dirty="0"/>
          </a:p>
        </p:txBody>
      </p:sp>
      <p:sp>
        <p:nvSpPr>
          <p:cNvPr id="4" name="Slide Number Placeholder 3">
            <a:extLst>
              <a:ext uri="{FF2B5EF4-FFF2-40B4-BE49-F238E27FC236}">
                <a16:creationId xmlns:a16="http://schemas.microsoft.com/office/drawing/2014/main" id="{5865D3C1-30C6-6D4B-9E64-6312DA1A20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0042400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23545-56EA-9047-8596-E0998941082E}"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0378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a:t>Highlight various type of stigma (including intersectional) and actionable drivers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B714-6904-374D-928F-479C6B8065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8666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effectLst/>
              </a:rPr>
              <a:t>Priority 1: </a:t>
            </a:r>
          </a:p>
          <a:p>
            <a:pPr marL="228600" indent="-228600">
              <a:buAutoNum type="arabicPeriod"/>
            </a:pPr>
            <a:r>
              <a:rPr lang="en-GB" sz="800" b="1" dirty="0">
                <a:effectLst/>
              </a:rPr>
              <a:t>Increase awareness </a:t>
            </a:r>
            <a:r>
              <a:rPr lang="en-GB" sz="800" dirty="0">
                <a:effectLst/>
              </a:rPr>
              <a:t>about stigma, person- centred care and different service models that promote quality care </a:t>
            </a:r>
          </a:p>
          <a:p>
            <a:pPr marL="228600" indent="-228600">
              <a:buAutoNum type="arabicPeriod"/>
            </a:pPr>
            <a:r>
              <a:rPr lang="en-GB" sz="800" b="1" dirty="0">
                <a:effectLst/>
              </a:rPr>
              <a:t>Build trusting relationships </a:t>
            </a:r>
            <a:r>
              <a:rPr lang="en-GB" sz="800" dirty="0">
                <a:effectLst/>
              </a:rPr>
              <a:t>and formal engagements with </a:t>
            </a:r>
            <a:r>
              <a:rPr lang="en-GB" sz="800" b="1" dirty="0">
                <a:effectLst/>
              </a:rPr>
              <a:t>local communities </a:t>
            </a:r>
            <a:r>
              <a:rPr lang="en-GB" sz="800" dirty="0">
                <a:effectLst/>
              </a:rPr>
              <a:t>of</a:t>
            </a:r>
            <a:br>
              <a:rPr lang="en-GB" sz="800" dirty="0">
                <a:effectLst/>
              </a:rPr>
            </a:br>
            <a:r>
              <a:rPr lang="en-GB" sz="800" dirty="0">
                <a:effectLst/>
              </a:rPr>
              <a:t>people living with HIV and key populations representatives. Build the willingness of health care leaders to collaborate with communities as true partners </a:t>
            </a:r>
            <a:r>
              <a:rPr lang="en-GB" sz="800" i="1" dirty="0">
                <a:effectLst/>
              </a:rPr>
              <a:t>(29, 30)</a:t>
            </a:r>
            <a:r>
              <a:rPr lang="en-GB" sz="800" dirty="0">
                <a:effectLst/>
              </a:rPr>
              <a:t>. </a:t>
            </a:r>
          </a:p>
          <a:p>
            <a:pPr marL="228600" indent="-228600">
              <a:buAutoNum type="arabicPeriod"/>
            </a:pPr>
            <a:r>
              <a:rPr lang="en-GB" sz="800" b="1" dirty="0">
                <a:effectLst/>
              </a:rPr>
              <a:t>Build the capacity of a multi-disciplinary health workforce </a:t>
            </a:r>
            <a:r>
              <a:rPr lang="en-GB" sz="800" dirty="0">
                <a:effectLst/>
              </a:rPr>
              <a:t>through ensuring sufficient numbers of workers with good competency levels </a:t>
            </a:r>
            <a:r>
              <a:rPr lang="en-GB" sz="800" i="1" dirty="0">
                <a:effectLst/>
              </a:rPr>
              <a:t>(23)</a:t>
            </a:r>
            <a:r>
              <a:rPr lang="en-GB" sz="800" dirty="0">
                <a:effectLst/>
              </a:rPr>
              <a:t>. </a:t>
            </a:r>
          </a:p>
          <a:p>
            <a:pPr marL="228600" indent="-228600">
              <a:buAutoNum type="arabicPeriod"/>
            </a:pPr>
            <a:r>
              <a:rPr lang="en-GB" sz="800" dirty="0">
                <a:effectLst/>
              </a:rPr>
              <a:t>Use digital technologies in ways that strengthen privacy and confidentiality, facilitate access</a:t>
            </a:r>
            <a:br>
              <a:rPr lang="en-GB" sz="800" dirty="0">
                <a:effectLst/>
              </a:rPr>
            </a:br>
            <a:r>
              <a:rPr lang="en-GB" sz="800" dirty="0">
                <a:effectLst/>
              </a:rPr>
              <a:t>to care and service delivery and improve effectiveness, efficiency and accountability </a:t>
            </a:r>
            <a:r>
              <a:rPr lang="en-GB" sz="800" i="1" dirty="0">
                <a:effectLst/>
              </a:rPr>
              <a:t>(32)</a:t>
            </a:r>
            <a:r>
              <a:rPr lang="en-GB" sz="800" dirty="0">
                <a:effectLst/>
              </a:rPr>
              <a:t>. </a:t>
            </a:r>
          </a:p>
          <a:p>
            <a:endParaRPr lang="en-GB" sz="800" dirty="0"/>
          </a:p>
          <a:p>
            <a:r>
              <a:rPr lang="en-GB" sz="800" dirty="0">
                <a:effectLst/>
              </a:rPr>
              <a:t>Priority 2:</a:t>
            </a:r>
          </a:p>
          <a:p>
            <a:pPr marL="228600" indent="-228600">
              <a:buFont typeface="+mj-lt"/>
              <a:buAutoNum type="arabicPeriod"/>
            </a:pPr>
            <a:r>
              <a:rPr lang="en-GB" sz="800" b="1" dirty="0">
                <a:effectLst/>
              </a:rPr>
              <a:t>Invest and allocate funds </a:t>
            </a:r>
            <a:r>
              <a:rPr lang="en-GB" sz="800" dirty="0">
                <a:effectLst/>
              </a:rPr>
              <a:t>at the facility level specifically to reduce stigma through quality improvement. </a:t>
            </a:r>
          </a:p>
          <a:p>
            <a:pPr marL="228600" indent="-228600">
              <a:buFont typeface="+mj-lt"/>
              <a:buAutoNum type="arabicPeriod"/>
            </a:pPr>
            <a:r>
              <a:rPr lang="en-GB" sz="800" dirty="0">
                <a:effectLst/>
              </a:rPr>
              <a:t>Create effective structures that make it easier, faster or more efficient for organizations to continuously improve the quality of care </a:t>
            </a:r>
            <a:r>
              <a:rPr lang="en-GB" sz="800" i="1" dirty="0">
                <a:effectLst/>
              </a:rPr>
              <a:t>(42, 43)</a:t>
            </a:r>
            <a:r>
              <a:rPr lang="en-GB" sz="800" dirty="0">
                <a:effectLst/>
              </a:rPr>
              <a:t>. </a:t>
            </a:r>
          </a:p>
          <a:p>
            <a:pPr marL="228600" indent="-228600">
              <a:buFont typeface="+mj-lt"/>
              <a:buAutoNum type="arabicPeriod"/>
            </a:pPr>
            <a:r>
              <a:rPr lang="en-GB" sz="800" dirty="0">
                <a:effectLst/>
              </a:rPr>
              <a:t>Institutionalize routine learning, reflection and quality improvement </a:t>
            </a:r>
            <a:r>
              <a:rPr lang="en-GB" sz="800" i="1" dirty="0">
                <a:effectLst/>
              </a:rPr>
              <a:t>(23) </a:t>
            </a:r>
            <a:r>
              <a:rPr lang="en-GB" sz="800" dirty="0">
                <a:effectLst/>
              </a:rPr>
              <a:t>by: </a:t>
            </a:r>
          </a:p>
          <a:p>
            <a:pPr marL="228600" indent="-228600">
              <a:buFont typeface="+mj-lt"/>
              <a:buAutoNum type="arabicPeriod"/>
            </a:pPr>
            <a:r>
              <a:rPr lang="en-GB" sz="800" b="1" dirty="0">
                <a:effectLst/>
              </a:rPr>
              <a:t>Foster inclusive, respectful, safe, friendly and non-discriminatory workplace cultures </a:t>
            </a:r>
            <a:r>
              <a:rPr lang="en-GB" sz="800" dirty="0">
                <a:effectLst/>
              </a:rPr>
              <a:t>in health care by </a:t>
            </a:r>
          </a:p>
          <a:p>
            <a:endParaRPr lang="en-GB" sz="800" dirty="0">
              <a:effectLst/>
            </a:endParaRPr>
          </a:p>
          <a:p>
            <a:r>
              <a:rPr lang="en-GB" sz="800" dirty="0">
                <a:effectLst/>
              </a:rPr>
              <a:t>Priority 3:</a:t>
            </a:r>
          </a:p>
          <a:p>
            <a:pPr marL="228600" indent="-228600">
              <a:buFont typeface="+mj-lt"/>
              <a:buAutoNum type="arabicPeriod"/>
            </a:pPr>
            <a:r>
              <a:rPr lang="en-GB" sz="800" b="1" dirty="0">
                <a:effectLst/>
              </a:rPr>
              <a:t>Strengthen collaborations and sharing of expertise </a:t>
            </a:r>
            <a:r>
              <a:rPr lang="en-GB" sz="800" dirty="0">
                <a:effectLst/>
              </a:rPr>
              <a:t>among </a:t>
            </a:r>
            <a:r>
              <a:rPr lang="en-GB" sz="800" b="1" dirty="0">
                <a:effectLst/>
              </a:rPr>
              <a:t>health care leaders</a:t>
            </a:r>
            <a:r>
              <a:rPr lang="en-GB" sz="800" dirty="0">
                <a:effectLst/>
              </a:rPr>
              <a:t>. </a:t>
            </a:r>
          </a:p>
          <a:p>
            <a:pPr marL="228600" indent="-228600">
              <a:buFont typeface="+mj-lt"/>
              <a:buAutoNum type="arabicPeriod"/>
            </a:pPr>
            <a:r>
              <a:rPr lang="en-GB" sz="800" dirty="0">
                <a:effectLst/>
              </a:rPr>
              <a:t>Engage and broker partnerships between all stakeholders. </a:t>
            </a:r>
          </a:p>
          <a:p>
            <a:pPr marL="228600" indent="-228600">
              <a:buFont typeface="+mj-lt"/>
              <a:buAutoNum type="arabicPeriod"/>
            </a:pPr>
            <a:r>
              <a:rPr lang="en-GB" sz="800" dirty="0">
                <a:effectLst/>
              </a:rPr>
              <a:t>Explore </a:t>
            </a:r>
            <a:r>
              <a:rPr lang="en-GB" sz="800" b="1" dirty="0">
                <a:effectLst/>
              </a:rPr>
              <a:t>developing and scaling up community- based and community-led service delivery. </a:t>
            </a:r>
          </a:p>
          <a:p>
            <a:pPr marL="228600" indent="-228600">
              <a:buFont typeface="+mj-lt"/>
              <a:buAutoNum type="arabicPeriod"/>
            </a:pPr>
            <a:r>
              <a:rPr lang="en-GB" sz="800" dirty="0">
                <a:effectLst/>
              </a:rPr>
              <a:t>Develop and </a:t>
            </a:r>
            <a:r>
              <a:rPr lang="en-GB" sz="800" b="1" dirty="0">
                <a:effectLst/>
              </a:rPr>
              <a:t>strengthen services networks, including trusted referral pathways to social, legal or other services. </a:t>
            </a:r>
          </a:p>
          <a:p>
            <a:pPr marL="228600" indent="-228600">
              <a:buFont typeface="+mj-lt"/>
              <a:buAutoNum type="arabicPeriod"/>
            </a:pPr>
            <a:r>
              <a:rPr lang="en-GB" sz="800" dirty="0">
                <a:effectLst/>
              </a:rPr>
              <a:t>Advocate and campaign for investment in interventions that reduce stigma and unconscious bias, including across social determinants of health. </a:t>
            </a:r>
          </a:p>
          <a:p>
            <a:pPr>
              <a:buFont typeface="+mj-lt"/>
              <a:buAutoNum type="arabicPeriod"/>
            </a:pPr>
            <a:endParaRPr lang="en-GB" dirty="0">
              <a:effectLst/>
            </a:endParaRPr>
          </a:p>
          <a:p>
            <a:endParaRPr lang="en-GB" sz="1200" dirty="0">
              <a:effectLst/>
            </a:endParaRPr>
          </a:p>
          <a:p>
            <a:pPr>
              <a:buFont typeface="+mj-lt"/>
              <a:buAutoNum type="arabicPeriod"/>
            </a:pPr>
            <a:endParaRPr lang="en-GB" sz="1000" dirty="0">
              <a:effectLst/>
            </a:endParaRPr>
          </a:p>
          <a:p>
            <a:endParaRPr lang="en-GB" sz="1000" dirty="0">
              <a:effectLst/>
            </a:endParaRP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B714-6904-374D-928F-479C6B8065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6848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B714-6904-374D-928F-479C6B8065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449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a:t>We developed this my learning from stakeholders. We outline the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B714-6904-374D-928F-479C6B8065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983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B714-6904-374D-928F-479C6B8065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880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B714-6904-374D-928F-479C6B8065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8144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B714-6904-374D-928F-479C6B8065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3309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d596f4e2a2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 name="Google Shape;52;g2d596f4e2a2_0_192:notes"/>
          <p:cNvSpPr>
            <a:spLocks noGrp="1" noRot="1" noChangeAspect="1"/>
          </p:cNvSpPr>
          <p:nvPr>
            <p:ph type="sldImg" idx="2"/>
          </p:nvPr>
        </p:nvSpPr>
        <p:spPr>
          <a:xfrm>
            <a:off x="615652" y="685800"/>
            <a:ext cx="5627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d596f4e2a2_0_0:notes"/>
          <p:cNvSpPr>
            <a:spLocks noGrp="1" noRot="1" noChangeAspect="1"/>
          </p:cNvSpPr>
          <p:nvPr>
            <p:ph type="sldImg" idx="2"/>
          </p:nvPr>
        </p:nvSpPr>
        <p:spPr>
          <a:xfrm>
            <a:off x="114323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2d596f4e2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E0F0-238C-C59C-14E1-05D01D474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7297A-E2F6-E847-2868-2BFA81E33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C2999-E81D-539A-6FB6-51AA1756BED0}"/>
              </a:ext>
            </a:extLst>
          </p:cNvPr>
          <p:cNvSpPr>
            <a:spLocks noGrp="1"/>
          </p:cNvSpPr>
          <p:nvPr>
            <p:ph type="body" idx="1"/>
          </p:nvPr>
        </p:nvSpPr>
        <p:spPr/>
        <p:txBody>
          <a:bodyPr/>
          <a:lstStyle/>
          <a:p>
            <a:pPr eaLnBrk="1" hangingPunct="1">
              <a:buFontTx/>
              <a:buChar char="•"/>
            </a:pPr>
            <a:r>
              <a:rPr lang="en-GB" altLang="en-US" dirty="0">
                <a:latin typeface="Arial" panose="020B0604020202020204" pitchFamily="34" charset="0"/>
              </a:rPr>
              <a:t>The accomplishments do not have to be grand accomplishments, but rather can be small positive gains or even efforts that were not completely successful. </a:t>
            </a:r>
          </a:p>
          <a:p>
            <a:pPr eaLnBrk="1" hangingPunct="1">
              <a:buFontTx/>
              <a:buChar char="•"/>
            </a:pPr>
            <a:r>
              <a:rPr lang="en-GB" altLang="en-US" dirty="0">
                <a:latin typeface="Arial" panose="020B0604020202020204" pitchFamily="34" charset="0"/>
              </a:rPr>
              <a:t>Refer to Worksheet ____ for this activity</a:t>
            </a:r>
          </a:p>
          <a:p>
            <a:pPr eaLnBrk="1" hangingPunct="1"/>
            <a:endParaRPr lang="en-GB" altLang="en-US" dirty="0">
              <a:latin typeface="Arial" panose="020B0604020202020204" pitchFamily="34" charset="0"/>
            </a:endParaRPr>
          </a:p>
          <a:p>
            <a:pPr eaLnBrk="1" hangingPunct="1">
              <a:buFontTx/>
              <a:buChar char="•"/>
            </a:pPr>
            <a:r>
              <a:rPr lang="en-GB" altLang="en-US" i="1" dirty="0">
                <a:latin typeface="Arial" panose="020B0604020202020204" pitchFamily="34" charset="0"/>
              </a:rPr>
              <a:t>Ask participants to follow the instructions on the slide.  </a:t>
            </a:r>
          </a:p>
          <a:p>
            <a:pPr eaLnBrk="1" hangingPunct="1">
              <a:buFontTx/>
              <a:buChar char="•"/>
            </a:pPr>
            <a:r>
              <a:rPr lang="en-GB" altLang="en-US" i="1" dirty="0">
                <a:latin typeface="Arial" panose="020B0604020202020204" pitchFamily="34" charset="0"/>
              </a:rPr>
              <a:t>Allow participants 5 minutes to write down their accomplishments.</a:t>
            </a:r>
          </a:p>
          <a:p>
            <a:pPr eaLnBrk="1" hangingPunct="1">
              <a:buFontTx/>
              <a:buChar char="•"/>
            </a:pPr>
            <a:r>
              <a:rPr lang="en-GB" altLang="en-US" i="1" dirty="0">
                <a:latin typeface="Arial" panose="020B0604020202020204" pitchFamily="34" charset="0"/>
              </a:rPr>
              <a:t>Allow participants 5 minutes to work with a partner responding with affirming statements.</a:t>
            </a:r>
          </a:p>
          <a:p>
            <a:pPr eaLnBrk="1" hangingPunct="1">
              <a:buFontTx/>
              <a:buChar char="•"/>
            </a:pPr>
            <a:r>
              <a:rPr lang="en-GB" altLang="en-US" i="1" dirty="0">
                <a:latin typeface="Arial" panose="020B0604020202020204" pitchFamily="34" charset="0"/>
              </a:rPr>
              <a:t>Debrief the activity as a large group (allow 5 minutes)  by asking:</a:t>
            </a:r>
          </a:p>
          <a:p>
            <a:pPr lvl="1" eaLnBrk="1" hangingPunct="1">
              <a:buFontTx/>
              <a:buChar char="•"/>
            </a:pPr>
            <a:r>
              <a:rPr lang="en-GB" altLang="en-US" i="1" dirty="0">
                <a:latin typeface="Arial" panose="020B0604020202020204" pitchFamily="34" charset="0"/>
              </a:rPr>
              <a:t>What was it like to hear affirming statements about your accomplishments?</a:t>
            </a:r>
          </a:p>
          <a:p>
            <a:pPr lvl="1" eaLnBrk="1" hangingPunct="1">
              <a:buFontTx/>
              <a:buChar char="•"/>
            </a:pPr>
            <a:r>
              <a:rPr lang="en-GB" altLang="en-US" i="1" dirty="0">
                <a:latin typeface="Arial" panose="020B0604020202020204" pitchFamily="34" charset="0"/>
              </a:rPr>
              <a:t>What was it like to offer affirming statements?</a:t>
            </a:r>
          </a:p>
          <a:p>
            <a:pPr lvl="1" eaLnBrk="1" hangingPunct="1">
              <a:buFontTx/>
              <a:buChar char="•"/>
            </a:pPr>
            <a:r>
              <a:rPr lang="en-GB" altLang="en-US" i="1" dirty="0">
                <a:latin typeface="Arial" panose="020B0604020202020204" pitchFamily="34" charset="0"/>
              </a:rPr>
              <a:t>How would this make a patient feel?</a:t>
            </a:r>
          </a:p>
          <a:p>
            <a:pPr lvl="1" eaLnBrk="1" hangingPunct="1">
              <a:buFontTx/>
              <a:buChar char="•"/>
            </a:pPr>
            <a:r>
              <a:rPr lang="en-GB" altLang="en-US" i="1" dirty="0">
                <a:latin typeface="Arial" panose="020B0604020202020204" pitchFamily="34" charset="0"/>
              </a:rPr>
              <a:t>Why is it helpful and important to offer affirming statements?</a:t>
            </a:r>
            <a:endParaRPr lang="en-ZM" dirty="0"/>
          </a:p>
        </p:txBody>
      </p:sp>
      <p:sp>
        <p:nvSpPr>
          <p:cNvPr id="4" name="Slide Number Placeholder 3">
            <a:extLst>
              <a:ext uri="{FF2B5EF4-FFF2-40B4-BE49-F238E27FC236}">
                <a16:creationId xmlns:a16="http://schemas.microsoft.com/office/drawing/2014/main" id="{868F7E0E-A993-6FF5-38E2-7AA0910C6B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9689433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d596f4e2a2_0_10:notes"/>
          <p:cNvSpPr>
            <a:spLocks noGrp="1" noRot="1" noChangeAspect="1"/>
          </p:cNvSpPr>
          <p:nvPr>
            <p:ph type="sldImg" idx="2"/>
          </p:nvPr>
        </p:nvSpPr>
        <p:spPr>
          <a:xfrm>
            <a:off x="114323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2d596f4e2a2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d596f4e2a2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g2d596f4e2a2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d596f4e2a2_0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g2d596f4e2a2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d596f4e2a2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g2d596f4e2a2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d596f4e2a2_0_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g2d596f4e2a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5a27f64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d5a27f64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5a27f64e3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g2d5a27f64e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d5a27f64e3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g2d5a27f64e3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d5a27f64e3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g2d5a27f64e3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d5a27f64e3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https://www.unaids.org/sites/default/files/media_asset/global-aids-monitoring_en.pdf </a:t>
            </a:r>
            <a:endParaRPr/>
          </a:p>
          <a:p>
            <a:pPr marL="0" lvl="0" indent="0" algn="l" rtl="0">
              <a:lnSpc>
                <a:spcPct val="100000"/>
              </a:lnSpc>
              <a:spcBef>
                <a:spcPts val="0"/>
              </a:spcBef>
              <a:spcAft>
                <a:spcPts val="0"/>
              </a:spcAft>
              <a:buSzPts val="1100"/>
              <a:buNone/>
            </a:pPr>
            <a:r>
              <a:rPr lang="en"/>
              <a:t>https://www.unaids.org/sites/default/files/media_asset/UNAIDS_GAM_Framework_2022_EN.pdf</a:t>
            </a:r>
            <a:endParaRPr/>
          </a:p>
        </p:txBody>
      </p:sp>
      <p:sp>
        <p:nvSpPr>
          <p:cNvPr id="178" name="Google Shape;178;g2d5a27f64e3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9C31-BC9C-0E61-80D7-22BDEC5F5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97E2C-A5B7-ABF7-23EC-E6C876D1C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DEC74-F522-E7ED-C10D-46F6C2DB1969}"/>
              </a:ext>
            </a:extLst>
          </p:cNvPr>
          <p:cNvSpPr>
            <a:spLocks noGrp="1"/>
          </p:cNvSpPr>
          <p:nvPr>
            <p:ph type="body" idx="1"/>
          </p:nvPr>
        </p:nvSpPr>
        <p:spPr/>
        <p:txBody>
          <a:bodyPr/>
          <a:lstStyle/>
          <a:p>
            <a:pPr eaLnBrk="1" hangingPunct="1">
              <a:buFontTx/>
              <a:buChar char="•"/>
            </a:pPr>
            <a:r>
              <a:rPr lang="en-GB" altLang="en-US" dirty="0">
                <a:latin typeface="Arial" panose="020B0604020202020204" pitchFamily="34" charset="0"/>
              </a:rPr>
              <a:t>The accomplishments do not have to be grand accomplishments, but rather can be small positive gains or even efforts that were not completely successful. </a:t>
            </a:r>
          </a:p>
          <a:p>
            <a:pPr eaLnBrk="1" hangingPunct="1">
              <a:buFontTx/>
              <a:buChar char="•"/>
            </a:pPr>
            <a:r>
              <a:rPr lang="en-GB" altLang="en-US" dirty="0">
                <a:latin typeface="Arial" panose="020B0604020202020204" pitchFamily="34" charset="0"/>
              </a:rPr>
              <a:t>Refer to Worksheet ____ for this activity</a:t>
            </a:r>
          </a:p>
          <a:p>
            <a:pPr eaLnBrk="1" hangingPunct="1"/>
            <a:endParaRPr lang="en-GB" altLang="en-US" dirty="0">
              <a:latin typeface="Arial" panose="020B0604020202020204" pitchFamily="34" charset="0"/>
            </a:endParaRPr>
          </a:p>
          <a:p>
            <a:pPr eaLnBrk="1" hangingPunct="1">
              <a:buFontTx/>
              <a:buChar char="•"/>
            </a:pPr>
            <a:r>
              <a:rPr lang="en-GB" altLang="en-US" i="1" dirty="0">
                <a:latin typeface="Arial" panose="020B0604020202020204" pitchFamily="34" charset="0"/>
              </a:rPr>
              <a:t>Ask participants to follow the instructions on the slide.  </a:t>
            </a:r>
          </a:p>
          <a:p>
            <a:pPr eaLnBrk="1" hangingPunct="1">
              <a:buFontTx/>
              <a:buChar char="•"/>
            </a:pPr>
            <a:r>
              <a:rPr lang="en-GB" altLang="en-US" i="1" dirty="0">
                <a:latin typeface="Arial" panose="020B0604020202020204" pitchFamily="34" charset="0"/>
              </a:rPr>
              <a:t>Allow participants 5 minutes to write down their accomplishments.</a:t>
            </a:r>
          </a:p>
          <a:p>
            <a:pPr eaLnBrk="1" hangingPunct="1">
              <a:buFontTx/>
              <a:buChar char="•"/>
            </a:pPr>
            <a:r>
              <a:rPr lang="en-GB" altLang="en-US" i="1" dirty="0">
                <a:latin typeface="Arial" panose="020B0604020202020204" pitchFamily="34" charset="0"/>
              </a:rPr>
              <a:t>Allow participants 5 minutes to work with a partner responding with affirming statements.</a:t>
            </a:r>
          </a:p>
          <a:p>
            <a:pPr eaLnBrk="1" hangingPunct="1">
              <a:buFontTx/>
              <a:buChar char="•"/>
            </a:pPr>
            <a:r>
              <a:rPr lang="en-GB" altLang="en-US" i="1" dirty="0">
                <a:latin typeface="Arial" panose="020B0604020202020204" pitchFamily="34" charset="0"/>
              </a:rPr>
              <a:t>Debrief the activity as a large group (allow 5 minutes)  by asking:</a:t>
            </a:r>
          </a:p>
          <a:p>
            <a:pPr lvl="1" eaLnBrk="1" hangingPunct="1">
              <a:buFontTx/>
              <a:buChar char="•"/>
            </a:pPr>
            <a:r>
              <a:rPr lang="en-GB" altLang="en-US" i="1" dirty="0">
                <a:latin typeface="Arial" panose="020B0604020202020204" pitchFamily="34" charset="0"/>
              </a:rPr>
              <a:t>What was it like to hear affirming statements about your accomplishments?</a:t>
            </a:r>
          </a:p>
          <a:p>
            <a:pPr lvl="1" eaLnBrk="1" hangingPunct="1">
              <a:buFontTx/>
              <a:buChar char="•"/>
            </a:pPr>
            <a:r>
              <a:rPr lang="en-GB" altLang="en-US" i="1" dirty="0">
                <a:latin typeface="Arial" panose="020B0604020202020204" pitchFamily="34" charset="0"/>
              </a:rPr>
              <a:t>What was it like to offer affirming statements?</a:t>
            </a:r>
          </a:p>
          <a:p>
            <a:pPr lvl="1" eaLnBrk="1" hangingPunct="1">
              <a:buFontTx/>
              <a:buChar char="•"/>
            </a:pPr>
            <a:r>
              <a:rPr lang="en-GB" altLang="en-US" i="1" dirty="0">
                <a:latin typeface="Arial" panose="020B0604020202020204" pitchFamily="34" charset="0"/>
              </a:rPr>
              <a:t>How would this make a patient feel?</a:t>
            </a:r>
          </a:p>
          <a:p>
            <a:pPr lvl="1" eaLnBrk="1" hangingPunct="1">
              <a:buFontTx/>
              <a:buChar char="•"/>
            </a:pPr>
            <a:r>
              <a:rPr lang="en-GB" altLang="en-US" i="1" dirty="0">
                <a:latin typeface="Arial" panose="020B0604020202020204" pitchFamily="34" charset="0"/>
              </a:rPr>
              <a:t>Why is it helpful and important to offer affirming statements?</a:t>
            </a:r>
            <a:endParaRPr lang="en-ZM" dirty="0"/>
          </a:p>
        </p:txBody>
      </p:sp>
      <p:sp>
        <p:nvSpPr>
          <p:cNvPr id="4" name="Slide Number Placeholder 3">
            <a:extLst>
              <a:ext uri="{FF2B5EF4-FFF2-40B4-BE49-F238E27FC236}">
                <a16:creationId xmlns:a16="http://schemas.microsoft.com/office/drawing/2014/main" id="{D2AA2CA6-0AA1-6921-1E1B-29B14BF0A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9332481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d5a27f64e3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https://www.unaids.org/sites/default/files/media_asset/global-aids-monitoring_en.pdf </a:t>
            </a:r>
            <a:endParaRPr/>
          </a:p>
          <a:p>
            <a:pPr marL="0" lvl="0" indent="0" algn="l" rtl="0">
              <a:lnSpc>
                <a:spcPct val="100000"/>
              </a:lnSpc>
              <a:spcBef>
                <a:spcPts val="0"/>
              </a:spcBef>
              <a:spcAft>
                <a:spcPts val="0"/>
              </a:spcAft>
              <a:buSzPts val="1100"/>
              <a:buNone/>
            </a:pPr>
            <a:r>
              <a:rPr lang="en"/>
              <a:t>https://www.unaids.org/sites/default/files/media_asset/UNAIDS_GAM_Framework_2022_EN.pdf</a:t>
            </a:r>
            <a:endParaRPr/>
          </a:p>
        </p:txBody>
      </p:sp>
      <p:sp>
        <p:nvSpPr>
          <p:cNvPr id="186" name="Google Shape;186;g2d5a27f64e3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d596f4e2a2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2d596f4e2a2_0_4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d596f4e2a2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d596f4e2a2_0_5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a17a163fff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a17a163fff_0_38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Script:</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 how do we start to put these principles we learnt over the past few days into practice?</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a:lnSpc>
                <a:spcPct val="107000"/>
              </a:lnSpc>
              <a:spcAft>
                <a:spcPts val="800"/>
              </a:spcAft>
            </a:pPr>
            <a:r>
              <a:rPr lang="en-GB" sz="1800" kern="100" dirty="0">
                <a:effectLst/>
                <a:latin typeface="Calibri"/>
                <a:ea typeface="Calibri" panose="020F0502020204030204" pitchFamily="34" charset="0"/>
                <a:cs typeface="Calibri"/>
              </a:rPr>
              <a:t>The principles are universal and are important in every context. They are the characteristics of providers and services that are essential to implementing person-centred care. It includes seeing the person as a whole through the biopsychosocial view and prioritizing relationships between clients and providers. These principles form the foundation to design the activities and interventions that bring about change in the health system – they are at the centre of operationalizing person-centred care. </a:t>
            </a:r>
            <a:r>
              <a:rPr lang="en-GB" sz="1800" kern="100" dirty="0">
                <a:latin typeface="Calibri"/>
                <a:ea typeface="Calibri" panose="020F0502020204030204" pitchFamily="34" charset="0"/>
                <a:cs typeface="Calibri"/>
              </a:rPr>
              <a:t>They are operationalized through the activities that are put in place to turn these concepts into care that is person-centred in reality. These activities fall under different categories, for example activities that involve changing the structure or organization of the services themselves, or involve supporting healthcare providers to provide care that is person-centred. We will go through these in more detail in the next section of this guidance. </a:t>
            </a:r>
            <a:r>
              <a:rPr lang="en-GB" sz="1800" kern="100" dirty="0">
                <a:effectLst/>
                <a:latin typeface="Calibri"/>
                <a:ea typeface="Calibri" panose="020F0502020204030204" pitchFamily="34" charset="0"/>
                <a:cs typeface="Calibri"/>
              </a:rPr>
              <a:t>But</a:t>
            </a:r>
            <a:r>
              <a:rPr lang="en-GB" sz="1800" kern="100" dirty="0">
                <a:latin typeface="Calibri"/>
                <a:ea typeface="Calibri" panose="020F0502020204030204" pitchFamily="34" charset="0"/>
                <a:cs typeface="Calibri"/>
              </a:rPr>
              <a:t> bear in mind that</a:t>
            </a:r>
            <a:r>
              <a:rPr lang="en-GB" sz="1800" kern="100" dirty="0">
                <a:effectLst/>
                <a:latin typeface="Calibri"/>
                <a:ea typeface="Calibri" panose="020F0502020204030204" pitchFamily="34" charset="0"/>
                <a:cs typeface="Calibri"/>
              </a:rPr>
              <a:t> how </a:t>
            </a:r>
            <a:r>
              <a:rPr lang="en-GB" sz="1800" kern="100" dirty="0">
                <a:latin typeface="Calibri"/>
                <a:ea typeface="Calibri" panose="020F0502020204030204" pitchFamily="34" charset="0"/>
                <a:cs typeface="Calibri"/>
              </a:rPr>
              <a:t>these activities</a:t>
            </a:r>
            <a:r>
              <a:rPr lang="en-GB" sz="1800" kern="100" dirty="0">
                <a:effectLst/>
                <a:latin typeface="Calibri"/>
                <a:ea typeface="Calibri" panose="020F0502020204030204" pitchFamily="34" charset="0"/>
                <a:cs typeface="Calibri"/>
              </a:rPr>
              <a:t> are implemented has to be adapted for each context.</a:t>
            </a:r>
            <a:r>
              <a:rPr lang="en-GB" sz="1800" kern="100" dirty="0">
                <a:latin typeface="Calibri"/>
                <a:ea typeface="Calibri" panose="020F0502020204030204" pitchFamily="34" charset="0"/>
                <a:cs typeface="Calibri"/>
              </a:rPr>
              <a:t> </a:t>
            </a:r>
            <a:endParaRPr lang="en-ZA" sz="1800" kern="100" dirty="0">
              <a:effectLst/>
              <a:latin typeface="Calibri"/>
              <a:ea typeface="Calibri" panose="020F0502020204030204" pitchFamily="34" charset="0"/>
              <a:cs typeface="Calibri"/>
            </a:endParaRPr>
          </a:p>
          <a:p>
            <a:pPr marL="158750">
              <a:lnSpc>
                <a:spcPct val="107000"/>
              </a:lnSpc>
              <a:spcAft>
                <a:spcPts val="800"/>
              </a:spcAft>
            </a:pPr>
            <a:endParaRPr lang="en-GB" sz="1800" kern="100" dirty="0">
              <a:latin typeface="Calibri"/>
              <a:ea typeface="Calibri" panose="020F0502020204030204" pitchFamily="34" charset="0"/>
              <a:cs typeface="Calibri"/>
            </a:endParaRPr>
          </a:p>
          <a:p>
            <a:pPr marL="158750">
              <a:lnSpc>
                <a:spcPct val="107000"/>
              </a:lnSpc>
              <a:spcAft>
                <a:spcPts val="800"/>
              </a:spcAft>
            </a:pPr>
            <a:r>
              <a:rPr lang="en-GB" sz="1800" kern="100" dirty="0">
                <a:latin typeface="Calibri"/>
                <a:ea typeface="Calibri" panose="020F0502020204030204" pitchFamily="34" charset="0"/>
                <a:cs typeface="Calibri"/>
              </a:rPr>
              <a:t>In an ideal world, implementing these activities would result in converting the principles into person-centred care in practice. However, in reality, there are many obstacles and challenges along the way. These need to be mitigated in order for the activities to be effective. For example, established referral links and clinical processes might challenge the implementation of an activity to reorganise services to be more person-centred, so this challenge needs to be considered otherwise the activity won’t have the intended effect.</a:t>
            </a:r>
          </a:p>
          <a:p>
            <a:pPr marL="158750">
              <a:lnSpc>
                <a:spcPct val="107000"/>
              </a:lnSpc>
              <a:spcAft>
                <a:spcPts val="800"/>
              </a:spcAft>
            </a:pPr>
            <a:r>
              <a:rPr lang="en-GB" sz="1800" kern="100" dirty="0">
                <a:effectLst/>
                <a:latin typeface="Calibri"/>
                <a:ea typeface="Calibri" panose="020F0502020204030204" pitchFamily="34" charset="0"/>
                <a:cs typeface="Calibri"/>
              </a:rPr>
              <a:t>There are also certain </a:t>
            </a:r>
            <a:r>
              <a:rPr lang="en-GB" sz="1800" kern="100" dirty="0">
                <a:latin typeface="Calibri"/>
                <a:ea typeface="Calibri" panose="020F0502020204030204" pitchFamily="34" charset="0"/>
                <a:cs typeface="Calibri"/>
              </a:rPr>
              <a:t>opportunities that can be leveraged to</a:t>
            </a:r>
            <a:r>
              <a:rPr lang="en-GB" sz="1800" kern="100" dirty="0">
                <a:effectLst/>
                <a:latin typeface="Calibri"/>
                <a:ea typeface="Calibri" panose="020F0502020204030204" pitchFamily="34" charset="0"/>
                <a:cs typeface="Calibri"/>
              </a:rPr>
              <a:t> help facilitate the implementation of these principles</a:t>
            </a:r>
            <a:r>
              <a:rPr lang="en-GB" sz="1800" kern="100" dirty="0">
                <a:latin typeface="Calibri"/>
                <a:ea typeface="Calibri" panose="020F0502020204030204" pitchFamily="34" charset="0"/>
                <a:cs typeface="Calibri"/>
              </a:rPr>
              <a:t>. For example, increasing support from funders for integrating care across different diseases may offer support and help the team</a:t>
            </a:r>
            <a:r>
              <a:rPr lang="en-GB" sz="1800" kern="100" dirty="0">
                <a:effectLst/>
                <a:latin typeface="Calibri"/>
                <a:ea typeface="Calibri" panose="020F0502020204030204" pitchFamily="34" charset="0"/>
                <a:cs typeface="Calibri"/>
              </a:rPr>
              <a:t> </a:t>
            </a:r>
            <a:r>
              <a:rPr lang="en-GB" sz="1800" kern="100" dirty="0">
                <a:latin typeface="Calibri"/>
                <a:ea typeface="Calibri" panose="020F0502020204030204" pitchFamily="34" charset="0"/>
                <a:cs typeface="Calibri"/>
              </a:rPr>
              <a:t>find funds to reorganise their HIV services to be more person-centred. </a:t>
            </a:r>
            <a:endParaRPr lang="en-ZA" sz="1800" kern="100" dirty="0">
              <a:latin typeface="Calibri"/>
              <a:ea typeface="Calibri" panose="020F0502020204030204" pitchFamily="34" charset="0"/>
              <a:cs typeface="Calibri"/>
            </a:endParaRPr>
          </a:p>
          <a:p>
            <a:pPr marL="158750">
              <a:lnSpc>
                <a:spcPct val="107000"/>
              </a:lnSpc>
              <a:spcAft>
                <a:spcPts val="800"/>
              </a:spcAft>
            </a:pPr>
            <a:endParaRPr lang="en-GB" sz="1800" kern="100" dirty="0">
              <a:latin typeface="Calibri"/>
              <a:ea typeface="Calibri" panose="020F0502020204030204" pitchFamily="34" charset="0"/>
              <a:cs typeface="Calibri"/>
            </a:endParaRPr>
          </a:p>
          <a:p>
            <a:pPr marL="158750">
              <a:lnSpc>
                <a:spcPct val="107000"/>
              </a:lnSpc>
              <a:spcAft>
                <a:spcPts val="800"/>
              </a:spcAft>
            </a:pPr>
            <a:r>
              <a:rPr lang="en-GB" sz="1800" kern="100" dirty="0">
                <a:latin typeface="Calibri"/>
                <a:ea typeface="Calibri" panose="020F0502020204030204" pitchFamily="34" charset="0"/>
                <a:cs typeface="Calibri"/>
              </a:rPr>
              <a:t>The</a:t>
            </a:r>
            <a:r>
              <a:rPr lang="en-GB" sz="1800" kern="100" dirty="0">
                <a:effectLst/>
                <a:latin typeface="Calibri"/>
                <a:ea typeface="Calibri" panose="020F0502020204030204" pitchFamily="34" charset="0"/>
                <a:cs typeface="Calibri"/>
              </a:rPr>
              <a:t> challenges you need to overcome and the opportunities to enable person-centred care also depend on your context.</a:t>
            </a:r>
            <a:endParaRPr lang="en-ZA" sz="1800" kern="100" dirty="0">
              <a:effectLst/>
              <a:latin typeface="Calibri"/>
              <a:ea typeface="Calibri" panose="020F0502020204030204" pitchFamily="34" charset="0"/>
              <a:cs typeface="Calibri"/>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7000"/>
              </a:lnSpc>
              <a:spcBef>
                <a:spcPts val="0"/>
              </a:spcBef>
              <a:spcAft>
                <a:spcPts val="800"/>
              </a:spcAft>
              <a:buClrTx/>
              <a:buSzTx/>
              <a:buFontTx/>
              <a:buNone/>
              <a:tabLst/>
              <a:defRPr/>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89" name="Google Shape;389;g2a17a163fff_0_385: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GB" sz="18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t>245</a:t>
            </a:fld>
            <a:endParaRPr kumimoji="0" sz="12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BEFA6-35E2-73D4-5556-F92BE5610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65CF7-AA5D-AD58-046E-E48ECA4E9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B37E4-1B44-DE74-7E1B-875A52C54C84}"/>
              </a:ext>
            </a:extLst>
          </p:cNvPr>
          <p:cNvSpPr>
            <a:spLocks noGrp="1"/>
          </p:cNvSpPr>
          <p:nvPr>
            <p:ph type="body" idx="1"/>
          </p:nvPr>
        </p:nvSpPr>
        <p:spPr/>
        <p:txBody>
          <a:bodyPr/>
          <a:lstStyle/>
          <a:p>
            <a:endParaRPr lang="en-ZM" dirty="0"/>
          </a:p>
        </p:txBody>
      </p:sp>
      <p:sp>
        <p:nvSpPr>
          <p:cNvPr id="4" name="Slide Number Placeholder 3">
            <a:extLst>
              <a:ext uri="{FF2B5EF4-FFF2-40B4-BE49-F238E27FC236}">
                <a16:creationId xmlns:a16="http://schemas.microsoft.com/office/drawing/2014/main" id="{263EDAA3-7CC9-288E-1D0A-AD97BB212D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3352723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8E2BF-55A9-1775-F946-C4436864E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CB89D-B94F-71E0-1198-29E9B37E5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9DE76-6478-7673-05C1-CC147ADA27C0}"/>
              </a:ext>
            </a:extLst>
          </p:cNvPr>
          <p:cNvSpPr>
            <a:spLocks noGrp="1"/>
          </p:cNvSpPr>
          <p:nvPr>
            <p:ph type="body" idx="1"/>
          </p:nvPr>
        </p:nvSpPr>
        <p:spPr/>
        <p:txBody>
          <a:bodyPr/>
          <a:lstStyle/>
          <a:p>
            <a:endParaRPr lang="en-ZM" dirty="0"/>
          </a:p>
        </p:txBody>
      </p:sp>
      <p:sp>
        <p:nvSpPr>
          <p:cNvPr id="4" name="Slide Number Placeholder 3">
            <a:extLst>
              <a:ext uri="{FF2B5EF4-FFF2-40B4-BE49-F238E27FC236}">
                <a16:creationId xmlns:a16="http://schemas.microsoft.com/office/drawing/2014/main" id="{3CCFEE05-BC14-7B0E-B2AB-7A990A491C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2649820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62F8C-6252-F19A-9723-CFEF25555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595AB-E440-DC0E-6F88-6917EA944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B0E73-5E62-B64F-1B09-44F30157D8D3}"/>
              </a:ext>
            </a:extLst>
          </p:cNvPr>
          <p:cNvSpPr>
            <a:spLocks noGrp="1"/>
          </p:cNvSpPr>
          <p:nvPr>
            <p:ph type="body" idx="1"/>
          </p:nvPr>
        </p:nvSpPr>
        <p:spPr/>
        <p:txBody>
          <a:bodyPr/>
          <a:lstStyle/>
          <a:p>
            <a:endParaRPr lang="en-ZM" dirty="0"/>
          </a:p>
        </p:txBody>
      </p:sp>
      <p:sp>
        <p:nvSpPr>
          <p:cNvPr id="4" name="Slide Number Placeholder 3">
            <a:extLst>
              <a:ext uri="{FF2B5EF4-FFF2-40B4-BE49-F238E27FC236}">
                <a16:creationId xmlns:a16="http://schemas.microsoft.com/office/drawing/2014/main" id="{E6D5B8A4-3899-9752-14A9-BA5F8C0FF2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8060572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121EA-C228-7903-D503-AECE99D56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D5E04-F07B-FC86-9E3E-C40B8E2DC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D16E9-ED12-D9D3-A268-5FD822B0DCAC}"/>
              </a:ext>
            </a:extLst>
          </p:cNvPr>
          <p:cNvSpPr>
            <a:spLocks noGrp="1"/>
          </p:cNvSpPr>
          <p:nvPr>
            <p:ph type="body" idx="1"/>
          </p:nvPr>
        </p:nvSpPr>
        <p:spPr/>
        <p:txBody>
          <a:bodyPr/>
          <a:lstStyle/>
          <a:p>
            <a:endParaRPr lang="en-ZM" dirty="0"/>
          </a:p>
        </p:txBody>
      </p:sp>
      <p:sp>
        <p:nvSpPr>
          <p:cNvPr id="4" name="Slide Number Placeholder 3">
            <a:extLst>
              <a:ext uri="{FF2B5EF4-FFF2-40B4-BE49-F238E27FC236}">
                <a16:creationId xmlns:a16="http://schemas.microsoft.com/office/drawing/2014/main" id="{5D2FC1D6-E4AD-054B-8D0A-5B95B8697A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97467143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BEFA6-35E2-73D4-5556-F92BE5610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65CF7-AA5D-AD58-046E-E48ECA4E9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B37E4-1B44-DE74-7E1B-875A52C54C84}"/>
              </a:ext>
            </a:extLst>
          </p:cNvPr>
          <p:cNvSpPr>
            <a:spLocks noGrp="1"/>
          </p:cNvSpPr>
          <p:nvPr>
            <p:ph type="body" idx="1"/>
          </p:nvPr>
        </p:nvSpPr>
        <p:spPr/>
        <p:txBody>
          <a:bodyPr/>
          <a:lstStyle/>
          <a:p>
            <a:endParaRPr lang="en-ZM" dirty="0"/>
          </a:p>
        </p:txBody>
      </p:sp>
      <p:sp>
        <p:nvSpPr>
          <p:cNvPr id="4" name="Slide Number Placeholder 3">
            <a:extLst>
              <a:ext uri="{FF2B5EF4-FFF2-40B4-BE49-F238E27FC236}">
                <a16:creationId xmlns:a16="http://schemas.microsoft.com/office/drawing/2014/main" id="{263EDAA3-7CC9-288E-1D0A-AD97BB212D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33527236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95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0C993-806D-10B9-4977-F64AD713D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8E468-85B2-867F-63F9-7E55D49EE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3B55E-A66B-DB6D-8F9A-322A518DFCA9}"/>
              </a:ext>
            </a:extLst>
          </p:cNvPr>
          <p:cNvSpPr>
            <a:spLocks noGrp="1"/>
          </p:cNvSpPr>
          <p:nvPr>
            <p:ph type="body" idx="1"/>
          </p:nvPr>
        </p:nvSpPr>
        <p:spPr/>
        <p:txBody>
          <a:bodyPr/>
          <a:lstStyle/>
          <a:p>
            <a:pPr algn="l" fontAlgn="base"/>
            <a:r>
              <a:rPr lang="en-US" b="0" i="0" dirty="0">
                <a:solidFill>
                  <a:srgbClr val="000000"/>
                </a:solidFill>
                <a:effectLst/>
                <a:latin typeface="system"/>
              </a:rPr>
              <a:t>the Broken Telephone Game, is a classic party game that has entertained people of all ages for generations.</a:t>
            </a:r>
          </a:p>
          <a:p>
            <a:pPr algn="l" fontAlgn="base"/>
            <a:r>
              <a:rPr lang="en-US" b="0" i="0" dirty="0">
                <a:solidFill>
                  <a:srgbClr val="000000"/>
                </a:solidFill>
                <a:effectLst/>
                <a:latin typeface="system"/>
              </a:rPr>
              <a:t>The game’s premise is simple: a message is whispered from one person to another, passing through a sequence of repetitions until it reaches the final person.</a:t>
            </a:r>
          </a:p>
          <a:p>
            <a:pPr algn="l" fontAlgn="base"/>
            <a:r>
              <a:rPr lang="en-US" b="0" i="0" dirty="0">
                <a:solidFill>
                  <a:srgbClr val="000000"/>
                </a:solidFill>
                <a:effectLst/>
                <a:latin typeface="system"/>
              </a:rPr>
              <a:t>What makes this game so intriguing is the transformation the message undergoes along the way, often resulting in hilarious and unexpected outcomes.</a:t>
            </a:r>
          </a:p>
          <a:p>
            <a:pPr lvl="1" eaLnBrk="1" hangingPunct="1">
              <a:buFontTx/>
              <a:buChar char="•"/>
            </a:pPr>
            <a:endParaRPr lang="en-ZM" dirty="0"/>
          </a:p>
        </p:txBody>
      </p:sp>
      <p:sp>
        <p:nvSpPr>
          <p:cNvPr id="4" name="Slide Number Placeholder 3">
            <a:extLst>
              <a:ext uri="{FF2B5EF4-FFF2-40B4-BE49-F238E27FC236}">
                <a16:creationId xmlns:a16="http://schemas.microsoft.com/office/drawing/2014/main" id="{C7360288-E493-D671-641D-8B185EAEB1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277411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355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4278644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91790165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40789951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31980591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0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E66F9-BFFB-5DD4-64F2-43D079C9A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0E49F-6B2E-43A6-F2C3-C36B14EFF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50838-F9ED-CF34-0E28-07C02082A871}"/>
              </a:ext>
            </a:extLst>
          </p:cNvPr>
          <p:cNvSpPr>
            <a:spLocks noGrp="1"/>
          </p:cNvSpPr>
          <p:nvPr>
            <p:ph type="body" idx="1"/>
          </p:nvPr>
        </p:nvSpPr>
        <p:spPr/>
        <p:txBody>
          <a:bodyPr/>
          <a:lstStyle/>
          <a:p>
            <a:pPr algn="l" fontAlgn="base"/>
            <a:r>
              <a:rPr lang="en-US" b="0" i="0" dirty="0">
                <a:solidFill>
                  <a:srgbClr val="000000"/>
                </a:solidFill>
                <a:effectLst/>
                <a:latin typeface="system"/>
              </a:rPr>
              <a:t>Chinese Whispers, also known as the Broken Telephone Game, is a classic party game that has entertained people of all ages for generations.</a:t>
            </a:r>
          </a:p>
          <a:p>
            <a:pPr algn="l" fontAlgn="base"/>
            <a:r>
              <a:rPr lang="en-US" b="0" i="0" dirty="0">
                <a:solidFill>
                  <a:srgbClr val="000000"/>
                </a:solidFill>
                <a:effectLst/>
                <a:latin typeface="system"/>
              </a:rPr>
              <a:t>The game’s premise is simple: a message is whispered from one person to another, passing through a sequence of repetitions until it reaches the final person.</a:t>
            </a:r>
          </a:p>
          <a:p>
            <a:pPr algn="l" fontAlgn="base"/>
            <a:r>
              <a:rPr lang="en-US" b="0" i="0" dirty="0">
                <a:solidFill>
                  <a:srgbClr val="000000"/>
                </a:solidFill>
                <a:effectLst/>
                <a:latin typeface="system"/>
              </a:rPr>
              <a:t>What makes this game so intriguing is the transformation the message undergoes along the way, often resulting in hilarious and unexpected outcomes.</a:t>
            </a:r>
          </a:p>
          <a:p>
            <a:pPr lvl="1" eaLnBrk="1" hangingPunct="1">
              <a:buFontTx/>
              <a:buChar char="•"/>
            </a:pPr>
            <a:endParaRPr lang="en-ZM" dirty="0"/>
          </a:p>
        </p:txBody>
      </p:sp>
      <p:sp>
        <p:nvSpPr>
          <p:cNvPr id="4" name="Slide Number Placeholder 3">
            <a:extLst>
              <a:ext uri="{FF2B5EF4-FFF2-40B4-BE49-F238E27FC236}">
                <a16:creationId xmlns:a16="http://schemas.microsoft.com/office/drawing/2014/main" id="{C76CB137-D692-AE90-5D57-FCCDE681B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77221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effectLst/>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5C0B-4FFA-4ED4-B907-8B55F5C3FCCB}"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180506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5C0B-4FFA-4ED4-B907-8B55F5C3FCCB}"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205724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how PCC might work when we apply principles of good communication and PEARL. Do you recall what PEARL stands for? </a:t>
            </a:r>
            <a:endParaRPr lang="en-ZM"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73320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Kombatende</a:t>
            </a:r>
          </a:p>
          <a:p>
            <a:endParaRPr lang="en-US"/>
          </a:p>
          <a:p>
            <a:r>
              <a:rPr lang="en-US"/>
              <a:t>Summarize the day</a:t>
            </a:r>
          </a:p>
          <a:p>
            <a:endParaRPr lang="en-US"/>
          </a:p>
          <a:p>
            <a:r>
              <a:rPr lang="en-US"/>
              <a:t>Highlight that there will be group work after lunch</a:t>
            </a:r>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2</a:t>
            </a:fld>
            <a:endParaRPr lang="de-DE"/>
          </a:p>
        </p:txBody>
      </p:sp>
    </p:spTree>
    <p:extLst>
      <p:ext uri="{BB962C8B-B14F-4D97-AF65-F5344CB8AC3E}">
        <p14:creationId xmlns:p14="http://schemas.microsoft.com/office/powerpoint/2010/main" val="2267478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09854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M"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631544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BEFA6-35E2-73D4-5556-F92BE5610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65CF7-AA5D-AD58-046E-E48ECA4E9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B37E4-1B44-DE74-7E1B-875A52C54C84}"/>
              </a:ext>
            </a:extLst>
          </p:cNvPr>
          <p:cNvSpPr>
            <a:spLocks noGrp="1"/>
          </p:cNvSpPr>
          <p:nvPr>
            <p:ph type="body" idx="1"/>
          </p:nvPr>
        </p:nvSpPr>
        <p:spPr/>
        <p:txBody>
          <a:bodyPr/>
          <a:lstStyle/>
          <a:p>
            <a:endParaRPr lang="en-ZM" dirty="0"/>
          </a:p>
        </p:txBody>
      </p:sp>
      <p:sp>
        <p:nvSpPr>
          <p:cNvPr id="4" name="Slide Number Placeholder 3">
            <a:extLst>
              <a:ext uri="{FF2B5EF4-FFF2-40B4-BE49-F238E27FC236}">
                <a16:creationId xmlns:a16="http://schemas.microsoft.com/office/drawing/2014/main" id="{263EDAA3-7CC9-288E-1D0A-AD97BB212D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335272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0" i="0" u="none" strike="noStrike" kern="1200" dirty="0">
                <a:solidFill>
                  <a:srgbClr val="000000"/>
                </a:solidFill>
                <a:effectLst/>
                <a:latin typeface="Verdana" panose="020B0604030504040204" pitchFamily="34" charset="0"/>
              </a:rPr>
              <a:t>Ask participants to look through their reflections from yesterday</a:t>
            </a:r>
          </a:p>
          <a:p>
            <a:pPr marL="0" algn="l" rtl="0" eaLnBrk="1" fontAlgn="t" latinLnBrk="0" hangingPunct="1">
              <a:spcBef>
                <a:spcPts val="0"/>
              </a:spcBef>
              <a:spcAft>
                <a:spcPts val="0"/>
              </a:spcAft>
            </a:pPr>
            <a:r>
              <a:rPr lang="en-US" sz="1800" b="0" i="0" u="none" strike="noStrike" kern="1200" dirty="0">
                <a:solidFill>
                  <a:srgbClr val="000000"/>
                </a:solidFill>
                <a:effectLst/>
                <a:latin typeface="Verdana" panose="020B0604030504040204" pitchFamily="34" charset="0"/>
              </a:rPr>
              <a:t>Ask for1-3 volunteers of something that they learnt to share</a:t>
            </a:r>
          </a:p>
          <a:p>
            <a:pPr marL="0" algn="l" rtl="0" eaLnBrk="1" fontAlgn="t" latinLnBrk="0" hangingPunct="1">
              <a:spcBef>
                <a:spcPts val="0"/>
              </a:spcBef>
              <a:spcAft>
                <a:spcPts val="0"/>
              </a:spcAft>
            </a:pPr>
            <a:r>
              <a:rPr lang="en-US" sz="1800" b="0" i="0" u="none" strike="noStrike" kern="1200" dirty="0">
                <a:solidFill>
                  <a:srgbClr val="000000"/>
                </a:solidFill>
                <a:effectLst/>
                <a:latin typeface="Verdana" panose="020B0604030504040204" pitchFamily="34" charset="0"/>
              </a:rPr>
              <a:t>Turn to person next to them and compare what they learnt</a:t>
            </a:r>
          </a:p>
          <a:p>
            <a:pPr marL="0" algn="l" rtl="0" eaLnBrk="1" fontAlgn="t" latinLnBrk="0" hangingPunct="1">
              <a:spcBef>
                <a:spcPts val="0"/>
              </a:spcBef>
              <a:spcAft>
                <a:spcPts val="0"/>
              </a:spcAft>
            </a:pPr>
            <a:r>
              <a:rPr lang="en-US" sz="1800" b="0" i="0" u="none" strike="noStrike" kern="1200" dirty="0">
                <a:solidFill>
                  <a:srgbClr val="000000"/>
                </a:solidFill>
                <a:effectLst/>
                <a:latin typeface="Verdana" panose="020B0604030504040204" pitchFamily="34" charset="0"/>
              </a:rPr>
              <a:t>Take a few moments to reflect on what they hope to learn today – look at pages 20 – 25 of workbook</a:t>
            </a:r>
            <a:endParaRPr lang="en-CH" sz="1800" b="0" i="0" u="none" strike="noStrike" dirty="0">
              <a:effectLst/>
              <a:latin typeface="Arial" panose="020B0604020202020204" pitchFamily="34" charset="0"/>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34509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Kombatende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Summarize the day</a:t>
            </a:r>
          </a:p>
          <a:p>
            <a:endParaRPr lang="en-US"/>
          </a:p>
          <a:p>
            <a:r>
              <a:rPr lang="en-US"/>
              <a:t>Case studies in the morning, a focus on mental health and then site visits in the afternoon</a:t>
            </a: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293711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kern="1200" dirty="0">
                <a:solidFill>
                  <a:schemeClr val="tx1"/>
                </a:solidFill>
                <a:effectLst/>
                <a:latin typeface="+mn-lt"/>
                <a:ea typeface="+mn-ea"/>
                <a:cs typeface="+mn-cs"/>
              </a:rPr>
              <a:t>Because of improvements to testing and linkage over the last 10 years, retention in HIV care has now become the prominent challenge for securing benefits of success to date</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1200" b="0" i="0" u="none" strike="noStrike"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t>Diverse barriers to sustained HIV care include obligations that keep clients away from getting medication at the clinic as well as spending too much time at the clinic</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kern="1200" dirty="0">
                <a:solidFill>
                  <a:schemeClr val="tx1"/>
                </a:solidFill>
                <a:effectLst/>
                <a:latin typeface="+mn-lt"/>
                <a:ea typeface="+mn-ea"/>
                <a:cs typeface="+mn-cs"/>
              </a:rPr>
              <a:t>Differentiated service delivery as well as system integration has eased these barriers. </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b="1" i="0" u="none" strike="noStrike" kern="1200" dirty="0">
                <a:solidFill>
                  <a:schemeClr val="tx1"/>
                </a:solidFill>
                <a:effectLst/>
                <a:latin typeface="+mn-lt"/>
                <a:ea typeface="+mn-ea"/>
                <a:cs typeface="+mn-cs"/>
              </a:rPr>
              <a:t>Recipient of care encounter challenges to accessing care. </a:t>
            </a:r>
            <a:r>
              <a:rPr lang="en-US" sz="1200" b="1" i="0" u="none" strike="noStrike" dirty="0">
                <a:solidFill>
                  <a:srgbClr val="000000"/>
                </a:solidFill>
                <a:effectLst/>
                <a:latin typeface="Arial" panose="020B0604020202020204" pitchFamily="34" charset="0"/>
              </a:rPr>
              <a:t>However, </a:t>
            </a:r>
            <a:r>
              <a:rPr lang="en-US" sz="1200" b="1" i="0" u="none" strike="noStrike" dirty="0">
                <a:solidFill>
                  <a:schemeClr val="tx1"/>
                </a:solidFill>
                <a:effectLst/>
                <a:latin typeface="Arial" panose="020B0604020202020204" pitchFamily="34" charset="0"/>
              </a:rPr>
              <a:t>client</a:t>
            </a:r>
            <a:r>
              <a:rPr lang="en-US" sz="1200" b="1" i="0" u="none" strike="noStrike" dirty="0">
                <a:solidFill>
                  <a:schemeClr val="tx1"/>
                </a:solidFill>
                <a:effectLst/>
              </a:rPr>
              <a:t>-provider interactions are important, but few strategies have been tested that empirically evaluate the effects on provider behavior and the client experience on retention in HIV care.</a:t>
            </a:r>
          </a:p>
        </p:txBody>
      </p:sp>
    </p:spTree>
    <p:extLst>
      <p:ext uri="{BB962C8B-B14F-4D97-AF65-F5344CB8AC3E}">
        <p14:creationId xmlns:p14="http://schemas.microsoft.com/office/powerpoint/2010/main" val="679500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defRPr/>
            </a:pPr>
            <a:r>
              <a:rPr lang="en-US" sz="1200" dirty="0"/>
              <a:t>In 2015 – 2016, CIDRZ in collaboration with Ministry of Health (MoH) implemented the Better Information for Health in Zambia (BetterInfo) Study aimed at establishing the true outcomes of clients who were lost to follow-up.</a:t>
            </a:r>
          </a:p>
          <a:p>
            <a:pPr marL="171450" indent="-171450">
              <a:buFont typeface="Arial"/>
              <a:buChar char="•"/>
              <a:defRPr/>
            </a:pPr>
            <a:r>
              <a:rPr lang="en-US" sz="1200" dirty="0"/>
              <a:t>Our own formative work for this BetterInfo trial emphasized existing literature about the importance of inter-personal interactions with health care workers</a:t>
            </a:r>
          </a:p>
          <a:p>
            <a:pPr marL="171450" indent="-171450">
              <a:buFont typeface="Arial"/>
              <a:buChar char="•"/>
              <a:defRPr/>
            </a:pPr>
            <a:endParaRPr lang="en-US" sz="1200" dirty="0"/>
          </a:p>
          <a:p>
            <a:pPr marL="171450" indent="-171450">
              <a:buFont typeface="Arial"/>
              <a:buChar char="•"/>
              <a:defRPr/>
            </a:pPr>
            <a:r>
              <a:rPr lang="en-US" sz="1200" dirty="0"/>
              <a:t>In clients lost to HIV care and traced in the field, we conducted a discrete choice experiment - a method taken from marketing to quantify what people want or their preferences.</a:t>
            </a:r>
          </a:p>
          <a:p>
            <a:pPr marL="171450" indent="-171450">
              <a:buFont typeface="Arial"/>
              <a:buChar char="•"/>
              <a:defRPr/>
            </a:pPr>
            <a:endParaRPr lang="en-US" sz="1200" dirty="0"/>
          </a:p>
          <a:p>
            <a:pPr marL="171450" indent="-171450">
              <a:buFont typeface="Arial"/>
              <a:buChar char="•"/>
              <a:defRPr/>
            </a:pPr>
            <a:r>
              <a:rPr lang="en-US" sz="1200" dirty="0"/>
              <a:t>In this formative study, we found that Clients were willing to travel up to </a:t>
            </a:r>
            <a:r>
              <a:rPr lang="en-GB" sz="1200" dirty="0"/>
              <a:t>45 km for “Nice/ kind” health care workers, compared to 30 km for longer refills, and only 5 kilometres for a clinic that was open on a Saturday</a:t>
            </a:r>
          </a:p>
          <a:p>
            <a:pPr marL="171450" indent="-171450">
              <a:buFont typeface="Arial"/>
              <a:buChar char="•"/>
              <a:defRPr/>
            </a:pPr>
            <a:endParaRPr lang="en-GB" sz="1600" dirty="0"/>
          </a:p>
          <a:p>
            <a:pPr marL="171450" indent="-171450">
              <a:buFont typeface="Arial"/>
              <a:buChar char="•"/>
              <a:defRPr/>
            </a:pPr>
            <a:endParaRPr lang="en-GB" sz="1600" dirty="0"/>
          </a:p>
          <a:p>
            <a:pPr marL="171450" indent="-171450">
              <a:buChar char="•"/>
            </a:pPr>
            <a:endParaRPr lang="en-GB" sz="1600" dirty="0"/>
          </a:p>
          <a:p>
            <a:pPr marL="171450" indent="-171450">
              <a:buChar char="•"/>
            </a:pPr>
            <a:endParaRPr lang="en-US" sz="1600" dirty="0"/>
          </a:p>
          <a:p>
            <a:endParaRPr lang="en-US" sz="1600" dirty="0"/>
          </a:p>
        </p:txBody>
      </p:sp>
    </p:spTree>
    <p:extLst>
      <p:ext uri="{BB962C8B-B14F-4D97-AF65-F5344CB8AC3E}">
        <p14:creationId xmlns:p14="http://schemas.microsoft.com/office/powerpoint/2010/main" val="4281825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Under the </a:t>
            </a:r>
            <a:r>
              <a:rPr lang="en-US" dirty="0" err="1"/>
              <a:t>BetteInfo</a:t>
            </a:r>
            <a:r>
              <a:rPr lang="en-US" dirty="0"/>
              <a:t> study, </a:t>
            </a:r>
            <a:r>
              <a:rPr lang="en-US" baseline="0" dirty="0"/>
              <a:t>we also asked patients what would have to change to bring them back to care – As you look at this figure, it is apparent that most of the reasons were clinic based, shown by the green bars. </a:t>
            </a:r>
          </a:p>
          <a:p>
            <a:endParaRPr lang="en-US" baseline="0" dirty="0"/>
          </a:p>
          <a:p>
            <a:r>
              <a:rPr lang="en-US" baseline="0" dirty="0"/>
              <a:t>Psychosocial and structural reasons were also prevalent, but perhaps clients see facility characteristics as the most easily changed and therefore the “rate limiting factor” for return.</a:t>
            </a:r>
            <a:r>
              <a:rPr lang="en-US" dirty="0"/>
              <a:t>  </a:t>
            </a:r>
          </a:p>
          <a:p>
            <a:endParaRPr lang="en-US" dirty="0"/>
          </a:p>
          <a:p>
            <a:r>
              <a:rPr lang="en-US" dirty="0"/>
              <a:t>Further, we see facility-level variations - each bar (clinic-based changes needed to return to clinic </a:t>
            </a:r>
            <a:r>
              <a:rPr lang="en-US" baseline="0" dirty="0"/>
              <a:t>ranged from 15 to 82%).</a:t>
            </a:r>
          </a:p>
          <a:p>
            <a:endParaRPr lang="en-US" baseline="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THESE EARLY FINDINGS on </a:t>
            </a:r>
            <a:r>
              <a:rPr lang="en-US" dirty="0"/>
              <a:t>the inter-personal encounter between clients and health care workers</a:t>
            </a:r>
            <a:r>
              <a:rPr lang="en-GB" dirty="0"/>
              <a:t> LED TO THE PCC STUDY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6324C-1738-3048-BBF7-C053288A3CAA}"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566748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4859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use patient centred care is to treat patients as </a:t>
            </a:r>
            <a:r>
              <a:rPr lang="en-US" sz="1200" b="1" u="sng" dirty="0"/>
              <a:t>equal partners in planning, developing and monitoring care</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"Put simply, being person-centred is about focusing care on the needs of the person rather than the needs of the service.  It doesn’t mean that ‘what the person says, goes’, but it does mean that we have to take into consideration and act on what people want when we plan and deliver their care."- https://</a:t>
            </a:r>
            <a:r>
              <a:rPr lang="en-US" sz="1200" b="0" i="0" kern="1200" dirty="0" err="1">
                <a:solidFill>
                  <a:schemeClr val="tx1"/>
                </a:solidFill>
                <a:effectLst/>
                <a:latin typeface="+mn-lt"/>
                <a:ea typeface="+mn-ea"/>
                <a:cs typeface="+mn-cs"/>
              </a:rPr>
              <a:t>rcni.com</a:t>
            </a:r>
            <a:r>
              <a:rPr lang="en-US" sz="1200" b="0" i="0" kern="1200" dirty="0">
                <a:solidFill>
                  <a:schemeClr val="tx1"/>
                </a:solidFill>
                <a:effectLst/>
                <a:latin typeface="+mn-lt"/>
                <a:ea typeface="+mn-ea"/>
                <a:cs typeface="+mn-cs"/>
              </a:rPr>
              <a:t>/hosted-content/</a:t>
            </a:r>
            <a:r>
              <a:rPr lang="en-US" sz="1200" b="0" i="0" kern="1200" dirty="0" err="1">
                <a:solidFill>
                  <a:schemeClr val="tx1"/>
                </a:solidFill>
                <a:effectLst/>
                <a:latin typeface="+mn-lt"/>
                <a:ea typeface="+mn-ea"/>
                <a:cs typeface="+mn-cs"/>
              </a:rPr>
              <a:t>rcn</a:t>
            </a:r>
            <a:r>
              <a:rPr lang="en-US" sz="1200" b="0" i="0" kern="1200" dirty="0">
                <a:solidFill>
                  <a:schemeClr val="tx1"/>
                </a:solidFill>
                <a:effectLst/>
                <a:latin typeface="+mn-lt"/>
                <a:ea typeface="+mn-ea"/>
                <a:cs typeface="+mn-cs"/>
              </a:rPr>
              <a:t>/first-steps/what-person-centred-care-means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A28C2-FAE2-AC44-8794-DF04CBD8F6A9}"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71757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spcAft>
                <a:spcPts val="600"/>
              </a:spcAft>
              <a:buClr>
                <a:schemeClr val="tx1"/>
              </a:buClr>
            </a:pPr>
            <a:r>
              <a:rPr lang="en-US" sz="1200" b="1" i="0" kern="1200" dirty="0">
                <a:solidFill>
                  <a:schemeClr val="tx1"/>
                </a:solidFill>
                <a:effectLst/>
                <a:latin typeface="+mn-lt"/>
                <a:ea typeface="+mn-ea"/>
                <a:cs typeface="+mn-cs"/>
              </a:rPr>
              <a:t>From 2019-2021 we conducted </a:t>
            </a:r>
            <a:r>
              <a:rPr lang="en-US" b="1" dirty="0"/>
              <a:t>a</a:t>
            </a:r>
            <a:r>
              <a:rPr lang="en-US" sz="1200" b="1" dirty="0"/>
              <a:t> stepped wedge, cluster randomized trial of an intervention intended to improve person-centredness of HIV care </a:t>
            </a:r>
            <a:r>
              <a:rPr lang="en-US" sz="1200" b="1" i="0" kern="1200" dirty="0">
                <a:solidFill>
                  <a:schemeClr val="tx1"/>
                </a:solidFill>
                <a:effectLst/>
                <a:latin typeface="+mn-lt"/>
                <a:ea typeface="+mn-ea"/>
                <a:cs typeface="+mn-cs"/>
              </a:rPr>
              <a:t>across 24 government-run health facilities in Lusaka, Zambia. *Click*We began with a formative phase to design our approach. *click* The resulting trialed intervention included three main components: 1. provider training and coaching, 2. collecting client experience data and sharing it with facility staff members, and 3. supporting facilities to create improvement plans and providing gentle incentives for improved performance. We measured multiple outcome types. *click* . This intervention had </a:t>
            </a:r>
            <a:r>
              <a:rPr lang="en-US" b="1" i="0" u="none" strike="noStrike" dirty="0">
                <a:solidFill>
                  <a:schemeClr val="tx1"/>
                </a:solidFill>
                <a:effectLst/>
              </a:rPr>
              <a:t>measurable positive effects on client experience and retention, but not viral suppression (</a:t>
            </a:r>
            <a:r>
              <a:rPr lang="en-US" sz="1200" b="1" i="0" kern="1200" dirty="0">
                <a:solidFill>
                  <a:schemeClr val="tx1"/>
                </a:solidFill>
                <a:effectLst/>
                <a:latin typeface="+mn-lt"/>
                <a:ea typeface="+mn-ea"/>
                <a:cs typeface="+mn-cs"/>
              </a:rPr>
              <a:t>As presented in detail at CROI 2023 and in a forthcoming publication)</a:t>
            </a:r>
            <a:r>
              <a:rPr lang="en-US" b="1" i="0" u="none" strike="noStrike" dirty="0">
                <a:solidFill>
                  <a:schemeClr val="tx1"/>
                </a:solidFill>
                <a:effectLst/>
              </a:rPr>
              <a:t>. </a:t>
            </a:r>
          </a:p>
          <a:p>
            <a:pPr>
              <a:lnSpc>
                <a:spcPct val="110000"/>
              </a:lnSpc>
              <a:spcBef>
                <a:spcPts val="600"/>
              </a:spcBef>
              <a:spcAft>
                <a:spcPts val="600"/>
              </a:spcAft>
              <a:buClr>
                <a:schemeClr val="tx1"/>
              </a:buClr>
            </a:pPr>
            <a:endParaRPr lang="en-US" b="1" i="0" u="none" strike="noStrike" dirty="0">
              <a:solidFill>
                <a:schemeClr val="tx1"/>
              </a:solidFill>
              <a:effectLst/>
            </a:endParaRPr>
          </a:p>
          <a:p>
            <a:pPr>
              <a:lnSpc>
                <a:spcPct val="110000"/>
              </a:lnSpc>
              <a:spcBef>
                <a:spcPts val="600"/>
              </a:spcBef>
              <a:spcAft>
                <a:spcPts val="600"/>
              </a:spcAft>
              <a:buClr>
                <a:schemeClr val="tx1"/>
              </a:buClr>
            </a:pPr>
            <a:r>
              <a:rPr lang="en-US" b="1" i="0" u="none" strike="noStrike" dirty="0">
                <a:solidFill>
                  <a:schemeClr val="tx1"/>
                </a:solidFill>
                <a:effectLst/>
              </a:rPr>
              <a:t>From 2022 to date, </a:t>
            </a:r>
            <a:r>
              <a:rPr lang="en-US" sz="1200" b="1" dirty="0"/>
              <a:t>CIDRZ continues to lead PCC agenda in Zambia in collaboration with the Performance Improvement (PI) and Quality Assurance Quality Improvement (QAQI) Departments under the Zambian Ministry of Health. I will talk more in terms of what we are doing to advance PCC in Zambia.</a:t>
            </a:r>
            <a:endParaRPr lang="en-US" b="1"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31983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game – respect, individuality, empathy, involvement, support, empowerment, flexibility, holistically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37946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Having found out that PCC works, we were now concerned with how PCC can be taken up by the health system. At the same time, we received overwhelming  support  for further scale up of PCC beyond the study sites. In 2022 to about August 2024, CIDRZ worked with MoH QAQI Unit so as to strengthen quality improvement through Person Centred Care Approaches Project with the Ministry of Health. </a:t>
            </a:r>
            <a:endParaRPr lang="en-ZM" sz="2000" dirty="0"/>
          </a:p>
        </p:txBody>
      </p:sp>
    </p:spTree>
    <p:extLst>
      <p:ext uri="{BB962C8B-B14F-4D97-AF65-F5344CB8AC3E}">
        <p14:creationId xmlns:p14="http://schemas.microsoft.com/office/powerpoint/2010/main" val="4128255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5" name="Notes Placeholder 4"/>
          <p:cNvSpPr>
            <a:spLocks noGrp="1"/>
          </p:cNvSpPr>
          <p:nvPr>
            <p:ph type="body" sz="quarter" idx="11"/>
          </p:nvPr>
        </p:nvSpPr>
        <p:spPr/>
        <p:txBody>
          <a:bodyPr/>
          <a:lstStyle/>
          <a:p>
            <a:pPr marL="158750" indent="0">
              <a:buNone/>
            </a:pPr>
            <a:r>
              <a:rPr lang="en-US" dirty="0"/>
              <a:t>Having found out that PCC works, we were now concerned with how PCC can be taken up by the health system. Therefore, we needed to do three (3) things; 1) understand what was happening in terms of Performance Improvement and Quality Management; 2) Engage stakeholders to develop a road map for strengthening PI/QM program and 3) Provide technical assistance for Quality Improvement at different levels.</a:t>
            </a:r>
          </a:p>
        </p:txBody>
      </p:sp>
    </p:spTree>
    <p:extLst>
      <p:ext uri="{BB962C8B-B14F-4D97-AF65-F5344CB8AC3E}">
        <p14:creationId xmlns:p14="http://schemas.microsoft.com/office/powerpoint/2010/main" val="1765037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gn="just" defTabSz="1664281">
              <a:spcBef>
                <a:spcPts val="961"/>
              </a:spcBef>
              <a:buFont typeface="Arial" panose="020B0604020202020204" pitchFamily="34" charset="0"/>
              <a:buChar char="•"/>
              <a:defRPr/>
            </a:pPr>
            <a:r>
              <a:rPr lang="en-CA" altLang="en-US" sz="1800" dirty="0">
                <a:ln w="0"/>
                <a:solidFill>
                  <a:schemeClr val="tx1"/>
                </a:solidFill>
              </a:rPr>
              <a:t>In order to understand the perceived facilitators and barriers  and what opportunities exist to integrate PCC, we :</a:t>
            </a:r>
          </a:p>
          <a:p>
            <a:pPr marL="285750" indent="-285750" algn="just" defTabSz="1664281">
              <a:spcBef>
                <a:spcPts val="961"/>
              </a:spcBef>
              <a:buFont typeface="Arial" panose="020B0604020202020204" pitchFamily="34" charset="0"/>
              <a:buChar char="•"/>
              <a:defRPr/>
            </a:pPr>
            <a:endParaRPr lang="en-CA" altLang="en-US" sz="1800" dirty="0">
              <a:ln w="0"/>
              <a:solidFill>
                <a:schemeClr val="tx1"/>
              </a:solidFill>
            </a:endParaRPr>
          </a:p>
          <a:p>
            <a:pPr marL="628650" lvl="1" indent="-171450" algn="just" defTabSz="1664281">
              <a:spcBef>
                <a:spcPts val="961"/>
              </a:spcBef>
              <a:defRPr/>
            </a:pPr>
            <a:r>
              <a:rPr lang="en-CA" altLang="en-US" sz="1800" dirty="0">
                <a:ln w="0"/>
                <a:solidFill>
                  <a:schemeClr val="tx1"/>
                </a:solidFill>
              </a:rPr>
              <a:t>We conducted six (6) stakeholders workshops aimed at understanding the facilitators and barriers to PCC integration within the health system in Zambia.</a:t>
            </a:r>
          </a:p>
          <a:p>
            <a:pPr marL="628650" lvl="1" indent="-171450" algn="just" defTabSz="1664281">
              <a:spcBef>
                <a:spcPts val="961"/>
              </a:spcBef>
              <a:defRPr/>
            </a:pPr>
            <a:r>
              <a:rPr lang="en-CA" altLang="en-US" sz="1800" dirty="0">
                <a:ln w="0"/>
                <a:solidFill>
                  <a:schemeClr val="tx1"/>
                </a:solidFill>
              </a:rPr>
              <a:t>We further conducted six (6) Focus Group Discussions (FGDs) with HCWs. The FGDs were audio recorded and transcribed verbatim. </a:t>
            </a:r>
          </a:p>
          <a:p>
            <a:pPr marL="628650" lvl="1" indent="-171450" algn="just" defTabSz="1664281">
              <a:spcBef>
                <a:spcPts val="961"/>
              </a:spcBef>
              <a:defRPr/>
            </a:pPr>
            <a:r>
              <a:rPr lang="en-CA" altLang="en-US" sz="1800" dirty="0">
                <a:ln w="0"/>
                <a:solidFill>
                  <a:schemeClr val="tx1"/>
                </a:solidFill>
              </a:rPr>
              <a:t>We used a semi- structured guide to understand perceived barriers of integrating PCC at facility level, and </a:t>
            </a:r>
          </a:p>
          <a:p>
            <a:pPr marL="628650" lvl="1" indent="-171450" algn="just" defTabSz="1664281">
              <a:spcBef>
                <a:spcPts val="961"/>
              </a:spcBef>
              <a:defRPr/>
            </a:pPr>
            <a:r>
              <a:rPr lang="en-CA" altLang="en-US" sz="1800" dirty="0">
                <a:ln w="0"/>
                <a:solidFill>
                  <a:schemeClr val="tx1"/>
                </a:solidFill>
              </a:rPr>
              <a:t>We analysed the data using rapid thematic analysis based on consultative meetings minutes and transcribed verbatim.</a:t>
            </a:r>
          </a:p>
          <a:p>
            <a:pPr>
              <a:buNone/>
            </a:pPr>
            <a:endParaRPr lang="en-US" dirty="0">
              <a:latin typeface="Calibri"/>
              <a:cs typeface="Calibri"/>
            </a:endParaRPr>
          </a:p>
        </p:txBody>
      </p:sp>
    </p:spTree>
    <p:extLst>
      <p:ext uri="{BB962C8B-B14F-4D97-AF65-F5344CB8AC3E}">
        <p14:creationId xmlns:p14="http://schemas.microsoft.com/office/powerpoint/2010/main" val="4142816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I will now share  the results </a:t>
            </a:r>
          </a:p>
        </p:txBody>
      </p:sp>
    </p:spTree>
    <p:extLst>
      <p:ext uri="{BB962C8B-B14F-4D97-AF65-F5344CB8AC3E}">
        <p14:creationId xmlns:p14="http://schemas.microsoft.com/office/powerpoint/2010/main" val="823834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In terms of what would facilitate integration of PCC results,  most providers interviewed cited the following:</a:t>
            </a:r>
          </a:p>
          <a:p>
            <a:pPr>
              <a:buNone/>
            </a:pPr>
            <a:endParaRPr lang="en-US" dirty="0">
              <a:latin typeface="Calibri"/>
              <a:cs typeface="Calibri"/>
            </a:endParaRPr>
          </a:p>
          <a:p>
            <a:pPr>
              <a:buFont typeface="+mj-lt"/>
              <a:buAutoNum type="arabicPeriod"/>
            </a:pPr>
            <a:r>
              <a:rPr lang="en-US" dirty="0">
                <a:latin typeface="Calibri"/>
                <a:cs typeface="Calibri"/>
              </a:rPr>
              <a:t>Leadership buy in- </a:t>
            </a:r>
            <a:r>
              <a:rPr lang="en-GB" b="0" i="0" u="none" strike="noStrike" dirty="0">
                <a:solidFill>
                  <a:srgbClr val="000000"/>
                </a:solidFill>
                <a:effectLst/>
                <a:latin typeface="-webkit-standard"/>
              </a:rPr>
              <a:t>When leaders at all levels of the health system buy in into the PCC approaches, they align their vision and goals with </a:t>
            </a:r>
            <a:r>
              <a:rPr lang="en-GB" dirty="0"/>
              <a:t>it. This  fosters a cohesive environment where everyone is working towards the same objectives. This alignment ensures that frontline healthcare workers understand and embrace the importance of PCC in delivering high-quality care.</a:t>
            </a:r>
          </a:p>
          <a:p>
            <a:pPr>
              <a:buFont typeface="+mj-lt"/>
              <a:buAutoNum type="arabicPeriod"/>
            </a:pPr>
            <a:endParaRPr lang="en-GB" dirty="0"/>
          </a:p>
          <a:p>
            <a:pPr>
              <a:buFont typeface="+mj-lt"/>
              <a:buAutoNum type="arabicPeriod"/>
            </a:pPr>
            <a:r>
              <a:rPr lang="en-GB" dirty="0"/>
              <a:t>Management support - </a:t>
            </a:r>
            <a:r>
              <a:rPr lang="en-GB" b="0" i="0" u="none" strike="noStrike" dirty="0">
                <a:solidFill>
                  <a:srgbClr val="000000"/>
                </a:solidFill>
                <a:effectLst/>
                <a:latin typeface="-webkit-standard"/>
              </a:rPr>
              <a:t> By providing resources, guidance, and leadership, management plays a critical role in fostering a culture of person-centeredness and ensuring that PCC becomes embedded within the Ministry of Health  practices and values.</a:t>
            </a:r>
          </a:p>
          <a:p>
            <a:pPr>
              <a:buFont typeface="+mj-lt"/>
              <a:buAutoNum type="arabicPeriod"/>
            </a:pPr>
            <a:endParaRPr lang="en-GB" b="0" i="0" u="none" strike="noStrike" dirty="0">
              <a:solidFill>
                <a:srgbClr val="000000"/>
              </a:solidFill>
              <a:effectLst/>
              <a:latin typeface="-webkit-standard"/>
            </a:endParaRPr>
          </a:p>
          <a:p>
            <a:pPr>
              <a:buFont typeface="+mj-lt"/>
              <a:buAutoNum type="arabicPeriod"/>
            </a:pPr>
            <a:r>
              <a:rPr lang="en-GB" b="0" i="0" u="none" strike="noStrike" dirty="0">
                <a:solidFill>
                  <a:srgbClr val="000000"/>
                </a:solidFill>
                <a:effectLst/>
                <a:latin typeface="-webkit-standard"/>
              </a:rPr>
              <a:t>Client positive feedback: Positive  feedback from clients motivates and empowers  HCWs to actively engage with clients and tailor care plans to meet their unique needs.</a:t>
            </a:r>
          </a:p>
          <a:p>
            <a:pPr>
              <a:buFont typeface="+mj-lt"/>
              <a:buAutoNum type="arabicPeriod"/>
            </a:pPr>
            <a:endParaRPr lang="en-GB" b="0" i="0" u="none" strike="noStrike" dirty="0">
              <a:solidFill>
                <a:srgbClr val="000000"/>
              </a:solidFill>
              <a:effectLst/>
              <a:latin typeface="-webkit-standard"/>
            </a:endParaRPr>
          </a:p>
          <a:p>
            <a:pPr>
              <a:buFont typeface="+mj-lt"/>
              <a:buAutoNum type="arabicPeriod"/>
            </a:pPr>
            <a:r>
              <a:rPr lang="en-GB" b="0" i="0" u="none" strike="noStrike" dirty="0">
                <a:solidFill>
                  <a:srgbClr val="000000"/>
                </a:solidFill>
                <a:effectLst/>
                <a:latin typeface="-webkit-standard"/>
              </a:rPr>
              <a:t>Others cited love for their clients and ones career and having a positive altitude towards work. - </a:t>
            </a:r>
            <a:endParaRPr lang="en-GB" dirty="0"/>
          </a:p>
        </p:txBody>
      </p:sp>
    </p:spTree>
    <p:extLst>
      <p:ext uri="{BB962C8B-B14F-4D97-AF65-F5344CB8AC3E}">
        <p14:creationId xmlns:p14="http://schemas.microsoft.com/office/powerpoint/2010/main" val="1974549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defTabSz="1664281">
              <a:defRPr/>
            </a:pPr>
            <a:endParaRPr lang="en-CA" altLang="en-US" sz="1100" dirty="0">
              <a:ln w="0"/>
              <a:solidFill>
                <a:schemeClr val="tx1"/>
              </a:solidFill>
            </a:endParaRPr>
          </a:p>
          <a:p>
            <a:pPr algn="just" defTabSz="1664281">
              <a:defRPr/>
            </a:pPr>
            <a:r>
              <a:rPr lang="en-CA" altLang="en-US" sz="1100" dirty="0">
                <a:ln w="0"/>
                <a:solidFill>
                  <a:schemeClr val="tx1"/>
                </a:solidFill>
              </a:rPr>
              <a:t>We sought to understand the potential barriers to integrating PCC into the health system in Zambia.</a:t>
            </a:r>
          </a:p>
          <a:p>
            <a:pPr>
              <a:buNone/>
            </a:pPr>
            <a:endParaRPr lang="en-US" dirty="0">
              <a:latin typeface="Calibri"/>
              <a:cs typeface="Calibri"/>
            </a:endParaRPr>
          </a:p>
        </p:txBody>
      </p:sp>
    </p:spTree>
    <p:extLst>
      <p:ext uri="{BB962C8B-B14F-4D97-AF65-F5344CB8AC3E}">
        <p14:creationId xmlns:p14="http://schemas.microsoft.com/office/powerpoint/2010/main" val="3576279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Opportunities exist where PCC can be integrated, these include :</a:t>
            </a:r>
          </a:p>
          <a:p>
            <a:pPr marL="457200" indent="-298450"/>
            <a:r>
              <a:rPr lang="en-US" dirty="0">
                <a:latin typeface="Calibri"/>
                <a:cs typeface="Calibri"/>
              </a:rPr>
              <a:t>Inclusion of a PCC module in the existing CPD portal platform with HPCZ, that health care provider can take as a pre –</a:t>
            </a:r>
            <a:r>
              <a:rPr lang="en-US" dirty="0" err="1">
                <a:latin typeface="Calibri"/>
                <a:cs typeface="Calibri"/>
              </a:rPr>
              <a:t>requiste</a:t>
            </a:r>
            <a:r>
              <a:rPr lang="en-US" dirty="0">
                <a:latin typeface="Calibri"/>
                <a:cs typeface="Calibri"/>
              </a:rPr>
              <a:t> to license renewal.</a:t>
            </a:r>
          </a:p>
          <a:p>
            <a:pPr marL="457200" indent="-298450"/>
            <a:r>
              <a:rPr lang="en-US" dirty="0">
                <a:latin typeface="Calibri"/>
                <a:cs typeface="Calibri"/>
              </a:rPr>
              <a:t>Inclusion of PCC in strategic documents such as QA/QI strategy. We recently worked with LPHO on HIV/TB SOPs to include PCC approaches </a:t>
            </a:r>
          </a:p>
          <a:p>
            <a:pPr marL="457200" indent="-298450"/>
            <a:r>
              <a:rPr lang="en-US" dirty="0">
                <a:latin typeface="Calibri"/>
                <a:cs typeface="Calibri"/>
              </a:rPr>
              <a:t>Integration also requires collaboration among stakeholders  and IPs to include PCC approaches into various health programs </a:t>
            </a:r>
          </a:p>
          <a:p>
            <a:pPr marL="457200" indent="-298450"/>
            <a:endParaRPr lang="en-US" dirty="0">
              <a:latin typeface="Calibri"/>
              <a:cs typeface="Calibri"/>
            </a:endParaRPr>
          </a:p>
          <a:p>
            <a:pPr marL="457200" indent="-298450"/>
            <a:endParaRPr lang="en-US" dirty="0">
              <a:latin typeface="Calibri"/>
              <a:cs typeface="Calibri"/>
            </a:endParaRPr>
          </a:p>
        </p:txBody>
      </p:sp>
    </p:spTree>
    <p:extLst>
      <p:ext uri="{BB962C8B-B14F-4D97-AF65-F5344CB8AC3E}">
        <p14:creationId xmlns:p14="http://schemas.microsoft.com/office/powerpoint/2010/main" val="2043125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200" b="1" dirty="0"/>
              <a:t>I wish to especially thank the recipients of care, Zambian Ministry of Health and the following partners for their continued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C39C9-D49B-434F-B337-CC75C2E271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890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F8CB3-3B0B-69BF-8121-B868DB88D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C33E5-704A-41E1-FE72-500AA45DF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0F28C-7C92-B870-9C84-B63A26FBE021}"/>
              </a:ext>
            </a:extLst>
          </p:cNvPr>
          <p:cNvSpPr>
            <a:spLocks noGrp="1"/>
          </p:cNvSpPr>
          <p:nvPr>
            <p:ph type="body" idx="1"/>
          </p:nvPr>
        </p:nvSpPr>
        <p:spPr/>
        <p:txBody>
          <a:bodyPr/>
          <a:lstStyle/>
          <a:p>
            <a:endParaRPr lang="en-ZM"/>
          </a:p>
        </p:txBody>
      </p:sp>
    </p:spTree>
    <p:extLst>
      <p:ext uri="{BB962C8B-B14F-4D97-AF65-F5344CB8AC3E}">
        <p14:creationId xmlns:p14="http://schemas.microsoft.com/office/powerpoint/2010/main" val="1414285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8057E-BBE4-3A58-7FE6-7F64251A2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605B4-633F-540C-6034-6987A3D98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72039-E269-B008-2D93-29C45FDDE5F3}"/>
              </a:ext>
            </a:extLst>
          </p:cNvPr>
          <p:cNvSpPr>
            <a:spLocks noGrp="1"/>
          </p:cNvSpPr>
          <p:nvPr>
            <p:ph type="body" idx="1"/>
          </p:nvPr>
        </p:nvSpPr>
        <p:spPr/>
        <p:txBody>
          <a:bodyPr/>
          <a:lstStyle/>
          <a:p>
            <a:endParaRPr lang="en-ZM"/>
          </a:p>
        </p:txBody>
      </p:sp>
    </p:spTree>
    <p:extLst>
      <p:ext uri="{BB962C8B-B14F-4D97-AF65-F5344CB8AC3E}">
        <p14:creationId xmlns:p14="http://schemas.microsoft.com/office/powerpoint/2010/main" val="692302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762309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905138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 for the invitation to share CIDRZ’s experience of placing Program Science into Action to advance HIV prevention for Key Populations in Zambia.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My name is Maurice Musheke, and I’m the Deputy Director of Implementation Science at CIDRZ and previously served as the Project Lead of the Key Population Invest Fund Project, whose lessons and experiences I am sharing with you today. </a:t>
            </a:r>
          </a:p>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217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499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In Zambia, the program is a partnership led by 9 remarkable key population civil society organizations funded through the KPIF program, with overall technical oversight and coordination provided by CIDRZ and clinical service delivery support provided by the Zambia Ministry of Health.</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The focus geographically has been on the four largest districts of Lusaka province, which as a Province has the highest estimated numbers of KP in Zambia based on recent national size estimates from PEPFAR..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program implementation, KP CSOs manage venue-based mapping and outreach, the Safe Spaces, and peer navigation and education. MOH provides delivery of comprehensive clinical services for HIV prevention, treatment, and care. And CIDRZ has overall responsibility for program implementation and oversight, including for direct funding of KP CSOs and building their technical and organizational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646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Community-based KP safe spaces are the major service delivery platform for the Zambia KPIF program and service as a differentiated service delivery model to reach all KP groups with comprehensive HIV prevention, treatment, and care services. Each Safe Space is managed by a lead KP civil society organization and is linked to a MOH health facility that serves as a “hub” facility that supplies health workers and clinical supplies for service delivery at the Safe Space.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program implementation, KP CSOs manage venue-based mapping and outreach, the Safe Spaces, and peer navigation and education. MOH provides delivery of comprehensive clinical services for HIV prevention, treatment, and care. And CIDRZ has overall responsibility for program implementation and oversight, including for direct funding of KP CSOs and building their technical and organizational capacity.</a:t>
            </a:r>
            <a:endParaRPr kumimoji="0" lang="en-ZM"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531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supported KP CSOs to conduct basic programmatic mapping to g</a:t>
            </a:r>
            <a:r>
              <a:rPr lang="en-US" sz="1200" dirty="0">
                <a:effectLst/>
                <a:latin typeface="WarnockPro"/>
              </a:rPr>
              <a:t>enerate information on the physical locations where KPs congregate and the characteristics of these locations, such as the types and size of KP groups who socialize there to inform procurement of </a:t>
            </a:r>
            <a:r>
              <a:rPr lang="en-US" sz="1200" dirty="0" err="1">
                <a:effectLst/>
                <a:latin typeface="WarnockPro"/>
              </a:rPr>
              <a:t>PrEP</a:t>
            </a:r>
            <a:r>
              <a:rPr lang="en-US" sz="1200" dirty="0">
                <a:effectLst/>
                <a:latin typeface="WarnockPro"/>
              </a:rPr>
              <a:t> and other combination and HIV prevention commodities and outreach activity planning.</a:t>
            </a:r>
            <a:endParaRPr lang="en-US" dirty="0"/>
          </a:p>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2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932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Drawing from our experience implementing public health programs since 2001, CIDRZ Program Science cycles attempts to operationalize thinking around the application of Program Science principles to the Zambian public health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Our cycle starts with a robust program platform that is adequately planned for, resourced, and designed to strengthen public sector health service delivery, is locally led and responsive to local epidemiology, implementation context, and structural barriers to care faced by our intended beneficiaries, usually the communities and patients we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We then attempt to formulate a programmatically meaningful scientific or evaluation question often in the program design stage or at another point early enough to allow course correction of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Typically, this question revolves around introducing a clinical or service delivery model innovation into a new routine practice setting such as a new differentiated service delivery model or diagnostic tool. We then work collaboratively with communities, Ministry of Health, and other stakeholders to plan an implementation strategy for its introduction.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As we prepare to introduce a new practice or innovation, we ready the information management system by developing program specific data collection tools and embedding those into routine data systems or modifying the routine system to either accommodate a new data element or more accurately or reliably report on an existing standard data element. In Zambia, that usually means leveraging the data in the national HIV electronic health record system, SmartCare. If necessary, we may conduct nested data collection or laboratory assessments, such as a brief risk behavior survey or  additional viral load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We then apply proven methodological approaches borrowed from epidemiology, operational research, implementation science, and/or process evaluation to answer our scientific question and test our hypothesis, or at the very least generate meaningful insights for ways to improve the reach and effectiveness of the program or the innovation introduced.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This knowledge is then translated into programmatic action in a participatory process that brings together scientists, communities, government agencies, program implementers, and other diverse stakeholders.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And then the cycle begins again with the next idea for innovation or in response to the next priority or need articulated by the community.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068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Over the life of KPIF, we have reached over 38,000 KP with HIV prevention interventions, including HIV testing, HIV prevention information and counseling and condoms and condom compatible lubricant.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Over half of all beneficiaries were reached after scale up of HIV prevention services in new safe spaces and through venue-based service delivery.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over three-quarters of beneficiaries are from urban Lusaka, as expected, where the highest numbers of KP venues and community members are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Notable, nearly half of all KP clients were under the age of 30, suggesting a potential need for further differentiation of services to better engage with young KP.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**Total beneficiaries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**More females but likely underestimates biological sex of males/ conflates gender and sex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**Surge in 2022 with venue-based outreach</a:t>
            </a:r>
          </a:p>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052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Following introduction of our program innovation, we observed a significant increase in the absolute number and percentage of FSW, MSM, TG, and PWID who started PrEP following a HIV-negative test result. </a:t>
            </a:r>
          </a:p>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472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558479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high proportion of KP clients initiated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PrEP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after being offered it in scaled up safe spaces and during venue-based outreach. The greatest drop off in the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PrEP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cascade shown here is in the offering of HIV testing after being reached with HIV prevention services and messaging. This is due to those who are known HIV-positive or having been tested in the last 3 months being screened out for HIV testing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5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Lato" panose="020F0502020204030203" pitchFamily="34" charset="0"/>
              </a:rPr>
              <a:t>At </a:t>
            </a:r>
            <a:r>
              <a:rPr lang="en-US" sz="1800" b="0" dirty="0" err="1">
                <a:effectLst/>
                <a:latin typeface="Lato" panose="020F0502020204030203" pitchFamily="34" charset="0"/>
              </a:rPr>
              <a:t>programme</a:t>
            </a:r>
            <a:r>
              <a:rPr lang="en-US" sz="1800" b="0" dirty="0">
                <a:effectLst/>
                <a:latin typeface="Lato" panose="020F0502020204030203" pitchFamily="34" charset="0"/>
              </a:rPr>
              <a:t> inception, most PrEP initiations occurred in the general population. The share of PrEP initiations among KP increased significantly after (60.0%; 95% CI: 59.3%, 60.6%) versus before (24.8%; 95% CI: 24.0%, 25.6%) introduction of venue-based PrEP provision (</a:t>
            </a:r>
            <a:r>
              <a:rPr lang="en-US" sz="1800" b="0" i="1" dirty="0">
                <a:effectLst/>
                <a:latin typeface="Lato" panose="020F0502020204030203" pitchFamily="34" charset="0"/>
              </a:rPr>
              <a:t>p </a:t>
            </a:r>
            <a:r>
              <a:rPr lang="en-US" sz="1800" i="1" dirty="0">
                <a:effectLst/>
                <a:latin typeface="STIXMath"/>
              </a:rPr>
              <a:t>&lt; </a:t>
            </a:r>
            <a:r>
              <a:rPr lang="en-US" sz="1800" b="0" dirty="0">
                <a:effectLst/>
                <a:latin typeface="Lato" panose="020F0502020204030203" pitchFamily="34" charset="0"/>
              </a:rPr>
              <a:t>0.001), with KP accounting for most PrEP initiations by the end of the evaluation period. </a:t>
            </a:r>
            <a:endParaRPr lang="en-US" dirty="0"/>
          </a:p>
          <a:p>
            <a:endParaRPr lang="en-US" sz="1200" dirty="0">
              <a:solidFill>
                <a:srgbClr val="3F3F3F"/>
              </a:solidFill>
              <a:effectLst/>
              <a:latin typeface="+mn-lt"/>
            </a:endParaRPr>
          </a:p>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750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M"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173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37946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762309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558479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834677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261094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684502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14921bd9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14921bd9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834677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14921bd94b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01" name="Google Shape;101;g314921bd94b_0_185:notes"/>
          <p:cNvSpPr txBox="1">
            <a:spLocks noGrp="1"/>
          </p:cNvSpPr>
          <p:nvPr>
            <p:ph type="body" idx="1"/>
          </p:nvPr>
        </p:nvSpPr>
        <p:spPr>
          <a:xfrm>
            <a:off x="913056" y="4344336"/>
            <a:ext cx="5031900" cy="4113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800"/>
              <a:buNone/>
            </a:pPr>
            <a:r>
              <a:rPr lang="en"/>
              <a:t>3+ years in the making </a:t>
            </a:r>
            <a:endParaRPr/>
          </a:p>
          <a:p>
            <a:pPr marL="0" lvl="0" indent="0" algn="l" rtl="0">
              <a:lnSpc>
                <a:spcPct val="100000"/>
              </a:lnSpc>
              <a:spcBef>
                <a:spcPts val="0"/>
              </a:spcBef>
              <a:spcAft>
                <a:spcPts val="0"/>
              </a:spcAft>
              <a:buSzPts val="1800"/>
              <a:buNone/>
            </a:pPr>
            <a:r>
              <a:rPr lang="en"/>
              <a:t>Framing</a:t>
            </a:r>
            <a:r>
              <a:rPr lang="en">
                <a:solidFill>
                  <a:schemeClr val="dk1"/>
                </a:solidFill>
              </a:rPr>
              <a:t>: this tool </a:t>
            </a:r>
            <a:r>
              <a:rPr lang="en" sz="1050">
                <a:solidFill>
                  <a:schemeClr val="dk1"/>
                </a:solidFill>
                <a:latin typeface="Roboto"/>
                <a:ea typeface="Roboto"/>
                <a:cs typeface="Roboto"/>
                <a:sym typeface="Roboto"/>
              </a:rPr>
              <a:t>speaks to to USAID's INTEGRATE request under obj 1, for tools to support transition to integration of HIV to PHC (complemented by tools for integration readiness); and also request for ops and formative research to inform and assess effectiveness of integrated service delivery</a:t>
            </a:r>
            <a:endParaRPr>
              <a:solidFill>
                <a:schemeClr val="dk1"/>
              </a:solidFill>
            </a:endParaRPr>
          </a:p>
          <a:p>
            <a:pPr marL="0" lvl="0" indent="0" algn="l" rtl="0">
              <a:lnSpc>
                <a:spcPct val="100000"/>
              </a:lnSpc>
              <a:spcBef>
                <a:spcPts val="0"/>
              </a:spcBef>
              <a:spcAft>
                <a:spcPts val="0"/>
              </a:spcAft>
              <a:buSzPts val="1800"/>
              <a:buNone/>
            </a:pPr>
            <a:endParaRPr/>
          </a:p>
        </p:txBody>
      </p:sp>
      <p:sp>
        <p:nvSpPr>
          <p:cNvPr id="102" name="Google Shape;102;g314921bd94b_0_185:notes"/>
          <p:cNvSpPr txBox="1">
            <a:spLocks noGrp="1"/>
          </p:cNvSpPr>
          <p:nvPr>
            <p:ph type="sldNum" idx="12"/>
          </p:nvPr>
        </p:nvSpPr>
        <p:spPr>
          <a:xfrm>
            <a:off x="3887854" y="8687110"/>
            <a:ext cx="2970300" cy="4569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Times New Roma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Times New Roman"/>
                <a:buNone/>
                <a:tabLst/>
                <a:defRPr/>
              </a:pPr>
              <a:t>115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d5bbdbc0a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08" name="Google Shape;108;g2d5bbdbc0a0_2_0:notes"/>
          <p:cNvSpPr txBox="1">
            <a:spLocks noGrp="1"/>
          </p:cNvSpPr>
          <p:nvPr>
            <p:ph type="body" idx="1"/>
          </p:nvPr>
        </p:nvSpPr>
        <p:spPr>
          <a:xfrm>
            <a:off x="913056" y="4344336"/>
            <a:ext cx="5031900" cy="4113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800"/>
              <a:buNone/>
            </a:pPr>
            <a:r>
              <a:rPr lang="en" sz="1200" b="1">
                <a:latin typeface="Calibri"/>
                <a:ea typeface="Calibri"/>
                <a:cs typeface="Calibri"/>
                <a:sym typeface="Calibri"/>
              </a:rPr>
              <a:t>Use case evolution</a:t>
            </a:r>
            <a:endParaRPr sz="1200" b="1">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Tool for HIV settings</a:t>
            </a:r>
            <a:endParaRPr sz="1200">
              <a:solidFill>
                <a:schemeClr val="dk1"/>
              </a:solidFill>
              <a:latin typeface="Calibri"/>
              <a:ea typeface="Calibri"/>
              <a:cs typeface="Calibri"/>
              <a:sym typeface="Calibri"/>
            </a:endParaRPr>
          </a:p>
          <a:p>
            <a:pPr marL="914400" lvl="1" indent="-304800" algn="l" rtl="0">
              <a:lnSpc>
                <a:spcPct val="107916"/>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Feasibility as QI tool (sample sample [n=5] then larger sample [n=30])</a:t>
            </a:r>
            <a:endParaRPr sz="1200">
              <a:solidFill>
                <a:schemeClr val="dk1"/>
              </a:solidFill>
              <a:latin typeface="Calibri"/>
              <a:ea typeface="Calibri"/>
              <a:cs typeface="Calibri"/>
              <a:sym typeface="Calibri"/>
            </a:endParaRPr>
          </a:p>
          <a:p>
            <a:pPr marL="914400" lvl="1" indent="-304800" algn="l" rtl="0">
              <a:lnSpc>
                <a:spcPct val="107916"/>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Analysis of scores against key HIV outcomes (CIT, VLC, VLS)</a:t>
            </a:r>
            <a:endParaRPr sz="1200">
              <a:solidFill>
                <a:schemeClr val="dk1"/>
              </a:solidFill>
              <a:latin typeface="Calibri"/>
              <a:ea typeface="Calibri"/>
              <a:cs typeface="Calibri"/>
              <a:sym typeface="Calibri"/>
            </a:endParaRPr>
          </a:p>
          <a:p>
            <a:pPr marL="914400" lvl="1" indent="-304800" algn="l" rtl="0">
              <a:lnSpc>
                <a:spcPct val="107916"/>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Monitoring of performance over time (actions completed, change in scores)</a:t>
            </a:r>
            <a:endParaRPr sz="1200">
              <a:solidFill>
                <a:schemeClr val="dk1"/>
              </a:solidFill>
              <a:latin typeface="Calibri"/>
              <a:ea typeface="Calibri"/>
              <a:cs typeface="Calibri"/>
              <a:sym typeface="Calibri"/>
            </a:endParaRPr>
          </a:p>
          <a:p>
            <a:pPr marL="914400" lvl="1" indent="-304800" algn="l" rtl="0">
              <a:lnSpc>
                <a:spcPct val="107916"/>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Involvement of community representatives/groups/advocates in results review</a:t>
            </a:r>
            <a:endParaRPr sz="1200">
              <a:solidFill>
                <a:schemeClr val="dk1"/>
              </a:solidFill>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Tool for settings working toward integration of HIV into PHC </a:t>
            </a:r>
            <a:endParaRPr sz="1200">
              <a:latin typeface="Calibri"/>
              <a:ea typeface="Calibri"/>
              <a:cs typeface="Calibri"/>
              <a:sym typeface="Calibri"/>
            </a:endParaRPr>
          </a:p>
          <a:p>
            <a:pPr marL="0" lvl="0" indent="0" algn="l" rtl="0">
              <a:lnSpc>
                <a:spcPct val="100000"/>
              </a:lnSpc>
              <a:spcBef>
                <a:spcPts val="0"/>
              </a:spcBef>
              <a:spcAft>
                <a:spcPts val="0"/>
              </a:spcAft>
              <a:buSzPts val="1800"/>
              <a:buNone/>
            </a:pPr>
            <a:endParaRPr sz="1200">
              <a:latin typeface="Calibri"/>
              <a:ea typeface="Calibri"/>
              <a:cs typeface="Calibri"/>
              <a:sym typeface="Calibri"/>
            </a:endParaRPr>
          </a:p>
        </p:txBody>
      </p:sp>
      <p:sp>
        <p:nvSpPr>
          <p:cNvPr id="109" name="Google Shape;109;g2d5bbdbc0a0_2_0:notes"/>
          <p:cNvSpPr txBox="1">
            <a:spLocks noGrp="1"/>
          </p:cNvSpPr>
          <p:nvPr>
            <p:ph type="sldNum" idx="12"/>
          </p:nvPr>
        </p:nvSpPr>
        <p:spPr>
          <a:xfrm>
            <a:off x="3887854" y="8687110"/>
            <a:ext cx="2970300" cy="4569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14921bd94b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32" name="Google Shape;132;g314921bd94b_0_371:notes"/>
          <p:cNvSpPr txBox="1">
            <a:spLocks noGrp="1"/>
          </p:cNvSpPr>
          <p:nvPr>
            <p:ph type="body" idx="1"/>
          </p:nvPr>
        </p:nvSpPr>
        <p:spPr>
          <a:xfrm>
            <a:off x="913056" y="4344336"/>
            <a:ext cx="5031900" cy="4113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800"/>
              <a:buNone/>
            </a:pPr>
            <a:r>
              <a:rPr lang="en" sz="1200" dirty="0">
                <a:latin typeface="Calibri"/>
                <a:ea typeface="Calibri"/>
                <a:cs typeface="Calibri"/>
                <a:sym typeface="Calibri"/>
              </a:rPr>
              <a:t>  These domains and sub-domains are designed to </a:t>
            </a:r>
            <a:r>
              <a:rPr lang="en" sz="1200" dirty="0">
                <a:solidFill>
                  <a:srgbClr val="202124"/>
                </a:solidFill>
                <a:latin typeface="Calibri"/>
                <a:ea typeface="Calibri"/>
                <a:cs typeface="Calibri"/>
                <a:sym typeface="Calibri"/>
              </a:rPr>
              <a:t>assess facility resources and systems in place to provide pcc.</a:t>
            </a:r>
            <a:endParaRPr sz="1200" dirty="0">
              <a:latin typeface="Gill Sans"/>
              <a:ea typeface="Gill Sans"/>
              <a:cs typeface="Gill Sans"/>
              <a:sym typeface="Gill Sans"/>
            </a:endParaRPr>
          </a:p>
          <a:p>
            <a:pPr marL="0" lvl="0" indent="0" algn="l" rtl="0">
              <a:spcBef>
                <a:spcPts val="0"/>
              </a:spcBef>
              <a:spcAft>
                <a:spcPts val="0"/>
              </a:spcAft>
              <a:buSzPts val="1100"/>
              <a:buNone/>
            </a:pPr>
            <a:endParaRPr sz="1200" dirty="0">
              <a:latin typeface="Gill Sans"/>
              <a:ea typeface="Gill Sans"/>
              <a:cs typeface="Gill Sans"/>
              <a:sym typeface="Gill Sans"/>
            </a:endParaRPr>
          </a:p>
          <a:p>
            <a:pPr marL="0" lvl="0" indent="0" algn="l" rtl="0">
              <a:spcBef>
                <a:spcPts val="0"/>
              </a:spcBef>
              <a:spcAft>
                <a:spcPts val="0"/>
              </a:spcAft>
              <a:buSzPts val="1100"/>
              <a:buNone/>
            </a:pPr>
            <a:r>
              <a:rPr lang="en" sz="1200" dirty="0">
                <a:latin typeface="Gill Sans"/>
                <a:ea typeface="Gill Sans"/>
                <a:cs typeface="Gill Sans"/>
                <a:sym typeface="Gill Sans"/>
              </a:rPr>
              <a:t>The PCC-AT is informed by the PCC framework established via the systematic literature review.</a:t>
            </a:r>
            <a:endParaRPr sz="1200" dirty="0">
              <a:latin typeface="Gill Sans"/>
              <a:ea typeface="Gill Sans"/>
              <a:cs typeface="Gill Sans"/>
              <a:sym typeface="Gill Sans"/>
            </a:endParaRPr>
          </a:p>
          <a:p>
            <a:pPr marL="0" lvl="0" indent="0" algn="l" rtl="0">
              <a:spcBef>
                <a:spcPts val="0"/>
              </a:spcBef>
              <a:spcAft>
                <a:spcPts val="0"/>
              </a:spcAft>
              <a:buSzPts val="1100"/>
              <a:buNone/>
            </a:pPr>
            <a:endParaRPr sz="1200" dirty="0">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r>
              <a:rPr lang="en" sz="1200" dirty="0">
                <a:latin typeface="Gill Sans"/>
                <a:ea typeface="Gill Sans"/>
                <a:cs typeface="Gill Sans"/>
                <a:sym typeface="Gill Sans"/>
              </a:rPr>
              <a:t>The PCC-AT is an Excel-based tool that measures health facility staff perspectives on PCC service delivery within HIV treatment settings. PCC-AT implementation, led by a trained facilitator, requires in-depth discussions amongst health facility staff to assign a score using a benchmarking approach for each of the 56 performance expectations linked to the three domains and twelve subdomains of PCC. Once scoring is complete, the PCC-AT process concludes with action planning which guides health facility staff to identify areas of weakness and their causes, and to develop strengthening activities to address gaps.</a:t>
            </a:r>
            <a:endParaRPr sz="1200" dirty="0">
              <a:latin typeface="Gill Sans"/>
              <a:ea typeface="Gill Sans"/>
              <a:cs typeface="Gill Sans"/>
              <a:sym typeface="Gill Sans"/>
            </a:endParaRPr>
          </a:p>
        </p:txBody>
      </p:sp>
      <p:sp>
        <p:nvSpPr>
          <p:cNvPr id="133" name="Google Shape;133;g314921bd94b_0_371:notes"/>
          <p:cNvSpPr txBox="1">
            <a:spLocks noGrp="1"/>
          </p:cNvSpPr>
          <p:nvPr>
            <p:ph type="sldNum" idx="12"/>
          </p:nvPr>
        </p:nvSpPr>
        <p:spPr>
          <a:xfrm>
            <a:off x="3887854" y="8687110"/>
            <a:ext cx="2970300" cy="4569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4921bd94b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40" name="Google Shape;140;g314921bd94b_0_554:notes"/>
          <p:cNvSpPr txBox="1">
            <a:spLocks noGrp="1"/>
          </p:cNvSpPr>
          <p:nvPr>
            <p:ph type="body" idx="1"/>
          </p:nvPr>
        </p:nvSpPr>
        <p:spPr>
          <a:xfrm>
            <a:off x="913056" y="4344336"/>
            <a:ext cx="5031900" cy="4113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800"/>
              <a:buNone/>
            </a:pPr>
            <a:r>
              <a:rPr lang="en"/>
              <a:t> </a:t>
            </a:r>
            <a:endParaRPr/>
          </a:p>
          <a:p>
            <a:pPr marL="444500" lvl="0" indent="0" algn="l" rtl="0">
              <a:lnSpc>
                <a:spcPct val="100000"/>
              </a:lnSpc>
              <a:spcBef>
                <a:spcPts val="0"/>
              </a:spcBef>
              <a:spcAft>
                <a:spcPts val="0"/>
              </a:spcAft>
              <a:buSzPts val="1800"/>
              <a:buNone/>
            </a:pPr>
            <a:endParaRPr/>
          </a:p>
        </p:txBody>
      </p:sp>
      <p:sp>
        <p:nvSpPr>
          <p:cNvPr id="141" name="Google Shape;141;g314921bd94b_0_554:notes"/>
          <p:cNvSpPr txBox="1">
            <a:spLocks noGrp="1"/>
          </p:cNvSpPr>
          <p:nvPr>
            <p:ph type="sldNum" idx="12"/>
          </p:nvPr>
        </p:nvSpPr>
        <p:spPr>
          <a:xfrm>
            <a:off x="3887854" y="8687110"/>
            <a:ext cx="2970300" cy="4569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Times New Roma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Times New Roman"/>
                <a:buNone/>
                <a:tabLst/>
                <a:defRPr/>
              </a:pPr>
              <a:t>118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14921bd94b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47" name="Google Shape;147;g314921bd94b_0_740:notes"/>
          <p:cNvSpPr txBox="1">
            <a:spLocks noGrp="1"/>
          </p:cNvSpPr>
          <p:nvPr>
            <p:ph type="body" idx="1"/>
          </p:nvPr>
        </p:nvSpPr>
        <p:spPr>
          <a:xfrm>
            <a:off x="913056" y="4344336"/>
            <a:ext cx="5031900" cy="4113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800"/>
              <a:buNone/>
            </a:pPr>
            <a:r>
              <a:rPr lang="en"/>
              <a:t>Note that tool very intentionally calculates scores in the background so you don’t see them during actual response selection; Goal is not for teams to get caught up in whether they’re a 1 or 2 in certain areas; above all, the goal is to </a:t>
            </a:r>
            <a:r>
              <a:rPr lang="en">
                <a:solidFill>
                  <a:schemeClr val="dk1"/>
                </a:solidFill>
              </a:rPr>
              <a:t>spur discussion</a:t>
            </a:r>
            <a:endParaRPr/>
          </a:p>
        </p:txBody>
      </p:sp>
      <p:sp>
        <p:nvSpPr>
          <p:cNvPr id="148" name="Google Shape;148;g314921bd94b_0_740:notes"/>
          <p:cNvSpPr txBox="1">
            <a:spLocks noGrp="1"/>
          </p:cNvSpPr>
          <p:nvPr>
            <p:ph type="sldNum" idx="12"/>
          </p:nvPr>
        </p:nvSpPr>
        <p:spPr>
          <a:xfrm>
            <a:off x="3887854" y="8687110"/>
            <a:ext cx="2970300" cy="4569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Times New Roma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Times New Roman"/>
                <a:buNone/>
                <a:tabLst/>
                <a:defRPr/>
              </a:pPr>
              <a:t>119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14921bd94b_0_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56" name="Google Shape;156;g314921bd94b_0_928:notes"/>
          <p:cNvSpPr txBox="1">
            <a:spLocks noGrp="1"/>
          </p:cNvSpPr>
          <p:nvPr>
            <p:ph type="body" idx="1"/>
          </p:nvPr>
        </p:nvSpPr>
        <p:spPr>
          <a:xfrm>
            <a:off x="913056" y="4344336"/>
            <a:ext cx="5031900" cy="4113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800"/>
              <a:buNone/>
            </a:pPr>
            <a:r>
              <a:rPr lang="en"/>
              <a:t> </a:t>
            </a:r>
            <a:endParaRPr/>
          </a:p>
        </p:txBody>
      </p:sp>
      <p:sp>
        <p:nvSpPr>
          <p:cNvPr id="157" name="Google Shape;157;g314921bd94b_0_928:notes"/>
          <p:cNvSpPr txBox="1">
            <a:spLocks noGrp="1"/>
          </p:cNvSpPr>
          <p:nvPr>
            <p:ph type="sldNum" idx="12"/>
          </p:nvPr>
        </p:nvSpPr>
        <p:spPr>
          <a:xfrm>
            <a:off x="3887854" y="8687110"/>
            <a:ext cx="2970300" cy="4569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Times New Roma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Times New Roman"/>
                <a:buNone/>
                <a:tabLst/>
                <a:defRPr/>
              </a:pPr>
              <a:t>120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14921bd94b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14921bd94b_0_1113:notes"/>
          <p:cNvSpPr txBox="1">
            <a:spLocks noGrp="1"/>
          </p:cNvSpPr>
          <p:nvPr>
            <p:ph type="body" idx="1"/>
          </p:nvPr>
        </p:nvSpPr>
        <p:spPr>
          <a:xfrm>
            <a:off x="913056" y="4344336"/>
            <a:ext cx="5031900" cy="41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Takeaway: facilities tend to score in the 2-3 range; on average, score highest in staffing domain, followed by SP, and lowest in DCS; these trends are consistent with Ghana findings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sz="1000">
                <a:solidFill>
                  <a:srgbClr val="444746"/>
                </a:solidFill>
                <a:latin typeface="Roboto"/>
                <a:ea typeface="Roboto"/>
                <a:cs typeface="Roboto"/>
                <a:sym typeface="Roboto"/>
              </a:rPr>
              <a:t>The median score for staffing was 3 with staff competency having the largest range (1 to 4) and staff leadership having the smallest range (3 to 4). The median score for service provision was 2 with client feedback mechanism and digital health worker support tools having the largest ranges (1 to 4) and service efficiency and integration having the smallest range (2 to 3). The median score for direct client support was also 2 with logistical support and client agency having the largest range (1 to 4) and digital client support tools and psychosocial support having the smallest range (1 to 3).</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p:txBody>
      </p:sp>
      <p:sp>
        <p:nvSpPr>
          <p:cNvPr id="203" name="Google Shape;203;g314921bd94b_0_1113:notes"/>
          <p:cNvSpPr txBox="1">
            <a:spLocks noGrp="1"/>
          </p:cNvSpPr>
          <p:nvPr>
            <p:ph type="sldNum" idx="12"/>
          </p:nvPr>
        </p:nvSpPr>
        <p:spPr>
          <a:xfrm>
            <a:off x="3887854" y="8687110"/>
            <a:ext cx="2970300" cy="456900"/>
          </a:xfrm>
          <a:prstGeom prst="rect">
            <a:avLst/>
          </a:prstGeom>
          <a:noFill/>
          <a:ln>
            <a:noFill/>
          </a:ln>
        </p:spPr>
        <p:txBody>
          <a:bodyPr spcFirstLastPara="1" wrap="square" lIns="89450" tIns="89450" rIns="89450" bIns="894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Times New Roma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Times New Roman"/>
                <a:buNone/>
                <a:tabLst/>
                <a:defRPr/>
              </a:pPr>
              <a:t>122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14921bd94b_0_1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14921bd94b_0_1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8"/>
        <p:cNvGrpSpPr/>
        <p:nvPr/>
      </p:nvGrpSpPr>
      <p:grpSpPr>
        <a:xfrm>
          <a:off x="0" y="0"/>
          <a:ext cx="0" cy="0"/>
          <a:chOff x="0" y="0"/>
          <a:chExt cx="0" cy="0"/>
        </a:xfrm>
      </p:grpSpPr>
      <p:sp>
        <p:nvSpPr>
          <p:cNvPr id="3089" name="Google Shape;3089;g30bc6c56c2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0" name="Google Shape;3090;g30bc6c56c2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7273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t>Authentic</a:t>
            </a:r>
            <a:r>
              <a:rPr lang="en-US" sz="1200" b="1" baseline="0" dirty="0"/>
              <a:t> </a:t>
            </a:r>
            <a:r>
              <a:rPr lang="en-US" sz="1200" b="1" dirty="0"/>
              <a:t>Engagement</a:t>
            </a:r>
            <a:r>
              <a:rPr lang="en-US" sz="1200" b="1" baseline="0" dirty="0"/>
              <a:t> </a:t>
            </a:r>
            <a:r>
              <a:rPr lang="en-US" sz="1200" dirty="0"/>
              <a:t>– To engage with a client we need to build rapport, ask </a:t>
            </a:r>
            <a:r>
              <a:rPr lang="en-US" sz="3200" dirty="0"/>
              <a:t>open ended question/ </a:t>
            </a:r>
            <a:r>
              <a:rPr lang="en-US" sz="3200" dirty="0">
                <a:solidFill>
                  <a:srgbClr val="FF0000"/>
                </a:solidFill>
              </a:rPr>
              <a:t>seek information </a:t>
            </a:r>
            <a:r>
              <a:rPr lang="en-US" sz="3200" dirty="0"/>
              <a:t>with each patient, give them the information that they are seeking, confirm that you have heard right. (Ask-tell-ask!)</a:t>
            </a:r>
          </a:p>
          <a:p>
            <a:r>
              <a:rPr lang="en-US" sz="1200" b="1" dirty="0"/>
              <a:t>Sharing</a:t>
            </a:r>
            <a:r>
              <a:rPr lang="en-US" sz="1200" b="1" baseline="0" dirty="0"/>
              <a:t> Information: </a:t>
            </a:r>
            <a:r>
              <a:rPr lang="en-US" sz="1200" b="1" dirty="0"/>
              <a:t> </a:t>
            </a:r>
            <a:r>
              <a:rPr lang="en-US" sz="1200" b="0" dirty="0"/>
              <a:t>Once you have understood one another, you can now explain the diagnosis, treatment and next steps</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rPr>
              <a:t>Mutually</a:t>
            </a:r>
            <a:r>
              <a:rPr lang="en-US" sz="3200" b="1" baseline="0" dirty="0">
                <a:solidFill>
                  <a:srgbClr val="FF0000"/>
                </a:solidFill>
              </a:rPr>
              <a:t> </a:t>
            </a:r>
            <a:r>
              <a:rPr lang="en-US" sz="3200" b="1" dirty="0"/>
              <a:t> </a:t>
            </a:r>
            <a:r>
              <a:rPr lang="en-US" sz="3200" b="1" dirty="0">
                <a:solidFill>
                  <a:srgbClr val="FF0000"/>
                </a:solidFill>
              </a:rPr>
              <a:t>Agreed Plan</a:t>
            </a:r>
            <a:r>
              <a:rPr lang="en-US" sz="3200" b="1" baseline="0" dirty="0">
                <a:solidFill>
                  <a:srgbClr val="FF0000"/>
                </a:solidFill>
              </a:rPr>
              <a:t> of action</a:t>
            </a:r>
            <a:r>
              <a:rPr lang="en-US" sz="3200" baseline="0" dirty="0">
                <a:solidFill>
                  <a:srgbClr val="FF0000"/>
                </a:solidFill>
              </a:rPr>
              <a:t>: </a:t>
            </a:r>
            <a:r>
              <a:rPr lang="en-US" sz="1200" dirty="0"/>
              <a:t>Engage the client in final decisions of treatment and next steps</a:t>
            </a:r>
            <a:endParaRPr lang="en-US" dirty="0"/>
          </a:p>
          <a:p>
            <a:endParaRPr lang="en-ZM"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6315448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To ground the group in something positive, we want to open by having people share their stories. This should take no longer than 10 minutes. Ask the group, ‘why did you become a health care worker?’. Depending on how long someone talks, allow for 2 – 8 people to respond. Do not allow the responses to take more than 5 minutes. </a:t>
            </a:r>
          </a:p>
          <a:p>
            <a:pPr lvl="0"/>
            <a:endParaRPr lang="en-US" dirty="0"/>
          </a:p>
          <a:p>
            <a:pPr lvl="0"/>
            <a:r>
              <a:rPr lang="en-US" dirty="0"/>
              <a:t>Then ask the group ‘what are the 1-2 best things about being a health care worker?’. Again, allow several people to share, but not for it to take more than 4 minutes. </a:t>
            </a:r>
          </a:p>
          <a:p>
            <a:pPr lvl="0"/>
            <a:endParaRPr lang="en-US" dirty="0"/>
          </a:p>
          <a:p>
            <a:pPr lvl="0"/>
            <a:r>
              <a:rPr lang="en-US" dirty="0" err="1"/>
              <a:t>Summarise</a:t>
            </a:r>
            <a:r>
              <a:rPr lang="en-US" dirty="0"/>
              <a:t> by saying ‘There are many reasons we are in this profession and many good things about the work that we do.’ We are going to talk a bit more now about what we want to achieve as health care workers, and some of the challenges that may be there.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05366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defTabSz="931774">
              <a:buFont typeface="Arial" panose="020B0604020202020204" pitchFamily="34" charset="0"/>
              <a:buChar char="•"/>
              <a:defRPr/>
            </a:pPr>
            <a:r>
              <a:rPr lang="en-GB" dirty="0">
                <a:solidFill>
                  <a:srgbClr val="FF0000"/>
                </a:solidFill>
                <a:latin typeface="Arial" panose="020B0604020202020204" pitchFamily="34" charset="0"/>
                <a:cs typeface="Arial" panose="020B0604020202020204" pitchFamily="34" charset="0"/>
              </a:rPr>
              <a:t>Almost every country has been affected by HIV, and have specific goals </a:t>
            </a:r>
          </a:p>
          <a:p>
            <a:pPr marL="171450" indent="-171450" defTabSz="931774">
              <a:buFont typeface="Arial" panose="020B0604020202020204" pitchFamily="34" charset="0"/>
              <a:buChar char="•"/>
              <a:defRPr/>
            </a:pPr>
            <a:r>
              <a:rPr lang="en-GB" dirty="0">
                <a:solidFill>
                  <a:srgbClr val="FF0000"/>
                </a:solidFill>
                <a:latin typeface="Arial" panose="020B0604020202020204" pitchFamily="34" charset="0"/>
                <a:cs typeface="Arial" panose="020B0604020202020204" pitchFamily="34" charset="0"/>
              </a:rPr>
              <a:t>Can you tell us what are the goals of HIV care in Zamiba? [allow free discussion]</a:t>
            </a:r>
            <a:endParaRPr lang="en-US" dirty="0">
              <a:latin typeface="Arial" panose="020B0604020202020204" pitchFamily="34" charset="0"/>
              <a:cs typeface="Arial" panose="020B0604020202020204" pitchFamily="34" charset="0"/>
            </a:endParaRPr>
          </a:p>
          <a:p>
            <a:endParaRPr lang="en-US" dirty="0">
              <a:latin typeface="+mj-lt"/>
            </a:endParaRPr>
          </a:p>
          <a:p>
            <a:pPr marL="171450" indent="-171450">
              <a:buFont typeface="Arial" panose="020B0604020202020204" pitchFamily="34" charset="0"/>
              <a:buChar char="•"/>
            </a:pPr>
            <a:r>
              <a:rPr lang="en-US" dirty="0">
                <a:latin typeface="+mj-lt"/>
              </a:rPr>
              <a:t> The fundamental goal for HIV patients set by the MOH, Zambia  is to [hit down arrow]: </a:t>
            </a:r>
          </a:p>
          <a:p>
            <a:endParaRPr lang="en-US" dirty="0">
              <a:latin typeface="+mj-lt"/>
              <a:cs typeface="Arial" panose="020B0604020202020204" pitchFamily="34" charset="0"/>
            </a:endParaRPr>
          </a:p>
          <a:p>
            <a:pPr marL="171450" indent="-171450">
              <a:buFont typeface="Arial" panose="020B0604020202020204" pitchFamily="34" charset="0"/>
              <a:buChar char="•"/>
            </a:pPr>
            <a:r>
              <a:rPr lang="en-GB" dirty="0">
                <a:latin typeface="+mj-lt"/>
                <a:cs typeface="Arial" panose="020B0604020202020204" pitchFamily="34" charset="0"/>
              </a:rPr>
              <a:t>Provide services for all HIV infected people as per 95-95-95, which is 95% of those infected know their HIV status, 95% of those infected are linked to ART, 95% of those on ART are virally suppressed.</a:t>
            </a:r>
          </a:p>
          <a:p>
            <a:endParaRPr lang="en-GB" dirty="0">
              <a:latin typeface="+mj-lt"/>
              <a:cs typeface="Arial" panose="020B0604020202020204" pitchFamily="34" charset="0"/>
            </a:endParaRPr>
          </a:p>
          <a:p>
            <a:r>
              <a:rPr lang="en-GB" dirty="0">
                <a:latin typeface="+mj-lt"/>
                <a:cs typeface="Arial" panose="020B0604020202020204" pitchFamily="34" charset="0"/>
              </a:rPr>
              <a:t>[Hit down arrow again] Certainly both patients and HCWs want viral load suppression and to </a:t>
            </a:r>
            <a:r>
              <a:rPr lang="en-US" dirty="0"/>
              <a:t>avoid treatment failure, viral resistance, and opportunistic infections and mortality.</a:t>
            </a:r>
            <a:endParaRPr lang="en-US" dirty="0">
              <a:latin typeface="+mj-lt"/>
              <a:cs typeface="Arial" panose="020B0604020202020204" pitchFamily="34" charset="0"/>
            </a:endParaRPr>
          </a:p>
          <a:p>
            <a:r>
              <a:rPr lang="en-US" dirty="0">
                <a:latin typeface="+mj-lt"/>
              </a:rPr>
              <a:t>Yet, though more people are accessing universal test and treat, engagement in care remains a problem</a:t>
            </a:r>
            <a:endParaRPr lang="en-US" b="0" i="0" kern="1200" dirty="0">
              <a:solidFill>
                <a:schemeClr val="tx1"/>
              </a:solidFill>
              <a:effectLst/>
              <a:latin typeface="+mj-lt"/>
              <a:ea typeface="+mn-ea"/>
              <a:cs typeface="+mn-cs"/>
            </a:endParaRPr>
          </a:p>
          <a:p>
            <a:pPr defTabSz="931774">
              <a:defRPr/>
            </a:pPr>
            <a:endParaRPr lang="en-US" altLang="en-US" dirty="0">
              <a:cs typeface="Arial" charset="0"/>
            </a:endParaRPr>
          </a:p>
          <a:p>
            <a:pPr defTabSz="931774">
              <a:defRPr/>
            </a:pPr>
            <a:r>
              <a:rPr lang="en-US" altLang="en-US" dirty="0">
                <a:cs typeface="Arial" charset="0"/>
              </a:rPr>
              <a:t>The global response to HIV and especially that from Zambia,  has been great! Yet, many studies show that viral load suppression is alarmingly low because most people don’t even know their status. So in our case if 100 people are infected, only 70 know their status, of whom about 60 link to care and about 50 are virally suppressed – That is, only half of all people living with HIV are virally suppressed.</a:t>
            </a:r>
          </a:p>
          <a:p>
            <a:pPr defTabSz="931774">
              <a:defRPr/>
            </a:pPr>
            <a:endParaRPr lang="en-US" altLang="en-US" dirty="0">
              <a:cs typeface="Arial" charset="0"/>
            </a:endParaRPr>
          </a:p>
          <a:p>
            <a:pPr defTabSz="931774">
              <a:defRPr/>
            </a:pPr>
            <a:r>
              <a:rPr lang="en-US" altLang="en-US" dirty="0">
                <a:cs typeface="Arial" charset="0"/>
              </a:rPr>
              <a:t>Even after ART initiation, perhaps only 70% of people are still on ART after 3 years.</a:t>
            </a:r>
          </a:p>
          <a:p>
            <a:pPr defTabSz="931774">
              <a:defRPr/>
            </a:pPr>
            <a:endParaRPr lang="en-US"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4979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a:t>We want to dive in some of the challenges faced when </a:t>
            </a:r>
            <a:r>
              <a:rPr lang="en-US" b="1" dirty="0"/>
              <a:t>providing healthcare to HIV patients? (or any patients, if primarily an audience of providers that work with different illnesses’)</a:t>
            </a:r>
          </a:p>
          <a:p>
            <a:endParaRPr lang="en-US" b="1" dirty="0"/>
          </a:p>
          <a:p>
            <a:r>
              <a:rPr lang="en-GB" dirty="0">
                <a:solidFill>
                  <a:srgbClr val="FF0000"/>
                </a:solidFill>
              </a:rPr>
              <a:t>[List opinions on a flip chart ]</a:t>
            </a:r>
          </a:p>
          <a:p>
            <a:endParaRPr lang="en-GB" i="0" dirty="0"/>
          </a:p>
          <a:p>
            <a:r>
              <a:rPr lang="en-GB" i="0" dirty="0"/>
              <a:t>Do not go into too much detail about these barriers as you will discuss this in the next set of slides</a:t>
            </a:r>
          </a:p>
          <a:p>
            <a:endParaRPr lang="en-GB" dirty="0"/>
          </a:p>
          <a:p>
            <a:r>
              <a:rPr lang="en-GB" dirty="0"/>
              <a:t>You are right that things such as </a:t>
            </a:r>
          </a:p>
          <a:p>
            <a:pPr marL="349415" indent="-349415">
              <a:lnSpc>
                <a:spcPct val="150000"/>
              </a:lnSpc>
              <a:buFont typeface="Arial" panose="020B0604020202020204" pitchFamily="34" charset="0"/>
              <a:buChar char="•"/>
              <a:defRPr/>
            </a:pPr>
            <a:r>
              <a:rPr lang="en-US" dirty="0">
                <a:latin typeface="Arial" panose="020B0604020202020204" pitchFamily="34" charset="0"/>
                <a:cs typeface="Arial" panose="020B0604020202020204" pitchFamily="34" charset="0"/>
              </a:rPr>
              <a:t>Work overload</a:t>
            </a:r>
          </a:p>
          <a:p>
            <a:pPr marL="349415" indent="-349415">
              <a:lnSpc>
                <a:spcPct val="150000"/>
              </a:lnSpc>
              <a:buFont typeface="Arial" panose="020B0604020202020204" pitchFamily="34" charset="0"/>
              <a:buChar char="•"/>
              <a:defRPr/>
            </a:pPr>
            <a:r>
              <a:rPr lang="en-US" dirty="0">
                <a:latin typeface="Arial" panose="020B0604020202020204" pitchFamily="34" charset="0"/>
                <a:cs typeface="Arial" panose="020B0604020202020204" pitchFamily="34" charset="0"/>
              </a:rPr>
              <a:t>Poor working conditions</a:t>
            </a:r>
          </a:p>
          <a:p>
            <a:pPr marL="349415" indent="-349415">
              <a:lnSpc>
                <a:spcPct val="150000"/>
              </a:lnSpc>
              <a:buFont typeface="Arial" panose="020B0604020202020204" pitchFamily="34" charset="0"/>
              <a:buChar char="•"/>
              <a:defRPr/>
            </a:pPr>
            <a:r>
              <a:rPr lang="en-US" dirty="0">
                <a:latin typeface="Arial" panose="020B0604020202020204" pitchFamily="34" charset="0"/>
                <a:cs typeface="Arial" panose="020B0604020202020204" pitchFamily="34" charset="0"/>
              </a:rPr>
              <a:t>Delayed lab results</a:t>
            </a:r>
          </a:p>
          <a:p>
            <a:pPr marL="349415" indent="-349415">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Poor pay</a:t>
            </a:r>
          </a:p>
          <a:p>
            <a:pPr marL="349415" indent="-349415">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Lack of appreciation from patients</a:t>
            </a:r>
          </a:p>
          <a:p>
            <a:pPr marL="349415" indent="-349415">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Challenges with co-workers</a:t>
            </a:r>
          </a:p>
          <a:p>
            <a:pPr marL="349415" indent="-349415">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Addressing the different needs of patients</a:t>
            </a:r>
          </a:p>
          <a:p>
            <a:pPr marL="349415" indent="-349415">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Patients not doing what they are supposed to</a:t>
            </a:r>
          </a:p>
          <a:p>
            <a:pPr marL="349415" indent="-349415">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And others…</a:t>
            </a:r>
            <a:endParaRPr lang="en-GB" sz="1400" dirty="0">
              <a:latin typeface="Arial" panose="020B0604020202020204" pitchFamily="34" charset="0"/>
              <a:cs typeface="Arial" panose="020B0604020202020204" pitchFamily="34" charset="0"/>
            </a:endParaRPr>
          </a:p>
          <a:p>
            <a:r>
              <a:rPr lang="en-GB" dirty="0"/>
              <a:t>Pose a great challenge,.</a:t>
            </a:r>
          </a:p>
          <a:p>
            <a:endParaRPr lang="en-GB" dirty="0"/>
          </a:p>
          <a:p>
            <a:pPr defTabSz="931774">
              <a:defRPr/>
            </a:pPr>
            <a:r>
              <a:rPr lang="en-US" dirty="0"/>
              <a:t>As one of your colleagues once told us [READ NEXT SLIDE]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7249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conditions that you just described create mental tension or emotional strain. </a:t>
            </a:r>
          </a:p>
          <a:p>
            <a:endParaRPr lang="en-US" dirty="0"/>
          </a:p>
          <a:p>
            <a:r>
              <a:rPr lang="en-US" dirty="0"/>
              <a:t> Mental tension or emotional strain create stress and when stressed, we often have reactions – where we just act without thinking </a:t>
            </a:r>
          </a:p>
          <a:p>
            <a:endParaRPr lang="en-US" sz="800" dirty="0"/>
          </a:p>
          <a:p>
            <a:r>
              <a:rPr lang="en-US" dirty="0"/>
              <a:t>For example, We become angry and irritated with others. This same person who was talking about needing a strong and neutral heart, went on to say </a:t>
            </a:r>
          </a:p>
          <a:p>
            <a:pPr lvl="1"/>
            <a:r>
              <a:rPr lang="en-US" sz="2100" dirty="0"/>
              <a:t>[READ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3986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800" dirty="0"/>
              <a:t>READ SLIDE</a:t>
            </a:r>
          </a:p>
          <a:p>
            <a:r>
              <a:rPr lang="en-US" dirty="0"/>
              <a:t>These reactions are understandable.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5590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Trees that are close together cannot avoid rubbing each other -  that is, tensions between HCWs, their collegues and patients are inevitable. This creates stress</a:t>
            </a:r>
          </a:p>
          <a:p>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16605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 and allow for 1-2 quick answers, then show what is on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9C2BB-9DDC-7F4E-ADE5-2DA5732330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5160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Notes to the Facilitator </a:t>
            </a:r>
            <a:endParaRPr lang="en-US" dirty="0">
              <a:cs typeface="Calibri"/>
            </a:endParaRPr>
          </a:p>
          <a:p>
            <a:pPr marL="285750" indent="-285750">
              <a:buFont typeface="Arial"/>
              <a:buChar char="•"/>
            </a:pPr>
            <a:endParaRPr lang="en-US" dirty="0">
              <a:cs typeface="Calibri"/>
            </a:endParaRPr>
          </a:p>
          <a:p>
            <a:pPr marL="285750" indent="-285750">
              <a:buFont typeface="Arial"/>
              <a:buChar char="•"/>
            </a:pPr>
            <a:r>
              <a:rPr lang="en-US">
                <a:cs typeface="Calibri"/>
              </a:rPr>
              <a:t>Everyone has some ideal level of stress which differs from person to person.</a:t>
            </a:r>
            <a:endParaRPr lang="en-US"/>
          </a:p>
          <a:p>
            <a:pPr marL="285750" indent="-285750">
              <a:buFont typeface="Arial"/>
              <a:buChar char="•"/>
            </a:pPr>
            <a:r>
              <a:rPr lang="en-US" dirty="0">
                <a:cs typeface="Calibri"/>
              </a:rPr>
              <a:t>As shown in the figure, if there is not stress performance may suffer,   due to boredom, but too much of it may lead to burn out.</a:t>
            </a:r>
          </a:p>
          <a:p>
            <a:pPr marL="285750" indent="-285750">
              <a:buFont typeface="Arial"/>
              <a:buChar char="•"/>
            </a:pPr>
            <a:r>
              <a:rPr lang="en-US" dirty="0">
                <a:cs typeface="Calibri"/>
              </a:rPr>
              <a:t>Each one us must learn how to manage our stress level, too much stress can have negative consequences   such as burn 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4823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 and allow for 1-2 quick answers, then show what is on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9C2BB-9DDC-7F4E-ADE5-2DA5732330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3449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46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BEFA6-35E2-73D4-5556-F92BE5610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65CF7-AA5D-AD58-046E-E48ECA4E9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B37E4-1B44-DE74-7E1B-875A52C54C84}"/>
              </a:ext>
            </a:extLst>
          </p:cNvPr>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t>Authentic</a:t>
            </a:r>
            <a:r>
              <a:rPr lang="en-US" sz="1200" b="1" baseline="0" dirty="0"/>
              <a:t> </a:t>
            </a:r>
            <a:r>
              <a:rPr lang="en-US" sz="1200" b="1" dirty="0"/>
              <a:t>Engagement</a:t>
            </a:r>
            <a:r>
              <a:rPr lang="en-US" sz="1200" b="1" baseline="0" dirty="0"/>
              <a:t> </a:t>
            </a:r>
            <a:r>
              <a:rPr lang="en-US" sz="1200" dirty="0"/>
              <a:t>– To engage with a client we need to build rapport, ask </a:t>
            </a:r>
            <a:r>
              <a:rPr lang="en-US" sz="3200" dirty="0"/>
              <a:t>open ended question/ </a:t>
            </a:r>
            <a:r>
              <a:rPr lang="en-US" sz="3200" dirty="0">
                <a:solidFill>
                  <a:srgbClr val="FF0000"/>
                </a:solidFill>
              </a:rPr>
              <a:t>seek information </a:t>
            </a:r>
            <a:r>
              <a:rPr lang="en-US" sz="3200" dirty="0"/>
              <a:t>with each client, give them the information that they are seeking, confirm that you have heard right. (Ask-tell-ask!)</a:t>
            </a:r>
          </a:p>
          <a:p>
            <a:r>
              <a:rPr lang="en-US" sz="1200" b="1" dirty="0"/>
              <a:t>Sharing</a:t>
            </a:r>
            <a:r>
              <a:rPr lang="en-US" sz="1200" b="1" baseline="0" dirty="0"/>
              <a:t> Information: </a:t>
            </a:r>
            <a:r>
              <a:rPr lang="en-US" sz="1200" b="1" dirty="0"/>
              <a:t> </a:t>
            </a:r>
            <a:r>
              <a:rPr lang="en-US" sz="1200" b="0" dirty="0"/>
              <a:t>Once you have understood one another, you can now explain the diagnosis, treatment and next steps</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rPr>
              <a:t>Mutually</a:t>
            </a:r>
            <a:r>
              <a:rPr lang="en-US" sz="3200" b="1" baseline="0" dirty="0">
                <a:solidFill>
                  <a:srgbClr val="FF0000"/>
                </a:solidFill>
              </a:rPr>
              <a:t> </a:t>
            </a:r>
            <a:r>
              <a:rPr lang="en-US" sz="3200" b="1" dirty="0"/>
              <a:t> </a:t>
            </a:r>
            <a:r>
              <a:rPr lang="en-US" sz="3200" b="1" dirty="0">
                <a:solidFill>
                  <a:srgbClr val="FF0000"/>
                </a:solidFill>
              </a:rPr>
              <a:t>Agreed Plan</a:t>
            </a:r>
            <a:r>
              <a:rPr lang="en-US" sz="3200" b="1" baseline="0" dirty="0">
                <a:solidFill>
                  <a:srgbClr val="FF0000"/>
                </a:solidFill>
              </a:rPr>
              <a:t> of action</a:t>
            </a:r>
            <a:r>
              <a:rPr lang="en-US" sz="3200" baseline="0" dirty="0">
                <a:solidFill>
                  <a:srgbClr val="FF0000"/>
                </a:solidFill>
              </a:rPr>
              <a:t>: </a:t>
            </a:r>
            <a:r>
              <a:rPr lang="en-US" sz="1200" dirty="0"/>
              <a:t>Engage the client in final decisions of treatment and next steps</a:t>
            </a:r>
            <a:endParaRPr lang="en-US" dirty="0"/>
          </a:p>
          <a:p>
            <a:endParaRPr lang="en-ZM" dirty="0"/>
          </a:p>
        </p:txBody>
      </p:sp>
      <p:sp>
        <p:nvSpPr>
          <p:cNvPr id="4" name="Slide Number Placeholder 3">
            <a:extLst>
              <a:ext uri="{FF2B5EF4-FFF2-40B4-BE49-F238E27FC236}">
                <a16:creationId xmlns:a16="http://schemas.microsoft.com/office/drawing/2014/main" id="{263EDAA3-7CC9-288E-1D0A-AD97BB212D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3352723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6232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099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can see from your own experience, stress affects all of us and it can make us behave in a way we do not like, and can make us feel negative. </a:t>
            </a:r>
          </a:p>
          <a:p>
            <a:pPr>
              <a:buFont typeface="Arial" charset="0"/>
              <a:buChar char="•"/>
            </a:pPr>
            <a:r>
              <a:rPr lang="en-US" dirty="0"/>
              <a:t>Negative effect on HCW ability to deliver standard of care they would like to deliver to their patients</a:t>
            </a:r>
          </a:p>
          <a:p>
            <a:pPr>
              <a:buFont typeface="Arial" charset="0"/>
              <a:buChar char="•"/>
            </a:pPr>
            <a:r>
              <a:rPr lang="en-US" dirty="0"/>
              <a:t>Negatively affects relationships with communities and other aspects of the Health System</a:t>
            </a:r>
          </a:p>
          <a:p>
            <a:r>
              <a:rPr lang="en-US" dirty="0"/>
              <a:t>We can even start to feel like we are ‘burnt out’. Where you  [hit down arrow and read text three times]</a:t>
            </a:r>
          </a:p>
          <a:p>
            <a:endParaRPr lang="en-US" dirty="0"/>
          </a:p>
          <a:p>
            <a:r>
              <a:rPr lang="en-US" dirty="0"/>
              <a:t>Stress and burn out happen a lot to health workers around the world, including here in Zambia. This is probably because of the context of work as a health worker. </a:t>
            </a:r>
          </a:p>
          <a:p>
            <a:r>
              <a:rPr lang="en-US" dirty="0"/>
              <a:t> You may have experienced burn out yourself but not realized that was what it was.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9C2BB-9DDC-7F4E-ADE5-2DA5732330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00414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strategies which we came up with. You have named all of them. Essentially, as professionals, we need to regain our calm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6195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regain our calm, first we have to recognize we are not calm – that we are under stress and are behaving in non-constructive ways – and then stop behaving automatically. To be able to do that, we need to be prepared for difficult situations and have rehearsed how we will deal with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19724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7920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Hit down arrows twice and 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1181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we, as health care workers, feel better when someone appreciates the difficulties we face in our jobs, patients often feel better when someone appreciates the challenges they face as a patient – particularly a patient with a chronic illness that requires daily management. It is true that some patients are difficult and will always be difficult. Some patients, however, may be less difficult when we engage with them in a way that </a:t>
            </a:r>
            <a:r>
              <a:rPr lang="en-US" dirty="0" err="1"/>
              <a:t>recognises</a:t>
            </a:r>
            <a:r>
              <a:rPr lang="en-US" dirty="0"/>
              <a:t> their struggles. This can lead to less stress for everyone. You often engage with your patients in this way. But it can be hard, especially when you are stressed and the patient is stressed. This is a tool to help remember an approach that can de-stress a situation. It can apply to any patient, but particularly to those who are difficult or express that they are having some challenges. Research shows us that this makes patients  </a:t>
            </a:r>
          </a:p>
          <a:p>
            <a:r>
              <a:rPr lang="en-US" dirty="0"/>
              <a:t>First, we let them know that we are a team. The health care worker and the patient. </a:t>
            </a:r>
          </a:p>
          <a:p>
            <a:r>
              <a:rPr lang="en-US" dirty="0"/>
              <a:t>Second, recognize the emotion they are feeling</a:t>
            </a:r>
          </a:p>
          <a:p>
            <a:r>
              <a:rPr lang="en-US" dirty="0"/>
              <a:t>Third, </a:t>
            </a:r>
            <a:r>
              <a:rPr lang="en-US" dirty="0" err="1"/>
              <a:t>apologise</a:t>
            </a:r>
            <a:r>
              <a:rPr lang="en-US" dirty="0"/>
              <a:t> that they feel this way. It is not your fault, but it is comforting to hear and a kind thing to share</a:t>
            </a:r>
          </a:p>
          <a:p>
            <a:r>
              <a:rPr lang="en-US" dirty="0"/>
              <a:t>Fourth, offer words of respect</a:t>
            </a:r>
          </a:p>
          <a:p>
            <a:r>
              <a:rPr lang="en-US" dirty="0"/>
              <a:t>Fifth, help to </a:t>
            </a:r>
            <a:r>
              <a:rPr lang="en-US" dirty="0" err="1"/>
              <a:t>normalise</a:t>
            </a:r>
            <a:r>
              <a:rPr lang="en-US" dirty="0"/>
              <a:t> their experience</a:t>
            </a:r>
          </a:p>
          <a:p>
            <a:r>
              <a:rPr lang="en-US" dirty="0"/>
              <a:t>Sixth, offer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9C2BB-9DDC-7F4E-ADE5-2DA5732330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58015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HCW have -– discretionary power: the ability to use judgment when interpreting </a:t>
            </a:r>
            <a:r>
              <a:rPr lang="en-US" dirty="0" err="1"/>
              <a:t>MoH</a:t>
            </a:r>
            <a:r>
              <a:rPr lang="en-US" dirty="0"/>
              <a:t> policy and guidelines in a way that has an impact on patients and colleagues. That is ,HCWs have the power to change things due to the their position using MoH policy &amp; guidelines</a:t>
            </a:r>
          </a:p>
          <a:p>
            <a:pPr defTabSz="931774">
              <a:defRPr/>
            </a:pPr>
            <a:endParaRPr lang="en-US" dirty="0"/>
          </a:p>
          <a:p>
            <a:pPr defTabSz="931774">
              <a:defRPr/>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8481F-A2D5-AB44-A143-9839554E16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6881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the facilitator:</a:t>
            </a:r>
          </a:p>
          <a:p>
            <a:pPr marL="171450" indent="-171450">
              <a:buFont typeface="Arial" panose="020B0604020202020204" pitchFamily="34" charset="0"/>
              <a:buChar char="•"/>
            </a:pPr>
            <a:r>
              <a:rPr lang="en-US" dirty="0"/>
              <a:t>We all have been been faced with crisis at on point of our work or personal life.</a:t>
            </a:r>
          </a:p>
          <a:p>
            <a:pPr marL="171450" indent="-171450">
              <a:buFont typeface="Arial" panose="020B0604020202020204" pitchFamily="34" charset="0"/>
              <a:buChar char="•"/>
            </a:pPr>
            <a:r>
              <a:rPr lang="en-US" dirty="0"/>
              <a:t>What kind of crisis have you encountered before ?- Ask a participant to share an experience they have had that they consider was a crisis.</a:t>
            </a:r>
          </a:p>
          <a:p>
            <a:pPr marL="628650" lvl="1" indent="-171450">
              <a:buFont typeface="Arial" panose="020B0604020202020204" pitchFamily="34" charset="0"/>
              <a:buChar char="•"/>
            </a:pPr>
            <a:r>
              <a:rPr lang="en-US" dirty="0"/>
              <a:t>How did they handle it </a:t>
            </a:r>
          </a:p>
          <a:p>
            <a:pPr marL="628650" lvl="1" indent="-171450">
              <a:buFont typeface="Arial" panose="020B0604020202020204" pitchFamily="34" charset="0"/>
              <a:buChar char="•"/>
            </a:pPr>
            <a:r>
              <a:rPr lang="en-US" dirty="0"/>
              <a:t>How did they feel about the situation? Did it stress them</a:t>
            </a:r>
          </a:p>
          <a:p>
            <a:pPr marL="171450" lvl="0" indent="-171450">
              <a:buFont typeface="Arial" panose="020B0604020202020204" pitchFamily="34" charset="0"/>
              <a:buChar char="•"/>
            </a:pPr>
            <a:r>
              <a:rPr lang="en-US" dirty="0"/>
              <a:t>A crisis can lead to stress – which can have undesirable effects, It does have  sort of  ‘knock on effect’  negatively impacting the quality of care provided to  patients. </a:t>
            </a:r>
          </a:p>
          <a:p>
            <a:pPr marL="171450" lvl="0" indent="-171450">
              <a:buFont typeface="Arial" panose="020B0604020202020204" pitchFamily="34" charset="0"/>
              <a:buChar char="•"/>
            </a:pPr>
            <a:r>
              <a:rPr lang="en-US" dirty="0"/>
              <a:t>They are proven approaches we can use to manage stress –</a:t>
            </a:r>
          </a:p>
          <a:p>
            <a:pPr marL="171450" indent="-171450">
              <a:buFont typeface="Arial" panose="020B0604020202020204" pitchFamily="34" charset="0"/>
              <a:buChar char="•"/>
            </a:pPr>
            <a:r>
              <a:rPr lang="en-US" dirty="0"/>
              <a:t>One of them being Psychological first aid – an approach </a:t>
            </a:r>
            <a:r>
              <a:rPr lang="en-US" dirty="0" err="1"/>
              <a:t>reccommeded</a:t>
            </a:r>
            <a:r>
              <a:rPr lang="en-US" dirty="0"/>
              <a:t> by the WHO,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29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D19A4-7E32-B9E7-18BF-69416E7E8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69B1C-E27D-5FD7-2227-36C9F1D20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46008-1ED8-62C1-B321-7CA420AA59C1}"/>
              </a:ext>
            </a:extLst>
          </p:cNvPr>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t>Authentic</a:t>
            </a:r>
            <a:r>
              <a:rPr lang="en-US" sz="1200" b="1" baseline="0" dirty="0"/>
              <a:t> </a:t>
            </a:r>
            <a:r>
              <a:rPr lang="en-US" sz="1200" b="1" dirty="0"/>
              <a:t>Engagement</a:t>
            </a:r>
            <a:r>
              <a:rPr lang="en-US" sz="1200" b="1" baseline="0" dirty="0"/>
              <a:t> </a:t>
            </a:r>
            <a:r>
              <a:rPr lang="en-US" sz="1200" dirty="0"/>
              <a:t>– To engage with a client we need to build rapport, ask </a:t>
            </a:r>
            <a:r>
              <a:rPr lang="en-US" sz="3200" dirty="0"/>
              <a:t>open ended question/ </a:t>
            </a:r>
            <a:r>
              <a:rPr lang="en-US" sz="3200" dirty="0">
                <a:solidFill>
                  <a:srgbClr val="FF0000"/>
                </a:solidFill>
              </a:rPr>
              <a:t>seek information </a:t>
            </a:r>
            <a:r>
              <a:rPr lang="en-US" sz="3200" dirty="0"/>
              <a:t>with each client, give them the information that they are seeking, confirm that you have heard right. (Ask-tell-ask!)</a:t>
            </a:r>
          </a:p>
          <a:p>
            <a:r>
              <a:rPr lang="en-US" sz="1200" b="1" dirty="0"/>
              <a:t>Sharing</a:t>
            </a:r>
            <a:r>
              <a:rPr lang="en-US" sz="1200" b="1" baseline="0" dirty="0"/>
              <a:t> Information: </a:t>
            </a:r>
            <a:r>
              <a:rPr lang="en-US" sz="1200" b="1" dirty="0"/>
              <a:t> </a:t>
            </a:r>
            <a:r>
              <a:rPr lang="en-US" sz="1200" b="0" dirty="0"/>
              <a:t>Once you have understood one another, you can now explain the diagnosis, treatment and next steps</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rPr>
              <a:t>Mutually</a:t>
            </a:r>
            <a:r>
              <a:rPr lang="en-US" sz="3200" b="1" baseline="0" dirty="0">
                <a:solidFill>
                  <a:srgbClr val="FF0000"/>
                </a:solidFill>
              </a:rPr>
              <a:t> </a:t>
            </a:r>
            <a:r>
              <a:rPr lang="en-US" sz="3200" b="1" dirty="0"/>
              <a:t> </a:t>
            </a:r>
            <a:r>
              <a:rPr lang="en-US" sz="3200" b="1" dirty="0">
                <a:solidFill>
                  <a:srgbClr val="FF0000"/>
                </a:solidFill>
              </a:rPr>
              <a:t>Agreed Plan</a:t>
            </a:r>
            <a:r>
              <a:rPr lang="en-US" sz="3200" b="1" baseline="0" dirty="0">
                <a:solidFill>
                  <a:srgbClr val="FF0000"/>
                </a:solidFill>
              </a:rPr>
              <a:t> of action</a:t>
            </a:r>
            <a:r>
              <a:rPr lang="en-US" sz="3200" baseline="0" dirty="0">
                <a:solidFill>
                  <a:srgbClr val="FF0000"/>
                </a:solidFill>
              </a:rPr>
              <a:t>: </a:t>
            </a:r>
            <a:r>
              <a:rPr lang="en-US" sz="1200" dirty="0"/>
              <a:t>Engage the client in final decisions of treatment and next steps</a:t>
            </a:r>
            <a:endParaRPr lang="en-US" dirty="0"/>
          </a:p>
          <a:p>
            <a:endParaRPr lang="en-ZM" dirty="0"/>
          </a:p>
        </p:txBody>
      </p:sp>
      <p:sp>
        <p:nvSpPr>
          <p:cNvPr id="4" name="Slide Number Placeholder 3">
            <a:extLst>
              <a:ext uri="{FF2B5EF4-FFF2-40B4-BE49-F238E27FC236}">
                <a16:creationId xmlns:a16="http://schemas.microsoft.com/office/drawing/2014/main" id="{D9DC0704-3C34-05E9-420C-0592B28070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5206475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34076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Notes :</a:t>
            </a:r>
          </a:p>
          <a:p>
            <a:pPr marL="228600" indent="-228600">
              <a:buAutoNum type="arabicPeriod"/>
            </a:pPr>
            <a:r>
              <a:rPr lang="en-US"/>
              <a:t>Others have simplified it as: Read from slide , it </a:t>
            </a:r>
          </a:p>
          <a:p>
            <a:pPr marL="228600" indent="-228600">
              <a:buAutoNum type="arabicPeriod"/>
            </a:pPr>
            <a:r>
              <a:rPr lang="en-US"/>
              <a:t>Emphasize that PSA is a tool that HCW can use with each other for stress management.</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3543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Notes for facilitator:</a:t>
            </a:r>
          </a:p>
          <a:p>
            <a:endParaRPr lang="en-US" dirty="0"/>
          </a:p>
          <a:p>
            <a:r>
              <a:rPr lang="en-US" dirty="0"/>
              <a:t>There are 7 components of PFA</a:t>
            </a:r>
          </a:p>
          <a:p>
            <a:r>
              <a:rPr lang="en-US" dirty="0"/>
              <a:t>Go through each one explaining briefly to participants.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042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M"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8911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 to facilitator :</a:t>
            </a:r>
          </a:p>
          <a:p>
            <a:r>
              <a:rPr lang="en-US" dirty="0">
                <a:cs typeface="Calibri"/>
              </a:rPr>
              <a:t>Before showing this slide, as participants who do they think can benefit from PFA?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82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facilitator :</a:t>
            </a:r>
          </a:p>
          <a:p>
            <a:r>
              <a:rPr lang="en-US" dirty="0"/>
              <a:t>Before showing this slide, ask participants when and where should PFA be provided?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19187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Facilitator: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to participants that : </a:t>
            </a:r>
            <a:r>
              <a:rPr lang="en-US" sz="1200" dirty="0">
                <a:solidFill>
                  <a:srgbClr val="333333"/>
                </a:solidFill>
              </a:rPr>
              <a:t>When providing psychological first aid, you should keep in mind three action principles: look, listen, link</a:t>
            </a:r>
            <a:endParaRPr lang="en-US" sz="1200" dirty="0"/>
          </a:p>
          <a:p>
            <a:r>
              <a:rPr lang="en-US" dirty="0"/>
              <a:t>1.Look: </a:t>
            </a:r>
            <a:r>
              <a:rPr lang="en-US" b="0" i="0" dirty="0">
                <a:solidFill>
                  <a:srgbClr val="333333"/>
                </a:solidFill>
                <a:effectLst/>
                <a:latin typeface="Roboto" panose="02000000000000000000" pitchFamily="2" charset="0"/>
              </a:rPr>
              <a:t>It is necessary to first assess dangers, as well as safety and security risks, and then obtain information about the event that is taking/took place and about those in need of assistance, their physical injuries, primary and basic needs, and their emotional responses.</a:t>
            </a:r>
          </a:p>
          <a:p>
            <a:endParaRPr lang="en-US"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2.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5664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Facilitator:</a:t>
            </a:r>
          </a:p>
          <a:p>
            <a:pPr algn="l"/>
            <a:r>
              <a:rPr lang="en-US" dirty="0"/>
              <a:t>To participants : The second principle is to listen. It will require one to: </a:t>
            </a:r>
          </a:p>
          <a:p>
            <a:pPr algn="l"/>
            <a:endParaRPr lang="en-US" dirty="0"/>
          </a:p>
          <a:p>
            <a:pPr marL="171450" indent="-171450" algn="l">
              <a:buFont typeface="Arial" panose="020B0604020202020204" pitchFamily="34" charset="0"/>
              <a:buChar char="•"/>
            </a:pPr>
            <a:r>
              <a:rPr lang="en-US" dirty="0"/>
              <a:t> </a:t>
            </a:r>
            <a:r>
              <a:rPr lang="en-US" b="0" i="0" dirty="0">
                <a:solidFill>
                  <a:srgbClr val="333333"/>
                </a:solidFill>
                <a:effectLst/>
                <a:latin typeface="Roboto" panose="02000000000000000000" pitchFamily="2" charset="0"/>
              </a:rPr>
              <a:t>Approach the person in need of help.</a:t>
            </a:r>
          </a:p>
          <a:p>
            <a:pPr marL="171450" indent="-171450" algn="l">
              <a:buFont typeface="Arial" panose="020B0604020202020204" pitchFamily="34" charset="0"/>
              <a:buChar char="•"/>
            </a:pPr>
            <a:r>
              <a:rPr lang="en-US" b="0" i="0" dirty="0">
                <a:solidFill>
                  <a:srgbClr val="333333"/>
                </a:solidFill>
                <a:effectLst/>
                <a:latin typeface="Roboto" panose="02000000000000000000" pitchFamily="2" charset="0"/>
              </a:rPr>
              <a:t> Introduce yourself.</a:t>
            </a:r>
          </a:p>
          <a:p>
            <a:pPr marL="171450" indent="-171450" algn="l">
              <a:buFont typeface="Arial" panose="020B0604020202020204" pitchFamily="34" charset="0"/>
              <a:buChar char="•"/>
            </a:pPr>
            <a:r>
              <a:rPr lang="en-US" b="0" i="0" dirty="0">
                <a:solidFill>
                  <a:srgbClr val="333333"/>
                </a:solidFill>
                <a:effectLst/>
                <a:latin typeface="Roboto" panose="02000000000000000000" pitchFamily="2" charset="0"/>
              </a:rPr>
              <a:t> Pay attention and listen actively.</a:t>
            </a:r>
          </a:p>
          <a:p>
            <a:pPr marL="171450" indent="-171450" algn="l">
              <a:buFont typeface="Arial" panose="020B0604020202020204" pitchFamily="34" charset="0"/>
              <a:buChar char="•"/>
            </a:pPr>
            <a:r>
              <a:rPr lang="en-US" b="0" i="0" dirty="0">
                <a:solidFill>
                  <a:srgbClr val="333333"/>
                </a:solidFill>
                <a:effectLst/>
                <a:latin typeface="Roboto" panose="02000000000000000000" pitchFamily="2" charset="0"/>
              </a:rPr>
              <a:t> Understand the other person's feelings.</a:t>
            </a:r>
          </a:p>
          <a:p>
            <a:pPr marL="171450" indent="-171450" algn="l">
              <a:buFont typeface="Arial" panose="020B0604020202020204" pitchFamily="34" charset="0"/>
              <a:buChar char="•"/>
            </a:pPr>
            <a:r>
              <a:rPr lang="en-US" b="0" i="0" dirty="0">
                <a:solidFill>
                  <a:srgbClr val="333333"/>
                </a:solidFill>
                <a:effectLst/>
                <a:latin typeface="Roboto" panose="02000000000000000000" pitchFamily="2" charset="0"/>
              </a:rPr>
              <a:t> Calm the person in crisis.</a:t>
            </a:r>
          </a:p>
          <a:p>
            <a:pPr marL="171450" indent="-171450" algn="l">
              <a:buFont typeface="Arial" panose="020B0604020202020204" pitchFamily="34" charset="0"/>
              <a:buChar char="•"/>
            </a:pPr>
            <a:r>
              <a:rPr lang="en-US" b="0" i="0" dirty="0">
                <a:solidFill>
                  <a:srgbClr val="333333"/>
                </a:solidFill>
                <a:effectLst/>
                <a:latin typeface="Roboto" panose="02000000000000000000" pitchFamily="2" charset="0"/>
              </a:rPr>
              <a:t> Ask about their needs and concerns.</a:t>
            </a:r>
          </a:p>
          <a:p>
            <a:pPr marL="171450" indent="-171450" algn="l">
              <a:buFont typeface="Arial" panose="020B0604020202020204" pitchFamily="34" charset="0"/>
              <a:buChar char="•"/>
            </a:pPr>
            <a:r>
              <a:rPr lang="en-US" b="0" i="0" dirty="0">
                <a:solidFill>
                  <a:srgbClr val="333333"/>
                </a:solidFill>
                <a:effectLst/>
                <a:latin typeface="Roboto" panose="02000000000000000000" pitchFamily="2" charset="0"/>
              </a:rPr>
              <a:t>Help the person in crisis with their immediate needs and try to solve their issue(s).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3326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Facilitator:</a:t>
            </a:r>
          </a:p>
          <a:p>
            <a:r>
              <a:rPr lang="en-US" dirty="0"/>
              <a:t>The third principle is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57854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facilitator:</a:t>
            </a:r>
          </a:p>
          <a:p>
            <a:endParaRPr lang="en-US" dirty="0"/>
          </a:p>
          <a:p>
            <a:r>
              <a:rPr lang="en-US" dirty="0"/>
              <a:t>We will take some time to watch a videos of when PFA is applied and have a discussion </a:t>
            </a:r>
          </a:p>
          <a:p>
            <a:r>
              <a:rPr lang="en-US" dirty="0"/>
              <a:t>Discussion point:</a:t>
            </a:r>
          </a:p>
          <a:p>
            <a:pPr marL="171450" indent="-171450">
              <a:buFont typeface="Arial" panose="020B0604020202020204" pitchFamily="34" charset="0"/>
              <a:buChar char="•"/>
            </a:pPr>
            <a:r>
              <a:rPr lang="en-US" dirty="0"/>
              <a:t>What contributes to the stress in these two individuals</a:t>
            </a:r>
          </a:p>
          <a:p>
            <a:pPr marL="628650" lvl="1" indent="-171450">
              <a:buFont typeface="Arial" panose="020B0604020202020204" pitchFamily="34" charset="0"/>
              <a:buChar char="•"/>
            </a:pPr>
            <a:r>
              <a:rPr lang="en-US" dirty="0"/>
              <a:t>Expected answers: the environment, lack of knowledge, misinformation, stress from a work colleague, worry about extended family members </a:t>
            </a:r>
          </a:p>
          <a:p>
            <a:pPr marL="171450" lvl="0" indent="-171450">
              <a:buFont typeface="Arial" panose="020B0604020202020204" pitchFamily="34" charset="0"/>
              <a:buChar char="•"/>
            </a:pPr>
            <a:r>
              <a:rPr lang="en-US" dirty="0"/>
              <a:t>What principles of PFA are used in these two videos- All three of them</a:t>
            </a:r>
            <a:endParaRPr lang="en-US" dirty="0">
              <a:cs typeface="Calibri"/>
            </a:endParaRPr>
          </a:p>
          <a:p>
            <a:pPr marL="171450" lvl="0" indent="-171450">
              <a:buFont typeface="Arial" panose="020B0604020202020204" pitchFamily="34" charset="0"/>
              <a:buChar char="•"/>
            </a:pPr>
            <a:r>
              <a:rPr lang="en-US" dirty="0"/>
              <a:t>What materials were required to  provide PFA- </a:t>
            </a:r>
          </a:p>
          <a:p>
            <a:pPr marL="171450" lvl="0" indent="-171450">
              <a:buFont typeface="Arial" panose="020B0604020202020204" pitchFamily="34" charset="0"/>
              <a:buChar char="•"/>
            </a:pPr>
            <a:r>
              <a:rPr lang="en-US" dirty="0"/>
              <a:t>Where was PFA provided ?</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861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a:p>
        </p:txBody>
      </p:sp>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Tree>
    <p:extLst>
      <p:ext uri="{BB962C8B-B14F-4D97-AF65-F5344CB8AC3E}">
        <p14:creationId xmlns:p14="http://schemas.microsoft.com/office/powerpoint/2010/main" val="3955130105"/>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8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0084844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lang="en-US"/>
              <a:t>Click to edit Master title style</a:t>
            </a:r>
            <a:endParaRPr lang="en-US" dirty="0"/>
          </a:p>
        </p:txBody>
      </p:sp>
      <p:sp>
        <p:nvSpPr>
          <p:cNvPr id="11" name="Content Placeholder 10"/>
          <p:cNvSpPr>
            <a:spLocks noGrp="1"/>
          </p:cNvSpPr>
          <p:nvPr>
            <p:ph sz="quarter" idx="13"/>
          </p:nvPr>
        </p:nvSpPr>
        <p:spPr>
          <a:xfrm>
            <a:off x="812800" y="2559757"/>
            <a:ext cx="51816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400800" y="2559757"/>
            <a:ext cx="51816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solidFill>
                  <a:srgbClr val="464646"/>
                </a:solidFill>
              </a:rPr>
              <a:pPr/>
              <a:t>12/4/2024</a:t>
            </a:fld>
            <a:endParaRPr lang="en-US" dirty="0">
              <a:solidFill>
                <a:srgbClr val="464646"/>
              </a:solidFill>
            </a:endParaRPr>
          </a:p>
        </p:txBody>
      </p:sp>
      <p:sp>
        <p:nvSpPr>
          <p:cNvPr id="12" name="Slide Number Placeholder 11"/>
          <p:cNvSpPr>
            <a:spLocks noGrp="1"/>
          </p:cNvSpPr>
          <p:nvPr>
            <p:ph type="sldNum" sz="quarter" idx="16"/>
          </p:nvPr>
        </p:nvSpPr>
        <p:spPr>
          <a:xfrm>
            <a:off x="0" y="1092200"/>
            <a:ext cx="711200" cy="151800"/>
          </a:xfrm>
          <a:prstGeom prst="rect">
            <a:avLst/>
          </a:prstGeom>
        </p:spPr>
        <p:txBody>
          <a:bodyPr rtlCol="0"/>
          <a:lstStyle/>
          <a:p>
            <a:fld id="{8F82E0A0-C266-4798-8C8F-B9F91E9DA37E}"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lang="en-US"/>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153798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solidFill>
                  <a:srgbClr val="464646"/>
                </a:solidFill>
              </a:rPr>
              <a:pPr/>
              <a:t>12/4/2024</a:t>
            </a:fld>
            <a:endParaRPr lang="en-US" dirty="0">
              <a:solidFill>
                <a:srgbClr val="464646"/>
              </a:solidFill>
            </a:endParaRPr>
          </a:p>
        </p:txBody>
      </p:sp>
      <p:sp>
        <p:nvSpPr>
          <p:cNvPr id="4" name="Footer Placeholder 3"/>
          <p:cNvSpPr>
            <a:spLocks noGrp="1"/>
          </p:cNvSpPr>
          <p:nvPr>
            <p:ph type="ftr" sz="quarter" idx="11"/>
          </p:nvPr>
        </p:nvSpPr>
        <p:spPr/>
        <p:txBody>
          <a:bodyPr/>
          <a:lstStyle/>
          <a:p>
            <a:endParaRPr lang="en-US" dirty="0">
              <a:solidFill>
                <a:srgbClr val="464646"/>
              </a:solidFill>
            </a:endParaRPr>
          </a:p>
        </p:txBody>
      </p:sp>
      <p:sp>
        <p:nvSpPr>
          <p:cNvPr id="5" name="Slide Number Placeholder 4"/>
          <p:cNvSpPr>
            <a:spLocks noGrp="1"/>
          </p:cNvSpPr>
          <p:nvPr>
            <p:ph type="sldNum" sz="quarter" idx="12"/>
          </p:nvPr>
        </p:nvSpPr>
        <p:spPr>
          <a:xfrm>
            <a:off x="0" y="1092200"/>
            <a:ext cx="711200" cy="151800"/>
          </a:xfrm>
          <a:prstGeom prst="rect">
            <a:avLst/>
          </a:prstGeom>
        </p:spPr>
        <p:txBody>
          <a:bodyPr/>
          <a:lstStyle>
            <a:lvl1pPr>
              <a:defRPr>
                <a:solidFill>
                  <a:srgbClr val="FFFFFF"/>
                </a:solidFill>
              </a:defRPr>
            </a:lvl1pPr>
          </a:lstStyle>
          <a:p>
            <a:fld id="{A3F7CB7D-F184-43C7-B6FD-03D728E1BBFF}" type="slidenum">
              <a:rPr lang="en-US" smtClean="0"/>
              <a:pPr/>
              <a:t>‹#›</a:t>
            </a:fld>
            <a:endParaRPr lang="en-US" dirty="0"/>
          </a:p>
        </p:txBody>
      </p:sp>
    </p:spTree>
    <p:extLst>
      <p:ext uri="{BB962C8B-B14F-4D97-AF65-F5344CB8AC3E}">
        <p14:creationId xmlns:p14="http://schemas.microsoft.com/office/powerpoint/2010/main" val="28178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solidFill>
                  <a:srgbClr val="464646"/>
                </a:solidFill>
              </a:rPr>
              <a:pPr/>
              <a:t>12/4/2024</a:t>
            </a:fld>
            <a:endParaRPr lang="en-US" dirty="0">
              <a:solidFill>
                <a:srgbClr val="464646"/>
              </a:solidFill>
            </a:endParaRPr>
          </a:p>
        </p:txBody>
      </p:sp>
      <p:sp>
        <p:nvSpPr>
          <p:cNvPr id="3" name="Footer Placeholder 2"/>
          <p:cNvSpPr>
            <a:spLocks noGrp="1"/>
          </p:cNvSpPr>
          <p:nvPr>
            <p:ph type="ftr" sz="quarter" idx="11"/>
          </p:nvPr>
        </p:nvSpPr>
        <p:spPr/>
        <p:txBody>
          <a:bodyPr/>
          <a:lstStyle/>
          <a:p>
            <a:endParaRPr lang="en-US" dirty="0">
              <a:solidFill>
                <a:srgbClr val="464646"/>
              </a:solidFill>
            </a:endParaRPr>
          </a:p>
        </p:txBody>
      </p:sp>
      <p:sp>
        <p:nvSpPr>
          <p:cNvPr id="4" name="Slide Number Placeholder 3"/>
          <p:cNvSpPr>
            <a:spLocks noGrp="1"/>
          </p:cNvSpPr>
          <p:nvPr>
            <p:ph type="sldNum" sz="quarter" idx="12"/>
          </p:nvPr>
        </p:nvSpPr>
        <p:spPr>
          <a:xfrm>
            <a:off x="0" y="6248400"/>
            <a:ext cx="711200" cy="381000"/>
          </a:xfrm>
          <a:prstGeom prst="rect">
            <a:avLst/>
          </a:prstGeom>
        </p:spPr>
        <p:txBody>
          <a:bodyPr/>
          <a:lstStyle>
            <a:lvl1pPr>
              <a:defRPr>
                <a:solidFill>
                  <a:schemeClr val="tx2"/>
                </a:solidFill>
              </a:defRPr>
            </a:lvl1pPr>
          </a:lstStyle>
          <a:p>
            <a:fld id="{A3F7CB7D-F184-43C7-B6FD-03D728E1BBFF}" type="slidenum">
              <a:rPr lang="en-US" smtClean="0">
                <a:solidFill>
                  <a:srgbClr val="464646"/>
                </a:solidFill>
              </a:rPr>
              <a:pPr/>
              <a:t>‹#›</a:t>
            </a:fld>
            <a:endParaRPr lang="en-US" dirty="0">
              <a:solidFill>
                <a:srgbClr val="464646"/>
              </a:solidFill>
            </a:endParaRPr>
          </a:p>
        </p:txBody>
      </p:sp>
    </p:spTree>
    <p:extLst>
      <p:ext uri="{BB962C8B-B14F-4D97-AF65-F5344CB8AC3E}">
        <p14:creationId xmlns:p14="http://schemas.microsoft.com/office/powerpoint/2010/main" val="957740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solidFill>
                  <a:srgbClr val="464646"/>
                </a:solidFill>
              </a:rPr>
              <a:pPr/>
              <a:t>12/4/2024</a:t>
            </a:fld>
            <a:endParaRPr lang="en-US" dirty="0">
              <a:solidFill>
                <a:srgbClr val="464646"/>
              </a:solidFill>
            </a:endParaRPr>
          </a:p>
        </p:txBody>
      </p:sp>
      <p:sp>
        <p:nvSpPr>
          <p:cNvPr id="6" name="Footer Placeholder 5"/>
          <p:cNvSpPr>
            <a:spLocks noGrp="1"/>
          </p:cNvSpPr>
          <p:nvPr>
            <p:ph type="ftr" sz="quarter" idx="11"/>
          </p:nvPr>
        </p:nvSpPr>
        <p:spPr/>
        <p:txBody>
          <a:bodyPr/>
          <a:lstStyle/>
          <a:p>
            <a:endParaRPr lang="en-US" dirty="0">
              <a:solidFill>
                <a:srgbClr val="464646"/>
              </a:solidFill>
            </a:endParaRPr>
          </a:p>
        </p:txBody>
      </p:sp>
      <p:sp>
        <p:nvSpPr>
          <p:cNvPr id="7" name="Slide Number Placeholder 6"/>
          <p:cNvSpPr>
            <a:spLocks noGrp="1"/>
          </p:cNvSpPr>
          <p:nvPr>
            <p:ph type="sldNum" sz="quarter" idx="12"/>
          </p:nvPr>
        </p:nvSpPr>
        <p:spPr>
          <a:xfrm>
            <a:off x="0" y="1092200"/>
            <a:ext cx="711200" cy="151800"/>
          </a:xfrm>
          <a:prstGeom prst="rect">
            <a:avLst/>
          </a:prstGeom>
        </p:spPr>
        <p:txBody>
          <a:bodyPr/>
          <a:lstStyle>
            <a:lvl1pPr>
              <a:defRPr>
                <a:solidFill>
                  <a:srgbClr val="FFFFFF"/>
                </a:solidFill>
              </a:defRPr>
            </a:lvl1pPr>
          </a:lstStyle>
          <a:p>
            <a:fld id="{A3F7CB7D-F184-43C7-B6FD-03D728E1BBFF}" type="slidenum">
              <a:rPr lang="en-US" smtClean="0"/>
              <a:pPr/>
              <a:t>‹#›</a:t>
            </a:fld>
            <a:endParaRPr lang="en-US" dirty="0"/>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19465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lstStyle>
          <a:p>
            <a:r>
              <a:rPr lang="en-US" dirty="0"/>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a:r>
              <a:rPr lang="en-US"/>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lstStyle>
          <a:p>
            <a:r>
              <a:rPr lang="en-US"/>
              <a:t>Click to edit Master title style</a:t>
            </a:r>
            <a:endParaRPr lang="en-US" dirty="0"/>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smtClean="0">
                <a:solidFill>
                  <a:srgbClr val="DEF5FA"/>
                </a:solidFill>
              </a:rPr>
              <a:pPr/>
              <a:t>12/4/2024</a:t>
            </a:fld>
            <a:endParaRPr lang="en-US" dirty="0">
              <a:solidFill>
                <a:srgbClr val="DEF5FA"/>
              </a:solidFill>
            </a:endParaRPr>
          </a:p>
        </p:txBody>
      </p:sp>
      <p:sp>
        <p:nvSpPr>
          <p:cNvPr id="13" name="Slide Number Placeholder 12"/>
          <p:cNvSpPr>
            <a:spLocks noGrp="1"/>
          </p:cNvSpPr>
          <p:nvPr>
            <p:ph type="sldNum" sz="quarter" idx="11"/>
          </p:nvPr>
        </p:nvSpPr>
        <p:spPr>
          <a:xfrm>
            <a:off x="0" y="4667249"/>
            <a:ext cx="1930400" cy="663579"/>
          </a:xfrm>
          <a:prstGeom prst="rect">
            <a:avLst/>
          </a:prstGeom>
        </p:spPr>
        <p:txBody>
          <a:bodyPr rtlCol="0"/>
          <a:lstStyle>
            <a:lvl1pPr>
              <a:defRPr sz="3733"/>
            </a:lvl1pPr>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a:xfrm>
            <a:off x="2133600" y="6248207"/>
            <a:ext cx="6096000" cy="365125"/>
          </a:xfrm>
        </p:spPr>
        <p:txBody>
          <a:bodyPr rtlCol="0"/>
          <a:lstStyle/>
          <a:p>
            <a:endParaRPr lang="en-US" dirty="0">
              <a:solidFill>
                <a:srgbClr val="DEF5FA"/>
              </a:solidFill>
            </a:endParaRPr>
          </a:p>
        </p:txBody>
      </p:sp>
    </p:spTree>
    <p:extLst>
      <p:ext uri="{BB962C8B-B14F-4D97-AF65-F5344CB8AC3E}">
        <p14:creationId xmlns:p14="http://schemas.microsoft.com/office/powerpoint/2010/main" val="3376150421"/>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59158E-A620-4EA5-8BC9-55EE79863C14}"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CD9BA-B8DF-4E25-A2B1-D02D4FFFA842}" type="slidenum">
              <a:rPr lang="en-GB" smtClean="0"/>
              <a:t>‹#›</a:t>
            </a:fld>
            <a:endParaRPr lang="en-GB"/>
          </a:p>
        </p:txBody>
      </p:sp>
    </p:spTree>
    <p:extLst>
      <p:ext uri="{BB962C8B-B14F-4D97-AF65-F5344CB8AC3E}">
        <p14:creationId xmlns:p14="http://schemas.microsoft.com/office/powerpoint/2010/main" val="42586382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3EA085-38E8-3549-B50E-260A24362EF9}"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7E0CE-E385-6247-BC90-9041223160F7}" type="slidenum">
              <a:rPr lang="en-US" smtClean="0"/>
              <a:t>‹#›</a:t>
            </a:fld>
            <a:endParaRPr lang="en-US"/>
          </a:p>
        </p:txBody>
      </p:sp>
    </p:spTree>
    <p:extLst>
      <p:ext uri="{BB962C8B-B14F-4D97-AF65-F5344CB8AC3E}">
        <p14:creationId xmlns:p14="http://schemas.microsoft.com/office/powerpoint/2010/main" val="32318630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89935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7" cy="4762956"/>
          </a:xfrm>
        </p:spPr>
        <p:txBody>
          <a:bodyPr/>
          <a:lstStyle>
            <a:lvl1pPr>
              <a:lnSpc>
                <a:spcPct val="85000"/>
              </a:lnSpc>
              <a:defRPr sz="5625">
                <a:solidFill>
                  <a:schemeClr val="accent1"/>
                </a:solidFill>
              </a:defRPr>
            </a:lvl1pPr>
          </a:lstStyle>
          <a:p>
            <a:r>
              <a:rPr lang="en-US"/>
              <a:t>Click to edit Master title style</a:t>
            </a:r>
            <a:endParaRPr lang="de-DE" dirty="0"/>
          </a:p>
        </p:txBody>
      </p:sp>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5"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7" cy="396240"/>
          </a:xfrm>
        </p:spPr>
        <p:txBody>
          <a:bodyPr/>
          <a:lstStyle>
            <a:lvl1pPr marL="0" indent="0">
              <a:buNone/>
              <a:defRPr sz="75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p:nvSpPr>
        <p:spPr>
          <a:xfrm>
            <a:off x="3733802" y="444585"/>
            <a:ext cx="1471612" cy="184067"/>
          </a:xfrm>
          <a:prstGeom prst="rect">
            <a:avLst/>
          </a:prstGeom>
          <a:noFill/>
        </p:spPr>
        <p:txBody>
          <a:bodyPr wrap="square" lIns="0" tIns="0" rIns="0" bIns="0">
            <a:noAutofit/>
          </a:bodyPr>
          <a:lstStyle/>
          <a:p>
            <a:r>
              <a:rPr lang="en-GB" sz="563"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5" y="444585"/>
            <a:ext cx="1275556" cy="184067"/>
          </a:xfrm>
          <a:prstGeom prst="rect">
            <a:avLst/>
          </a:prstGeom>
          <a:noFill/>
        </p:spPr>
        <p:txBody>
          <a:bodyPr wrap="square" lIns="0" tIns="0" rIns="0" bIns="0">
            <a:noAutofit/>
          </a:bodyPr>
          <a:lstStyle/>
          <a:p>
            <a:r>
              <a:rPr lang="en-GB" sz="563" noProof="0" dirty="0" err="1"/>
              <a:t>iasociety.org</a:t>
            </a:r>
            <a:endParaRPr lang="en-GB" sz="563" noProof="0" dirty="0"/>
          </a:p>
        </p:txBody>
      </p:sp>
    </p:spTree>
    <p:extLst>
      <p:ext uri="{BB962C8B-B14F-4D97-AF65-F5344CB8AC3E}">
        <p14:creationId xmlns:p14="http://schemas.microsoft.com/office/powerpoint/2010/main" val="3532761354"/>
      </p:ext>
    </p:extLst>
  </p:cSld>
  <p:clrMapOvr>
    <a:masterClrMapping/>
  </p:clrMapOvr>
  <p:hf sldNum="0" hdr="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5"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p:nvSpPr>
        <p:spPr>
          <a:xfrm>
            <a:off x="3733802" y="444585"/>
            <a:ext cx="1471612" cy="184067"/>
          </a:xfrm>
          <a:prstGeom prst="rect">
            <a:avLst/>
          </a:prstGeom>
          <a:noFill/>
        </p:spPr>
        <p:txBody>
          <a:bodyPr wrap="square" lIns="0" tIns="0" rIns="0" bIns="0">
            <a:noAutofit/>
          </a:bodyPr>
          <a:lstStyle/>
          <a:p>
            <a:r>
              <a:rPr lang="en-GB" sz="563"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5" y="444585"/>
            <a:ext cx="1275556" cy="184067"/>
          </a:xfrm>
          <a:prstGeom prst="rect">
            <a:avLst/>
          </a:prstGeom>
          <a:noFill/>
        </p:spPr>
        <p:txBody>
          <a:bodyPr wrap="square" lIns="0" tIns="0" rIns="0" bIns="0">
            <a:noAutofit/>
          </a:bodyPr>
          <a:lstStyle/>
          <a:p>
            <a:r>
              <a:rPr lang="en-GB" sz="563" noProof="0" dirty="0" err="1"/>
              <a:t>iasociety.org</a:t>
            </a:r>
            <a:endParaRPr lang="en-GB" sz="563" noProof="0" dirty="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4" y="1401624"/>
            <a:ext cx="6192839" cy="1151076"/>
          </a:xfrm>
        </p:spPr>
        <p:txBody>
          <a:bodyPr/>
          <a:lstStyle>
            <a:lvl1pPr>
              <a:defRPr>
                <a:solidFill>
                  <a:schemeClr val="accent1"/>
                </a:solidFill>
              </a:defRPr>
            </a:lvl1pPr>
          </a:lstStyle>
          <a:p>
            <a:r>
              <a:rPr lang="en-US"/>
              <a:t>Click to edit Master title style</a:t>
            </a:r>
            <a:endParaRPr lang="de-DE" dirty="0"/>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315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4" y="0"/>
            <a:ext cx="5195887" cy="6858000"/>
          </a:xfrm>
          <a:solidFill>
            <a:schemeClr val="bg1">
              <a:lumMod val="85000"/>
            </a:schemeClr>
          </a:solidFill>
        </p:spPr>
        <p:txBody>
          <a:bodyPr anchor="ctr"/>
          <a:lstStyle>
            <a:lvl1pPr algn="ctr">
              <a:buNone/>
              <a:defRPr sz="1050"/>
            </a:lvl1pPr>
          </a:lstStyle>
          <a:p>
            <a:r>
              <a:rPr lang="en-US"/>
              <a:t>Click icon to add picture</a:t>
            </a:r>
            <a:endParaRPr lang="de-DE"/>
          </a:p>
        </p:txBody>
      </p:sp>
    </p:spTree>
    <p:extLst>
      <p:ext uri="{BB962C8B-B14F-4D97-AF65-F5344CB8AC3E}">
        <p14:creationId xmlns:p14="http://schemas.microsoft.com/office/powerpoint/2010/main" val="2580482312"/>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812800" y="1803402"/>
            <a:ext cx="5181600" cy="4358165"/>
          </a:xfrm>
        </p:spPr>
        <p:txBody>
          <a:bodyPr/>
          <a:lstStyle>
            <a:lvl2pPr>
              <a:defRPr lang="en-US" sz="2400" kern="1200" dirty="0" smtClean="0">
                <a:solidFill>
                  <a:schemeClr val="tx1"/>
                </a:solidFill>
                <a:latin typeface="Arial" panose="020B0604020202020204" pitchFamily="34" charset="0"/>
                <a:ea typeface="+mn-ea"/>
                <a:cs typeface="Arial" panose="020B0604020202020204" pitchFamily="34" charset="0"/>
              </a:defRPr>
            </a:lvl2pPr>
            <a:lvl4pPr marL="731502" indent="-380990">
              <a:defRPr/>
            </a:lvl4pPr>
          </a:lstStyle>
          <a:p>
            <a:pPr lvl="0"/>
            <a:r>
              <a:rPr lang="en-US"/>
              <a:t>Click to edit Master text styles</a:t>
            </a:r>
          </a:p>
          <a:p>
            <a:pPr lvl="1"/>
            <a:r>
              <a:rPr lang="en-US"/>
              <a:t>Second level</a:t>
            </a:r>
          </a:p>
          <a:p>
            <a:pPr lvl="2"/>
            <a:r>
              <a:rPr lang="en-US"/>
              <a:t>Third level</a:t>
            </a:r>
          </a:p>
          <a:p>
            <a:pPr marL="731502" lvl="1" indent="-380990" algn="l" rtl="0" eaLnBrk="1" latinLnBrk="0" hangingPunct="1">
              <a:spcBef>
                <a:spcPts val="733"/>
              </a:spcBef>
              <a:spcAft>
                <a:spcPts val="667"/>
              </a:spcAft>
              <a:buClr>
                <a:srgbClr val="0066CC"/>
              </a:buClr>
              <a:buSzPct val="125000"/>
              <a:buFont typeface="Wingdings" panose="05000000000000000000" pitchFamily="2" charset="2"/>
              <a:buChar char="§"/>
            </a:pPr>
            <a:r>
              <a:rPr lang="en-US"/>
              <a:t>Fourth level</a:t>
            </a:r>
          </a:p>
          <a:p>
            <a:pPr lvl="4"/>
            <a:r>
              <a:rPr lang="en-US"/>
              <a:t>Fifth level</a:t>
            </a:r>
          </a:p>
        </p:txBody>
      </p:sp>
      <p:sp>
        <p:nvSpPr>
          <p:cNvPr id="11" name="Content Placeholder 10"/>
          <p:cNvSpPr>
            <a:spLocks noGrp="1"/>
          </p:cNvSpPr>
          <p:nvPr>
            <p:ph sz="quarter" idx="14"/>
          </p:nvPr>
        </p:nvSpPr>
        <p:spPr>
          <a:xfrm>
            <a:off x="6459868" y="1803399"/>
            <a:ext cx="5181600" cy="4358167"/>
          </a:xfrm>
        </p:spPr>
        <p:txBody>
          <a:bodyPr/>
          <a:lstStyle/>
          <a:p>
            <a:pPr lvl="0"/>
            <a:r>
              <a:rPr lang="en-US"/>
              <a:t>Click to edit Master text styles</a:t>
            </a:r>
          </a:p>
          <a:p>
            <a:pPr lvl="1"/>
            <a:r>
              <a:rPr lang="en-US"/>
              <a:t>Second level</a:t>
            </a:r>
          </a:p>
          <a:p>
            <a:pPr lvl="2"/>
            <a:r>
              <a:rPr lang="en-US"/>
              <a:t>Third level</a:t>
            </a:r>
          </a:p>
          <a:p>
            <a:pPr lvl="1"/>
            <a:r>
              <a:rPr lang="en-US"/>
              <a:t>Fourth level</a:t>
            </a:r>
          </a:p>
          <a:p>
            <a:pPr lvl="2"/>
            <a:r>
              <a:rPr lang="en-US"/>
              <a:t>Fifth level</a:t>
            </a:r>
          </a:p>
        </p:txBody>
      </p:sp>
      <p:sp>
        <p:nvSpPr>
          <p:cNvPr id="8" name="Date Placeholder 7"/>
          <p:cNvSpPr>
            <a:spLocks noGrp="1"/>
          </p:cNvSpPr>
          <p:nvPr>
            <p:ph type="dt" sz="half" idx="15"/>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E4606EA6-EFEA-4C30-9264-4F9291A5780D}" type="datetime1">
              <a:rPr kumimoji="0" lang="en-US" sz="1000" b="0" i="0" u="none" strike="noStrike" kern="1200" cap="none" spc="0" normalizeH="0" baseline="0" noProof="0" smtClean="0">
                <a:ln>
                  <a:noFill/>
                </a:ln>
                <a:solidFill>
                  <a:srgbClr val="464646"/>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12/4/2024</a:t>
            </a:fld>
            <a:endParaRPr kumimoji="0" lang="en-US" sz="1000" b="0" i="0" u="none" strike="noStrike" kern="1200" cap="none" spc="0" normalizeH="0" baseline="0" noProof="0">
              <a:ln>
                <a:noFill/>
              </a:ln>
              <a:solidFill>
                <a:srgbClr val="464646"/>
              </a:solidFill>
              <a:effectLst/>
              <a:uLnTx/>
              <a:uFillTx/>
              <a:latin typeface="Verdana"/>
              <a:ea typeface="+mn-ea"/>
              <a:cs typeface="+mn-cs"/>
            </a:endParaRPr>
          </a:p>
        </p:txBody>
      </p:sp>
      <p:sp>
        <p:nvSpPr>
          <p:cNvPr id="10" name="Slide Number Placeholder 9"/>
          <p:cNvSpPr>
            <a:spLocks noGrp="1"/>
          </p:cNvSpPr>
          <p:nvPr>
            <p:ph type="sldNum" sz="quarter" idx="16"/>
          </p:nvPr>
        </p:nvSpPr>
        <p:spPr>
          <a:xfrm>
            <a:off x="0" y="1457325"/>
            <a:ext cx="711200" cy="244476"/>
          </a:xfrm>
          <a:prstGeom prst="rect">
            <a:avLst/>
          </a:prstGeo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8F82E0A0-C266-4798-8C8F-B9F91E9DA37E}"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2" name="Footer Placeholder 11"/>
          <p:cNvSpPr>
            <a:spLocks noGrp="1"/>
          </p:cNvSpPr>
          <p:nvPr>
            <p:ph type="ftr" sz="quarter" idx="17"/>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64646"/>
              </a:solidFill>
              <a:effectLst/>
              <a:uLnTx/>
              <a:uFillTx/>
              <a:latin typeface="Verdana"/>
              <a:ea typeface="+mn-ea"/>
              <a:cs typeface="+mn-cs"/>
            </a:endParaRPr>
          </a:p>
        </p:txBody>
      </p:sp>
    </p:spTree>
    <p:extLst>
      <p:ext uri="{BB962C8B-B14F-4D97-AF65-F5344CB8AC3E}">
        <p14:creationId xmlns:p14="http://schemas.microsoft.com/office/powerpoint/2010/main" val="2166372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1607915059"/>
      </p:ext>
    </p:extLst>
  </p:cSld>
  <p:clrMapOvr>
    <a:masterClrMapping/>
  </p:clrMapOvr>
  <p:hf sldNum="0"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4" y="0"/>
            <a:ext cx="5195887" cy="6858000"/>
          </a:xfrm>
          <a:solidFill>
            <a:schemeClr val="bg1">
              <a:lumMod val="85000"/>
            </a:schemeClr>
          </a:solidFill>
        </p:spPr>
        <p:txBody>
          <a:bodyPr anchor="ctr"/>
          <a:lstStyle>
            <a:lvl1pPr algn="ctr">
              <a:buNone/>
              <a:defRPr sz="1050"/>
            </a:lvl1pPr>
          </a:lstStyle>
          <a:p>
            <a:r>
              <a:rPr lang="en-US"/>
              <a:t>Click icon to add picture</a:t>
            </a:r>
            <a:endParaRPr lang="de-DE"/>
          </a:p>
        </p:txBody>
      </p:sp>
    </p:spTree>
    <p:extLst>
      <p:ext uri="{BB962C8B-B14F-4D97-AF65-F5344CB8AC3E}">
        <p14:creationId xmlns:p14="http://schemas.microsoft.com/office/powerpoint/2010/main" val="999712678"/>
      </p:ext>
    </p:extLst>
  </p:cSld>
  <p:clrMapOvr>
    <a:masterClrMapping/>
  </p:clrMapOvr>
  <p:hf sldNum="0" hdr="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dirty="0"/>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latin typeface="Verdana" panose="020B0604030504040204" pitchFamily="34" charset="0"/>
              </a:rPr>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817303605"/>
      </p:ext>
    </p:extLst>
  </p:cSld>
  <p:clrMapOvr>
    <a:masterClrMapping/>
  </p:clrMapOvr>
  <p:hf sldNum="0"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3" y="1346517"/>
            <a:ext cx="8131175" cy="4711385"/>
          </a:xfrm>
        </p:spPr>
        <p:txBody>
          <a:bodyPr/>
          <a:lstStyle>
            <a:lvl1pPr marL="200025" indent="-200025">
              <a:lnSpc>
                <a:spcPct val="90000"/>
              </a:lnSpc>
              <a:buFont typeface="Ping LCG Light" pitchFamily="50" charset="0"/>
              <a:buChar char="»"/>
              <a:defRPr sz="3150">
                <a:solidFill>
                  <a:schemeClr val="accent1"/>
                </a:solidFill>
              </a:defRPr>
            </a:lvl1pPr>
            <a:lvl2pPr marL="136922" indent="0" algn="r">
              <a:lnSpc>
                <a:spcPct val="90000"/>
              </a:lnSpc>
              <a:buNone/>
              <a:defRPr sz="1500">
                <a:solidFill>
                  <a:schemeClr val="accent1"/>
                </a:solidFill>
              </a:defRPr>
            </a:lvl2pPr>
            <a:lvl3pPr>
              <a:lnSpc>
                <a:spcPct val="90000"/>
              </a:lnSpc>
              <a:defRPr sz="3150"/>
            </a:lvl3pPr>
            <a:lvl4pPr>
              <a:lnSpc>
                <a:spcPct val="90000"/>
              </a:lnSpc>
              <a:defRPr sz="3150"/>
            </a:lvl4pPr>
            <a:lvl5pPr>
              <a:lnSpc>
                <a:spcPct val="90000"/>
              </a:lnSpc>
              <a:defRPr sz="31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305488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dirty="0">
                <a:latin typeface="Verdana" panose="020B0604030504040204" pitchFamily="34" charset="0"/>
              </a:rPr>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1840926330"/>
      </p:ext>
    </p:extLst>
  </p:cSld>
  <p:clrMapOvr>
    <a:masterClrMapping/>
  </p:clrMapOvr>
  <p:hf sldNum="0" hdr="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Titelfoli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dirty="0"/>
          </a:p>
        </p:txBody>
      </p:sp>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Edit Master text styles</a:t>
            </a:r>
          </a:p>
        </p:txBody>
      </p:sp>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de-DE" sz="75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de-DE" sz="750" dirty="0"/>
              <a:t>iasociety.org</a:t>
            </a:r>
          </a:p>
        </p:txBody>
      </p:sp>
    </p:spTree>
    <p:extLst>
      <p:ext uri="{BB962C8B-B14F-4D97-AF65-F5344CB8AC3E}">
        <p14:creationId xmlns:p14="http://schemas.microsoft.com/office/powerpoint/2010/main" val="28958829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elfolie mit Bild">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de-DE" sz="75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de-DE" sz="750" dirty="0"/>
              <a:t>iasociety.org</a:t>
            </a:r>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dirty="0"/>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3744660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626D1F-183B-4A68-8BA7-90532C2661B6}"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468FBA-3B55-4AB6-938B-8F057F8F9ABC}" type="slidenum">
              <a:rPr lang="en-US" smtClean="0"/>
              <a:t>‹#›</a:t>
            </a:fld>
            <a:endParaRPr lang="en-US"/>
          </a:p>
        </p:txBody>
      </p:sp>
    </p:spTree>
    <p:extLst>
      <p:ext uri="{BB962C8B-B14F-4D97-AF65-F5344CB8AC3E}">
        <p14:creationId xmlns:p14="http://schemas.microsoft.com/office/powerpoint/2010/main" val="3594175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9133354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2585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F7C4B2-A096-469B-B3E7-073A51B2E95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20418432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135901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27207493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6659176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766345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5872679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9460302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2845448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6030113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327096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2790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F7C4B2-A096-469B-B3E7-073A51B2E95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10811741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463179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706800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534277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360884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9651029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591875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779830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845787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666734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20940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F7C4B2-A096-469B-B3E7-073A51B2E95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36144289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708299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7701767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291998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31167650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0698210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196084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6076152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570641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969687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97701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F7C4B2-A096-469B-B3E7-073A51B2E95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28184960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251338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946370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6683838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6270569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7606120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421644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318678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9723150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Section Header_light blue">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5468652" y="6333828"/>
            <a:ext cx="5154592" cy="324091"/>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0623244" y="6333828"/>
            <a:ext cx="380035" cy="320675"/>
          </a:xfrm>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5CEDBB83-A577-ED61-446B-AB3C8BB779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700" y="5075702"/>
            <a:ext cx="4511572" cy="2535978"/>
          </a:xfrm>
          <a:prstGeom prst="rect">
            <a:avLst/>
          </a:prstGeom>
        </p:spPr>
      </p:pic>
      <p:pic>
        <p:nvPicPr>
          <p:cNvPr id="4" name="Picture 3" descr="A close up of a sign&#10;&#10;Description generated with high confidence">
            <a:extLst>
              <a:ext uri="{FF2B5EF4-FFF2-40B4-BE49-F238E27FC236}">
                <a16:creationId xmlns:a16="http://schemas.microsoft.com/office/drawing/2014/main" id="{C8569A09-6035-4A01-6276-7137E99AC1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77846" y="5972507"/>
            <a:ext cx="772837" cy="771578"/>
          </a:xfrm>
          <a:prstGeom prst="rect">
            <a:avLst/>
          </a:prstGeom>
        </p:spPr>
      </p:pic>
      <p:sp>
        <p:nvSpPr>
          <p:cNvPr id="7" name="Title 1">
            <a:extLst>
              <a:ext uri="{FF2B5EF4-FFF2-40B4-BE49-F238E27FC236}">
                <a16:creationId xmlns:a16="http://schemas.microsoft.com/office/drawing/2014/main" id="{198C238A-21FB-1E24-037E-2C682292CF35}"/>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CD73DEAF-DCC1-6231-B7B0-A357B042CF8D}"/>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5682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44624"/>
            <a:ext cx="10972800" cy="643508"/>
          </a:xfrm>
          <a:prstGeom prst="rect">
            <a:avLst/>
          </a:prstGeom>
        </p:spPr>
        <p:txBody>
          <a:bodyPr anchor="ctr" anchorCtr="0"/>
          <a:lstStyle>
            <a:lvl1pPr marL="0" algn="l" defTabSz="914400" rtl="0" eaLnBrk="1" latinLnBrk="0" hangingPunct="1">
              <a:spcBef>
                <a:spcPct val="0"/>
              </a:spcBef>
              <a:buNone/>
              <a:defRPr lang="en-GB" sz="3200" kern="1200" baseline="0" dirty="0">
                <a:solidFill>
                  <a:schemeClr val="bg1"/>
                </a:solidFill>
                <a:latin typeface="+mj-lt"/>
                <a:ea typeface="+mj-ea"/>
                <a:cs typeface="+mj-cs"/>
              </a:defRPr>
            </a:lvl1pPr>
          </a:lstStyle>
          <a:p>
            <a:r>
              <a:rPr lang="en-US"/>
              <a:t>Click to edit title</a:t>
            </a:r>
            <a:endParaRPr lang="en-GB"/>
          </a:p>
        </p:txBody>
      </p:sp>
      <p:sp>
        <p:nvSpPr>
          <p:cNvPr id="4" name="Text Placeholder 3"/>
          <p:cNvSpPr>
            <a:spLocks noGrp="1"/>
          </p:cNvSpPr>
          <p:nvPr>
            <p:ph type="body" sz="quarter" idx="10" hasCustomPrompt="1"/>
          </p:nvPr>
        </p:nvSpPr>
        <p:spPr>
          <a:xfrm>
            <a:off x="898724" y="1124745"/>
            <a:ext cx="10285841" cy="5050085"/>
          </a:xfrm>
        </p:spPr>
        <p:txBody>
          <a:body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402821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F7C4B2-A096-469B-B3E7-073A51B2E954}"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1167743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499580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74AAD-9547-8249-81DE-B0A6E95F72E2}"/>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17516C0B-E121-6B4D-9D33-C5966B0E7CA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69EAF23-977A-4441-B82C-EE019DFD6C00}"/>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98AB4006-B9A1-CB46-8EA0-19981138BDA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FB45F38-F5F9-3948-959C-76DF93C48BBE}"/>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Date Placeholder 6">
            <a:extLst>
              <a:ext uri="{FF2B5EF4-FFF2-40B4-BE49-F238E27FC236}">
                <a16:creationId xmlns:a16="http://schemas.microsoft.com/office/drawing/2014/main" id="{33D14CC2-7DB8-5E40-9E98-E06642C934A1}"/>
              </a:ext>
            </a:extLst>
          </p:cNvPr>
          <p:cNvSpPr>
            <a:spLocks noGrp="1"/>
          </p:cNvSpPr>
          <p:nvPr>
            <p:ph type="dt" sz="half" idx="10"/>
          </p:nvPr>
        </p:nvSpPr>
        <p:spPr>
          <a:xfrm>
            <a:off x="838200" y="6356351"/>
            <a:ext cx="2743200" cy="365125"/>
          </a:xfrm>
          <a:prstGeom prst="rect">
            <a:avLst/>
          </a:prstGeom>
        </p:spPr>
        <p:txBody>
          <a:bodyPr/>
          <a:lstStyle/>
          <a:p>
            <a:fld id="{97DE03D6-C026-E845-942F-2A1F2767242A}" type="datetimeFigureOut">
              <a:rPr lang="en-ES" smtClean="0"/>
              <a:t>12/04/2024</a:t>
            </a:fld>
            <a:endParaRPr lang="en-ES"/>
          </a:p>
        </p:txBody>
      </p:sp>
      <p:sp>
        <p:nvSpPr>
          <p:cNvPr id="8" name="Footer Placeholder 7">
            <a:extLst>
              <a:ext uri="{FF2B5EF4-FFF2-40B4-BE49-F238E27FC236}">
                <a16:creationId xmlns:a16="http://schemas.microsoft.com/office/drawing/2014/main" id="{150C5EB6-5DA5-6C4C-8AD7-4972E65992AD}"/>
              </a:ext>
            </a:extLst>
          </p:cNvPr>
          <p:cNvSpPr>
            <a:spLocks noGrp="1"/>
          </p:cNvSpPr>
          <p:nvPr>
            <p:ph type="ftr" sz="quarter" idx="11"/>
          </p:nvPr>
        </p:nvSpPr>
        <p:spPr>
          <a:xfrm>
            <a:off x="4038600" y="6356351"/>
            <a:ext cx="4114800" cy="365125"/>
          </a:xfrm>
          <a:prstGeom prst="rect">
            <a:avLst/>
          </a:prstGeom>
        </p:spPr>
        <p:txBody>
          <a:bodyPr/>
          <a:lstStyle/>
          <a:p>
            <a:endParaRPr lang="en-ES"/>
          </a:p>
        </p:txBody>
      </p:sp>
      <p:sp>
        <p:nvSpPr>
          <p:cNvPr id="9" name="Slide Number Placeholder 8">
            <a:extLst>
              <a:ext uri="{FF2B5EF4-FFF2-40B4-BE49-F238E27FC236}">
                <a16:creationId xmlns:a16="http://schemas.microsoft.com/office/drawing/2014/main" id="{A91BEBC6-F07C-6D44-886F-251CCEB8406F}"/>
              </a:ext>
            </a:extLst>
          </p:cNvPr>
          <p:cNvSpPr>
            <a:spLocks noGrp="1"/>
          </p:cNvSpPr>
          <p:nvPr>
            <p:ph type="sldNum" sz="quarter" idx="12"/>
          </p:nvPr>
        </p:nvSpPr>
        <p:spPr>
          <a:xfrm>
            <a:off x="8610600" y="6356351"/>
            <a:ext cx="2743200" cy="365125"/>
          </a:xfrm>
          <a:prstGeom prst="rect">
            <a:avLst/>
          </a:prstGeom>
        </p:spPr>
        <p:txBody>
          <a:bodyPr/>
          <a:lstStyle/>
          <a:p>
            <a:fld id="{2BB21AFA-2F72-C748-9A50-5386981418D5}" type="slidenum">
              <a:rPr lang="en-ES" smtClean="0"/>
              <a:t>‹#›</a:t>
            </a:fld>
            <a:endParaRPr lang="en-ES"/>
          </a:p>
        </p:txBody>
      </p:sp>
    </p:spTree>
    <p:extLst>
      <p:ext uri="{BB962C8B-B14F-4D97-AF65-F5344CB8AC3E}">
        <p14:creationId xmlns:p14="http://schemas.microsoft.com/office/powerpoint/2010/main" val="39466028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EB25-EEBF-F443-9A1B-CB082D853565}"/>
              </a:ext>
            </a:extLst>
          </p:cNvPr>
          <p:cNvSpPr>
            <a:spLocks noGrp="1"/>
          </p:cNvSpPr>
          <p:nvPr>
            <p:ph type="title"/>
          </p:nvPr>
        </p:nvSpPr>
        <p:spPr>
          <a:xfrm>
            <a:off x="1059367" y="1081669"/>
            <a:ext cx="10772968" cy="1215483"/>
          </a:xfrm>
        </p:spPr>
        <p:txBody>
          <a:bodyPr anchor="b"/>
          <a:lstStyle/>
          <a:p>
            <a:r>
              <a:rPr lang="en-US"/>
              <a:t>Click to edit Master title style</a:t>
            </a:r>
          </a:p>
        </p:txBody>
      </p:sp>
      <p:sp>
        <p:nvSpPr>
          <p:cNvPr id="4" name="Date Placeholder 3">
            <a:extLst>
              <a:ext uri="{FF2B5EF4-FFF2-40B4-BE49-F238E27FC236}">
                <a16:creationId xmlns:a16="http://schemas.microsoft.com/office/drawing/2014/main" id="{A91CBFD3-553E-8446-9FB7-57B9DDF707BF}"/>
              </a:ext>
            </a:extLst>
          </p:cNvPr>
          <p:cNvSpPr>
            <a:spLocks noGrp="1"/>
          </p:cNvSpPr>
          <p:nvPr>
            <p:ph type="dt" sz="half" idx="10"/>
          </p:nvPr>
        </p:nvSpPr>
        <p:spPr/>
        <p:txBody>
          <a:bodyPr/>
          <a:lstStyle/>
          <a:p>
            <a:fld id="{5FD356CB-90B6-1346-B9F7-6642EF7395C2}" type="datetimeFigureOut">
              <a:rPr lang="en-US" smtClean="0"/>
              <a:t>12/4/2024</a:t>
            </a:fld>
            <a:endParaRPr lang="en-US"/>
          </a:p>
        </p:txBody>
      </p:sp>
      <p:sp>
        <p:nvSpPr>
          <p:cNvPr id="5" name="Footer Placeholder 4">
            <a:extLst>
              <a:ext uri="{FF2B5EF4-FFF2-40B4-BE49-F238E27FC236}">
                <a16:creationId xmlns:a16="http://schemas.microsoft.com/office/drawing/2014/main" id="{DF41FA6A-772D-C243-B2A3-B0E0BD851A20}"/>
              </a:ext>
            </a:extLst>
          </p:cNvPr>
          <p:cNvSpPr>
            <a:spLocks noGrp="1"/>
          </p:cNvSpPr>
          <p:nvPr>
            <p:ph type="ftr" sz="quarter" idx="11"/>
          </p:nvPr>
        </p:nvSpPr>
        <p:spPr>
          <a:xfrm>
            <a:off x="412683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70635E-0F46-AD42-AD4F-BE4BCC9D2CD9}"/>
              </a:ext>
            </a:extLst>
          </p:cNvPr>
          <p:cNvSpPr>
            <a:spLocks noGrp="1"/>
          </p:cNvSpPr>
          <p:nvPr>
            <p:ph type="sldNum" sz="quarter" idx="12"/>
          </p:nvPr>
        </p:nvSpPr>
        <p:spPr>
          <a:xfrm>
            <a:off x="9089135" y="6356351"/>
            <a:ext cx="2743200" cy="365125"/>
          </a:xfrm>
        </p:spPr>
        <p:txBody>
          <a:bodyPr/>
          <a:lstStyle/>
          <a:p>
            <a:fld id="{777FC42F-A652-4948-84ED-31A8A4279A7D}" type="slidenum">
              <a:rPr lang="en-US" smtClean="0"/>
              <a:t>‹#›</a:t>
            </a:fld>
            <a:endParaRPr lang="en-US"/>
          </a:p>
        </p:txBody>
      </p:sp>
      <p:sp>
        <p:nvSpPr>
          <p:cNvPr id="13" name="Text Placeholder 16">
            <a:extLst>
              <a:ext uri="{FF2B5EF4-FFF2-40B4-BE49-F238E27FC236}">
                <a16:creationId xmlns:a16="http://schemas.microsoft.com/office/drawing/2014/main" id="{71D96386-14F0-C64E-A1F8-5EB91E62AFB5}"/>
              </a:ext>
            </a:extLst>
          </p:cNvPr>
          <p:cNvSpPr>
            <a:spLocks noGrp="1"/>
          </p:cNvSpPr>
          <p:nvPr>
            <p:ph type="body" sz="quarter" idx="14"/>
          </p:nvPr>
        </p:nvSpPr>
        <p:spPr>
          <a:xfrm>
            <a:off x="7950994" y="427831"/>
            <a:ext cx="3881343" cy="329407"/>
          </a:xfrm>
        </p:spPr>
        <p:txBody>
          <a:bodyPr>
            <a:normAutofit/>
          </a:bodyPr>
          <a:lstStyle>
            <a:lvl1pPr marL="0" indent="0" algn="r">
              <a:buNone/>
              <a:defRPr sz="1200"/>
            </a:lvl1pPr>
          </a:lstStyle>
          <a:p>
            <a:pPr lvl="0"/>
            <a:r>
              <a:rPr lang="en-US"/>
              <a:t>Edit Master text styles</a:t>
            </a:r>
          </a:p>
        </p:txBody>
      </p:sp>
      <p:sp>
        <p:nvSpPr>
          <p:cNvPr id="8" name="Subtitle 2">
            <a:extLst>
              <a:ext uri="{FF2B5EF4-FFF2-40B4-BE49-F238E27FC236}">
                <a16:creationId xmlns:a16="http://schemas.microsoft.com/office/drawing/2014/main" id="{DB90D889-B8F2-0D48-83EA-685041E3B6BC}"/>
              </a:ext>
            </a:extLst>
          </p:cNvPr>
          <p:cNvSpPr>
            <a:spLocks noGrp="1"/>
          </p:cNvSpPr>
          <p:nvPr>
            <p:ph type="subTitle" idx="1"/>
          </p:nvPr>
        </p:nvSpPr>
        <p:spPr>
          <a:xfrm>
            <a:off x="1059368" y="2297152"/>
            <a:ext cx="10772969" cy="573640"/>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4204629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EB25-EEBF-F443-9A1B-CB082D853565}"/>
              </a:ext>
            </a:extLst>
          </p:cNvPr>
          <p:cNvSpPr>
            <a:spLocks noGrp="1"/>
          </p:cNvSpPr>
          <p:nvPr>
            <p:ph type="title"/>
          </p:nvPr>
        </p:nvSpPr>
        <p:spPr>
          <a:xfrm>
            <a:off x="1059367" y="1081669"/>
            <a:ext cx="10772968" cy="121548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7041C9FD-89EB-2A48-AFCB-E06C42DAD2DB}"/>
              </a:ext>
            </a:extLst>
          </p:cNvPr>
          <p:cNvSpPr>
            <a:spLocks noGrp="1"/>
          </p:cNvSpPr>
          <p:nvPr>
            <p:ph idx="1"/>
          </p:nvPr>
        </p:nvSpPr>
        <p:spPr>
          <a:xfrm>
            <a:off x="1059367" y="2554675"/>
            <a:ext cx="10772968" cy="3622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CBFD3-553E-8446-9FB7-57B9DDF707BF}"/>
              </a:ext>
            </a:extLst>
          </p:cNvPr>
          <p:cNvSpPr>
            <a:spLocks noGrp="1"/>
          </p:cNvSpPr>
          <p:nvPr>
            <p:ph type="dt" sz="half" idx="10"/>
          </p:nvPr>
        </p:nvSpPr>
        <p:spPr/>
        <p:txBody>
          <a:bodyPr/>
          <a:lstStyle/>
          <a:p>
            <a:fld id="{5FD356CB-90B6-1346-B9F7-6642EF7395C2}" type="datetimeFigureOut">
              <a:rPr lang="en-US" smtClean="0"/>
              <a:t>12/4/2024</a:t>
            </a:fld>
            <a:endParaRPr lang="en-US"/>
          </a:p>
        </p:txBody>
      </p:sp>
      <p:sp>
        <p:nvSpPr>
          <p:cNvPr id="5" name="Footer Placeholder 4">
            <a:extLst>
              <a:ext uri="{FF2B5EF4-FFF2-40B4-BE49-F238E27FC236}">
                <a16:creationId xmlns:a16="http://schemas.microsoft.com/office/drawing/2014/main" id="{DF41FA6A-772D-C243-B2A3-B0E0BD851A20}"/>
              </a:ext>
            </a:extLst>
          </p:cNvPr>
          <p:cNvSpPr>
            <a:spLocks noGrp="1"/>
          </p:cNvSpPr>
          <p:nvPr>
            <p:ph type="ftr" sz="quarter" idx="11"/>
          </p:nvPr>
        </p:nvSpPr>
        <p:spPr>
          <a:xfrm>
            <a:off x="412683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70635E-0F46-AD42-AD4F-BE4BCC9D2CD9}"/>
              </a:ext>
            </a:extLst>
          </p:cNvPr>
          <p:cNvSpPr>
            <a:spLocks noGrp="1"/>
          </p:cNvSpPr>
          <p:nvPr>
            <p:ph type="sldNum" sz="quarter" idx="12"/>
          </p:nvPr>
        </p:nvSpPr>
        <p:spPr>
          <a:xfrm>
            <a:off x="9089135" y="6356351"/>
            <a:ext cx="2743200" cy="365125"/>
          </a:xfrm>
        </p:spPr>
        <p:txBody>
          <a:bodyPr/>
          <a:lstStyle/>
          <a:p>
            <a:fld id="{777FC42F-A652-4948-84ED-31A8A4279A7D}" type="slidenum">
              <a:rPr lang="en-US" smtClean="0"/>
              <a:t>‹#›</a:t>
            </a:fld>
            <a:endParaRPr lang="en-US"/>
          </a:p>
        </p:txBody>
      </p:sp>
      <p:sp>
        <p:nvSpPr>
          <p:cNvPr id="13" name="Text Placeholder 16">
            <a:extLst>
              <a:ext uri="{FF2B5EF4-FFF2-40B4-BE49-F238E27FC236}">
                <a16:creationId xmlns:a16="http://schemas.microsoft.com/office/drawing/2014/main" id="{71D96386-14F0-C64E-A1F8-5EB91E62AFB5}"/>
              </a:ext>
            </a:extLst>
          </p:cNvPr>
          <p:cNvSpPr>
            <a:spLocks noGrp="1"/>
          </p:cNvSpPr>
          <p:nvPr>
            <p:ph type="body" sz="quarter" idx="14"/>
          </p:nvPr>
        </p:nvSpPr>
        <p:spPr>
          <a:xfrm>
            <a:off x="7950994" y="427831"/>
            <a:ext cx="3881343" cy="329407"/>
          </a:xfrm>
        </p:spPr>
        <p:txBody>
          <a:bodyPr>
            <a:normAutofit/>
          </a:bodyPr>
          <a:lstStyle>
            <a:lvl1pPr marL="0" indent="0" algn="r">
              <a:buNone/>
              <a:defRPr sz="1200"/>
            </a:lvl1pPr>
          </a:lstStyle>
          <a:p>
            <a:pPr lvl="0"/>
            <a:r>
              <a:rPr lang="en-US"/>
              <a:t>Edit Master text styles</a:t>
            </a:r>
          </a:p>
        </p:txBody>
      </p:sp>
    </p:spTree>
    <p:extLst>
      <p:ext uri="{BB962C8B-B14F-4D97-AF65-F5344CB8AC3E}">
        <p14:creationId xmlns:p14="http://schemas.microsoft.com/office/powerpoint/2010/main" val="24426721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A97BB-34E9-7C49-B047-86820BA084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61964" y="3232764"/>
            <a:ext cx="3949700" cy="3644900"/>
          </a:xfrm>
          <a:prstGeom prst="rect">
            <a:avLst/>
          </a:prstGeom>
        </p:spPr>
      </p:pic>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GB"/>
              <a:t>Click to edit Master title style</a:t>
            </a:r>
            <a:endParaRPr lang="en-US"/>
          </a:p>
        </p:txBody>
      </p:sp>
      <p:sp>
        <p:nvSpPr>
          <p:cNvPr id="9" name="TextBox 8">
            <a:extLst>
              <a:ext uri="{FF2B5EF4-FFF2-40B4-BE49-F238E27FC236}">
                <a16:creationId xmlns:a16="http://schemas.microsoft.com/office/drawing/2014/main" id="{BEB8D95D-57D6-3B4E-A545-963A46D668F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29 July – 2 August · Montreal &amp; virtual</a:t>
            </a:r>
          </a:p>
        </p:txBody>
      </p:sp>
      <p:sp>
        <p:nvSpPr>
          <p:cNvPr id="11" name="TextBox 10">
            <a:extLst>
              <a:ext uri="{FF2B5EF4-FFF2-40B4-BE49-F238E27FC236}">
                <a16:creationId xmlns:a16="http://schemas.microsoft.com/office/drawing/2014/main" id="{4717AFB9-1E01-0C42-8541-A572CC639D40}"/>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aids2022.org</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a:t>
            </a:r>
          </a:p>
        </p:txBody>
      </p:sp>
      <p:pic>
        <p:nvPicPr>
          <p:cNvPr id="3" name="Picture 2">
            <a:extLst>
              <a:ext uri="{FF2B5EF4-FFF2-40B4-BE49-F238E27FC236}">
                <a16:creationId xmlns:a16="http://schemas.microsoft.com/office/drawing/2014/main" id="{910BEB96-CCAD-0F4A-97FC-66037E3AB2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22951622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559227-C79C-8C45-BA3F-1033686FC8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82664" y="4274164"/>
            <a:ext cx="3429000" cy="2603500"/>
          </a:xfrm>
          <a:prstGeom prst="rect">
            <a:avLst/>
          </a:prstGeom>
        </p:spPr>
      </p:pic>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err="1"/>
              <a:t>Nulla</a:t>
            </a:r>
            <a:r>
              <a:rPr lang="en-US"/>
              <a:t> </a:t>
            </a:r>
            <a:r>
              <a:rPr lang="en-US" err="1"/>
              <a:t>quis</a:t>
            </a:r>
            <a:r>
              <a:rPr lang="en-US"/>
              <a:t> lorem </a:t>
            </a:r>
            <a:r>
              <a:rPr lang="en-US" err="1"/>
              <a:t>ut</a:t>
            </a:r>
            <a:r>
              <a:rPr lang="en-US"/>
              <a:t> libero </a:t>
            </a:r>
            <a:r>
              <a:rPr lang="en-US" err="1"/>
              <a:t>malesuada</a:t>
            </a:r>
            <a:r>
              <a:rPr lang="en-US"/>
              <a:t> </a:t>
            </a:r>
            <a:r>
              <a:rPr lang="en-US" err="1"/>
              <a:t>feugiat</a:t>
            </a:r>
            <a:r>
              <a:rPr lang="en-US"/>
              <a:t>. </a:t>
            </a:r>
            <a:r>
              <a:rPr lang="en-US" err="1"/>
              <a:t>Curabitur</a:t>
            </a:r>
            <a:r>
              <a:rPr lang="en-US"/>
              <a:t> non </a:t>
            </a:r>
            <a:r>
              <a:rPr lang="en-US" err="1"/>
              <a:t>nulla</a:t>
            </a:r>
            <a:r>
              <a:rPr lang="en-US"/>
              <a:t> sit </a:t>
            </a:r>
            <a:r>
              <a:rPr lang="en-US" err="1"/>
              <a:t>amet</a:t>
            </a:r>
            <a:r>
              <a:rPr lang="en-US"/>
              <a:t> </a:t>
            </a:r>
            <a:r>
              <a:rPr lang="en-US" err="1"/>
              <a:t>nisl</a:t>
            </a:r>
            <a:r>
              <a:rPr lang="en-US"/>
              <a:t> tempus convallis </a:t>
            </a:r>
            <a:r>
              <a:rPr lang="en-US" err="1"/>
              <a:t>quis</a:t>
            </a:r>
            <a:r>
              <a:rPr lang="en-US"/>
              <a:t> ac </a:t>
            </a:r>
            <a:r>
              <a:rPr lang="en-US" err="1"/>
              <a:t>lectus</a:t>
            </a:r>
            <a:r>
              <a:rPr lang="en-US"/>
              <a:t>.</a:t>
            </a:r>
          </a:p>
          <a:p>
            <a:r>
              <a:rPr lang="en-US"/>
              <a:t>Proin </a:t>
            </a:r>
            <a:r>
              <a:rPr lang="en-US" err="1"/>
              <a:t>eget</a:t>
            </a:r>
            <a:r>
              <a:rPr lang="en-US"/>
              <a:t> </a:t>
            </a:r>
            <a:r>
              <a:rPr lang="en-US" err="1"/>
              <a:t>tortor</a:t>
            </a:r>
            <a:r>
              <a:rPr lang="en-US"/>
              <a:t> </a:t>
            </a:r>
            <a:r>
              <a:rPr lang="en-US" err="1"/>
              <a:t>risus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457200" indent="-457200">
              <a:buFont typeface="Arial" panose="020B0604020202020204" pitchFamily="34" charset="0"/>
              <a:buChar char="•"/>
            </a:pPr>
            <a:r>
              <a:rPr lang="en-US"/>
              <a:t>Donec </a:t>
            </a:r>
            <a:r>
              <a:rPr lang="en-US" err="1"/>
              <a:t>rutrum</a:t>
            </a:r>
            <a:r>
              <a:rPr lang="en-US"/>
              <a:t> </a:t>
            </a:r>
            <a:r>
              <a:rPr lang="en-US" err="1"/>
              <a:t>congue</a:t>
            </a:r>
            <a:r>
              <a:rPr lang="en-US"/>
              <a:t> </a:t>
            </a:r>
            <a:r>
              <a:rPr lang="en-US" err="1"/>
              <a:t>leo</a:t>
            </a:r>
            <a:r>
              <a:rPr lang="en-US"/>
              <a:t> </a:t>
            </a:r>
            <a:r>
              <a:rPr lang="en-US" err="1"/>
              <a:t>eget</a:t>
            </a:r>
            <a:r>
              <a:rPr lang="en-US"/>
              <a:t> </a:t>
            </a:r>
            <a:r>
              <a:rPr lang="en-US" err="1"/>
              <a:t>malesuada</a:t>
            </a:r>
            <a:r>
              <a:rPr lang="en-US"/>
              <a:t>.</a:t>
            </a:r>
          </a:p>
          <a:p>
            <a:pPr marL="457200" indent="-457200">
              <a:buFont typeface="Arial" panose="020B0604020202020204" pitchFamily="34" charset="0"/>
              <a:buChar char="•"/>
            </a:pPr>
            <a:r>
              <a:rPr lang="en-US" err="1"/>
              <a:t>Curabitur</a:t>
            </a:r>
            <a:r>
              <a:rPr lang="en-US"/>
              <a:t> </a:t>
            </a:r>
            <a:r>
              <a:rPr lang="en-US" err="1"/>
              <a:t>aliquet</a:t>
            </a:r>
            <a:r>
              <a:rPr lang="en-US"/>
              <a:t> </a:t>
            </a:r>
            <a:r>
              <a:rPr lang="en-US" err="1"/>
              <a:t>quam</a:t>
            </a:r>
            <a:r>
              <a:rPr lang="en-US"/>
              <a:t> id dui </a:t>
            </a:r>
            <a:r>
              <a:rPr lang="en-US" err="1"/>
              <a:t>posuere</a:t>
            </a:r>
            <a:r>
              <a:rPr lang="en-US"/>
              <a:t> </a:t>
            </a:r>
            <a:r>
              <a:rPr lang="en-US" err="1"/>
              <a:t>blandit</a:t>
            </a:r>
            <a:r>
              <a:rPr lang="en-US"/>
              <a:t>.</a:t>
            </a:r>
          </a:p>
          <a:p>
            <a:pPr marL="457200" indent="-457200">
              <a:buFont typeface="Arial" panose="020B0604020202020204" pitchFamily="34" charset="0"/>
              <a:buChar char="•"/>
            </a:pPr>
            <a:r>
              <a:rPr lang="en-US"/>
              <a:t>Proin </a:t>
            </a:r>
            <a:r>
              <a:rPr lang="en-US" err="1"/>
              <a:t>eget</a:t>
            </a:r>
            <a:r>
              <a:rPr lang="en-US"/>
              <a:t> </a:t>
            </a:r>
            <a:r>
              <a:rPr lang="en-US" err="1"/>
              <a:t>tortor</a:t>
            </a:r>
            <a:r>
              <a:rPr lang="en-US"/>
              <a:t> </a:t>
            </a:r>
            <a:r>
              <a:rPr lang="en-US" err="1"/>
              <a:t>risus</a:t>
            </a:r>
            <a:r>
              <a:rPr lang="en-US"/>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29 July – 2 August · Montreal &amp;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GB"/>
              <a:t>Click to edit Master title style</a:t>
            </a:r>
            <a:endParaRPr lang="en-US"/>
          </a:p>
        </p:txBody>
      </p:sp>
      <p:sp>
        <p:nvSpPr>
          <p:cNvPr id="9" name="TextBox 8">
            <a:extLst>
              <a:ext uri="{FF2B5EF4-FFF2-40B4-BE49-F238E27FC236}">
                <a16:creationId xmlns:a16="http://schemas.microsoft.com/office/drawing/2014/main" id="{EE2431B0-0DEE-274A-8AA7-F4388EFA23F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a:t>
            </a:r>
          </a:p>
        </p:txBody>
      </p:sp>
      <p:pic>
        <p:nvPicPr>
          <p:cNvPr id="10" name="Picture 9">
            <a:extLst>
              <a:ext uri="{FF2B5EF4-FFF2-40B4-BE49-F238E27FC236}">
                <a16:creationId xmlns:a16="http://schemas.microsoft.com/office/drawing/2014/main" id="{46624B48-6A91-EF4B-800A-445B8F13F8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30966874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69CD6-94CA-4ECE-93A5-30D2ADAA41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01" y="226"/>
            <a:ext cx="12184599" cy="6857548"/>
          </a:xfrm>
          <a:prstGeom prst="rect">
            <a:avLst/>
          </a:prstGeom>
        </p:spPr>
      </p:pic>
      <p:sp>
        <p:nvSpPr>
          <p:cNvPr id="4" name="Date Placeholder 3">
            <a:extLst>
              <a:ext uri="{FF2B5EF4-FFF2-40B4-BE49-F238E27FC236}">
                <a16:creationId xmlns:a16="http://schemas.microsoft.com/office/drawing/2014/main" id="{A0EBA83A-E0DA-4AFA-9167-51E4845E904D}"/>
              </a:ext>
            </a:extLst>
          </p:cNvPr>
          <p:cNvSpPr>
            <a:spLocks noGrp="1"/>
          </p:cNvSpPr>
          <p:nvPr>
            <p:ph type="dt" sz="half" idx="10"/>
          </p:nvPr>
        </p:nvSpPr>
        <p:spPr/>
        <p:txBody>
          <a:bodyPr/>
          <a:lstStyle/>
          <a:p>
            <a:fld id="{23691B8B-4102-4B86-B48B-47B10B1FBE8D}" type="datetimeFigureOut">
              <a:rPr lang="en-US" smtClean="0"/>
              <a:t>12/4/2024</a:t>
            </a:fld>
            <a:endParaRPr lang="en-US"/>
          </a:p>
        </p:txBody>
      </p:sp>
      <p:sp>
        <p:nvSpPr>
          <p:cNvPr id="5" name="Footer Placeholder 4">
            <a:extLst>
              <a:ext uri="{FF2B5EF4-FFF2-40B4-BE49-F238E27FC236}">
                <a16:creationId xmlns:a16="http://schemas.microsoft.com/office/drawing/2014/main" id="{6CB15BCF-74AD-4CEE-9E16-FF1642F9C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1F886-4623-411E-8E1B-FC9361959D85}"/>
              </a:ext>
            </a:extLst>
          </p:cNvPr>
          <p:cNvSpPr>
            <a:spLocks noGrp="1"/>
          </p:cNvSpPr>
          <p:nvPr>
            <p:ph type="sldNum" sz="quarter" idx="12"/>
          </p:nvPr>
        </p:nvSpPr>
        <p:spPr/>
        <p:txBody>
          <a:bodyPr/>
          <a:lstStyle/>
          <a:p>
            <a:fld id="{338799EA-1B08-4E64-808F-27A8D26E832B}" type="slidenum">
              <a:rPr lang="en-US" smtClean="0"/>
              <a:t>‹#›</a:t>
            </a:fld>
            <a:endParaRPr lang="en-US"/>
          </a:p>
        </p:txBody>
      </p:sp>
    </p:spTree>
    <p:extLst>
      <p:ext uri="{BB962C8B-B14F-4D97-AF65-F5344CB8AC3E}">
        <p14:creationId xmlns:p14="http://schemas.microsoft.com/office/powerpoint/2010/main" val="35299417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z="1200" smtClean="0"/>
              <a:pPr/>
              <a:t>‹#›</a:t>
            </a:fld>
            <a:endParaRPr lang="en-GB" sz="1200"/>
          </a:p>
        </p:txBody>
      </p:sp>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861094" y="509007"/>
            <a:ext cx="10676503" cy="854075"/>
          </a:xfrm>
        </p:spPr>
        <p:txBody>
          <a:bodyPr>
            <a:normAutofit/>
          </a:bodyPr>
          <a:lstStyle>
            <a:lvl1pPr marL="0" indent="0">
              <a:buNone/>
              <a:defRPr sz="5000" b="1">
                <a:solidFill>
                  <a:srgbClr val="013F5D"/>
                </a:solidFill>
                <a:latin typeface="Trebuchet MS" panose="020B0703020202090204" pitchFamily="34" charset="0"/>
              </a:defRPr>
            </a:lvl1pPr>
          </a:lstStyle>
          <a:p>
            <a:pPr lvl="0"/>
            <a:r>
              <a:rPr lang="en-GB"/>
              <a:t>Title here</a:t>
            </a:r>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4816"/>
            <a:ext cx="270344" cy="6876000"/>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0000"/>
              </a:solidFill>
            </a:endParaRPr>
          </a:p>
        </p:txBody>
      </p:sp>
      <p:cxnSp>
        <p:nvCxnSpPr>
          <p:cNvPr id="15" name="Straight Connector 14">
            <a:extLst>
              <a:ext uri="{FF2B5EF4-FFF2-40B4-BE49-F238E27FC236}">
                <a16:creationId xmlns:a16="http://schemas.microsoft.com/office/drawing/2014/main" id="{52ABB24A-1029-F546-B8F4-959F02284445}"/>
              </a:ext>
            </a:extLst>
          </p:cNvPr>
          <p:cNvCxnSpPr/>
          <p:nvPr userDrawn="1"/>
        </p:nvCxnSpPr>
        <p:spPr>
          <a:xfrm>
            <a:off x="931985" y="1410951"/>
            <a:ext cx="10621107" cy="0"/>
          </a:xfrm>
          <a:prstGeom prst="line">
            <a:avLst/>
          </a:prstGeom>
          <a:ln w="12700">
            <a:solidFill>
              <a:srgbClr val="013F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522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04/12/2024</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6072000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D4E1-15D4-43CB-93A2-53BF5B4980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E6C7A50C-4868-4C4C-9D9B-DFAD3003F1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Tree>
    <p:extLst>
      <p:ext uri="{BB962C8B-B14F-4D97-AF65-F5344CB8AC3E}">
        <p14:creationId xmlns:p14="http://schemas.microsoft.com/office/powerpoint/2010/main" val="374756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F7C4B2-A096-469B-B3E7-073A51B2E954}"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9388221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6F477A-E39C-46AF-BBA5-3E343653EB42}"/>
              </a:ext>
            </a:extLst>
          </p:cNvPr>
          <p:cNvSpPr>
            <a:spLocks noGrp="1"/>
          </p:cNvSpPr>
          <p:nvPr>
            <p:ph sz="quarter" idx="12" hasCustomPrompt="1"/>
          </p:nvPr>
        </p:nvSpPr>
        <p:spPr>
          <a:xfrm>
            <a:off x="457200" y="1371600"/>
            <a:ext cx="11430000" cy="4389120"/>
          </a:xfrm>
        </p:spPr>
        <p:txBody>
          <a:bodyPr anchor="t" anchorCtr="1">
            <a:normAutofit/>
          </a:bodyPr>
          <a:lstStyle>
            <a:lvl1pPr marL="0" indent="0">
              <a:buNone/>
              <a:defRPr sz="2000" baseline="0"/>
            </a:lvl1pPr>
          </a:lstStyle>
          <a:p>
            <a:pPr lvl="0"/>
            <a:r>
              <a:rPr lang="fr-CH"/>
              <a:t>Click to </a:t>
            </a:r>
            <a:r>
              <a:rPr lang="fr-CH" err="1"/>
              <a:t>add</a:t>
            </a:r>
            <a:r>
              <a:rPr lang="fr-CH"/>
              <a:t> chart </a:t>
            </a:r>
            <a:r>
              <a:rPr lang="fr-CH" err="1"/>
              <a:t>title</a:t>
            </a:r>
            <a:endParaRPr lang="LID4096"/>
          </a:p>
        </p:txBody>
      </p:sp>
      <p:sp>
        <p:nvSpPr>
          <p:cNvPr id="11" name="Text Placeholder 10">
            <a:extLst>
              <a:ext uri="{FF2B5EF4-FFF2-40B4-BE49-F238E27FC236}">
                <a16:creationId xmlns:a16="http://schemas.microsoft.com/office/drawing/2014/main" id="{FF628AA1-34C1-48F7-AB8F-F525ED2C316A}"/>
              </a:ext>
            </a:extLst>
          </p:cNvPr>
          <p:cNvSpPr>
            <a:spLocks noGrp="1"/>
          </p:cNvSpPr>
          <p:nvPr>
            <p:ph type="body" sz="quarter" idx="10" hasCustomPrompt="1"/>
          </p:nvPr>
        </p:nvSpPr>
        <p:spPr>
          <a:xfrm>
            <a:off x="0" y="0"/>
            <a:ext cx="12192000" cy="914400"/>
          </a:xfrm>
          <a:solidFill>
            <a:schemeClr val="tx2"/>
          </a:solidFill>
        </p:spPr>
        <p:txBody>
          <a:bodyPr lIns="182880" tIns="91440" rIns="182880" anchor="ctr" anchorCtr="1">
            <a:normAutofit/>
          </a:bodyPr>
          <a:lstStyle>
            <a:lvl1pPr marL="0" indent="0">
              <a:buNone/>
              <a:defRPr sz="3600" b="1" i="0" baseline="0">
                <a:solidFill>
                  <a:schemeClr val="bg1"/>
                </a:solidFill>
              </a:defRPr>
            </a:lvl1pPr>
          </a:lstStyle>
          <a:p>
            <a:pPr lvl="0"/>
            <a:r>
              <a:rPr lang="fr-CH"/>
              <a:t>Click to </a:t>
            </a:r>
            <a:r>
              <a:rPr lang="fr-CH" err="1"/>
              <a:t>add</a:t>
            </a:r>
            <a:r>
              <a:rPr lang="fr-CH"/>
              <a:t> slide message</a:t>
            </a:r>
            <a:endParaRPr lang="LID4096"/>
          </a:p>
        </p:txBody>
      </p:sp>
    </p:spTree>
    <p:extLst>
      <p:ext uri="{BB962C8B-B14F-4D97-AF65-F5344CB8AC3E}">
        <p14:creationId xmlns:p14="http://schemas.microsoft.com/office/powerpoint/2010/main" val="9461397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6F477A-E39C-46AF-BBA5-3E343653EB42}"/>
              </a:ext>
            </a:extLst>
          </p:cNvPr>
          <p:cNvSpPr>
            <a:spLocks noGrp="1"/>
          </p:cNvSpPr>
          <p:nvPr>
            <p:ph sz="quarter" idx="12" hasCustomPrompt="1"/>
          </p:nvPr>
        </p:nvSpPr>
        <p:spPr>
          <a:xfrm>
            <a:off x="457200" y="1371600"/>
            <a:ext cx="11430000" cy="4389120"/>
          </a:xfrm>
        </p:spPr>
        <p:txBody>
          <a:bodyPr anchor="t" anchorCtr="1">
            <a:normAutofit/>
          </a:bodyPr>
          <a:lstStyle>
            <a:lvl1pPr marL="0" indent="0">
              <a:buNone/>
              <a:defRPr sz="2000" baseline="0"/>
            </a:lvl1pPr>
          </a:lstStyle>
          <a:p>
            <a:pPr lvl="0"/>
            <a:r>
              <a:rPr lang="en-US"/>
              <a:t>Click to add chart title</a:t>
            </a:r>
          </a:p>
        </p:txBody>
      </p:sp>
      <p:sp>
        <p:nvSpPr>
          <p:cNvPr id="11" name="Text Placeholder 10">
            <a:extLst>
              <a:ext uri="{FF2B5EF4-FFF2-40B4-BE49-F238E27FC236}">
                <a16:creationId xmlns:a16="http://schemas.microsoft.com/office/drawing/2014/main" id="{FF628AA1-34C1-48F7-AB8F-F525ED2C316A}"/>
              </a:ext>
            </a:extLst>
          </p:cNvPr>
          <p:cNvSpPr>
            <a:spLocks noGrp="1"/>
          </p:cNvSpPr>
          <p:nvPr>
            <p:ph type="body" sz="quarter" idx="10" hasCustomPrompt="1"/>
          </p:nvPr>
        </p:nvSpPr>
        <p:spPr>
          <a:xfrm>
            <a:off x="0" y="0"/>
            <a:ext cx="12192000" cy="914400"/>
          </a:xfrm>
          <a:solidFill>
            <a:schemeClr val="accent2"/>
          </a:solidFill>
        </p:spPr>
        <p:txBody>
          <a:bodyPr lIns="182880" tIns="91440" rIns="182880" anchor="ctr" anchorCtr="1">
            <a:normAutofit/>
          </a:bodyPr>
          <a:lstStyle>
            <a:lvl1pPr marL="0" indent="0">
              <a:buNone/>
              <a:defRPr sz="3600" b="1" i="0" baseline="0">
                <a:solidFill>
                  <a:schemeClr val="bg1"/>
                </a:solidFill>
              </a:defRPr>
            </a:lvl1pPr>
          </a:lstStyle>
          <a:p>
            <a:pPr lvl="0"/>
            <a:r>
              <a:rPr lang="fr-CH"/>
              <a:t>Click to </a:t>
            </a:r>
            <a:r>
              <a:rPr lang="fr-CH" err="1"/>
              <a:t>add</a:t>
            </a:r>
            <a:r>
              <a:rPr lang="fr-CH"/>
              <a:t> slide message</a:t>
            </a:r>
            <a:endParaRPr lang="LID4096"/>
          </a:p>
        </p:txBody>
      </p:sp>
    </p:spTree>
    <p:extLst>
      <p:ext uri="{BB962C8B-B14F-4D97-AF65-F5344CB8AC3E}">
        <p14:creationId xmlns:p14="http://schemas.microsoft.com/office/powerpoint/2010/main" val="28337959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6F477A-E39C-46AF-BBA5-3E343653EB42}"/>
              </a:ext>
            </a:extLst>
          </p:cNvPr>
          <p:cNvSpPr>
            <a:spLocks noGrp="1"/>
          </p:cNvSpPr>
          <p:nvPr>
            <p:ph sz="quarter" idx="12" hasCustomPrompt="1"/>
          </p:nvPr>
        </p:nvSpPr>
        <p:spPr>
          <a:xfrm>
            <a:off x="457200" y="1371600"/>
            <a:ext cx="11430000" cy="4389120"/>
          </a:xfrm>
        </p:spPr>
        <p:txBody>
          <a:bodyPr anchor="t" anchorCtr="1">
            <a:normAutofit/>
          </a:bodyPr>
          <a:lstStyle>
            <a:lvl1pPr marL="0" indent="0">
              <a:buNone/>
              <a:defRPr sz="2000" baseline="0"/>
            </a:lvl1pPr>
          </a:lstStyle>
          <a:p>
            <a:pPr lvl="0"/>
            <a:r>
              <a:rPr lang="en-US"/>
              <a:t>Click to add chart title</a:t>
            </a:r>
          </a:p>
        </p:txBody>
      </p:sp>
      <p:sp>
        <p:nvSpPr>
          <p:cNvPr id="11" name="Text Placeholder 10">
            <a:extLst>
              <a:ext uri="{FF2B5EF4-FFF2-40B4-BE49-F238E27FC236}">
                <a16:creationId xmlns:a16="http://schemas.microsoft.com/office/drawing/2014/main" id="{FF628AA1-34C1-48F7-AB8F-F525ED2C316A}"/>
              </a:ext>
            </a:extLst>
          </p:cNvPr>
          <p:cNvSpPr>
            <a:spLocks noGrp="1"/>
          </p:cNvSpPr>
          <p:nvPr>
            <p:ph type="body" sz="quarter" idx="10" hasCustomPrompt="1"/>
          </p:nvPr>
        </p:nvSpPr>
        <p:spPr>
          <a:xfrm>
            <a:off x="0" y="0"/>
            <a:ext cx="12192000" cy="914400"/>
          </a:xfrm>
          <a:solidFill>
            <a:schemeClr val="accent3"/>
          </a:solidFill>
        </p:spPr>
        <p:txBody>
          <a:bodyPr lIns="182880" tIns="91440" rIns="182880" anchor="ctr" anchorCtr="1">
            <a:normAutofit/>
          </a:bodyPr>
          <a:lstStyle>
            <a:lvl1pPr marL="0" indent="0">
              <a:buNone/>
              <a:defRPr sz="3600" b="1" i="0" baseline="0"/>
            </a:lvl1pPr>
          </a:lstStyle>
          <a:p>
            <a:pPr lvl="0"/>
            <a:r>
              <a:rPr lang="fr-CH"/>
              <a:t>Click to </a:t>
            </a:r>
            <a:r>
              <a:rPr lang="fr-CH" err="1"/>
              <a:t>add</a:t>
            </a:r>
            <a:r>
              <a:rPr lang="fr-CH"/>
              <a:t> slide message</a:t>
            </a:r>
            <a:endParaRPr lang="LID4096"/>
          </a:p>
        </p:txBody>
      </p:sp>
    </p:spTree>
    <p:extLst>
      <p:ext uri="{BB962C8B-B14F-4D97-AF65-F5344CB8AC3E}">
        <p14:creationId xmlns:p14="http://schemas.microsoft.com/office/powerpoint/2010/main" val="34435079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00BF3D8E-4B74-A442-84CE-6092A41C24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8564" y="1362110"/>
            <a:ext cx="2849336" cy="876719"/>
          </a:xfrm>
          <a:prstGeom prst="rect">
            <a:avLst/>
          </a:prstGeom>
        </p:spPr>
      </p:pic>
      <p:cxnSp>
        <p:nvCxnSpPr>
          <p:cNvPr id="6" name="Straight Connector 5">
            <a:extLst>
              <a:ext uri="{FF2B5EF4-FFF2-40B4-BE49-F238E27FC236}">
                <a16:creationId xmlns:a16="http://schemas.microsoft.com/office/drawing/2014/main" id="{BB016D29-5BA7-2444-944F-097B5A976341}"/>
              </a:ext>
            </a:extLst>
          </p:cNvPr>
          <p:cNvCxnSpPr>
            <a:cxnSpLocks/>
          </p:cNvCxnSpPr>
          <p:nvPr userDrawn="1"/>
        </p:nvCxnSpPr>
        <p:spPr>
          <a:xfrm>
            <a:off x="514350" y="2959100"/>
            <a:ext cx="0" cy="815975"/>
          </a:xfrm>
          <a:prstGeom prst="line">
            <a:avLst/>
          </a:prstGeom>
          <a:ln w="12700">
            <a:solidFill>
              <a:srgbClr val="008DC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9CBDD67-102D-4044-B484-DDC993CC2DAF}"/>
              </a:ext>
            </a:extLst>
          </p:cNvPr>
          <p:cNvSpPr/>
          <p:nvPr userDrawn="1"/>
        </p:nvSpPr>
        <p:spPr>
          <a:xfrm>
            <a:off x="0" y="4978400"/>
            <a:ext cx="12192000" cy="1879600"/>
          </a:xfrm>
          <a:prstGeom prst="rect">
            <a:avLst/>
          </a:prstGeom>
          <a:solidFill>
            <a:srgbClr val="008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highlight>
                <a:srgbClr val="FFFF00"/>
              </a:highlight>
              <a:latin typeface="Arial" panose="020B0604020202020204" pitchFamily="34" charset="0"/>
              <a:cs typeface="Arial" panose="020B0604020202020204" pitchFamily="34" charset="0"/>
            </a:endParaRPr>
          </a:p>
        </p:txBody>
      </p:sp>
      <p:sp>
        <p:nvSpPr>
          <p:cNvPr id="11" name="Text Placeholder 13">
            <a:extLst>
              <a:ext uri="{FF2B5EF4-FFF2-40B4-BE49-F238E27FC236}">
                <a16:creationId xmlns:a16="http://schemas.microsoft.com/office/drawing/2014/main" id="{9AD11D0D-7EA4-3D4E-828B-5016FE91AD3C}"/>
              </a:ext>
            </a:extLst>
          </p:cNvPr>
          <p:cNvSpPr>
            <a:spLocks noGrp="1"/>
          </p:cNvSpPr>
          <p:nvPr>
            <p:ph type="body" sz="quarter" idx="10" hasCustomPrompt="1"/>
          </p:nvPr>
        </p:nvSpPr>
        <p:spPr>
          <a:xfrm>
            <a:off x="668564" y="2959099"/>
            <a:ext cx="9511753" cy="370945"/>
          </a:xfrm>
          <a:prstGeom prst="rect">
            <a:avLst/>
          </a:prstGeom>
        </p:spPr>
        <p:txBody>
          <a:bodyPr anchor="ctr" anchorCtr="0"/>
          <a:lstStyle>
            <a:lvl1pPr>
              <a:defRPr sz="2700" b="1">
                <a:solidFill>
                  <a:schemeClr val="bg1"/>
                </a:solidFill>
              </a:defRPr>
            </a:lvl1pPr>
          </a:lstStyle>
          <a:p>
            <a:pPr lvl="0"/>
            <a:r>
              <a:rPr lang="en-GB"/>
              <a:t>Title</a:t>
            </a:r>
            <a:endParaRPr lang="en-US"/>
          </a:p>
        </p:txBody>
      </p:sp>
      <p:sp>
        <p:nvSpPr>
          <p:cNvPr id="15" name="Text Placeholder 12">
            <a:extLst>
              <a:ext uri="{FF2B5EF4-FFF2-40B4-BE49-F238E27FC236}">
                <a16:creationId xmlns:a16="http://schemas.microsoft.com/office/drawing/2014/main" id="{E8523BC0-4744-E64E-A427-EA9E3CE3D2A1}"/>
              </a:ext>
            </a:extLst>
          </p:cNvPr>
          <p:cNvSpPr>
            <a:spLocks noGrp="1"/>
          </p:cNvSpPr>
          <p:nvPr>
            <p:ph type="body" sz="quarter" idx="11" hasCustomPrompt="1"/>
          </p:nvPr>
        </p:nvSpPr>
        <p:spPr>
          <a:xfrm>
            <a:off x="668564" y="3404130"/>
            <a:ext cx="9511754" cy="370945"/>
          </a:xfrm>
          <a:prstGeom prst="rect">
            <a:avLst/>
          </a:prstGeom>
        </p:spPr>
        <p:txBody>
          <a:bodyPr anchor="ctr" anchorCtr="0"/>
          <a:lstStyle>
            <a:lvl1pPr>
              <a:defRPr sz="2700" b="1">
                <a:solidFill>
                  <a:srgbClr val="008DC9"/>
                </a:solidFill>
              </a:defRPr>
            </a:lvl1pPr>
          </a:lstStyle>
          <a:p>
            <a:pPr lvl="0"/>
            <a:r>
              <a:rPr lang="en-GB"/>
              <a:t>Subtitle</a:t>
            </a:r>
            <a:endParaRPr lang="en-US"/>
          </a:p>
        </p:txBody>
      </p:sp>
    </p:spTree>
    <p:extLst>
      <p:ext uri="{BB962C8B-B14F-4D97-AF65-F5344CB8AC3E}">
        <p14:creationId xmlns:p14="http://schemas.microsoft.com/office/powerpoint/2010/main" val="9422045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845992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818095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4316906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228309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_Content 2_text &amp;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CA628-26B5-4CAE-9A31-14421D634184}"/>
              </a:ext>
            </a:extLst>
          </p:cNvPr>
          <p:cNvSpPr/>
          <p:nvPr userDrawn="1"/>
        </p:nvSpPr>
        <p:spPr>
          <a:xfrm>
            <a:off x="7013196" y="0"/>
            <a:ext cx="5178804"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A2D9CABF-487D-4FB9-BC88-D0B7D203B7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71573" y="6249703"/>
            <a:ext cx="816062" cy="477402"/>
          </a:xfrm>
          <a:prstGeom prst="rect">
            <a:avLst/>
          </a:prstGeom>
        </p:spPr>
      </p:pic>
      <p:sp>
        <p:nvSpPr>
          <p:cNvPr id="10" name="Text Placeholder 3"/>
          <p:cNvSpPr>
            <a:spLocks noGrp="1"/>
          </p:cNvSpPr>
          <p:nvPr>
            <p:ph type="body" sz="half" idx="2" hasCustomPrompt="1"/>
          </p:nvPr>
        </p:nvSpPr>
        <p:spPr>
          <a:xfrm>
            <a:off x="7619999" y="696227"/>
            <a:ext cx="3959605" cy="5465546"/>
          </a:xfrm>
        </p:spPr>
        <p:txBody>
          <a:bodyPr/>
          <a:lstStyle>
            <a:lvl1pPr marL="0" indent="0" algn="ctr">
              <a:buNone/>
              <a:defRPr sz="2000" b="1" baseline="0">
                <a:solidFill>
                  <a:schemeClr val="bg1">
                    <a:lumMod val="95000"/>
                  </a:schemeClr>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696227"/>
            <a:ext cx="6140742" cy="537239"/>
          </a:xfrm>
        </p:spPr>
        <p:txBody>
          <a:bodyPr anchor="t">
            <a:normAutofit/>
          </a:bodyPr>
          <a:lstStyle>
            <a:lvl1pPr algn="l">
              <a:defRPr sz="2400" b="1">
                <a:solidFill>
                  <a:srgbClr val="022169"/>
                </a:solidFill>
                <a:latin typeface="Century Gothic" panose="020B0502020202020204" pitchFamily="34" charset="0"/>
              </a:defRPr>
            </a:lvl1pPr>
          </a:lstStyle>
          <a:p>
            <a:r>
              <a:rPr lang="en-US"/>
              <a:t>Click to edit Master title style</a:t>
            </a:r>
          </a:p>
        </p:txBody>
      </p:sp>
      <p:sp>
        <p:nvSpPr>
          <p:cNvPr id="12" name="Text Placeholder 3"/>
          <p:cNvSpPr>
            <a:spLocks noGrp="1"/>
          </p:cNvSpPr>
          <p:nvPr>
            <p:ph type="body" sz="half" idx="13"/>
          </p:nvPr>
        </p:nvSpPr>
        <p:spPr>
          <a:xfrm>
            <a:off x="612395" y="1427018"/>
            <a:ext cx="6140743" cy="4734755"/>
          </a:xfrm>
        </p:spPr>
        <p:txBody>
          <a:bodyPr>
            <a:normAutofit/>
          </a:bodyPr>
          <a:lstStyle>
            <a:lvl1pPr marL="0" indent="0">
              <a:lnSpc>
                <a:spcPct val="100000"/>
              </a:lnSpc>
              <a:buNone/>
              <a:defRPr sz="2000">
                <a:solidFill>
                  <a:schemeClr val="tx1"/>
                </a:solidFill>
              </a:defRPr>
            </a:lvl1pPr>
            <a:lvl2pPr marL="457200" indent="0">
              <a:lnSpc>
                <a:spcPct val="100000"/>
              </a:lnSpc>
              <a:buNone/>
              <a:defRPr sz="2000"/>
            </a:lvl2pPr>
            <a:lvl3pPr marL="914400" indent="0">
              <a:lnSpc>
                <a:spcPct val="100000"/>
              </a:lnSpc>
              <a:buNone/>
              <a:defRPr sz="2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sp>
        <p:nvSpPr>
          <p:cNvPr id="7" name="Date Placeholder 1">
            <a:extLst>
              <a:ext uri="{FF2B5EF4-FFF2-40B4-BE49-F238E27FC236}">
                <a16:creationId xmlns:a16="http://schemas.microsoft.com/office/drawing/2014/main" id="{20D2B110-74E2-49B8-D1E7-81B5C5CAC868}"/>
              </a:ext>
            </a:extLst>
          </p:cNvPr>
          <p:cNvSpPr txBox="1">
            <a:spLocks/>
          </p:cNvSpPr>
          <p:nvPr userDrawn="1"/>
        </p:nvSpPr>
        <p:spPr>
          <a:xfrm>
            <a:off x="446290" y="6361980"/>
            <a:ext cx="63068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4194115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04/12/2024</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098286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5F7C4B2-A096-469B-B3E7-073A51B2E954}"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11899842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EB25-EEBF-F443-9A1B-CB082D853565}"/>
              </a:ext>
            </a:extLst>
          </p:cNvPr>
          <p:cNvSpPr>
            <a:spLocks noGrp="1"/>
          </p:cNvSpPr>
          <p:nvPr>
            <p:ph type="title"/>
          </p:nvPr>
        </p:nvSpPr>
        <p:spPr>
          <a:xfrm>
            <a:off x="1059367" y="1081669"/>
            <a:ext cx="10772968" cy="1215482"/>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7041C9FD-89EB-2A48-AFCB-E06C42DAD2DB}"/>
              </a:ext>
            </a:extLst>
          </p:cNvPr>
          <p:cNvSpPr>
            <a:spLocks noGrp="1"/>
          </p:cNvSpPr>
          <p:nvPr>
            <p:ph idx="1"/>
          </p:nvPr>
        </p:nvSpPr>
        <p:spPr>
          <a:xfrm>
            <a:off x="1059367" y="2554675"/>
            <a:ext cx="10772968" cy="3622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CBFD3-553E-8446-9FB7-57B9DDF707BF}"/>
              </a:ext>
            </a:extLst>
          </p:cNvPr>
          <p:cNvSpPr>
            <a:spLocks noGrp="1"/>
          </p:cNvSpPr>
          <p:nvPr>
            <p:ph type="dt" sz="half" idx="10"/>
          </p:nvPr>
        </p:nvSpPr>
        <p:spPr/>
        <p:txBody>
          <a:bodyPr/>
          <a:lstStyle/>
          <a:p>
            <a:fld id="{5FD356CB-90B6-1346-B9F7-6642EF7395C2}" type="datetimeFigureOut">
              <a:rPr lang="en-US" smtClean="0"/>
              <a:t>12/4/2024</a:t>
            </a:fld>
            <a:endParaRPr lang="en-US"/>
          </a:p>
        </p:txBody>
      </p:sp>
      <p:sp>
        <p:nvSpPr>
          <p:cNvPr id="5" name="Footer Placeholder 4">
            <a:extLst>
              <a:ext uri="{FF2B5EF4-FFF2-40B4-BE49-F238E27FC236}">
                <a16:creationId xmlns:a16="http://schemas.microsoft.com/office/drawing/2014/main" id="{DF41FA6A-772D-C243-B2A3-B0E0BD851A20}"/>
              </a:ext>
            </a:extLst>
          </p:cNvPr>
          <p:cNvSpPr>
            <a:spLocks noGrp="1"/>
          </p:cNvSpPr>
          <p:nvPr>
            <p:ph type="ftr" sz="quarter" idx="11"/>
          </p:nvPr>
        </p:nvSpPr>
        <p:spPr>
          <a:xfrm>
            <a:off x="4126832"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70635E-0F46-AD42-AD4F-BE4BCC9D2CD9}"/>
              </a:ext>
            </a:extLst>
          </p:cNvPr>
          <p:cNvSpPr>
            <a:spLocks noGrp="1"/>
          </p:cNvSpPr>
          <p:nvPr>
            <p:ph type="sldNum" sz="quarter" idx="12"/>
          </p:nvPr>
        </p:nvSpPr>
        <p:spPr>
          <a:xfrm>
            <a:off x="9089135" y="6356352"/>
            <a:ext cx="2743200" cy="365125"/>
          </a:xfrm>
        </p:spPr>
        <p:txBody>
          <a:bodyPr/>
          <a:lstStyle/>
          <a:p>
            <a:fld id="{777FC42F-A652-4948-84ED-31A8A4279A7D}" type="slidenum">
              <a:rPr lang="en-US" smtClean="0"/>
              <a:t>‹#›</a:t>
            </a:fld>
            <a:endParaRPr lang="en-US"/>
          </a:p>
        </p:txBody>
      </p:sp>
      <p:sp>
        <p:nvSpPr>
          <p:cNvPr id="13" name="Text Placeholder 16">
            <a:extLst>
              <a:ext uri="{FF2B5EF4-FFF2-40B4-BE49-F238E27FC236}">
                <a16:creationId xmlns:a16="http://schemas.microsoft.com/office/drawing/2014/main" id="{71D96386-14F0-C64E-A1F8-5EB91E62AFB5}"/>
              </a:ext>
            </a:extLst>
          </p:cNvPr>
          <p:cNvSpPr>
            <a:spLocks noGrp="1"/>
          </p:cNvSpPr>
          <p:nvPr>
            <p:ph type="body" sz="quarter" idx="14"/>
          </p:nvPr>
        </p:nvSpPr>
        <p:spPr>
          <a:xfrm>
            <a:off x="7950994" y="427831"/>
            <a:ext cx="3881343" cy="329406"/>
          </a:xfrm>
        </p:spPr>
        <p:txBody>
          <a:bodyPr>
            <a:normAutofit/>
          </a:bodyPr>
          <a:lstStyle>
            <a:lvl1pPr marL="0" indent="0" algn="r">
              <a:buNone/>
              <a:defRPr sz="900"/>
            </a:lvl1pPr>
          </a:lstStyle>
          <a:p>
            <a:pPr lvl="0"/>
            <a:r>
              <a:rPr lang="en-US"/>
              <a:t>Edit Master text styles</a:t>
            </a:r>
          </a:p>
        </p:txBody>
      </p:sp>
    </p:spTree>
    <p:extLst>
      <p:ext uri="{BB962C8B-B14F-4D97-AF65-F5344CB8AC3E}">
        <p14:creationId xmlns:p14="http://schemas.microsoft.com/office/powerpoint/2010/main" val="29736429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05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3" y="4482005"/>
            <a:ext cx="12191999" cy="1655999"/>
          </a:xfrm>
          <a:solidFill>
            <a:schemeClr val="tx2"/>
          </a:solidFill>
        </p:spPr>
        <p:txBody>
          <a:bodyPr lIns="468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058060301"/>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04/12/2024</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42265422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04/12/2024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01813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04/12/2024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2500791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04/12/2024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80001" y="4039524"/>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1687897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04/12/2024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050"/>
            </a:lvl1pPr>
            <a:lvl2pPr>
              <a:defRPr sz="1050"/>
            </a:lvl2pPr>
            <a:lvl3pPr>
              <a:defRPr sz="1050"/>
            </a:lvl3pPr>
            <a:lvl4pPr>
              <a:defRPr sz="1050"/>
            </a:lvl4pPr>
            <a:lvl5pPr>
              <a:defRPr sz="105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050"/>
            </a:lvl1pPr>
            <a:lvl2pPr>
              <a:defRPr sz="1050"/>
            </a:lvl2pPr>
            <a:lvl3pPr>
              <a:defRPr sz="1050"/>
            </a:lvl3pPr>
            <a:lvl4pPr>
              <a:defRPr sz="1050"/>
            </a:lvl4pPr>
            <a:lvl5pPr>
              <a:defRPr sz="105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050"/>
            </a:lvl1pPr>
            <a:lvl2pPr>
              <a:defRPr sz="1050"/>
            </a:lvl2pPr>
            <a:lvl3pPr>
              <a:defRPr sz="1050"/>
            </a:lvl3pPr>
            <a:lvl4pPr>
              <a:defRPr sz="1050"/>
            </a:lvl4pPr>
            <a:lvl5pPr>
              <a:defRPr sz="105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677682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04/12/2024</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457638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04/12/2024</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20609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04/12/2024</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74217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F7C4B2-A096-469B-B3E7-073A51B2E95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33861745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04/12/2024</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3"/>
            <a:ext cx="11226365" cy="208579"/>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80000" y="1800000"/>
            <a:ext cx="11226365" cy="42372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0603174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3" y="1800000"/>
            <a:ext cx="4279900" cy="1649446"/>
          </a:xfrm>
          <a:solidFill>
            <a:schemeClr val="tx2">
              <a:alpha val="90000"/>
            </a:schemeClr>
          </a:solidFill>
        </p:spPr>
        <p:txBody>
          <a:bodyPr lIns="468000" tIns="180000" rIns="360000" bIns="180000">
            <a:noAutofit/>
          </a:bodyPr>
          <a:lstStyle>
            <a:lvl1pPr>
              <a:defRPr sz="2100" b="1">
                <a:solidFill>
                  <a:schemeClr val="bg1"/>
                </a:solidFill>
                <a:latin typeface="+mj-lt"/>
              </a:defRPr>
            </a:lvl1pPr>
            <a:lvl2pPr marL="406004" indent="-205979">
              <a:tabLst>
                <a:tab pos="1210866" algn="l"/>
              </a:tabLst>
              <a:defRPr sz="21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04/12/2024</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8798820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04/12/2024</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2"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194935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04/12/2024</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1376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3"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GB" noProof="0"/>
          </a:p>
        </p:txBody>
      </p:sp>
      <p:sp>
        <p:nvSpPr>
          <p:cNvPr id="10" name="Picture Placeholder 8"/>
          <p:cNvSpPr>
            <a:spLocks noGrp="1"/>
          </p:cNvSpPr>
          <p:nvPr>
            <p:ph type="pic" sz="quarter" idx="23"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2090016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41749C-89F3-44B5-8628-0A21AF6C5C5A}" type="datetimeFigureOut">
              <a:rPr lang="en-US" smtClean="0">
                <a:solidFill>
                  <a:prstClr val="black">
                    <a:tint val="75000"/>
                  </a:prstClr>
                </a:solidFill>
              </a:rPr>
              <a:pPr/>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737D26-9573-4F26-AB7C-CA77016A8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0154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12192000" cy="6858000"/>
          </a:xfrm>
          <a:solidFill>
            <a:schemeClr val="bg1"/>
          </a:solidFill>
        </p:spPr>
        <p:txBody>
          <a:bodyPr bIns="1224000" anchor="ctr">
            <a:normAutofit/>
          </a:bodyP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baseline="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a:p>
            <a:endParaRPr lang="en-GB" noProof="0"/>
          </a:p>
        </p:txBody>
      </p:sp>
      <p:sp>
        <p:nvSpPr>
          <p:cNvPr id="2" name="Title 1"/>
          <p:cNvSpPr>
            <a:spLocks noGrp="1"/>
          </p:cNvSpPr>
          <p:nvPr>
            <p:ph type="ctrTitle"/>
          </p:nvPr>
        </p:nvSpPr>
        <p:spPr>
          <a:xfrm>
            <a:off x="0" y="485184"/>
            <a:ext cx="7344000" cy="1119158"/>
          </a:xfrm>
          <a:noFill/>
        </p:spPr>
        <p:txBody>
          <a:bodyPr lIns="360000" tIns="72000" rIns="450000" bIns="180000" anchor="t" anchorCtr="0">
            <a:noAutofit/>
          </a:bodyPr>
          <a:lstStyle>
            <a:lvl1pPr algn="l">
              <a:lnSpc>
                <a:spcPct val="85000"/>
              </a:lnSpc>
              <a:defRPr sz="3150">
                <a:solidFill>
                  <a:srgbClr val="0092CC"/>
                </a:solidFill>
                <a:latin typeface="+mj-lt"/>
              </a:defRPr>
            </a:lvl1pPr>
          </a:lstStyle>
          <a:p>
            <a:r>
              <a:rPr lang="en-GB" noProof="0"/>
              <a:t>Click to edit Master title style</a:t>
            </a:r>
          </a:p>
        </p:txBody>
      </p:sp>
      <p:sp>
        <p:nvSpPr>
          <p:cNvPr id="90" name="Text Placeholder 35"/>
          <p:cNvSpPr>
            <a:spLocks noGrp="1"/>
          </p:cNvSpPr>
          <p:nvPr>
            <p:ph type="body" sz="quarter" idx="16" hasCustomPrompt="1"/>
          </p:nvPr>
        </p:nvSpPr>
        <p:spPr>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 name="Subtitle 2"/>
          <p:cNvSpPr>
            <a:spLocks noGrp="1"/>
          </p:cNvSpPr>
          <p:nvPr>
            <p:ph type="subTitle" idx="1"/>
          </p:nvPr>
        </p:nvSpPr>
        <p:spPr>
          <a:xfrm>
            <a:off x="3" y="4482001"/>
            <a:ext cx="12191999" cy="1656000"/>
          </a:xfrm>
          <a:solidFill>
            <a:schemeClr val="tx2"/>
          </a:solidFill>
        </p:spPr>
        <p:txBody>
          <a:bodyPr lIns="360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p>
        </p:txBody>
      </p:sp>
      <p:sp>
        <p:nvSpPr>
          <p:cNvPr id="62" name="Text Placeholder 35"/>
          <p:cNvSpPr>
            <a:spLocks noGrp="1"/>
          </p:cNvSpPr>
          <p:nvPr>
            <p:ph type="body" sz="quarter" idx="15" hasCustomPrompt="1"/>
          </p:nvPr>
        </p:nvSpPr>
        <p:spPr>
          <a:xfrm>
            <a:off x="479999" y="5440855"/>
            <a:ext cx="11211172" cy="288000"/>
          </a:xfrm>
          <a:noFill/>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37" name="Picture Placeholder 8"/>
          <p:cNvSpPr>
            <a:spLocks noGrp="1"/>
          </p:cNvSpPr>
          <p:nvPr>
            <p:ph type="pic" sz="quarter" idx="22" hasCustomPrompt="1"/>
          </p:nvPr>
        </p:nvSpPr>
        <p:spPr>
          <a:xfrm>
            <a:off x="7460679" y="485184"/>
            <a:ext cx="4230495"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6961374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F2532D-FF90-4944-90E7-3CDF823F2F02}" type="datetimeFigureOut">
              <a:rPr lang="en-US" smtClean="0">
                <a:solidFill>
                  <a:prstClr val="black">
                    <a:tint val="75000"/>
                  </a:prstClr>
                </a:solidFill>
              </a:rPr>
              <a:pPr/>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FFF7C3-992F-49EF-AD8E-C20D1D4F3A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930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B04080-68F8-8346-902F-DCC1CFFD79DD}"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03A722-AC0A-DB49-8983-A05C84E166C9}" type="slidenum">
              <a:rPr lang="en-US" smtClean="0"/>
              <a:t>‹#›</a:t>
            </a:fld>
            <a:endParaRPr lang="en-US"/>
          </a:p>
        </p:txBody>
      </p:sp>
    </p:spTree>
    <p:extLst>
      <p:ext uri="{BB962C8B-B14F-4D97-AF65-F5344CB8AC3E}">
        <p14:creationId xmlns:p14="http://schemas.microsoft.com/office/powerpoint/2010/main" val="42126998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3" y="1346517"/>
            <a:ext cx="8131175" cy="4711385"/>
          </a:xfrm>
        </p:spPr>
        <p:txBody>
          <a:bodyPr/>
          <a:lstStyle>
            <a:lvl1pPr marL="200025" indent="-200025">
              <a:lnSpc>
                <a:spcPct val="90000"/>
              </a:lnSpc>
              <a:buFont typeface="Ping LCG Light" pitchFamily="50" charset="0"/>
              <a:buChar char="»"/>
              <a:defRPr sz="3150">
                <a:solidFill>
                  <a:schemeClr val="accent1"/>
                </a:solidFill>
              </a:defRPr>
            </a:lvl1pPr>
            <a:lvl2pPr marL="136922" indent="0" algn="r">
              <a:lnSpc>
                <a:spcPct val="90000"/>
              </a:lnSpc>
              <a:buNone/>
              <a:defRPr sz="1500">
                <a:solidFill>
                  <a:schemeClr val="accent1"/>
                </a:solidFill>
              </a:defRPr>
            </a:lvl2pPr>
            <a:lvl3pPr>
              <a:lnSpc>
                <a:spcPct val="90000"/>
              </a:lnSpc>
              <a:defRPr sz="3150"/>
            </a:lvl3pPr>
            <a:lvl4pPr>
              <a:lnSpc>
                <a:spcPct val="90000"/>
              </a:lnSpc>
              <a:defRPr sz="3150"/>
            </a:lvl4pPr>
            <a:lvl5pPr>
              <a:lnSpc>
                <a:spcPct val="90000"/>
              </a:lnSpc>
              <a:defRPr sz="315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9129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1121346588"/>
      </p:ext>
    </p:extLst>
  </p:cSld>
  <p:clrMapOvr>
    <a:masterClrMapping/>
  </p:clrMapOvr>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F7C4B2-A096-469B-B3E7-073A51B2E95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10091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4517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7684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30580025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34074250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32086869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FF02A9-9FE0-5D49-ABA3-D71873A811CF}"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17594641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FF02A9-9FE0-5D49-ABA3-D71873A811CF}"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20490906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14000906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38100585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152612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F7C4B2-A096-469B-B3E7-073A51B2E95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2785419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FF02A9-9FE0-5D49-ABA3-D71873A811CF}"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27014222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FF02A9-9FE0-5D49-ABA3-D71873A811CF}"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16534591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34754336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3974710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8341106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32956417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3848243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23743235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FF02A9-9FE0-5D49-ABA3-D71873A811CF}"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54579-8EC7-FD41-A1F0-6052119CA69B}" type="slidenum">
              <a:rPr lang="en-US" smtClean="0"/>
              <a:t>‹#›</a:t>
            </a:fld>
            <a:endParaRPr lang="en-US"/>
          </a:p>
        </p:txBody>
      </p:sp>
    </p:spTree>
    <p:extLst>
      <p:ext uri="{BB962C8B-B14F-4D97-AF65-F5344CB8AC3E}">
        <p14:creationId xmlns:p14="http://schemas.microsoft.com/office/powerpoint/2010/main" val="3401915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AE86-DE61-E372-A88B-C2A22DBDBC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BDD96E92-7372-B06F-78E8-A3870F1383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ADA3CEFF-3E67-8FEB-F79A-D4D21871F8A7}"/>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5" name="Footer Placeholder 4">
            <a:extLst>
              <a:ext uri="{FF2B5EF4-FFF2-40B4-BE49-F238E27FC236}">
                <a16:creationId xmlns:a16="http://schemas.microsoft.com/office/drawing/2014/main" id="{886A25A0-9540-6A34-87C4-15A98E0F410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8C50E0C-11F5-FFEB-C6D2-AEA682BAAED3}"/>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2431538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F7C4B2-A096-469B-B3E7-073A51B2E95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9063010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609FD-D30A-9F98-E78A-53F40416D006}"/>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0D2934BF-8E39-A891-AC83-82BEF6BD1B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48212C53-17D7-217F-A2CF-9DD393F27BBB}"/>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5" name="Footer Placeholder 4">
            <a:extLst>
              <a:ext uri="{FF2B5EF4-FFF2-40B4-BE49-F238E27FC236}">
                <a16:creationId xmlns:a16="http://schemas.microsoft.com/office/drawing/2014/main" id="{6B1A33A4-F3F2-2CF9-18ED-C06EDB039E3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548AF2A-0BC3-3365-838E-03F8E0A100C7}"/>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18769038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0D30-40D3-E40A-40FB-EE17528404A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27C37321-4D48-5486-DDE6-65ACE40383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29ECEF-02AD-C713-5DE4-51E88FFA64F7}"/>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5" name="Footer Placeholder 4">
            <a:extLst>
              <a:ext uri="{FF2B5EF4-FFF2-40B4-BE49-F238E27FC236}">
                <a16:creationId xmlns:a16="http://schemas.microsoft.com/office/drawing/2014/main" id="{951940FE-321B-A4DB-C852-EEB62BAB7CF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62A0C3A-C9B8-F476-E3B3-F14960C6C6A4}"/>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23424893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FACC-5883-25AE-D469-FC8805D4B8CC}"/>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F0DD4270-C2A5-5072-E72E-161E82F9E9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9DDA035D-3042-7F31-02F7-2F61082A0A4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50BAD670-EA98-D5B6-3727-52838D24CEC8}"/>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6" name="Footer Placeholder 5">
            <a:extLst>
              <a:ext uri="{FF2B5EF4-FFF2-40B4-BE49-F238E27FC236}">
                <a16:creationId xmlns:a16="http://schemas.microsoft.com/office/drawing/2014/main" id="{44767359-2FEF-D1E8-E1E2-6EFF31EA3765}"/>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5EAC33BC-3552-FE44-C520-3E4736892165}"/>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34460388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8005-A2D1-C98A-8F6F-7C42EF150C37}"/>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37D14142-8983-6D1E-6A72-C03123D0A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3F3E67-FC43-2AE7-1049-8C199461710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257A16B9-D39C-925A-2210-82DA564894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7FDBC53-83D6-919D-D640-9538CBF290A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1453E589-6F24-182A-F359-90F13D15C56A}"/>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8" name="Footer Placeholder 7">
            <a:extLst>
              <a:ext uri="{FF2B5EF4-FFF2-40B4-BE49-F238E27FC236}">
                <a16:creationId xmlns:a16="http://schemas.microsoft.com/office/drawing/2014/main" id="{AEF1BF59-AAB7-B832-59FA-8684E6E6CE7B}"/>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190D7E58-94AC-840B-0BF7-59B8739A1357}"/>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20349260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167D-908E-E2D1-0956-D7A33C55A1D8}"/>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D606E9D2-4F5E-A161-DB00-D166431F4B73}"/>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4" name="Footer Placeholder 3">
            <a:extLst>
              <a:ext uri="{FF2B5EF4-FFF2-40B4-BE49-F238E27FC236}">
                <a16:creationId xmlns:a16="http://schemas.microsoft.com/office/drawing/2014/main" id="{8A53A415-BA2B-FD9B-6F45-F073131B2F5E}"/>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1F9A3EED-F4A0-AA77-CA81-E9D6063BEC85}"/>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20742016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CBA402-E7BB-571D-D044-D9A80F0C46FB}"/>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3" name="Footer Placeholder 2">
            <a:extLst>
              <a:ext uri="{FF2B5EF4-FFF2-40B4-BE49-F238E27FC236}">
                <a16:creationId xmlns:a16="http://schemas.microsoft.com/office/drawing/2014/main" id="{EDFF4FBF-6D45-FF18-4864-8F293BDE9071}"/>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EEF1774F-2E26-31DA-4677-B9328C55CEB7}"/>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42906357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0773-EC7B-CFC4-9727-881A28048E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34C1A4A9-FC82-51C9-EBF8-16690B96A0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9648E334-9BB5-4027-186D-34E0577AD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D33F5F-3C59-E4FD-FCAA-DBDB8E1AC37C}"/>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6" name="Footer Placeholder 5">
            <a:extLst>
              <a:ext uri="{FF2B5EF4-FFF2-40B4-BE49-F238E27FC236}">
                <a16:creationId xmlns:a16="http://schemas.microsoft.com/office/drawing/2014/main" id="{8AA69C72-2AD9-F4DE-5FA6-9CCACD4340A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AB6333F-D33E-8F93-B588-3D2615192AD2}"/>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14411128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13B1-909B-BC80-C4CB-4EFC2861DC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BA6F1DC3-E189-883B-4A40-253CFC3EC7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D9D878F7-4196-D815-C609-36F349789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D2BCF2-F8B0-F6A2-86ED-367B1C8752D6}"/>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6" name="Footer Placeholder 5">
            <a:extLst>
              <a:ext uri="{FF2B5EF4-FFF2-40B4-BE49-F238E27FC236}">
                <a16:creationId xmlns:a16="http://schemas.microsoft.com/office/drawing/2014/main" id="{C286A7E0-0E2F-0E3B-658B-7FE05C6A263A}"/>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156DEFC-DD7D-3AAA-18D2-B73544CA1DE1}"/>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6951779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62A2F-38AF-C954-8FBE-093E0A7328E2}"/>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643A9307-0ECD-7FF2-60EB-B2851E88C61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101C-FFBC-181D-C18F-E23BA181E8CF}"/>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5" name="Footer Placeholder 4">
            <a:extLst>
              <a:ext uri="{FF2B5EF4-FFF2-40B4-BE49-F238E27FC236}">
                <a16:creationId xmlns:a16="http://schemas.microsoft.com/office/drawing/2014/main" id="{1556B4CB-8CFF-B2F7-83D0-526CB5CCBC8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854D2E1-6ADE-9D52-077D-CA221945AFC5}"/>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16788926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51FA2-686F-85C1-F3E9-C4EAD1820FC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0CC8C25-7E25-7D3B-A5F0-81DAE2DD8B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8AAC29A-F002-743C-7E65-0E90027E619D}"/>
              </a:ext>
            </a:extLst>
          </p:cNvPr>
          <p:cNvSpPr>
            <a:spLocks noGrp="1"/>
          </p:cNvSpPr>
          <p:nvPr>
            <p:ph type="dt" sz="half" idx="10"/>
          </p:nvPr>
        </p:nvSpPr>
        <p:spPr/>
        <p:txBody>
          <a:bodyPr/>
          <a:lstStyle/>
          <a:p>
            <a:fld id="{FAC92513-E554-7A4E-B302-4E539390004B}" type="datetimeFigureOut">
              <a:rPr lang="en-CH" smtClean="0"/>
              <a:t>04/12/2024</a:t>
            </a:fld>
            <a:endParaRPr lang="en-CH"/>
          </a:p>
        </p:txBody>
      </p:sp>
      <p:sp>
        <p:nvSpPr>
          <p:cNvPr id="5" name="Footer Placeholder 4">
            <a:extLst>
              <a:ext uri="{FF2B5EF4-FFF2-40B4-BE49-F238E27FC236}">
                <a16:creationId xmlns:a16="http://schemas.microsoft.com/office/drawing/2014/main" id="{D4061102-5691-D7D4-20C9-0B9CCC774F4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C9D89A7-F17B-8C9A-D678-DF562FA04865}"/>
              </a:ext>
            </a:extLst>
          </p:cNvPr>
          <p:cNvSpPr>
            <a:spLocks noGrp="1"/>
          </p:cNvSpPr>
          <p:nvPr>
            <p:ph type="sldNum" sz="quarter" idx="12"/>
          </p:nvPr>
        </p:nvSpPr>
        <p:spPr/>
        <p:txBody>
          <a:bodyPr/>
          <a:lstStyle/>
          <a:p>
            <a:fld id="{ABDF395E-544A-E64D-94CE-7F18513849EF}" type="slidenum">
              <a:rPr lang="en-CH" smtClean="0"/>
              <a:t>‹#›</a:t>
            </a:fld>
            <a:endParaRPr lang="en-CH"/>
          </a:p>
        </p:txBody>
      </p:sp>
    </p:spTree>
    <p:extLst>
      <p:ext uri="{BB962C8B-B14F-4D97-AF65-F5344CB8AC3E}">
        <p14:creationId xmlns:p14="http://schemas.microsoft.com/office/powerpoint/2010/main" val="3783224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F7C4B2-A096-469B-B3E7-073A51B2E95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D8847-B884-4BD5-BCC4-50A727B89155}"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02387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335946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About UCSF - Data Updated August 2017</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1"/>
            <a:ext cx="10898107" cy="611449"/>
          </a:xfrm>
        </p:spPr>
        <p:txBody>
          <a:bodyPr anchor="b">
            <a:noAutofit/>
          </a:bodyPr>
          <a:lstStyle>
            <a:lvl1pPr>
              <a:defRPr sz="4800">
                <a:latin typeface="+mj-lt"/>
              </a:defRPr>
            </a:lvl1pPr>
          </a:lstStyle>
          <a:p>
            <a:r>
              <a:rPr lang="en-US"/>
              <a:t>Slide Title Here</a:t>
            </a:r>
          </a:p>
        </p:txBody>
      </p:sp>
      <p:sp>
        <p:nvSpPr>
          <p:cNvPr id="12" name="Text Placeholder 3"/>
          <p:cNvSpPr>
            <a:spLocks noGrp="1"/>
          </p:cNvSpPr>
          <p:nvPr>
            <p:ph type="body" sz="quarter" idx="15" hasCustomPrompt="1"/>
          </p:nvPr>
        </p:nvSpPr>
        <p:spPr>
          <a:xfrm>
            <a:off x="609603" y="927654"/>
            <a:ext cx="10893285" cy="47707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a:t>Optional Subhead here</a:t>
            </a:r>
          </a:p>
        </p:txBody>
      </p:sp>
      <p:sp>
        <p:nvSpPr>
          <p:cNvPr id="7" name="Text Placeholder 3"/>
          <p:cNvSpPr>
            <a:spLocks noGrp="1"/>
          </p:cNvSpPr>
          <p:nvPr>
            <p:ph idx="1"/>
          </p:nvPr>
        </p:nvSpPr>
        <p:spPr>
          <a:xfrm>
            <a:off x="612911" y="1868556"/>
            <a:ext cx="10850220" cy="390939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101715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Line 10">
            <a:extLst>
              <a:ext uri="{FF2B5EF4-FFF2-40B4-BE49-F238E27FC236}">
                <a16:creationId xmlns:a16="http://schemas.microsoft.com/office/drawing/2014/main" id="{3E2CAA75-511F-0A39-28EA-F271DAA8272F}"/>
              </a:ext>
            </a:extLst>
          </p:cNvPr>
          <p:cNvSpPr>
            <a:spLocks noChangeShapeType="1"/>
          </p:cNvSpPr>
          <p:nvPr/>
        </p:nvSpPr>
        <p:spPr bwMode="auto">
          <a:xfrm>
            <a:off x="1585384" y="3213100"/>
            <a:ext cx="10079567" cy="0"/>
          </a:xfrm>
          <a:prstGeom prst="line">
            <a:avLst/>
          </a:prstGeom>
          <a:noFill/>
          <a:ln w="57150">
            <a:solidFill>
              <a:srgbClr val="EE0000"/>
            </a:solidFill>
            <a:round/>
            <a:headEnd/>
            <a:tailEnd/>
          </a:ln>
        </p:spPr>
        <p:txBody>
          <a:bodyPr/>
          <a:lstStyle/>
          <a:p>
            <a:pPr eaLnBrk="1" hangingPunct="1">
              <a:defRPr/>
            </a:pPr>
            <a:endParaRPr lang="en-US" sz="1350">
              <a:solidFill>
                <a:srgbClr val="000000"/>
              </a:solidFill>
            </a:endParaRPr>
          </a:p>
        </p:txBody>
      </p:sp>
      <p:sp>
        <p:nvSpPr>
          <p:cNvPr id="5126" name="Rectangle 6"/>
          <p:cNvSpPr>
            <a:spLocks noGrp="1" noChangeArrowheads="1"/>
          </p:cNvSpPr>
          <p:nvPr>
            <p:ph type="ctrTitle"/>
          </p:nvPr>
        </p:nvSpPr>
        <p:spPr>
          <a:xfrm>
            <a:off x="1583267" y="1052514"/>
            <a:ext cx="10081684" cy="2046287"/>
          </a:xfrm>
        </p:spPr>
        <p:txBody>
          <a:bodyPr anchor="b"/>
          <a:lstStyle>
            <a:lvl1pPr>
              <a:defRPr/>
            </a:lvl1pPr>
          </a:lstStyle>
          <a:p>
            <a:r>
              <a:rPr lang="en-US" dirty="0"/>
              <a:t>Click to edit Master title style</a:t>
            </a:r>
          </a:p>
        </p:txBody>
      </p:sp>
      <p:sp>
        <p:nvSpPr>
          <p:cNvPr id="5127" name="Rectangle 7"/>
          <p:cNvSpPr>
            <a:spLocks noGrp="1" noChangeArrowheads="1"/>
          </p:cNvSpPr>
          <p:nvPr>
            <p:ph type="subTitle" idx="1"/>
          </p:nvPr>
        </p:nvSpPr>
        <p:spPr>
          <a:xfrm>
            <a:off x="1583267" y="3357566"/>
            <a:ext cx="10081684" cy="2016125"/>
          </a:xfrm>
        </p:spPr>
        <p:txBody>
          <a:bodyPr/>
          <a:lstStyle>
            <a:lvl1pPr marL="0" indent="0">
              <a:buFontTx/>
              <a:buNone/>
              <a:defRPr/>
            </a:lvl1pPr>
          </a:lstStyle>
          <a:p>
            <a:r>
              <a:rPr lang="en-US" dirty="0"/>
              <a:t>Click to edit Master subtitle style</a:t>
            </a:r>
          </a:p>
        </p:txBody>
      </p:sp>
    </p:spTree>
    <p:extLst>
      <p:ext uri="{BB962C8B-B14F-4D97-AF65-F5344CB8AC3E}">
        <p14:creationId xmlns:p14="http://schemas.microsoft.com/office/powerpoint/2010/main" val="293541612"/>
      </p:ext>
    </p:extLst>
  </p:cSld>
  <p:clrMapOvr>
    <a:masterClrMapping/>
  </p:clrMapOvr>
  <p:transition>
    <p:split orient="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029610"/>
      </p:ext>
    </p:extLst>
  </p:cSld>
  <p:clrMapOvr>
    <a:masterClrMapping/>
  </p:clrMapOvr>
  <p:transition>
    <p:split orient="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3481390"/>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1524000" y="1981201"/>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06231952"/>
      </p:ext>
    </p:extLst>
  </p:cSld>
  <p:clrMapOvr>
    <a:masterClrMapping/>
  </p:clrMapOvr>
  <p:transition>
    <p:split orient="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3267" y="274638"/>
            <a:ext cx="10081684" cy="1143000"/>
          </a:xfrm>
        </p:spPr>
        <p:txBody>
          <a:bodyPr/>
          <a:lstStyle/>
          <a:p>
            <a:r>
              <a:rPr lang="en-US"/>
              <a:t>Click to edit Master title style</a:t>
            </a:r>
          </a:p>
        </p:txBody>
      </p:sp>
      <p:sp>
        <p:nvSpPr>
          <p:cNvPr id="3" name="Content Placeholder 2"/>
          <p:cNvSpPr>
            <a:spLocks noGrp="1"/>
          </p:cNvSpPr>
          <p:nvPr>
            <p:ph sz="half" idx="1"/>
          </p:nvPr>
        </p:nvSpPr>
        <p:spPr>
          <a:xfrm>
            <a:off x="1583267" y="1600203"/>
            <a:ext cx="4938184"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24651" y="1600203"/>
            <a:ext cx="49403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324991"/>
      </p:ext>
    </p:extLst>
  </p:cSld>
  <p:clrMapOvr>
    <a:masterClrMapping/>
  </p:clrMapOvr>
  <p:transition>
    <p:split orient="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6218" y="274638"/>
            <a:ext cx="10058401"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19199"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219199"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02968"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802968"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2473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2918588"/>
      </p:ext>
    </p:extLst>
  </p:cSld>
  <p:clrMapOvr>
    <a:masterClrMapping/>
  </p:clrMapOvr>
  <p:transition>
    <p:split orient="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Title 1"/>
          <p:cNvSpPr>
            <a:spLocks noGrp="1"/>
          </p:cNvSpPr>
          <p:nvPr>
            <p:ph type="title"/>
          </p:nvPr>
        </p:nvSpPr>
        <p:spPr>
          <a:xfrm>
            <a:off x="1583267" y="274638"/>
            <a:ext cx="10081684" cy="1143000"/>
          </a:xfrm>
        </p:spPr>
        <p:txBody>
          <a:bodyPr/>
          <a:lstStyle/>
          <a:p>
            <a:r>
              <a:rPr lang="en-US"/>
              <a:t>Click to edit Master title style</a:t>
            </a:r>
          </a:p>
        </p:txBody>
      </p:sp>
    </p:spTree>
    <p:extLst>
      <p:ext uri="{BB962C8B-B14F-4D97-AF65-F5344CB8AC3E}">
        <p14:creationId xmlns:p14="http://schemas.microsoft.com/office/powerpoint/2010/main" val="1228185514"/>
      </p:ext>
    </p:extLst>
  </p:cSld>
  <p:clrMapOvr>
    <a:masterClrMapping/>
  </p:clrMapOvr>
  <p:transition>
    <p:split orient="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273050"/>
            <a:ext cx="4011084"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5376333" y="304801"/>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812857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F7C4B2-A096-469B-B3E7-073A51B2E95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25161679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898266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8850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6120" y="274641"/>
            <a:ext cx="251883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83268" y="274641"/>
            <a:ext cx="735965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F86AF4-39E4-B8EB-8C9A-6096CE502B0C}"/>
              </a:ext>
            </a:extLst>
          </p:cNvPr>
          <p:cNvSpPr>
            <a:spLocks noGrp="1" noChangeArrowheads="1"/>
          </p:cNvSpPr>
          <p:nvPr>
            <p:ph type="ftr" sz="quarter" idx="10"/>
          </p:nvPr>
        </p:nvSpPr>
        <p:spPr>
          <a:xfrm>
            <a:off x="1583267" y="6245225"/>
            <a:ext cx="10081684" cy="476250"/>
          </a:xfrm>
          <a:prstGeom prst="rect">
            <a:avLst/>
          </a:prstGeom>
        </p:spPr>
        <p:txBody>
          <a:bodyPr/>
          <a:lstStyle>
            <a:lvl1pPr>
              <a:defRPr/>
            </a:lvl1pPr>
          </a:lstStyle>
          <a:p>
            <a:pPr>
              <a:defRPr/>
            </a:pPr>
            <a:endParaRPr lang="en-US" altLang="en-US"/>
          </a:p>
        </p:txBody>
      </p:sp>
    </p:spTree>
    <p:extLst>
      <p:ext uri="{BB962C8B-B14F-4D97-AF65-F5344CB8AC3E}">
        <p14:creationId xmlns:p14="http://schemas.microsoft.com/office/powerpoint/2010/main" val="22333926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10363200" cy="914400"/>
          </a:xfrm>
        </p:spPr>
        <p:txBody>
          <a:bodyPr/>
          <a:lstStyle/>
          <a:p>
            <a:r>
              <a:rPr lang="en-US"/>
              <a:t>Click to edit Master title style</a:t>
            </a:r>
            <a:endParaRPr lang="en-US" dirty="0"/>
          </a:p>
        </p:txBody>
      </p:sp>
    </p:spTree>
    <p:extLst>
      <p:ext uri="{BB962C8B-B14F-4D97-AF65-F5344CB8AC3E}">
        <p14:creationId xmlns:p14="http://schemas.microsoft.com/office/powerpoint/2010/main" val="27925272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10363200" cy="914400"/>
          </a:xfrm>
        </p:spPr>
        <p:txBody>
          <a:bodyPr/>
          <a:lstStyle/>
          <a:p>
            <a:r>
              <a:rPr lang="en-US"/>
              <a:t>Click to edit Master title style</a:t>
            </a:r>
            <a:endParaRPr lang="en-US" dirty="0"/>
          </a:p>
        </p:txBody>
      </p:sp>
    </p:spTree>
    <p:extLst>
      <p:ext uri="{BB962C8B-B14F-4D97-AF65-F5344CB8AC3E}">
        <p14:creationId xmlns:p14="http://schemas.microsoft.com/office/powerpoint/2010/main" val="22542804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321380-CB38-A3AF-5ABB-62B6AFC5D1BC}"/>
              </a:ext>
            </a:extLst>
          </p:cNvPr>
          <p:cNvSpPr txBox="1"/>
          <p:nvPr/>
        </p:nvSpPr>
        <p:spPr>
          <a:xfrm>
            <a:off x="4267200" y="1839913"/>
            <a:ext cx="3454400" cy="369887"/>
          </a:xfrm>
          <a:prstGeom prst="rect">
            <a:avLst/>
          </a:prstGeom>
          <a:noFill/>
        </p:spPr>
        <p:txBody>
          <a:bodyPr anchor="ctr">
            <a:spAutoFit/>
          </a:bodyPr>
          <a:lstStyle/>
          <a:p>
            <a:pPr algn="ctr" eaLnBrk="1" hangingPunct="1">
              <a:defRPr/>
            </a:pPr>
            <a:r>
              <a:rPr lang="en-GB" sz="1800" dirty="0">
                <a:solidFill>
                  <a:schemeClr val="tx1">
                    <a:lumMod val="75000"/>
                    <a:lumOff val="25000"/>
                  </a:schemeClr>
                </a:solidFill>
                <a:effectLst>
                  <a:outerShdw blurRad="38100" dist="38100" dir="2700000" algn="tl">
                    <a:srgbClr val="000000">
                      <a:alpha val="43137"/>
                    </a:srgbClr>
                  </a:outerShdw>
                </a:effectLst>
                <a:latin typeface="Berlin Sans FB" pitchFamily="34" charset="0"/>
              </a:rPr>
              <a:t>MINISTRY OF HEALTH</a:t>
            </a:r>
          </a:p>
        </p:txBody>
      </p:sp>
      <p:sp>
        <p:nvSpPr>
          <p:cNvPr id="3" name="Rectangle 2">
            <a:extLst>
              <a:ext uri="{FF2B5EF4-FFF2-40B4-BE49-F238E27FC236}">
                <a16:creationId xmlns:a16="http://schemas.microsoft.com/office/drawing/2014/main" id="{AF569547-E05F-C231-766E-D2F2AE2266FA}"/>
              </a:ext>
            </a:extLst>
          </p:cNvPr>
          <p:cNvSpPr/>
          <p:nvPr/>
        </p:nvSpPr>
        <p:spPr>
          <a:xfrm>
            <a:off x="10871200" y="115889"/>
            <a:ext cx="1117600" cy="750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pic>
        <p:nvPicPr>
          <p:cNvPr id="4" name="Picture 4" descr="coat of arms">
            <a:extLst>
              <a:ext uri="{FF2B5EF4-FFF2-40B4-BE49-F238E27FC236}">
                <a16:creationId xmlns:a16="http://schemas.microsoft.com/office/drawing/2014/main" id="{6BC733E7-AAEC-9E3E-5A37-E823AA2B2C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72800" y="152400"/>
            <a:ext cx="1016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8"/>
          <p:cNvSpPr>
            <a:spLocks noGrp="1"/>
          </p:cNvSpPr>
          <p:nvPr>
            <p:ph type="subTitle" idx="1"/>
          </p:nvPr>
        </p:nvSpPr>
        <p:spPr>
          <a:xfrm>
            <a:off x="2438400" y="4267200"/>
            <a:ext cx="7112000" cy="1371600"/>
          </a:xfrm>
        </p:spPr>
        <p:txBody>
          <a:bodyPr anchor="ctr"/>
          <a:lstStyle>
            <a:lvl1pPr marL="0" indent="0" algn="ct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2" name="Title 8"/>
          <p:cNvSpPr>
            <a:spLocks noGrp="1"/>
          </p:cNvSpPr>
          <p:nvPr>
            <p:ph type="ctrTitle"/>
          </p:nvPr>
        </p:nvSpPr>
        <p:spPr>
          <a:xfrm>
            <a:off x="1320800" y="2514600"/>
            <a:ext cx="10363200" cy="1372562"/>
          </a:xfrm>
        </p:spPr>
        <p:txBody>
          <a:bodyPr>
            <a:normAutofit/>
            <a:scene3d>
              <a:camera prst="orthographicFront"/>
              <a:lightRig rig="soft" dir="t"/>
            </a:scene3d>
            <a:sp3d prstMaterial="softEdge">
              <a:bevelT w="25400" h="25400"/>
            </a:sp3d>
          </a:bodyPr>
          <a:lstStyle>
            <a:lvl1pPr algn="ctr">
              <a:defRPr sz="4000" b="1">
                <a:solidFill>
                  <a:srgbClr val="069417"/>
                </a:solidFill>
                <a:effectLst>
                  <a:outerShdw blurRad="31750" dist="25400" dir="5400000" algn="tl" rotWithShape="0">
                    <a:srgbClr val="000000">
                      <a:alpha val="25000"/>
                    </a:srgbClr>
                  </a:outerShdw>
                </a:effectLst>
              </a:defRPr>
            </a:lvl1pPr>
            <a:extLst/>
          </a:lstStyle>
          <a:p>
            <a:r>
              <a:rPr lang="en-US"/>
              <a:t>Click to edit Master title style</a:t>
            </a:r>
            <a:endParaRPr lang="en-US" dirty="0"/>
          </a:p>
        </p:txBody>
      </p:sp>
    </p:spTree>
    <p:extLst>
      <p:ext uri="{BB962C8B-B14F-4D97-AF65-F5344CB8AC3E}">
        <p14:creationId xmlns:p14="http://schemas.microsoft.com/office/powerpoint/2010/main" val="30382579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10464800" cy="9144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5285323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1"/>
            <a:ext cx="10363200" cy="914400"/>
          </a:xfrm>
        </p:spPr>
        <p:txBody>
          <a:bodyPr/>
          <a:lstStyle/>
          <a:p>
            <a:r>
              <a:rPr lang="en-US"/>
              <a:t>Click to edit Master title style</a:t>
            </a:r>
            <a:endParaRPr lang="en-US" dirty="0"/>
          </a:p>
        </p:txBody>
      </p:sp>
    </p:spTree>
    <p:extLst>
      <p:ext uri="{BB962C8B-B14F-4D97-AF65-F5344CB8AC3E}">
        <p14:creationId xmlns:p14="http://schemas.microsoft.com/office/powerpoint/2010/main" val="41726771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cSld name="2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1"/>
            <a:ext cx="10363200" cy="914400"/>
          </a:xfrm>
        </p:spPr>
        <p:txBody>
          <a:bodyPr/>
          <a:lstStyle/>
          <a:p>
            <a:r>
              <a:rPr lang="en-US"/>
              <a:t>Click to edit Master title style</a:t>
            </a:r>
            <a:endParaRPr lang="en-US" dirty="0"/>
          </a:p>
        </p:txBody>
      </p:sp>
      <p:sp>
        <p:nvSpPr>
          <p:cNvPr id="3" name="Table Placeholder 2"/>
          <p:cNvSpPr>
            <a:spLocks noGrp="1"/>
          </p:cNvSpPr>
          <p:nvPr>
            <p:ph type="tbl" idx="1"/>
          </p:nvPr>
        </p:nvSpPr>
        <p:spPr>
          <a:xfrm>
            <a:off x="1219200" y="1600201"/>
            <a:ext cx="10363200" cy="4530725"/>
          </a:xfrm>
        </p:spPr>
        <p:txBody>
          <a:bodyPr>
            <a:normAutofit/>
          </a:bodyPr>
          <a:lstStyle/>
          <a:p>
            <a:pPr lvl="0"/>
            <a:r>
              <a:rPr lang="en-US" noProof="0"/>
              <a:t>Click icon to add table</a:t>
            </a:r>
          </a:p>
        </p:txBody>
      </p:sp>
      <p:sp>
        <p:nvSpPr>
          <p:cNvPr id="4" name="Slide Number Placeholder 1">
            <a:extLst>
              <a:ext uri="{FF2B5EF4-FFF2-40B4-BE49-F238E27FC236}">
                <a16:creationId xmlns:a16="http://schemas.microsoft.com/office/drawing/2014/main" id="{ADECC46D-1EA9-72E4-9D20-EE79EE7E4857}"/>
              </a:ext>
            </a:extLst>
          </p:cNvPr>
          <p:cNvSpPr>
            <a:spLocks noGrp="1"/>
          </p:cNvSpPr>
          <p:nvPr>
            <p:ph type="sldNum" sz="quarter" idx="10"/>
          </p:nvPr>
        </p:nvSpPr>
        <p:spPr>
          <a:xfrm>
            <a:off x="4119033" y="6242051"/>
            <a:ext cx="27432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898989"/>
                </a:solidFill>
              </a:defRPr>
            </a:lvl1pPr>
          </a:lstStyle>
          <a:p>
            <a:pPr>
              <a:defRPr/>
            </a:pPr>
            <a:fld id="{07C3A11B-3119-4D2D-B221-71DC7533FB13}" type="slidenum">
              <a:rPr lang="en-US" altLang="en-US"/>
              <a:pPr>
                <a:defRPr/>
              </a:pPr>
              <a:t>‹#›</a:t>
            </a:fld>
            <a:endParaRPr lang="en-US" altLang="en-US"/>
          </a:p>
        </p:txBody>
      </p:sp>
    </p:spTree>
    <p:extLst>
      <p:ext uri="{BB962C8B-B14F-4D97-AF65-F5344CB8AC3E}">
        <p14:creationId xmlns:p14="http://schemas.microsoft.com/office/powerpoint/2010/main" val="31113077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8_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15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4"/>
            <a:ext cx="5437188" cy="3194527"/>
          </a:xfrm>
          <a:prstGeom prst="rect">
            <a:avLst/>
          </a:prstGeom>
        </p:spPr>
        <p:txBody>
          <a:bodyPr lIns="0" tIns="0" rIns="0" bIns="0">
            <a:normAutofit/>
          </a:bodyPr>
          <a:lstStyle>
            <a:lvl1pPr marL="0" indent="0">
              <a:buNone/>
              <a:defRPr sz="15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b="1" i="0">
                <a:solidFill>
                  <a:schemeClr val="accent1"/>
                </a:solidFill>
                <a:latin typeface="IAS Ribbon Sans Bold" pitchFamily="2" charset="0"/>
                <a:ea typeface="IAS Ribbon Sans Bold"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350" b="1" i="0">
                <a:solidFill>
                  <a:schemeClr val="accent1"/>
                </a:solidFill>
                <a:latin typeface="IAS Ribbon Sans Bold" pitchFamily="2" charset="0"/>
                <a:ea typeface="IAS Ribbon Sans Bold" pitchFamily="2" charset="0"/>
              </a:defRPr>
            </a:lvl1pPr>
          </a:lstStyle>
          <a:p>
            <a:pPr lvl="0"/>
            <a:r>
              <a:rPr lang="en-GB" noProof="0"/>
              <a:t>Caption</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6" y="6416676"/>
            <a:ext cx="1763711" cy="215900"/>
          </a:xfrm>
          <a:prstGeom prst="rect">
            <a:avLst/>
          </a:prstGeom>
          <a:noFill/>
        </p:spPr>
        <p:txBody>
          <a:bodyPr wrap="square" lIns="0" tIns="0" rIns="0" bIns="0" rtlCol="0" anchor="ctr">
            <a:noAutofit/>
          </a:bodyPr>
          <a:lstStyle/>
          <a:p>
            <a:endParaRPr lang="en-GB" sz="75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82290671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F7C4B2-A096-469B-B3E7-073A51B2E954}"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4214398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F7C4B2-A096-469B-B3E7-073A51B2E954}"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2562744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F7C4B2-A096-469B-B3E7-073A51B2E95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1237004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F7C4B2-A096-469B-B3E7-073A51B2E95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1547160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52D0-AD6A-44CB-B8E7-32E3069156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2E3737-E627-4ED9-990B-C97780E365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CFFB5-4FE1-481C-8C9A-7CF9324A9208}"/>
              </a:ext>
            </a:extLst>
          </p:cNvPr>
          <p:cNvSpPr>
            <a:spLocks noGrp="1"/>
          </p:cNvSpPr>
          <p:nvPr>
            <p:ph type="dt" sz="half" idx="10"/>
          </p:nvPr>
        </p:nvSpPr>
        <p:spPr/>
        <p:txBody>
          <a:bodyPr/>
          <a:lstStyle/>
          <a:p>
            <a:fld id="{45F7C4B2-A096-469B-B3E7-073A51B2E954}" type="datetimeFigureOut">
              <a:rPr lang="en-US" smtClean="0"/>
              <a:t>12/4/2024</a:t>
            </a:fld>
            <a:endParaRPr lang="en-US"/>
          </a:p>
        </p:txBody>
      </p:sp>
      <p:sp>
        <p:nvSpPr>
          <p:cNvPr id="5" name="Footer Placeholder 4">
            <a:extLst>
              <a:ext uri="{FF2B5EF4-FFF2-40B4-BE49-F238E27FC236}">
                <a16:creationId xmlns:a16="http://schemas.microsoft.com/office/drawing/2014/main" id="{DCBC47FC-E5C4-4FCE-BE9B-D003C4722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237F7-710A-4085-8B01-0FAEA744CB20}"/>
              </a:ext>
            </a:extLst>
          </p:cNvPr>
          <p:cNvSpPr>
            <a:spLocks noGrp="1"/>
          </p:cNvSpPr>
          <p:nvPr>
            <p:ph type="sldNum" sz="quarter" idx="12"/>
          </p:nvPr>
        </p:nvSpPr>
        <p:spPr/>
        <p:txBody>
          <a:bodyPr/>
          <a:lstStyle/>
          <a:p>
            <a:fld id="{82CD8847-B884-4BD5-BCC4-50A727B89155}" type="slidenum">
              <a:rPr lang="en-US" smtClean="0"/>
              <a:t>‹#›</a:t>
            </a:fld>
            <a:endParaRPr lang="en-US"/>
          </a:p>
        </p:txBody>
      </p:sp>
    </p:spTree>
    <p:extLst>
      <p:ext uri="{BB962C8B-B14F-4D97-AF65-F5344CB8AC3E}">
        <p14:creationId xmlns:p14="http://schemas.microsoft.com/office/powerpoint/2010/main" val="378445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277403974"/>
      </p:ext>
    </p:extLst>
  </p:cSld>
  <p:clrMapOvr>
    <a:masterClrMapping/>
  </p:clrMapOvr>
  <p:hf sldNum="0" hdr="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4ED030-A8E8-458D-9A4D-F550385B2884}" type="datetimeFigureOut">
              <a:rPr lang="en-KE" smtClean="0"/>
              <a:t>12/04/2024</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410245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4ED030-A8E8-458D-9A4D-F550385B2884}" type="datetimeFigureOut">
              <a:rPr lang="en-KE" smtClean="0"/>
              <a:t>12/04/2024</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537403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4ED030-A8E8-458D-9A4D-F550385B2884}" type="datetimeFigureOut">
              <a:rPr lang="en-KE" smtClean="0"/>
              <a:t>12/04/2024</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3546187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ED030-A8E8-458D-9A4D-F550385B2884}" type="datetimeFigureOut">
              <a:rPr lang="en-KE" smtClean="0"/>
              <a:t>12/04/2024</a:t>
            </a:fld>
            <a:endParaRPr lang="en-KE"/>
          </a:p>
        </p:txBody>
      </p:sp>
      <p:sp>
        <p:nvSpPr>
          <p:cNvPr id="6" name="Footer Placeholder 5"/>
          <p:cNvSpPr>
            <a:spLocks noGrp="1"/>
          </p:cNvSpPr>
          <p:nvPr>
            <p:ph type="ftr" sz="quarter" idx="11"/>
          </p:nvPr>
        </p:nvSpPr>
        <p:spPr/>
        <p:txBody>
          <a:bodyPr/>
          <a:lstStyle/>
          <a:p>
            <a:endParaRPr lang="en-KE"/>
          </a:p>
        </p:txBody>
      </p:sp>
      <p:sp>
        <p:nvSpPr>
          <p:cNvPr id="7" name="Slide Number Placeholder 6"/>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2259307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4ED030-A8E8-458D-9A4D-F550385B2884}" type="datetimeFigureOut">
              <a:rPr lang="en-KE" smtClean="0"/>
              <a:t>12/04/2024</a:t>
            </a:fld>
            <a:endParaRPr lang="en-KE"/>
          </a:p>
        </p:txBody>
      </p:sp>
      <p:sp>
        <p:nvSpPr>
          <p:cNvPr id="8" name="Footer Placeholder 7"/>
          <p:cNvSpPr>
            <a:spLocks noGrp="1"/>
          </p:cNvSpPr>
          <p:nvPr>
            <p:ph type="ftr" sz="quarter" idx="11"/>
          </p:nvPr>
        </p:nvSpPr>
        <p:spPr/>
        <p:txBody>
          <a:bodyPr/>
          <a:lstStyle/>
          <a:p>
            <a:endParaRPr lang="en-KE"/>
          </a:p>
        </p:txBody>
      </p:sp>
      <p:sp>
        <p:nvSpPr>
          <p:cNvPr id="9" name="Slide Number Placeholder 8"/>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54854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4ED030-A8E8-458D-9A4D-F550385B2884}" type="datetimeFigureOut">
              <a:rPr lang="en-KE" smtClean="0"/>
              <a:t>12/04/2024</a:t>
            </a:fld>
            <a:endParaRPr lang="en-KE"/>
          </a:p>
        </p:txBody>
      </p:sp>
      <p:sp>
        <p:nvSpPr>
          <p:cNvPr id="4" name="Footer Placeholder 3"/>
          <p:cNvSpPr>
            <a:spLocks noGrp="1"/>
          </p:cNvSpPr>
          <p:nvPr>
            <p:ph type="ftr" sz="quarter" idx="11"/>
          </p:nvPr>
        </p:nvSpPr>
        <p:spPr/>
        <p:txBody>
          <a:bodyPr/>
          <a:lstStyle/>
          <a:p>
            <a:endParaRPr lang="en-KE"/>
          </a:p>
        </p:txBody>
      </p:sp>
      <p:sp>
        <p:nvSpPr>
          <p:cNvPr id="5" name="Slide Number Placeholder 4"/>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2957332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ED030-A8E8-458D-9A4D-F550385B2884}" type="datetimeFigureOut">
              <a:rPr lang="en-KE" smtClean="0"/>
              <a:t>12/04/2024</a:t>
            </a:fld>
            <a:endParaRPr lang="en-KE"/>
          </a:p>
        </p:txBody>
      </p:sp>
      <p:sp>
        <p:nvSpPr>
          <p:cNvPr id="3" name="Footer Placeholder 2"/>
          <p:cNvSpPr>
            <a:spLocks noGrp="1"/>
          </p:cNvSpPr>
          <p:nvPr>
            <p:ph type="ftr" sz="quarter" idx="11"/>
          </p:nvPr>
        </p:nvSpPr>
        <p:spPr/>
        <p:txBody>
          <a:bodyPr/>
          <a:lstStyle/>
          <a:p>
            <a:endParaRPr lang="en-KE"/>
          </a:p>
        </p:txBody>
      </p:sp>
      <p:sp>
        <p:nvSpPr>
          <p:cNvPr id="4" name="Slide Number Placeholder 3"/>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1975934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4ED030-A8E8-458D-9A4D-F550385B2884}" type="datetimeFigureOut">
              <a:rPr lang="en-KE" smtClean="0"/>
              <a:t>12/04/2024</a:t>
            </a:fld>
            <a:endParaRPr lang="en-KE"/>
          </a:p>
        </p:txBody>
      </p:sp>
      <p:sp>
        <p:nvSpPr>
          <p:cNvPr id="6" name="Footer Placeholder 5"/>
          <p:cNvSpPr>
            <a:spLocks noGrp="1"/>
          </p:cNvSpPr>
          <p:nvPr>
            <p:ph type="ftr" sz="quarter" idx="11"/>
          </p:nvPr>
        </p:nvSpPr>
        <p:spPr/>
        <p:txBody>
          <a:bodyPr/>
          <a:lstStyle/>
          <a:p>
            <a:endParaRPr lang="en-KE"/>
          </a:p>
        </p:txBody>
      </p:sp>
      <p:sp>
        <p:nvSpPr>
          <p:cNvPr id="7" name="Slide Number Placeholder 6"/>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538646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4ED030-A8E8-458D-9A4D-F550385B2884}" type="datetimeFigureOut">
              <a:rPr lang="en-KE" smtClean="0"/>
              <a:t>12/04/2024</a:t>
            </a:fld>
            <a:endParaRPr lang="en-KE"/>
          </a:p>
        </p:txBody>
      </p:sp>
      <p:sp>
        <p:nvSpPr>
          <p:cNvPr id="6" name="Footer Placeholder 5"/>
          <p:cNvSpPr>
            <a:spLocks noGrp="1"/>
          </p:cNvSpPr>
          <p:nvPr>
            <p:ph type="ftr" sz="quarter" idx="11"/>
          </p:nvPr>
        </p:nvSpPr>
        <p:spPr/>
        <p:txBody>
          <a:bodyPr/>
          <a:lstStyle/>
          <a:p>
            <a:endParaRPr lang="en-KE"/>
          </a:p>
        </p:txBody>
      </p:sp>
      <p:sp>
        <p:nvSpPr>
          <p:cNvPr id="7" name="Slide Number Placeholder 6"/>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4199406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4ED030-A8E8-458D-9A4D-F550385B2884}" type="datetimeFigureOut">
              <a:rPr lang="en-KE" smtClean="0"/>
              <a:t>12/04/2024</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216237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973811022"/>
      </p:ext>
    </p:extLst>
  </p:cSld>
  <p:clrMapOvr>
    <a:masterClrMapping/>
  </p:clrMapOvr>
  <p:hf sldNum="0" hdr="0"/>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4ED030-A8E8-458D-9A4D-F550385B2884}" type="datetimeFigureOut">
              <a:rPr lang="en-KE" smtClean="0"/>
              <a:t>12/04/2024</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3B4A2EBB-0D74-4D37-9435-44C78CFB8DC9}" type="slidenum">
              <a:rPr lang="en-KE" smtClean="0"/>
              <a:t>‹#›</a:t>
            </a:fld>
            <a:endParaRPr lang="en-KE"/>
          </a:p>
        </p:txBody>
      </p:sp>
    </p:spTree>
    <p:extLst>
      <p:ext uri="{BB962C8B-B14F-4D97-AF65-F5344CB8AC3E}">
        <p14:creationId xmlns:p14="http://schemas.microsoft.com/office/powerpoint/2010/main" val="1902462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137708674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058000"/>
            <a:ext cx="3600000" cy="4800000"/>
          </a:xfrm>
          <a:prstGeom prst="rect">
            <a:avLst/>
          </a:prstGeom>
        </p:spPr>
      </p:pic>
    </p:spTree>
    <p:extLst>
      <p:ext uri="{BB962C8B-B14F-4D97-AF65-F5344CB8AC3E}">
        <p14:creationId xmlns:p14="http://schemas.microsoft.com/office/powerpoint/2010/main" val="2894026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86641" y="207065"/>
            <a:ext cx="2048330" cy="1318904"/>
          </a:xfrm>
          <a:prstGeom prst="rect">
            <a:avLst/>
          </a:prstGeom>
        </p:spPr>
      </p:pic>
    </p:spTree>
    <p:extLst>
      <p:ext uri="{BB962C8B-B14F-4D97-AF65-F5344CB8AC3E}">
        <p14:creationId xmlns:p14="http://schemas.microsoft.com/office/powerpoint/2010/main" val="2993289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86641" y="207065"/>
            <a:ext cx="2048330" cy="1318904"/>
          </a:xfrm>
          <a:prstGeom prst="rect">
            <a:avLst/>
          </a:prstGeom>
        </p:spPr>
      </p:pic>
    </p:spTree>
    <p:extLst>
      <p:ext uri="{BB962C8B-B14F-4D97-AF65-F5344CB8AC3E}">
        <p14:creationId xmlns:p14="http://schemas.microsoft.com/office/powerpoint/2010/main" val="426690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GB"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4430393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020579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Tree>
    <p:extLst>
      <p:ext uri="{BB962C8B-B14F-4D97-AF65-F5344CB8AC3E}">
        <p14:creationId xmlns:p14="http://schemas.microsoft.com/office/powerpoint/2010/main" val="399862375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p:txBody>
      </p:sp>
    </p:spTree>
    <p:extLst>
      <p:ext uri="{BB962C8B-B14F-4D97-AF65-F5344CB8AC3E}">
        <p14:creationId xmlns:p14="http://schemas.microsoft.com/office/powerpoint/2010/main" val="114658126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Tree>
    <p:extLst>
      <p:ext uri="{BB962C8B-B14F-4D97-AF65-F5344CB8AC3E}">
        <p14:creationId xmlns:p14="http://schemas.microsoft.com/office/powerpoint/2010/main" val="722453852"/>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873831636"/>
      </p:ext>
    </p:extLst>
  </p:cSld>
  <p:clrMapOvr>
    <a:masterClrMapping/>
  </p:clrMapOvr>
  <p:hf sldNum="0" hdr="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tx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2609321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113526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288419635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02904918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58000"/>
            <a:ext cx="7632704" cy="4057050"/>
          </a:xfrm>
          <a:prstGeom prst="rect">
            <a:avLst/>
          </a:prstGeom>
        </p:spPr>
        <p:txBody>
          <a:bodyPr lIns="0" tIns="0" rIns="0" bIns="0"/>
          <a:lstStyle>
            <a:lvl1pPr marL="0" indent="0">
              <a:buFont typeface="Courier New" panose="02070309020205020404" pitchFamily="49" charset="0"/>
              <a:buNone/>
              <a:defRPr sz="1800"/>
            </a:lvl1pPr>
          </a:lstStyle>
          <a:p>
            <a:r>
              <a:rPr lang="en-GB" noProof="0">
                <a:solidFill>
                  <a:srgbClr val="2C90CF"/>
                </a:solidFill>
              </a:rPr>
              <a:t>Question1?</a:t>
            </a:r>
            <a:endParaRPr lang="en-GB"/>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a:t>Cras </a:t>
            </a:r>
            <a:r>
              <a:rPr lang="en-GB" err="1"/>
              <a:t>ultricies</a:t>
            </a:r>
            <a:r>
              <a:rPr lang="en-GB"/>
              <a:t> ligula </a:t>
            </a:r>
            <a:r>
              <a:rPr lang="en-GB" err="1"/>
              <a:t>sed</a:t>
            </a:r>
            <a:r>
              <a:rPr lang="en-GB"/>
              <a:t> magna dictum porta. </a:t>
            </a:r>
            <a:r>
              <a:rPr lang="en-GB" err="1"/>
              <a:t>Mauris</a:t>
            </a:r>
            <a:r>
              <a:rPr lang="en-GB"/>
              <a:t> </a:t>
            </a:r>
            <a:r>
              <a:rPr lang="en-GB" err="1"/>
              <a:t>blandit</a:t>
            </a:r>
            <a:r>
              <a:rPr lang="en-GB"/>
              <a:t> </a:t>
            </a:r>
            <a:r>
              <a:rPr lang="en-GB" err="1"/>
              <a:t>aliquet</a:t>
            </a:r>
            <a:r>
              <a:rPr lang="en-GB"/>
              <a:t> </a:t>
            </a:r>
            <a:r>
              <a:rPr lang="en-GB" err="1"/>
              <a:t>elit</a:t>
            </a:r>
            <a:r>
              <a:rPr lang="en-GB"/>
              <a:t>, </a:t>
            </a:r>
            <a:r>
              <a:rPr lang="en-GB" err="1"/>
              <a:t>eget</a:t>
            </a:r>
            <a:r>
              <a:rPr lang="en-GB"/>
              <a:t> </a:t>
            </a:r>
            <a:r>
              <a:rPr lang="en-GB" err="1"/>
              <a:t>tincidunt</a:t>
            </a:r>
            <a:r>
              <a:rPr lang="en-GB"/>
              <a:t> </a:t>
            </a:r>
            <a:r>
              <a:rPr lang="en-GB" err="1"/>
              <a:t>nibh</a:t>
            </a:r>
            <a:r>
              <a:rPr lang="en-GB"/>
              <a:t> pulvinar a.</a:t>
            </a:r>
            <a:br>
              <a:rPr lang="en-GB"/>
            </a:br>
            <a:endParaRPr lang="en-GB"/>
          </a:p>
          <a:p>
            <a:r>
              <a:rPr lang="en-GB" noProof="0">
                <a:solidFill>
                  <a:srgbClr val="2C90CF"/>
                </a:solidFill>
              </a:rPr>
              <a:t>Question2?</a:t>
            </a:r>
            <a:endParaRPr lang="en-GB"/>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a:t>Cras </a:t>
            </a:r>
            <a:r>
              <a:rPr lang="en-GB" err="1"/>
              <a:t>ultricies</a:t>
            </a:r>
            <a:r>
              <a:rPr lang="en-GB"/>
              <a:t> ligula </a:t>
            </a:r>
            <a:r>
              <a:rPr lang="en-GB" err="1"/>
              <a:t>sed</a:t>
            </a:r>
            <a:r>
              <a:rPr lang="en-GB"/>
              <a:t> magna dictum porta. </a:t>
            </a:r>
            <a:r>
              <a:rPr lang="en-GB" err="1"/>
              <a:t>Mauris</a:t>
            </a:r>
            <a:r>
              <a:rPr lang="en-GB"/>
              <a:t> </a:t>
            </a:r>
            <a:r>
              <a:rPr lang="en-GB" err="1"/>
              <a:t>blandit</a:t>
            </a:r>
            <a:r>
              <a:rPr lang="en-GB"/>
              <a:t> </a:t>
            </a:r>
            <a:r>
              <a:rPr lang="en-GB" err="1"/>
              <a:t>aliquet</a:t>
            </a:r>
            <a:r>
              <a:rPr lang="en-GB"/>
              <a:t> </a:t>
            </a:r>
            <a:r>
              <a:rPr lang="en-GB" err="1"/>
              <a:t>elit</a:t>
            </a:r>
            <a:r>
              <a:rPr lang="en-GB"/>
              <a:t>, </a:t>
            </a:r>
            <a:r>
              <a:rPr lang="en-GB" err="1"/>
              <a:t>eget</a:t>
            </a:r>
            <a:r>
              <a:rPr lang="en-GB"/>
              <a:t> </a:t>
            </a:r>
            <a:r>
              <a:rPr lang="en-GB" err="1"/>
              <a:t>tincidunt</a:t>
            </a:r>
            <a:r>
              <a:rPr lang="en-GB"/>
              <a:t> </a:t>
            </a:r>
            <a:r>
              <a:rPr lang="en-GB" err="1"/>
              <a:t>nibh</a:t>
            </a:r>
            <a:r>
              <a:rPr lang="en-GB"/>
              <a:t> pulvinar a.</a:t>
            </a:r>
            <a:br>
              <a:rPr lang="en-GB"/>
            </a:br>
            <a:endParaRPr lang="en-GB"/>
          </a:p>
          <a:p>
            <a:r>
              <a:rPr lang="en-GB" noProof="0">
                <a:solidFill>
                  <a:srgbClr val="2C90CF"/>
                </a:solidFill>
              </a:rPr>
              <a:t>Question3?</a:t>
            </a:r>
            <a:endParaRPr lang="en-GB"/>
          </a:p>
          <a:p>
            <a:r>
              <a:rPr lang="en-GB"/>
              <a:t>Cras </a:t>
            </a:r>
            <a:r>
              <a:rPr lang="en-GB" err="1"/>
              <a:t>ultricies</a:t>
            </a:r>
            <a:r>
              <a:rPr lang="en-GB"/>
              <a:t> ligula </a:t>
            </a:r>
            <a:r>
              <a:rPr lang="en-GB" err="1"/>
              <a:t>sed</a:t>
            </a:r>
            <a:r>
              <a:rPr lang="en-GB"/>
              <a:t> magna dictum porta. </a:t>
            </a:r>
            <a:r>
              <a:rPr lang="en-GB" err="1"/>
              <a:t>Mauris</a:t>
            </a:r>
            <a:r>
              <a:rPr lang="en-GB"/>
              <a:t> </a:t>
            </a:r>
            <a:r>
              <a:rPr lang="en-GB" err="1"/>
              <a:t>blandit</a:t>
            </a:r>
            <a:r>
              <a:rPr lang="en-GB"/>
              <a:t> </a:t>
            </a:r>
            <a:r>
              <a:rPr lang="en-GB" err="1"/>
              <a:t>aliquet</a:t>
            </a:r>
            <a:r>
              <a:rPr lang="en-GB"/>
              <a:t> </a:t>
            </a:r>
            <a:r>
              <a:rPr lang="en-GB" err="1"/>
              <a:t>elit</a:t>
            </a:r>
            <a:r>
              <a:rPr lang="en-GB"/>
              <a:t>, </a:t>
            </a:r>
            <a:r>
              <a:rPr lang="en-GB" err="1"/>
              <a:t>eget</a:t>
            </a:r>
            <a:r>
              <a:rPr lang="en-GB"/>
              <a:t> </a:t>
            </a:r>
            <a:r>
              <a:rPr lang="en-GB" err="1"/>
              <a:t>tincidunt</a:t>
            </a:r>
            <a:r>
              <a:rPr lang="en-GB"/>
              <a:t> </a:t>
            </a:r>
            <a:r>
              <a:rPr lang="en-GB" err="1"/>
              <a:t>nibh</a:t>
            </a:r>
            <a:r>
              <a:rPr lang="en-GB"/>
              <a:t> pulvinar a.</a:t>
            </a:r>
          </a:p>
          <a:p>
            <a:endParaRPr lang="en-GB"/>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561975"/>
            <a:ext cx="7632700" cy="1103314"/>
          </a:xfrm>
          <a:prstGeom prst="rect">
            <a:avLst/>
          </a:prstGeom>
        </p:spPr>
        <p:txBody>
          <a:bodyPr lIns="0" tIns="0" rIns="0" bIns="0" anchor="t"/>
          <a:lstStyle>
            <a:lvl1pPr>
              <a:defRPr/>
            </a:lvl1pPr>
          </a:lstStyle>
          <a:p>
            <a:r>
              <a:rPr lang="en-GB" noProof="0"/>
              <a:t>Click to edit Master title style</a:t>
            </a:r>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058000"/>
            <a:ext cx="3600000" cy="4800000"/>
          </a:xfrm>
          <a:prstGeom prst="rect">
            <a:avLst/>
          </a:prstGeom>
        </p:spPr>
      </p:pic>
      <p:sp>
        <p:nvSpPr>
          <p:cNvPr id="4" name="TextBox 3">
            <a:extLst>
              <a:ext uri="{FF2B5EF4-FFF2-40B4-BE49-F238E27FC236}">
                <a16:creationId xmlns:a16="http://schemas.microsoft.com/office/drawing/2014/main" id="{950425BB-4AFC-0A7F-D69B-AFD558616BAD}"/>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9B2C4D40-64AF-619A-26D2-BCFCF400D637}"/>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Tree>
    <p:extLst>
      <p:ext uri="{BB962C8B-B14F-4D97-AF65-F5344CB8AC3E}">
        <p14:creationId xmlns:p14="http://schemas.microsoft.com/office/powerpoint/2010/main" val="954668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471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Dark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0066CC"/>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49" cy="2250873"/>
          </a:xfrm>
          <a:prstGeom prst="rect">
            <a:avLst/>
          </a:prstGeom>
        </p:spPr>
        <p:txBody>
          <a:bodyPr lIns="0" tIns="0" rIns="0" bIns="0">
            <a:spAutoFit/>
          </a:bodyPr>
          <a:lstStyle>
            <a:lvl1pPr marL="0" indent="0">
              <a:buNone/>
              <a:defRPr sz="2400">
                <a:solidFill>
                  <a:schemeClr val="bg2">
                    <a:lumMod val="25000"/>
                  </a:schemeClr>
                </a:solidFill>
                <a:latin typeface="Calibri" charset="0"/>
                <a:ea typeface="Calibri" charset="0"/>
                <a:cs typeface="Calibri" charset="0"/>
              </a:defRPr>
            </a:lvl1pPr>
            <a:lvl2pPr marL="336550" indent="-160338">
              <a:defRPr sz="2400">
                <a:solidFill>
                  <a:schemeClr val="bg2">
                    <a:lumMod val="25000"/>
                  </a:schemeClr>
                </a:solidFill>
                <a:latin typeface="Calibri" charset="0"/>
                <a:ea typeface="Calibri" charset="0"/>
                <a:cs typeface="Calibri" charset="0"/>
              </a:defRPr>
            </a:lvl2pPr>
            <a:lvl3pPr marL="577850" indent="-241300">
              <a:buFont typeface="Segoe UI" panose="020B0502040204020203" pitchFamily="34" charset="0"/>
              <a:buChar char="–"/>
              <a:defRPr sz="2400">
                <a:solidFill>
                  <a:schemeClr val="bg2">
                    <a:lumMod val="25000"/>
                  </a:schemeClr>
                </a:solidFill>
                <a:latin typeface="Calibri" charset="0"/>
                <a:ea typeface="Calibri" charset="0"/>
                <a:cs typeface="Calibri" charset="0"/>
              </a:defRPr>
            </a:lvl3pPr>
            <a:lvl4pPr marL="801688" indent="-176213">
              <a:buFont typeface="Wingdings" panose="05000000000000000000" pitchFamily="2" charset="2"/>
              <a:buChar char="§"/>
              <a:defRPr sz="2400">
                <a:solidFill>
                  <a:schemeClr val="bg2">
                    <a:lumMod val="25000"/>
                  </a:schemeClr>
                </a:solidFill>
                <a:latin typeface="Calibri" charset="0"/>
                <a:ea typeface="Calibri" charset="0"/>
                <a:cs typeface="Calibri" charset="0"/>
              </a:defRPr>
            </a:lvl4pPr>
            <a:lvl5pPr marL="1027113" indent="-225425">
              <a:buFont typeface="Century Gothic" panose="020B0502020202020204" pitchFamily="34" charset="0"/>
              <a:buChar char="○"/>
              <a:defRPr sz="2400">
                <a:solidFill>
                  <a:schemeClr val="bg2">
                    <a:lumMod val="25000"/>
                  </a:schemeClr>
                </a:solidFill>
                <a:latin typeface="Calibri" charset="0"/>
                <a:ea typeface="Calibri" charset="0"/>
                <a:cs typeface="Calibri" charset="0"/>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2341144684"/>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DBEAD-4A4E-4B12-8FF0-8DE08A44A8B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ZM"/>
          </a:p>
        </p:txBody>
      </p:sp>
      <p:sp>
        <p:nvSpPr>
          <p:cNvPr id="3" name="Subtitle 2">
            <a:extLst>
              <a:ext uri="{FF2B5EF4-FFF2-40B4-BE49-F238E27FC236}">
                <a16:creationId xmlns:a16="http://schemas.microsoft.com/office/drawing/2014/main" id="{AC59AF3C-F23C-4AB8-8988-94A186BDEDC7}"/>
              </a:ext>
            </a:extLst>
          </p:cNvPr>
          <p:cNvSpPr>
            <a:spLocks noGrp="1"/>
          </p:cNvSpPr>
          <p:nvPr>
            <p:ph type="subTitle" idx="1"/>
          </p:nvPr>
        </p:nvSpPr>
        <p:spPr>
          <a:xfrm>
            <a:off x="1524000" y="3602038"/>
            <a:ext cx="9144000" cy="1655762"/>
          </a:xfrm>
        </p:spPr>
        <p:txBody>
          <a:bodyPr/>
          <a:lstStyle>
            <a:lvl1pPr marL="0" indent="0" algn="ctr">
              <a:buNone/>
              <a:defRPr sz="1800"/>
            </a:lvl1pPr>
            <a:lvl2pPr marL="342905" indent="0" algn="ctr">
              <a:buNone/>
              <a:defRPr sz="1500"/>
            </a:lvl2pPr>
            <a:lvl3pPr marL="685808" indent="0" algn="ctr">
              <a:buNone/>
              <a:defRPr sz="1351"/>
            </a:lvl3pPr>
            <a:lvl4pPr marL="1028713" indent="0" algn="ctr">
              <a:buNone/>
              <a:defRPr sz="1200"/>
            </a:lvl4pPr>
            <a:lvl5pPr marL="1371617" indent="0" algn="ctr">
              <a:buNone/>
              <a:defRPr sz="1200"/>
            </a:lvl5pPr>
            <a:lvl6pPr marL="1714522" indent="0" algn="ctr">
              <a:buNone/>
              <a:defRPr sz="1200"/>
            </a:lvl6pPr>
            <a:lvl7pPr marL="2057426" indent="0" algn="ctr">
              <a:buNone/>
              <a:defRPr sz="1200"/>
            </a:lvl7pPr>
            <a:lvl8pPr marL="2400330" indent="0" algn="ctr">
              <a:buNone/>
              <a:defRPr sz="1200"/>
            </a:lvl8pPr>
            <a:lvl9pPr marL="2743235" indent="0" algn="ctr">
              <a:buNone/>
              <a:defRPr sz="1200"/>
            </a:lvl9pPr>
          </a:lstStyle>
          <a:p>
            <a:r>
              <a:rPr lang="en-US"/>
              <a:t>Click to edit Master subtitle style</a:t>
            </a:r>
            <a:endParaRPr lang="en-ZM"/>
          </a:p>
        </p:txBody>
      </p:sp>
      <p:sp>
        <p:nvSpPr>
          <p:cNvPr id="4" name="Date Placeholder 3">
            <a:extLst>
              <a:ext uri="{FF2B5EF4-FFF2-40B4-BE49-F238E27FC236}">
                <a16:creationId xmlns:a16="http://schemas.microsoft.com/office/drawing/2014/main" id="{9894D81D-1AE0-43A1-B735-884A7683A89E}"/>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5" name="Footer Placeholder 4">
            <a:extLst>
              <a:ext uri="{FF2B5EF4-FFF2-40B4-BE49-F238E27FC236}">
                <a16:creationId xmlns:a16="http://schemas.microsoft.com/office/drawing/2014/main" id="{E327910D-E77D-4C4C-AF20-6B6C67A72437}"/>
              </a:ext>
            </a:extLst>
          </p:cNvPr>
          <p:cNvSpPr>
            <a:spLocks noGrp="1"/>
          </p:cNvSpPr>
          <p:nvPr>
            <p:ph type="ftr" sz="quarter" idx="11"/>
          </p:nvPr>
        </p:nvSpPr>
        <p:spPr/>
        <p:txBody>
          <a:bodyPr/>
          <a:lstStyle/>
          <a:p>
            <a:endParaRPr lang="en-ZM"/>
          </a:p>
        </p:txBody>
      </p:sp>
      <p:sp>
        <p:nvSpPr>
          <p:cNvPr id="6" name="Slide Number Placeholder 5">
            <a:extLst>
              <a:ext uri="{FF2B5EF4-FFF2-40B4-BE49-F238E27FC236}">
                <a16:creationId xmlns:a16="http://schemas.microsoft.com/office/drawing/2014/main" id="{576E4585-6FC2-4922-89D9-B6CF264A548F}"/>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1432108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0FC3-E5EC-46DB-8783-7C87BCCD96EE}"/>
              </a:ext>
            </a:extLst>
          </p:cNvPr>
          <p:cNvSpPr>
            <a:spLocks noGrp="1"/>
          </p:cNvSpPr>
          <p:nvPr>
            <p:ph type="title"/>
          </p:nvPr>
        </p:nvSpPr>
        <p:spPr/>
        <p:txBody>
          <a:bodyPr/>
          <a:lstStyle/>
          <a:p>
            <a:r>
              <a:rPr lang="en-US"/>
              <a:t>Click to edit Master title style</a:t>
            </a:r>
            <a:endParaRPr lang="en-ZM"/>
          </a:p>
        </p:txBody>
      </p:sp>
      <p:sp>
        <p:nvSpPr>
          <p:cNvPr id="3" name="Content Placeholder 2">
            <a:extLst>
              <a:ext uri="{FF2B5EF4-FFF2-40B4-BE49-F238E27FC236}">
                <a16:creationId xmlns:a16="http://schemas.microsoft.com/office/drawing/2014/main" id="{E661BB1D-32C3-4A7B-9D31-04914CA44C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4" name="Date Placeholder 3">
            <a:extLst>
              <a:ext uri="{FF2B5EF4-FFF2-40B4-BE49-F238E27FC236}">
                <a16:creationId xmlns:a16="http://schemas.microsoft.com/office/drawing/2014/main" id="{58B82918-C280-43C9-A9AD-82CE30BC0A78}"/>
              </a:ext>
            </a:extLst>
          </p:cNvPr>
          <p:cNvSpPr>
            <a:spLocks noGrp="1"/>
          </p:cNvSpPr>
          <p:nvPr>
            <p:ph type="dt" sz="half" idx="10"/>
          </p:nvPr>
        </p:nvSpPr>
        <p:spPr/>
        <p:txBody>
          <a:bodyPr/>
          <a:lstStyle/>
          <a:p>
            <a:fld id="{7B59158E-A620-4EA5-8BC9-55EE79863C14}" type="datetimeFigureOut">
              <a:rPr lang="en-GB" smtClean="0"/>
              <a:t>04/12/2024</a:t>
            </a:fld>
            <a:endParaRPr lang="en-GB" dirty="0"/>
          </a:p>
        </p:txBody>
      </p:sp>
      <p:sp>
        <p:nvSpPr>
          <p:cNvPr id="5" name="Footer Placeholder 4">
            <a:extLst>
              <a:ext uri="{FF2B5EF4-FFF2-40B4-BE49-F238E27FC236}">
                <a16:creationId xmlns:a16="http://schemas.microsoft.com/office/drawing/2014/main" id="{6F4C4389-D2DA-4628-8E81-B01F3F57370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0F4FFBE-6D27-4EE5-8FA8-28DD28D1D207}"/>
              </a:ext>
            </a:extLst>
          </p:cNvPr>
          <p:cNvSpPr>
            <a:spLocks noGrp="1"/>
          </p:cNvSpPr>
          <p:nvPr>
            <p:ph type="sldNum" sz="quarter" idx="12"/>
          </p:nvPr>
        </p:nvSpPr>
        <p:spPr/>
        <p:txBody>
          <a:bodyPr/>
          <a:lstStyle/>
          <a:p>
            <a:fld id="{951CD9BA-B8DF-4E25-A2B1-D02D4FFFA842}" type="slidenum">
              <a:rPr lang="en-GB" smtClean="0"/>
              <a:t>‹#›</a:t>
            </a:fld>
            <a:endParaRPr lang="en-GB" dirty="0"/>
          </a:p>
        </p:txBody>
      </p:sp>
    </p:spTree>
    <p:extLst>
      <p:ext uri="{BB962C8B-B14F-4D97-AF65-F5344CB8AC3E}">
        <p14:creationId xmlns:p14="http://schemas.microsoft.com/office/powerpoint/2010/main" val="751020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CC39-5B9F-414A-AB51-310FA8C692CC}"/>
              </a:ext>
            </a:extLst>
          </p:cNvPr>
          <p:cNvSpPr>
            <a:spLocks noGrp="1"/>
          </p:cNvSpPr>
          <p:nvPr>
            <p:ph type="title"/>
          </p:nvPr>
        </p:nvSpPr>
        <p:spPr>
          <a:xfrm>
            <a:off x="831852" y="1709740"/>
            <a:ext cx="10515600" cy="2852737"/>
          </a:xfrm>
        </p:spPr>
        <p:txBody>
          <a:bodyPr anchor="b"/>
          <a:lstStyle>
            <a:lvl1pPr>
              <a:defRPr sz="4500"/>
            </a:lvl1pPr>
          </a:lstStyle>
          <a:p>
            <a:r>
              <a:rPr lang="en-US"/>
              <a:t>Click to edit Master title style</a:t>
            </a:r>
            <a:endParaRPr lang="en-ZM"/>
          </a:p>
        </p:txBody>
      </p:sp>
      <p:sp>
        <p:nvSpPr>
          <p:cNvPr id="3" name="Text Placeholder 2">
            <a:extLst>
              <a:ext uri="{FF2B5EF4-FFF2-40B4-BE49-F238E27FC236}">
                <a16:creationId xmlns:a16="http://schemas.microsoft.com/office/drawing/2014/main" id="{651094D9-0698-4E7C-96AD-34D187D8D2DF}"/>
              </a:ext>
            </a:extLst>
          </p:cNvPr>
          <p:cNvSpPr>
            <a:spLocks noGrp="1"/>
          </p:cNvSpPr>
          <p:nvPr>
            <p:ph type="body" idx="1"/>
          </p:nvPr>
        </p:nvSpPr>
        <p:spPr>
          <a:xfrm>
            <a:off x="831852" y="4589466"/>
            <a:ext cx="10515600" cy="1500187"/>
          </a:xfrm>
        </p:spPr>
        <p:txBody>
          <a:bodyPr/>
          <a:lstStyle>
            <a:lvl1pPr marL="0" indent="0">
              <a:buNone/>
              <a:defRPr sz="1800">
                <a:solidFill>
                  <a:schemeClr val="tx1">
                    <a:tint val="75000"/>
                  </a:schemeClr>
                </a:solidFill>
              </a:defRPr>
            </a:lvl1pPr>
            <a:lvl2pPr marL="342905" indent="0">
              <a:buNone/>
              <a:defRPr sz="1500">
                <a:solidFill>
                  <a:schemeClr val="tx1">
                    <a:tint val="75000"/>
                  </a:schemeClr>
                </a:solidFill>
              </a:defRPr>
            </a:lvl2pPr>
            <a:lvl3pPr marL="685808" indent="0">
              <a:buNone/>
              <a:defRPr sz="1351">
                <a:solidFill>
                  <a:schemeClr val="tx1">
                    <a:tint val="75000"/>
                  </a:schemeClr>
                </a:solidFill>
              </a:defRPr>
            </a:lvl3pPr>
            <a:lvl4pPr marL="1028713" indent="0">
              <a:buNone/>
              <a:defRPr sz="1200">
                <a:solidFill>
                  <a:schemeClr val="tx1">
                    <a:tint val="75000"/>
                  </a:schemeClr>
                </a:solidFill>
              </a:defRPr>
            </a:lvl4pPr>
            <a:lvl5pPr marL="1371617" indent="0">
              <a:buNone/>
              <a:defRPr sz="1200">
                <a:solidFill>
                  <a:schemeClr val="tx1">
                    <a:tint val="75000"/>
                  </a:schemeClr>
                </a:solidFill>
              </a:defRPr>
            </a:lvl5pPr>
            <a:lvl6pPr marL="1714522" indent="0">
              <a:buNone/>
              <a:defRPr sz="1200">
                <a:solidFill>
                  <a:schemeClr val="tx1">
                    <a:tint val="75000"/>
                  </a:schemeClr>
                </a:solidFill>
              </a:defRPr>
            </a:lvl6pPr>
            <a:lvl7pPr marL="2057426" indent="0">
              <a:buNone/>
              <a:defRPr sz="1200">
                <a:solidFill>
                  <a:schemeClr val="tx1">
                    <a:tint val="75000"/>
                  </a:schemeClr>
                </a:solidFill>
              </a:defRPr>
            </a:lvl7pPr>
            <a:lvl8pPr marL="2400330" indent="0">
              <a:buNone/>
              <a:defRPr sz="1200">
                <a:solidFill>
                  <a:schemeClr val="tx1">
                    <a:tint val="75000"/>
                  </a:schemeClr>
                </a:solidFill>
              </a:defRPr>
            </a:lvl8pPr>
            <a:lvl9pPr marL="274323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F3709B-2681-45E3-B3D1-4202A47E7351}"/>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5" name="Footer Placeholder 4">
            <a:extLst>
              <a:ext uri="{FF2B5EF4-FFF2-40B4-BE49-F238E27FC236}">
                <a16:creationId xmlns:a16="http://schemas.microsoft.com/office/drawing/2014/main" id="{C8CE700E-CF53-43CB-9FFB-376A10B2ED75}"/>
              </a:ext>
            </a:extLst>
          </p:cNvPr>
          <p:cNvSpPr>
            <a:spLocks noGrp="1"/>
          </p:cNvSpPr>
          <p:nvPr>
            <p:ph type="ftr" sz="quarter" idx="11"/>
          </p:nvPr>
        </p:nvSpPr>
        <p:spPr/>
        <p:txBody>
          <a:bodyPr/>
          <a:lstStyle/>
          <a:p>
            <a:endParaRPr lang="en-ZM"/>
          </a:p>
        </p:txBody>
      </p:sp>
      <p:sp>
        <p:nvSpPr>
          <p:cNvPr id="6" name="Slide Number Placeholder 5">
            <a:extLst>
              <a:ext uri="{FF2B5EF4-FFF2-40B4-BE49-F238E27FC236}">
                <a16:creationId xmlns:a16="http://schemas.microsoft.com/office/drawing/2014/main" id="{5A065A4C-349B-425A-9A43-C22CB8DF1766}"/>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184249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180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3BD7-7F96-47BA-8356-2493443516F6}"/>
              </a:ext>
            </a:extLst>
          </p:cNvPr>
          <p:cNvSpPr>
            <a:spLocks noGrp="1"/>
          </p:cNvSpPr>
          <p:nvPr>
            <p:ph type="title"/>
          </p:nvPr>
        </p:nvSpPr>
        <p:spPr/>
        <p:txBody>
          <a:bodyPr/>
          <a:lstStyle/>
          <a:p>
            <a:r>
              <a:rPr lang="en-US"/>
              <a:t>Click to edit Master title style</a:t>
            </a:r>
            <a:endParaRPr lang="en-ZM"/>
          </a:p>
        </p:txBody>
      </p:sp>
      <p:sp>
        <p:nvSpPr>
          <p:cNvPr id="3" name="Content Placeholder 2">
            <a:extLst>
              <a:ext uri="{FF2B5EF4-FFF2-40B4-BE49-F238E27FC236}">
                <a16:creationId xmlns:a16="http://schemas.microsoft.com/office/drawing/2014/main" id="{BCD1B21B-6DC1-4ABB-AA94-90F817F06CA7}"/>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4" name="Content Placeholder 3">
            <a:extLst>
              <a:ext uri="{FF2B5EF4-FFF2-40B4-BE49-F238E27FC236}">
                <a16:creationId xmlns:a16="http://schemas.microsoft.com/office/drawing/2014/main" id="{CB8B8893-05E5-48EF-A3E0-A8610322693A}"/>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5" name="Date Placeholder 4">
            <a:extLst>
              <a:ext uri="{FF2B5EF4-FFF2-40B4-BE49-F238E27FC236}">
                <a16:creationId xmlns:a16="http://schemas.microsoft.com/office/drawing/2014/main" id="{2569CEAF-3566-4F1F-A9B8-1BFB9C788103}"/>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6" name="Footer Placeholder 5">
            <a:extLst>
              <a:ext uri="{FF2B5EF4-FFF2-40B4-BE49-F238E27FC236}">
                <a16:creationId xmlns:a16="http://schemas.microsoft.com/office/drawing/2014/main" id="{30254A0B-DC18-4EC1-B781-4C57D4BB3117}"/>
              </a:ext>
            </a:extLst>
          </p:cNvPr>
          <p:cNvSpPr>
            <a:spLocks noGrp="1"/>
          </p:cNvSpPr>
          <p:nvPr>
            <p:ph type="ftr" sz="quarter" idx="11"/>
          </p:nvPr>
        </p:nvSpPr>
        <p:spPr/>
        <p:txBody>
          <a:bodyPr/>
          <a:lstStyle/>
          <a:p>
            <a:endParaRPr lang="en-ZM"/>
          </a:p>
        </p:txBody>
      </p:sp>
      <p:sp>
        <p:nvSpPr>
          <p:cNvPr id="7" name="Slide Number Placeholder 6">
            <a:extLst>
              <a:ext uri="{FF2B5EF4-FFF2-40B4-BE49-F238E27FC236}">
                <a16:creationId xmlns:a16="http://schemas.microsoft.com/office/drawing/2014/main" id="{A5A750B1-17E3-4FFE-8D14-2684D3E8CFE3}"/>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3875278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9BE1-0C3C-401A-B271-D2A20F29022C}"/>
              </a:ext>
            </a:extLst>
          </p:cNvPr>
          <p:cNvSpPr>
            <a:spLocks noGrp="1"/>
          </p:cNvSpPr>
          <p:nvPr>
            <p:ph type="title"/>
          </p:nvPr>
        </p:nvSpPr>
        <p:spPr>
          <a:xfrm>
            <a:off x="839789" y="365128"/>
            <a:ext cx="10515600" cy="1325563"/>
          </a:xfrm>
        </p:spPr>
        <p:txBody>
          <a:bodyPr/>
          <a:lstStyle/>
          <a:p>
            <a:r>
              <a:rPr lang="en-US"/>
              <a:t>Click to edit Master title style</a:t>
            </a:r>
            <a:endParaRPr lang="en-ZM"/>
          </a:p>
        </p:txBody>
      </p:sp>
      <p:sp>
        <p:nvSpPr>
          <p:cNvPr id="3" name="Text Placeholder 2">
            <a:extLst>
              <a:ext uri="{FF2B5EF4-FFF2-40B4-BE49-F238E27FC236}">
                <a16:creationId xmlns:a16="http://schemas.microsoft.com/office/drawing/2014/main" id="{0402D15F-41E8-4C0E-B5C6-4D445DC166DD}"/>
              </a:ext>
            </a:extLst>
          </p:cNvPr>
          <p:cNvSpPr>
            <a:spLocks noGrp="1"/>
          </p:cNvSpPr>
          <p:nvPr>
            <p:ph type="body" idx="1"/>
          </p:nvPr>
        </p:nvSpPr>
        <p:spPr>
          <a:xfrm>
            <a:off x="839789" y="1681164"/>
            <a:ext cx="5157787" cy="823912"/>
          </a:xfrm>
        </p:spPr>
        <p:txBody>
          <a:bodyPr anchor="b"/>
          <a:lstStyle>
            <a:lvl1pPr marL="0" indent="0">
              <a:buNone/>
              <a:defRPr sz="1800" b="1"/>
            </a:lvl1pPr>
            <a:lvl2pPr marL="342905" indent="0">
              <a:buNone/>
              <a:defRPr sz="1500" b="1"/>
            </a:lvl2pPr>
            <a:lvl3pPr marL="685808" indent="0">
              <a:buNone/>
              <a:defRPr sz="1351"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995D11-BF73-4442-9057-BDC7EA7009F2}"/>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5" name="Text Placeholder 4">
            <a:extLst>
              <a:ext uri="{FF2B5EF4-FFF2-40B4-BE49-F238E27FC236}">
                <a16:creationId xmlns:a16="http://schemas.microsoft.com/office/drawing/2014/main" id="{14367887-1B99-4197-8CD6-8CA7D0E58C27}"/>
              </a:ext>
            </a:extLst>
          </p:cNvPr>
          <p:cNvSpPr>
            <a:spLocks noGrp="1"/>
          </p:cNvSpPr>
          <p:nvPr>
            <p:ph type="body" sz="quarter" idx="3"/>
          </p:nvPr>
        </p:nvSpPr>
        <p:spPr>
          <a:xfrm>
            <a:off x="6172203" y="1681164"/>
            <a:ext cx="5183188" cy="823912"/>
          </a:xfrm>
        </p:spPr>
        <p:txBody>
          <a:bodyPr anchor="b"/>
          <a:lstStyle>
            <a:lvl1pPr marL="0" indent="0">
              <a:buNone/>
              <a:defRPr sz="1800" b="1"/>
            </a:lvl1pPr>
            <a:lvl2pPr marL="342905" indent="0">
              <a:buNone/>
              <a:defRPr sz="1500" b="1"/>
            </a:lvl2pPr>
            <a:lvl3pPr marL="685808" indent="0">
              <a:buNone/>
              <a:defRPr sz="1351"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86BBAC-B8F2-4160-893B-6EA20059D0FF}"/>
              </a:ext>
            </a:extLst>
          </p:cNvPr>
          <p:cNvSpPr>
            <a:spLocks noGrp="1"/>
          </p:cNvSpPr>
          <p:nvPr>
            <p:ph sz="quarter" idx="4"/>
          </p:nvPr>
        </p:nvSpPr>
        <p:spPr>
          <a:xfrm>
            <a:off x="6172203"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7" name="Date Placeholder 6">
            <a:extLst>
              <a:ext uri="{FF2B5EF4-FFF2-40B4-BE49-F238E27FC236}">
                <a16:creationId xmlns:a16="http://schemas.microsoft.com/office/drawing/2014/main" id="{99A7EBCC-7331-4E77-98E5-0392098F9FFA}"/>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8" name="Footer Placeholder 7">
            <a:extLst>
              <a:ext uri="{FF2B5EF4-FFF2-40B4-BE49-F238E27FC236}">
                <a16:creationId xmlns:a16="http://schemas.microsoft.com/office/drawing/2014/main" id="{D73FB99B-8B33-49AC-A0AC-907B7DA83E3E}"/>
              </a:ext>
            </a:extLst>
          </p:cNvPr>
          <p:cNvSpPr>
            <a:spLocks noGrp="1"/>
          </p:cNvSpPr>
          <p:nvPr>
            <p:ph type="ftr" sz="quarter" idx="11"/>
          </p:nvPr>
        </p:nvSpPr>
        <p:spPr/>
        <p:txBody>
          <a:bodyPr/>
          <a:lstStyle/>
          <a:p>
            <a:endParaRPr lang="en-ZM"/>
          </a:p>
        </p:txBody>
      </p:sp>
      <p:sp>
        <p:nvSpPr>
          <p:cNvPr id="9" name="Slide Number Placeholder 8">
            <a:extLst>
              <a:ext uri="{FF2B5EF4-FFF2-40B4-BE49-F238E27FC236}">
                <a16:creationId xmlns:a16="http://schemas.microsoft.com/office/drawing/2014/main" id="{A07EF25E-601D-4556-B92F-62181FB0D88B}"/>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229244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816A-A030-438F-959C-CD9F1BB18419}"/>
              </a:ext>
            </a:extLst>
          </p:cNvPr>
          <p:cNvSpPr>
            <a:spLocks noGrp="1"/>
          </p:cNvSpPr>
          <p:nvPr>
            <p:ph type="title"/>
          </p:nvPr>
        </p:nvSpPr>
        <p:spPr/>
        <p:txBody>
          <a:bodyPr/>
          <a:lstStyle/>
          <a:p>
            <a:r>
              <a:rPr lang="en-US"/>
              <a:t>Click to edit Master title style</a:t>
            </a:r>
            <a:endParaRPr lang="en-ZM"/>
          </a:p>
        </p:txBody>
      </p:sp>
      <p:sp>
        <p:nvSpPr>
          <p:cNvPr id="3" name="Date Placeholder 2">
            <a:extLst>
              <a:ext uri="{FF2B5EF4-FFF2-40B4-BE49-F238E27FC236}">
                <a16:creationId xmlns:a16="http://schemas.microsoft.com/office/drawing/2014/main" id="{AFE26992-F9EA-40B0-A421-FE5473BA8176}"/>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4" name="Footer Placeholder 3">
            <a:extLst>
              <a:ext uri="{FF2B5EF4-FFF2-40B4-BE49-F238E27FC236}">
                <a16:creationId xmlns:a16="http://schemas.microsoft.com/office/drawing/2014/main" id="{1FF54659-2CFA-4AF7-8837-E1582FD1FCBB}"/>
              </a:ext>
            </a:extLst>
          </p:cNvPr>
          <p:cNvSpPr>
            <a:spLocks noGrp="1"/>
          </p:cNvSpPr>
          <p:nvPr>
            <p:ph type="ftr" sz="quarter" idx="11"/>
          </p:nvPr>
        </p:nvSpPr>
        <p:spPr/>
        <p:txBody>
          <a:bodyPr/>
          <a:lstStyle/>
          <a:p>
            <a:endParaRPr lang="en-ZM"/>
          </a:p>
        </p:txBody>
      </p:sp>
      <p:sp>
        <p:nvSpPr>
          <p:cNvPr id="5" name="Slide Number Placeholder 4">
            <a:extLst>
              <a:ext uri="{FF2B5EF4-FFF2-40B4-BE49-F238E27FC236}">
                <a16:creationId xmlns:a16="http://schemas.microsoft.com/office/drawing/2014/main" id="{C0183C20-7662-4820-9174-6F7D0F035762}"/>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25843863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0D93F-76C9-42A8-ADB3-90A122A92CFC}"/>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3" name="Footer Placeholder 2">
            <a:extLst>
              <a:ext uri="{FF2B5EF4-FFF2-40B4-BE49-F238E27FC236}">
                <a16:creationId xmlns:a16="http://schemas.microsoft.com/office/drawing/2014/main" id="{9B36BAEA-8EC1-4244-9FB7-2C83F35EE62E}"/>
              </a:ext>
            </a:extLst>
          </p:cNvPr>
          <p:cNvSpPr>
            <a:spLocks noGrp="1"/>
          </p:cNvSpPr>
          <p:nvPr>
            <p:ph type="ftr" sz="quarter" idx="11"/>
          </p:nvPr>
        </p:nvSpPr>
        <p:spPr/>
        <p:txBody>
          <a:bodyPr/>
          <a:lstStyle/>
          <a:p>
            <a:endParaRPr lang="en-ZM"/>
          </a:p>
        </p:txBody>
      </p:sp>
      <p:sp>
        <p:nvSpPr>
          <p:cNvPr id="4" name="Slide Number Placeholder 3">
            <a:extLst>
              <a:ext uri="{FF2B5EF4-FFF2-40B4-BE49-F238E27FC236}">
                <a16:creationId xmlns:a16="http://schemas.microsoft.com/office/drawing/2014/main" id="{CDCDE1B6-3B1D-4C60-9206-42A55CC7F92E}"/>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4189371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65EB1-E0CE-463F-A5F6-15423A5042D1}"/>
              </a:ext>
            </a:extLst>
          </p:cNvPr>
          <p:cNvSpPr>
            <a:spLocks noGrp="1"/>
          </p:cNvSpPr>
          <p:nvPr>
            <p:ph type="title"/>
          </p:nvPr>
        </p:nvSpPr>
        <p:spPr>
          <a:xfrm>
            <a:off x="839791" y="457200"/>
            <a:ext cx="3932236" cy="1600200"/>
          </a:xfrm>
        </p:spPr>
        <p:txBody>
          <a:bodyPr anchor="b"/>
          <a:lstStyle>
            <a:lvl1pPr>
              <a:defRPr sz="2400"/>
            </a:lvl1pPr>
          </a:lstStyle>
          <a:p>
            <a:r>
              <a:rPr lang="en-US"/>
              <a:t>Click to edit Master title style</a:t>
            </a:r>
            <a:endParaRPr lang="en-ZM"/>
          </a:p>
        </p:txBody>
      </p:sp>
      <p:sp>
        <p:nvSpPr>
          <p:cNvPr id="3" name="Content Placeholder 2">
            <a:extLst>
              <a:ext uri="{FF2B5EF4-FFF2-40B4-BE49-F238E27FC236}">
                <a16:creationId xmlns:a16="http://schemas.microsoft.com/office/drawing/2014/main" id="{D01F1EAD-4D04-40E1-A698-DC006FCEE351}"/>
              </a:ext>
            </a:extLst>
          </p:cNvPr>
          <p:cNvSpPr>
            <a:spLocks noGrp="1"/>
          </p:cNvSpPr>
          <p:nvPr>
            <p:ph idx="1"/>
          </p:nvPr>
        </p:nvSpPr>
        <p:spPr>
          <a:xfrm>
            <a:off x="5183189" y="987428"/>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4" name="Text Placeholder 3">
            <a:extLst>
              <a:ext uri="{FF2B5EF4-FFF2-40B4-BE49-F238E27FC236}">
                <a16:creationId xmlns:a16="http://schemas.microsoft.com/office/drawing/2014/main" id="{9CA91BA4-FC7D-40EC-BD7A-609A7B78DD96}"/>
              </a:ext>
            </a:extLst>
          </p:cNvPr>
          <p:cNvSpPr>
            <a:spLocks noGrp="1"/>
          </p:cNvSpPr>
          <p:nvPr>
            <p:ph type="body" sz="half" idx="2"/>
          </p:nvPr>
        </p:nvSpPr>
        <p:spPr>
          <a:xfrm>
            <a:off x="839791" y="2057400"/>
            <a:ext cx="3932236" cy="3811588"/>
          </a:xfrm>
        </p:spPr>
        <p:txBody>
          <a:bodyPr/>
          <a:lstStyle>
            <a:lvl1pPr marL="0" indent="0">
              <a:buNone/>
              <a:defRPr sz="1200"/>
            </a:lvl1pPr>
            <a:lvl2pPr marL="342905" indent="0">
              <a:buNone/>
              <a:defRPr sz="1051"/>
            </a:lvl2pPr>
            <a:lvl3pPr marL="685808" indent="0">
              <a:buNone/>
              <a:defRPr sz="900"/>
            </a:lvl3pPr>
            <a:lvl4pPr marL="1028713" indent="0">
              <a:buNone/>
              <a:defRPr sz="751"/>
            </a:lvl4pPr>
            <a:lvl5pPr marL="1371617" indent="0">
              <a:buNone/>
              <a:defRPr sz="751"/>
            </a:lvl5pPr>
            <a:lvl6pPr marL="1714522" indent="0">
              <a:buNone/>
              <a:defRPr sz="751"/>
            </a:lvl6pPr>
            <a:lvl7pPr marL="2057426" indent="0">
              <a:buNone/>
              <a:defRPr sz="751"/>
            </a:lvl7pPr>
            <a:lvl8pPr marL="2400330" indent="0">
              <a:buNone/>
              <a:defRPr sz="751"/>
            </a:lvl8pPr>
            <a:lvl9pPr marL="2743235"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23DC5242-3289-4EAD-BAA9-DBF6A59F169F}"/>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6" name="Footer Placeholder 5">
            <a:extLst>
              <a:ext uri="{FF2B5EF4-FFF2-40B4-BE49-F238E27FC236}">
                <a16:creationId xmlns:a16="http://schemas.microsoft.com/office/drawing/2014/main" id="{1715FE18-5208-4B46-A5D7-3B9311974394}"/>
              </a:ext>
            </a:extLst>
          </p:cNvPr>
          <p:cNvSpPr>
            <a:spLocks noGrp="1"/>
          </p:cNvSpPr>
          <p:nvPr>
            <p:ph type="ftr" sz="quarter" idx="11"/>
          </p:nvPr>
        </p:nvSpPr>
        <p:spPr/>
        <p:txBody>
          <a:bodyPr/>
          <a:lstStyle/>
          <a:p>
            <a:endParaRPr lang="en-ZM"/>
          </a:p>
        </p:txBody>
      </p:sp>
      <p:sp>
        <p:nvSpPr>
          <p:cNvPr id="7" name="Slide Number Placeholder 6">
            <a:extLst>
              <a:ext uri="{FF2B5EF4-FFF2-40B4-BE49-F238E27FC236}">
                <a16:creationId xmlns:a16="http://schemas.microsoft.com/office/drawing/2014/main" id="{E5F64FBD-C211-4A58-B5EB-AB163F0C5D5E}"/>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701346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E68F-AF4E-4D83-847D-09C1E0B610F3}"/>
              </a:ext>
            </a:extLst>
          </p:cNvPr>
          <p:cNvSpPr>
            <a:spLocks noGrp="1"/>
          </p:cNvSpPr>
          <p:nvPr>
            <p:ph type="title"/>
          </p:nvPr>
        </p:nvSpPr>
        <p:spPr>
          <a:xfrm>
            <a:off x="839791" y="457200"/>
            <a:ext cx="3932236" cy="1600200"/>
          </a:xfrm>
        </p:spPr>
        <p:txBody>
          <a:bodyPr anchor="b"/>
          <a:lstStyle>
            <a:lvl1pPr>
              <a:defRPr sz="2400"/>
            </a:lvl1pPr>
          </a:lstStyle>
          <a:p>
            <a:r>
              <a:rPr lang="en-US"/>
              <a:t>Click to edit Master title style</a:t>
            </a:r>
            <a:endParaRPr lang="en-ZM"/>
          </a:p>
        </p:txBody>
      </p:sp>
      <p:sp>
        <p:nvSpPr>
          <p:cNvPr id="3" name="Picture Placeholder 2">
            <a:extLst>
              <a:ext uri="{FF2B5EF4-FFF2-40B4-BE49-F238E27FC236}">
                <a16:creationId xmlns:a16="http://schemas.microsoft.com/office/drawing/2014/main" id="{BAD8BF70-4976-474F-B9E8-63D33715EE99}"/>
              </a:ext>
            </a:extLst>
          </p:cNvPr>
          <p:cNvSpPr>
            <a:spLocks noGrp="1"/>
          </p:cNvSpPr>
          <p:nvPr>
            <p:ph type="pic" idx="1"/>
          </p:nvPr>
        </p:nvSpPr>
        <p:spPr>
          <a:xfrm>
            <a:off x="5183189" y="987428"/>
            <a:ext cx="6172201" cy="4873625"/>
          </a:xfrm>
        </p:spPr>
        <p:txBody>
          <a:bodyPr/>
          <a:lstStyle>
            <a:lvl1pPr marL="0" indent="0">
              <a:buNone/>
              <a:defRPr sz="2400"/>
            </a:lvl1pPr>
            <a:lvl2pPr marL="342905" indent="0">
              <a:buNone/>
              <a:defRPr sz="2100"/>
            </a:lvl2pPr>
            <a:lvl3pPr marL="685808" indent="0">
              <a:buNone/>
              <a:defRPr sz="1800"/>
            </a:lvl3pPr>
            <a:lvl4pPr marL="1028713" indent="0">
              <a:buNone/>
              <a:defRPr sz="1500"/>
            </a:lvl4pPr>
            <a:lvl5pPr marL="1371617" indent="0">
              <a:buNone/>
              <a:defRPr sz="1500"/>
            </a:lvl5pPr>
            <a:lvl6pPr marL="1714522" indent="0">
              <a:buNone/>
              <a:defRPr sz="1500"/>
            </a:lvl6pPr>
            <a:lvl7pPr marL="2057426" indent="0">
              <a:buNone/>
              <a:defRPr sz="1500"/>
            </a:lvl7pPr>
            <a:lvl8pPr marL="2400330" indent="0">
              <a:buNone/>
              <a:defRPr sz="1500"/>
            </a:lvl8pPr>
            <a:lvl9pPr marL="2743235" indent="0">
              <a:buNone/>
              <a:defRPr sz="1500"/>
            </a:lvl9pPr>
          </a:lstStyle>
          <a:p>
            <a:r>
              <a:rPr lang="en-US" dirty="0"/>
              <a:t>Click icon to add picture</a:t>
            </a:r>
            <a:endParaRPr lang="en-ZM"/>
          </a:p>
        </p:txBody>
      </p:sp>
      <p:sp>
        <p:nvSpPr>
          <p:cNvPr id="4" name="Text Placeholder 3">
            <a:extLst>
              <a:ext uri="{FF2B5EF4-FFF2-40B4-BE49-F238E27FC236}">
                <a16:creationId xmlns:a16="http://schemas.microsoft.com/office/drawing/2014/main" id="{73E5C0E0-CB08-4EAA-A026-78FE5EB8E282}"/>
              </a:ext>
            </a:extLst>
          </p:cNvPr>
          <p:cNvSpPr>
            <a:spLocks noGrp="1"/>
          </p:cNvSpPr>
          <p:nvPr>
            <p:ph type="body" sz="half" idx="2"/>
          </p:nvPr>
        </p:nvSpPr>
        <p:spPr>
          <a:xfrm>
            <a:off x="839791" y="2057400"/>
            <a:ext cx="3932236" cy="3811588"/>
          </a:xfrm>
        </p:spPr>
        <p:txBody>
          <a:bodyPr/>
          <a:lstStyle>
            <a:lvl1pPr marL="0" indent="0">
              <a:buNone/>
              <a:defRPr sz="1200"/>
            </a:lvl1pPr>
            <a:lvl2pPr marL="342905" indent="0">
              <a:buNone/>
              <a:defRPr sz="1051"/>
            </a:lvl2pPr>
            <a:lvl3pPr marL="685808" indent="0">
              <a:buNone/>
              <a:defRPr sz="900"/>
            </a:lvl3pPr>
            <a:lvl4pPr marL="1028713" indent="0">
              <a:buNone/>
              <a:defRPr sz="751"/>
            </a:lvl4pPr>
            <a:lvl5pPr marL="1371617" indent="0">
              <a:buNone/>
              <a:defRPr sz="751"/>
            </a:lvl5pPr>
            <a:lvl6pPr marL="1714522" indent="0">
              <a:buNone/>
              <a:defRPr sz="751"/>
            </a:lvl6pPr>
            <a:lvl7pPr marL="2057426" indent="0">
              <a:buNone/>
              <a:defRPr sz="751"/>
            </a:lvl7pPr>
            <a:lvl8pPr marL="2400330" indent="0">
              <a:buNone/>
              <a:defRPr sz="751"/>
            </a:lvl8pPr>
            <a:lvl9pPr marL="2743235"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6C124B04-BB78-4B14-AA8C-D916D70638DB}"/>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6" name="Footer Placeholder 5">
            <a:extLst>
              <a:ext uri="{FF2B5EF4-FFF2-40B4-BE49-F238E27FC236}">
                <a16:creationId xmlns:a16="http://schemas.microsoft.com/office/drawing/2014/main" id="{3B9819E5-4E61-4918-9288-F70AC6F8A5CB}"/>
              </a:ext>
            </a:extLst>
          </p:cNvPr>
          <p:cNvSpPr>
            <a:spLocks noGrp="1"/>
          </p:cNvSpPr>
          <p:nvPr>
            <p:ph type="ftr" sz="quarter" idx="11"/>
          </p:nvPr>
        </p:nvSpPr>
        <p:spPr/>
        <p:txBody>
          <a:bodyPr/>
          <a:lstStyle/>
          <a:p>
            <a:endParaRPr lang="en-ZM"/>
          </a:p>
        </p:txBody>
      </p:sp>
      <p:sp>
        <p:nvSpPr>
          <p:cNvPr id="7" name="Slide Number Placeholder 6">
            <a:extLst>
              <a:ext uri="{FF2B5EF4-FFF2-40B4-BE49-F238E27FC236}">
                <a16:creationId xmlns:a16="http://schemas.microsoft.com/office/drawing/2014/main" id="{4C19FB86-7106-4302-87A6-825A504A2B76}"/>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2927116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6BB1-E606-4DC7-9D01-69EA754B07E4}"/>
              </a:ext>
            </a:extLst>
          </p:cNvPr>
          <p:cNvSpPr>
            <a:spLocks noGrp="1"/>
          </p:cNvSpPr>
          <p:nvPr>
            <p:ph type="title"/>
          </p:nvPr>
        </p:nvSpPr>
        <p:spPr/>
        <p:txBody>
          <a:bodyPr/>
          <a:lstStyle/>
          <a:p>
            <a:r>
              <a:rPr lang="en-US"/>
              <a:t>Click to edit Master title style</a:t>
            </a:r>
            <a:endParaRPr lang="en-ZM"/>
          </a:p>
        </p:txBody>
      </p:sp>
      <p:sp>
        <p:nvSpPr>
          <p:cNvPr id="3" name="Vertical Text Placeholder 2">
            <a:extLst>
              <a:ext uri="{FF2B5EF4-FFF2-40B4-BE49-F238E27FC236}">
                <a16:creationId xmlns:a16="http://schemas.microsoft.com/office/drawing/2014/main" id="{CF1E5AF9-98AC-420C-B7D1-3432FD7B7F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4" name="Date Placeholder 3">
            <a:extLst>
              <a:ext uri="{FF2B5EF4-FFF2-40B4-BE49-F238E27FC236}">
                <a16:creationId xmlns:a16="http://schemas.microsoft.com/office/drawing/2014/main" id="{35C8BC01-95D0-44FC-840A-E2E7CC0362DB}"/>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5" name="Footer Placeholder 4">
            <a:extLst>
              <a:ext uri="{FF2B5EF4-FFF2-40B4-BE49-F238E27FC236}">
                <a16:creationId xmlns:a16="http://schemas.microsoft.com/office/drawing/2014/main" id="{DAE6DBC7-4488-434A-9AC8-EC45249561A1}"/>
              </a:ext>
            </a:extLst>
          </p:cNvPr>
          <p:cNvSpPr>
            <a:spLocks noGrp="1"/>
          </p:cNvSpPr>
          <p:nvPr>
            <p:ph type="ftr" sz="quarter" idx="11"/>
          </p:nvPr>
        </p:nvSpPr>
        <p:spPr/>
        <p:txBody>
          <a:bodyPr/>
          <a:lstStyle/>
          <a:p>
            <a:endParaRPr lang="en-ZM"/>
          </a:p>
        </p:txBody>
      </p:sp>
      <p:sp>
        <p:nvSpPr>
          <p:cNvPr id="6" name="Slide Number Placeholder 5">
            <a:extLst>
              <a:ext uri="{FF2B5EF4-FFF2-40B4-BE49-F238E27FC236}">
                <a16:creationId xmlns:a16="http://schemas.microsoft.com/office/drawing/2014/main" id="{F0EBD03C-5AE5-4CAA-936B-282FBF43E096}"/>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3976507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F87E48-21F9-44DB-9295-A967999E9DD8}"/>
              </a:ext>
            </a:extLst>
          </p:cNvPr>
          <p:cNvSpPr>
            <a:spLocks noGrp="1"/>
          </p:cNvSpPr>
          <p:nvPr>
            <p:ph type="title" orient="vert"/>
          </p:nvPr>
        </p:nvSpPr>
        <p:spPr>
          <a:xfrm>
            <a:off x="8724899" y="365125"/>
            <a:ext cx="2628900" cy="5811838"/>
          </a:xfrm>
        </p:spPr>
        <p:txBody>
          <a:bodyPr vert="eaVert"/>
          <a:lstStyle/>
          <a:p>
            <a:r>
              <a:rPr lang="en-US"/>
              <a:t>Click to edit Master title style</a:t>
            </a:r>
            <a:endParaRPr lang="en-ZM"/>
          </a:p>
        </p:txBody>
      </p:sp>
      <p:sp>
        <p:nvSpPr>
          <p:cNvPr id="3" name="Vertical Text Placeholder 2">
            <a:extLst>
              <a:ext uri="{FF2B5EF4-FFF2-40B4-BE49-F238E27FC236}">
                <a16:creationId xmlns:a16="http://schemas.microsoft.com/office/drawing/2014/main" id="{0F1755FB-CB63-4CDB-8981-F3D6EBE554F8}"/>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4" name="Date Placeholder 3">
            <a:extLst>
              <a:ext uri="{FF2B5EF4-FFF2-40B4-BE49-F238E27FC236}">
                <a16:creationId xmlns:a16="http://schemas.microsoft.com/office/drawing/2014/main" id="{DBDBFBFE-1167-433D-B431-B67D7E3EEEEF}"/>
              </a:ext>
            </a:extLst>
          </p:cNvPr>
          <p:cNvSpPr>
            <a:spLocks noGrp="1"/>
          </p:cNvSpPr>
          <p:nvPr>
            <p:ph type="dt" sz="half" idx="10"/>
          </p:nvPr>
        </p:nvSpPr>
        <p:spPr/>
        <p:txBody>
          <a:bodyPr/>
          <a:lstStyle/>
          <a:p>
            <a:fld id="{5F16FF88-E646-42E3-B60B-1B719A803936}" type="datetimeFigureOut">
              <a:rPr lang="en-ZM" smtClean="0"/>
              <a:t>12/04/2024</a:t>
            </a:fld>
            <a:endParaRPr lang="en-ZM"/>
          </a:p>
        </p:txBody>
      </p:sp>
      <p:sp>
        <p:nvSpPr>
          <p:cNvPr id="5" name="Footer Placeholder 4">
            <a:extLst>
              <a:ext uri="{FF2B5EF4-FFF2-40B4-BE49-F238E27FC236}">
                <a16:creationId xmlns:a16="http://schemas.microsoft.com/office/drawing/2014/main" id="{C111CB09-09BF-483B-B0BC-7B6031D4B473}"/>
              </a:ext>
            </a:extLst>
          </p:cNvPr>
          <p:cNvSpPr>
            <a:spLocks noGrp="1"/>
          </p:cNvSpPr>
          <p:nvPr>
            <p:ph type="ftr" sz="quarter" idx="11"/>
          </p:nvPr>
        </p:nvSpPr>
        <p:spPr/>
        <p:txBody>
          <a:bodyPr/>
          <a:lstStyle/>
          <a:p>
            <a:endParaRPr lang="en-ZM"/>
          </a:p>
        </p:txBody>
      </p:sp>
      <p:sp>
        <p:nvSpPr>
          <p:cNvPr id="6" name="Slide Number Placeholder 5">
            <a:extLst>
              <a:ext uri="{FF2B5EF4-FFF2-40B4-BE49-F238E27FC236}">
                <a16:creationId xmlns:a16="http://schemas.microsoft.com/office/drawing/2014/main" id="{EF1C353E-F4C1-44CE-B42D-4F8E3CAB9A90}"/>
              </a:ext>
            </a:extLst>
          </p:cNvPr>
          <p:cNvSpPr>
            <a:spLocks noGrp="1"/>
          </p:cNvSpPr>
          <p:nvPr>
            <p:ph type="sldNum" sz="quarter" idx="12"/>
          </p:nvPr>
        </p:nvSpPr>
        <p:spPr/>
        <p:txBody>
          <a:bodyPr/>
          <a:lstStyle/>
          <a:p>
            <a:fld id="{07AFE9BE-2F7D-414F-88F4-414D0EF30828}" type="slidenum">
              <a:rPr lang="en-ZM" smtClean="0"/>
              <a:t>‹#›</a:t>
            </a:fld>
            <a:endParaRPr lang="en-ZM"/>
          </a:p>
        </p:txBody>
      </p:sp>
    </p:spTree>
    <p:extLst>
      <p:ext uri="{BB962C8B-B14F-4D97-AF65-F5344CB8AC3E}">
        <p14:creationId xmlns:p14="http://schemas.microsoft.com/office/powerpoint/2010/main" val="42080693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Dark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0066CC"/>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49" cy="2250873"/>
          </a:xfrm>
          <a:prstGeom prst="rect">
            <a:avLst/>
          </a:prstGeom>
        </p:spPr>
        <p:txBody>
          <a:bodyPr lIns="0" tIns="0" rIns="0" bIns="0">
            <a:spAutoFit/>
          </a:bodyPr>
          <a:lstStyle>
            <a:lvl1pPr marL="0" indent="0">
              <a:buNone/>
              <a:defRPr sz="2400">
                <a:solidFill>
                  <a:schemeClr val="bg2">
                    <a:lumMod val="25000"/>
                  </a:schemeClr>
                </a:solidFill>
                <a:latin typeface="Calibri" charset="0"/>
                <a:ea typeface="Calibri" charset="0"/>
                <a:cs typeface="Calibri" charset="0"/>
              </a:defRPr>
            </a:lvl1pPr>
            <a:lvl2pPr marL="336550" indent="-160338">
              <a:defRPr sz="2400">
                <a:solidFill>
                  <a:schemeClr val="bg2">
                    <a:lumMod val="25000"/>
                  </a:schemeClr>
                </a:solidFill>
                <a:latin typeface="Calibri" charset="0"/>
                <a:ea typeface="Calibri" charset="0"/>
                <a:cs typeface="Calibri" charset="0"/>
              </a:defRPr>
            </a:lvl2pPr>
            <a:lvl3pPr marL="577850" indent="-241300">
              <a:buFont typeface="Segoe UI" panose="020B0502040204020203" pitchFamily="34" charset="0"/>
              <a:buChar char="–"/>
              <a:defRPr sz="2400">
                <a:solidFill>
                  <a:schemeClr val="bg2">
                    <a:lumMod val="25000"/>
                  </a:schemeClr>
                </a:solidFill>
                <a:latin typeface="Calibri" charset="0"/>
                <a:ea typeface="Calibri" charset="0"/>
                <a:cs typeface="Calibri" charset="0"/>
              </a:defRPr>
            </a:lvl3pPr>
            <a:lvl4pPr marL="801688" indent="-176213">
              <a:buFont typeface="Wingdings" panose="05000000000000000000" pitchFamily="2" charset="2"/>
              <a:buChar char="§"/>
              <a:defRPr sz="2400">
                <a:solidFill>
                  <a:schemeClr val="bg2">
                    <a:lumMod val="25000"/>
                  </a:schemeClr>
                </a:solidFill>
                <a:latin typeface="Calibri" charset="0"/>
                <a:ea typeface="Calibri" charset="0"/>
                <a:cs typeface="Calibri" charset="0"/>
              </a:defRPr>
            </a:lvl4pPr>
            <a:lvl5pPr marL="1027113" indent="-225425">
              <a:buFont typeface="Century Gothic" panose="020B0502020202020204" pitchFamily="34" charset="0"/>
              <a:buChar char="○"/>
              <a:defRPr sz="2400">
                <a:solidFill>
                  <a:schemeClr val="bg2">
                    <a:lumMod val="25000"/>
                  </a:schemeClr>
                </a:solidFill>
                <a:latin typeface="Calibri" charset="0"/>
                <a:ea typeface="Calibri" charset="0"/>
                <a:cs typeface="Calibri" charset="0"/>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366719239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50800" y="-19050"/>
            <a:ext cx="12242800" cy="6877050"/>
          </a:xfrm>
          <a:prstGeom prst="rect">
            <a:avLst/>
          </a:prstGeom>
          <a:blipFill dpi="0" rotWithShape="1">
            <a:blip r:embed="rId3" cstate="email">
              <a:alphaModFix amt="16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4536911" y="-19049"/>
            <a:ext cx="7655091" cy="6877050"/>
          </a:xfrm>
          <a:prstGeom prst="rect">
            <a:avLst/>
          </a:prstGeom>
          <a:blipFill dpi="0" rotWithShape="1">
            <a:blip r:embed="rId4" cstate="email">
              <a:alphaModFix amt="56000"/>
              <a:extLst>
                <a:ext uri="{28A0092B-C50C-407E-A947-70E740481C1C}">
                  <a14:useLocalDpi xmlns:a14="http://schemas.microsoft.com/office/drawing/2010/main"/>
                </a:ext>
              </a:extLst>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1"/>
          <p:cNvSpPr>
            <a:spLocks noGrp="1"/>
          </p:cNvSpPr>
          <p:nvPr>
            <p:ph type="body" sz="quarter" idx="10"/>
          </p:nvPr>
        </p:nvSpPr>
        <p:spPr>
          <a:xfrm>
            <a:off x="288760" y="4269791"/>
            <a:ext cx="11266635" cy="369332"/>
          </a:xfrm>
          <a:prstGeom prst="rect">
            <a:avLst/>
          </a:prstGeom>
        </p:spPr>
        <p:txBody>
          <a:bodyPr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288760" y="2642464"/>
            <a:ext cx="11598441" cy="1573072"/>
          </a:xfrm>
          <a:prstGeom prst="rect">
            <a:avLst/>
          </a:prstGeom>
        </p:spPr>
        <p:txBody>
          <a:bodyPr anchor="ctr" anchorCtr="0">
            <a:noAutofit/>
          </a:bodyPr>
          <a:lstStyle>
            <a:lvl1pPr algn="l">
              <a:defRPr sz="54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388704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28">
          <p15:clr>
            <a:srgbClr val="FBAE40"/>
          </p15:clr>
        </p15:guide>
        <p15:guide id="5" orient="horz" pos="144">
          <p15:clr>
            <a:srgbClr val="FBAE40"/>
          </p15:clr>
        </p15:guide>
        <p15:guide id="6" orient="horz"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14967182"/>
      </p:ext>
    </p:extLst>
  </p:cSld>
  <p:clrMapOvr>
    <a:masterClrMapping/>
  </p:clrMapOvr>
  <p:hf sldNum="0"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 Option 1">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 Placeholder 9"/>
          <p:cNvSpPr>
            <a:spLocks noGrp="1"/>
          </p:cNvSpPr>
          <p:nvPr>
            <p:ph type="body" sz="quarter" idx="13"/>
          </p:nvPr>
        </p:nvSpPr>
        <p:spPr>
          <a:xfrm>
            <a:off x="3070673" y="3176571"/>
            <a:ext cx="7614555" cy="504858"/>
          </a:xfrm>
          <a:prstGeom prst="rect">
            <a:avLst/>
          </a:prstGeom>
        </p:spPr>
        <p:txBody>
          <a:bodyPr lIns="0" tIns="0" rIns="0" bIns="0">
            <a:no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Rectangle 6"/>
          <p:cNvSpPr/>
          <p:nvPr userDrawn="1"/>
        </p:nvSpPr>
        <p:spPr>
          <a:xfrm>
            <a:off x="1586015" y="2620371"/>
            <a:ext cx="1615957" cy="1392059"/>
          </a:xfrm>
          <a:prstGeom prst="rect">
            <a:avLst/>
          </a:prstGeom>
          <a:blipFill dpi="0" rotWithShape="1">
            <a:blip r:embed="rId3" cstate="email">
              <a:extLst>
                <a:ext uri="{28A0092B-C50C-407E-A947-70E740481C1C}">
                  <a14:useLocalDpi xmlns:a14="http://schemas.microsoft.com/office/drawing/2010/main"/>
                </a:ext>
              </a:extLst>
            </a:blip>
            <a:srcRect/>
            <a:stretch>
              <a:fillRect l="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1419307" y="3970521"/>
            <a:ext cx="9265920" cy="83816"/>
          </a:xfrm>
          <a:prstGeom prst="rect">
            <a:avLst/>
          </a:prstGeom>
          <a:solidFill>
            <a:srgbClr val="931A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spTree>
    <p:extLst>
      <p:ext uri="{BB962C8B-B14F-4D97-AF65-F5344CB8AC3E}">
        <p14:creationId xmlns:p14="http://schemas.microsoft.com/office/powerpoint/2010/main" val="2402969432"/>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28">
          <p15:clr>
            <a:srgbClr val="FBAE40"/>
          </p15:clr>
        </p15:guide>
        <p15:guide id="5" orient="horz" pos="144">
          <p15:clr>
            <a:srgbClr val="FBAE40"/>
          </p15:clr>
        </p15:guide>
        <p15:guide id="6" orient="horz" pos="417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Slide Option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22941" t="288" b="11354"/>
          <a:stretch/>
        </p:blipFill>
        <p:spPr>
          <a:xfrm>
            <a:off x="299396" y="1"/>
            <a:ext cx="7999293" cy="6089853"/>
          </a:xfrm>
          <a:prstGeom prst="rect">
            <a:avLst/>
          </a:prstGeom>
          <a:effectLst>
            <a:outerShdw blurRad="50800" dist="38100" dir="5400000" algn="t" rotWithShape="0">
              <a:prstClr val="black">
                <a:alpha val="40000"/>
              </a:prstClr>
            </a:outerShdw>
          </a:effectLst>
        </p:spPr>
      </p:pic>
      <p:sp>
        <p:nvSpPr>
          <p:cNvPr id="5" name="Text Placeholder 9"/>
          <p:cNvSpPr>
            <a:spLocks noGrp="1"/>
          </p:cNvSpPr>
          <p:nvPr>
            <p:ph type="body" sz="quarter" idx="13"/>
          </p:nvPr>
        </p:nvSpPr>
        <p:spPr>
          <a:xfrm>
            <a:off x="5461000" y="3847324"/>
            <a:ext cx="6426200" cy="956325"/>
          </a:xfrm>
          <a:prstGeom prst="rect">
            <a:avLst/>
          </a:prstGeom>
        </p:spPr>
        <p:txBody>
          <a:bodyPr lIns="0" tIns="0" rIns="0" bIns="0">
            <a:noAutofit/>
          </a:bodyPr>
          <a:lstStyle>
            <a:lvl1pPr marL="0" indent="0" algn="ctr">
              <a:buFontTx/>
              <a:buNone/>
              <a:defRPr sz="3600">
                <a:solidFill>
                  <a:srgbClr val="0066CC"/>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884829413"/>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28">
          <p15:clr>
            <a:srgbClr val="FBAE40"/>
          </p15:clr>
        </p15:guide>
        <p15:guide id="5" orient="horz" pos="144">
          <p15:clr>
            <a:srgbClr val="FBAE40"/>
          </p15:clr>
        </p15:guide>
        <p15:guide id="6" orient="horz" pos="417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qua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Slide Number Placeholder 5"/>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
        <p:nvSpPr>
          <p:cNvPr id="12" name="Text Placeholder 13"/>
          <p:cNvSpPr>
            <a:spLocks noGrp="1"/>
          </p:cNvSpPr>
          <p:nvPr>
            <p:ph type="body" sz="quarter" idx="14"/>
          </p:nvPr>
        </p:nvSpPr>
        <p:spPr>
          <a:xfrm>
            <a:off x="267535" y="958048"/>
            <a:ext cx="11614149" cy="2250873"/>
          </a:xfrm>
          <a:prstGeom prst="rect">
            <a:avLst/>
          </a:prstGeom>
        </p:spPr>
        <p:txBody>
          <a:bodyPr lIns="0" tIns="0" rIns="0" bIns="0">
            <a:spAutoFit/>
          </a:bodyPr>
          <a:lstStyle>
            <a:lvl1pPr marL="0" indent="0">
              <a:buNone/>
              <a:defRPr sz="2400">
                <a:solidFill>
                  <a:schemeClr val="bg2">
                    <a:lumMod val="25000"/>
                  </a:schemeClr>
                </a:solidFill>
                <a:latin typeface="Calibri" charset="0"/>
                <a:ea typeface="Calibri" charset="0"/>
                <a:cs typeface="Calibri" charset="0"/>
              </a:defRPr>
            </a:lvl1pPr>
            <a:lvl2pPr marL="336550" indent="-160338">
              <a:defRPr sz="2400">
                <a:solidFill>
                  <a:schemeClr val="bg2">
                    <a:lumMod val="25000"/>
                  </a:schemeClr>
                </a:solidFill>
                <a:latin typeface="Calibri" charset="0"/>
                <a:ea typeface="Calibri" charset="0"/>
                <a:cs typeface="Calibri" charset="0"/>
              </a:defRPr>
            </a:lvl2pPr>
            <a:lvl3pPr marL="577850" indent="-241300">
              <a:buFont typeface="Segoe UI" panose="020B0502040204020203" pitchFamily="34" charset="0"/>
              <a:buChar char="–"/>
              <a:defRPr sz="2400">
                <a:solidFill>
                  <a:schemeClr val="bg2">
                    <a:lumMod val="25000"/>
                  </a:schemeClr>
                </a:solidFill>
                <a:latin typeface="Calibri" charset="0"/>
                <a:ea typeface="Calibri" charset="0"/>
                <a:cs typeface="Calibri" charset="0"/>
              </a:defRPr>
            </a:lvl3pPr>
            <a:lvl4pPr marL="801688" indent="-176213">
              <a:buFont typeface="Wingdings" panose="05000000000000000000" pitchFamily="2" charset="2"/>
              <a:buChar char="§"/>
              <a:defRPr sz="2400">
                <a:solidFill>
                  <a:schemeClr val="bg2">
                    <a:lumMod val="25000"/>
                  </a:schemeClr>
                </a:solidFill>
                <a:latin typeface="Calibri" charset="0"/>
                <a:ea typeface="Calibri" charset="0"/>
                <a:cs typeface="Calibri" charset="0"/>
              </a:defRPr>
            </a:lvl4pPr>
            <a:lvl5pPr marL="1027113" indent="-225425">
              <a:buFont typeface="Century Gothic" panose="020B0502020202020204" pitchFamily="34" charset="0"/>
              <a:buChar char="○"/>
              <a:defRPr sz="2400">
                <a:solidFill>
                  <a:schemeClr val="bg2">
                    <a:lumMod val="25000"/>
                  </a:schemeClr>
                </a:solidFill>
                <a:latin typeface="Calibri" charset="0"/>
                <a:ea typeface="Calibri" charset="0"/>
                <a:cs typeface="Calibri" charset="0"/>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1160382122"/>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Green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00997C"/>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1893135" y="6499276"/>
            <a:ext cx="9604861"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
        <p:nvSpPr>
          <p:cNvPr id="12" name="Text Placeholder 13"/>
          <p:cNvSpPr>
            <a:spLocks noGrp="1"/>
          </p:cNvSpPr>
          <p:nvPr>
            <p:ph type="body" sz="quarter" idx="14"/>
          </p:nvPr>
        </p:nvSpPr>
        <p:spPr>
          <a:xfrm>
            <a:off x="267535" y="958048"/>
            <a:ext cx="11614149" cy="2250873"/>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32692911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Orang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4"/>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norm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1893135" y="6499276"/>
            <a:ext cx="9604861"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
        <p:nvSpPr>
          <p:cNvPr id="12" name="Text Placeholder 13"/>
          <p:cNvSpPr>
            <a:spLocks noGrp="1"/>
          </p:cNvSpPr>
          <p:nvPr>
            <p:ph type="body" sz="quarter" idx="14"/>
          </p:nvPr>
        </p:nvSpPr>
        <p:spPr>
          <a:xfrm>
            <a:off x="267535" y="958048"/>
            <a:ext cx="11614149" cy="2250873"/>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4227512946"/>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imple Blue Line">
    <p:spTree>
      <p:nvGrpSpPr>
        <p:cNvPr id="1" name=""/>
        <p:cNvGrpSpPr/>
        <p:nvPr/>
      </p:nvGrpSpPr>
      <p:grpSpPr>
        <a:xfrm>
          <a:off x="0" y="0"/>
          <a:ext cx="0" cy="0"/>
          <a:chOff x="0" y="0"/>
          <a:chExt cx="0" cy="0"/>
        </a:xfrm>
      </p:grpSpPr>
      <p:sp>
        <p:nvSpPr>
          <p:cNvPr id="14" name="Rectangle 13"/>
          <p:cNvSpPr/>
          <p:nvPr/>
        </p:nvSpPr>
        <p:spPr>
          <a:xfrm>
            <a:off x="-1" y="755769"/>
            <a:ext cx="12192000" cy="45719"/>
          </a:xfrm>
          <a:prstGeom prst="rect">
            <a:avLst/>
          </a:prstGeom>
          <a:solidFill>
            <a:srgbClr val="224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3"/>
          </p:nvPr>
        </p:nvSpPr>
        <p:spPr>
          <a:xfrm>
            <a:off x="230020" y="230828"/>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13"/>
          <p:cNvSpPr>
            <a:spLocks noGrp="1"/>
          </p:cNvSpPr>
          <p:nvPr>
            <p:ph type="body" sz="quarter" idx="14"/>
          </p:nvPr>
        </p:nvSpPr>
        <p:spPr>
          <a:xfrm>
            <a:off x="267535" y="903456"/>
            <a:ext cx="11614149" cy="2250873"/>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7" name="Text Placeholder 3"/>
          <p:cNvSpPr>
            <a:spLocks noGrp="1"/>
          </p:cNvSpPr>
          <p:nvPr>
            <p:ph type="body" sz="quarter" idx="15"/>
          </p:nvPr>
        </p:nvSpPr>
        <p:spPr>
          <a:xfrm>
            <a:off x="1893135" y="6499276"/>
            <a:ext cx="9604861"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8" name="Slide Number Placeholder 5"/>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Tree>
    <p:extLst>
      <p:ext uri="{BB962C8B-B14F-4D97-AF65-F5344CB8AC3E}">
        <p14:creationId xmlns:p14="http://schemas.microsoft.com/office/powerpoint/2010/main" val="3609097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230020" y="230828"/>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13"/>
          <p:cNvSpPr>
            <a:spLocks noGrp="1"/>
          </p:cNvSpPr>
          <p:nvPr>
            <p:ph type="body" sz="quarter" idx="14"/>
          </p:nvPr>
        </p:nvSpPr>
        <p:spPr>
          <a:xfrm>
            <a:off x="267535" y="903456"/>
            <a:ext cx="11614149" cy="2250873"/>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7" name="Text Placeholder 3"/>
          <p:cNvSpPr>
            <a:spLocks noGrp="1"/>
          </p:cNvSpPr>
          <p:nvPr>
            <p:ph type="body" sz="quarter" idx="15"/>
          </p:nvPr>
        </p:nvSpPr>
        <p:spPr>
          <a:xfrm>
            <a:off x="1893135" y="6499276"/>
            <a:ext cx="9604861"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8" name="Slide Number Placeholder 5"/>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Tree>
    <p:extLst>
      <p:ext uri="{BB962C8B-B14F-4D97-AF65-F5344CB8AC3E}">
        <p14:creationId xmlns:p14="http://schemas.microsoft.com/office/powerpoint/2010/main" val="998048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Rectangle 1"/>
          <p:cNvSpPr/>
          <p:nvPr userDrawn="1"/>
        </p:nvSpPr>
        <p:spPr>
          <a:xfrm>
            <a:off x="4338956" y="6266987"/>
            <a:ext cx="3535857" cy="5018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Lato Light" charset="0"/>
            </a:endParaRPr>
          </a:p>
        </p:txBody>
      </p:sp>
    </p:spTree>
    <p:extLst>
      <p:ext uri="{BB962C8B-B14F-4D97-AF65-F5344CB8AC3E}">
        <p14:creationId xmlns:p14="http://schemas.microsoft.com/office/powerpoint/2010/main" val="1353789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rojects of 4">
    <p:spTree>
      <p:nvGrpSpPr>
        <p:cNvPr id="1" name=""/>
        <p:cNvGrpSpPr/>
        <p:nvPr/>
      </p:nvGrpSpPr>
      <p:grpSpPr>
        <a:xfrm>
          <a:off x="0" y="0"/>
          <a:ext cx="0" cy="0"/>
          <a:chOff x="0" y="0"/>
          <a:chExt cx="0" cy="0"/>
        </a:xfrm>
      </p:grpSpPr>
      <p:sp>
        <p:nvSpPr>
          <p:cNvPr id="12" name="Picture Placeholder 13"/>
          <p:cNvSpPr>
            <a:spLocks noGrp="1"/>
          </p:cNvSpPr>
          <p:nvPr>
            <p:ph type="pic" sz="quarter" idx="14"/>
          </p:nvPr>
        </p:nvSpPr>
        <p:spPr>
          <a:xfrm>
            <a:off x="9722981" y="4126231"/>
            <a:ext cx="2469020" cy="1937709"/>
          </a:xfrm>
          <a:prstGeom prst="rect">
            <a:avLst/>
          </a:prstGeom>
          <a:effectLst/>
        </p:spPr>
        <p:txBody>
          <a:bodyPr>
            <a:normAutofit/>
          </a:bodyPr>
          <a:lstStyle>
            <a:lvl1pPr marL="0" indent="0">
              <a:buNone/>
              <a:defRPr sz="976"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3" name="Picture Placeholder 13"/>
          <p:cNvSpPr>
            <a:spLocks noGrp="1"/>
          </p:cNvSpPr>
          <p:nvPr>
            <p:ph type="pic" sz="quarter" idx="15"/>
          </p:nvPr>
        </p:nvSpPr>
        <p:spPr>
          <a:xfrm>
            <a:off x="2431594" y="4126231"/>
            <a:ext cx="2431604" cy="1937709"/>
          </a:xfrm>
          <a:prstGeom prst="rect">
            <a:avLst/>
          </a:prstGeom>
          <a:effectLst/>
        </p:spPr>
        <p:txBody>
          <a:bodyPr>
            <a:normAutofit/>
          </a:bodyPr>
          <a:lstStyle>
            <a:lvl1pPr marL="0" indent="0">
              <a:buNone/>
              <a:defRPr sz="976"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4" name="Picture Placeholder 13"/>
          <p:cNvSpPr>
            <a:spLocks noGrp="1"/>
          </p:cNvSpPr>
          <p:nvPr>
            <p:ph type="pic" sz="quarter" idx="17"/>
          </p:nvPr>
        </p:nvSpPr>
        <p:spPr>
          <a:xfrm>
            <a:off x="-1" y="4126231"/>
            <a:ext cx="2431604" cy="1937709"/>
          </a:xfrm>
          <a:prstGeom prst="rect">
            <a:avLst/>
          </a:prstGeom>
          <a:effectLst/>
        </p:spPr>
        <p:txBody>
          <a:bodyPr>
            <a:normAutofit/>
          </a:bodyPr>
          <a:lstStyle>
            <a:lvl1pPr marL="0" indent="0">
              <a:buNone/>
              <a:defRPr sz="976"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5" name="Picture Placeholder 13"/>
          <p:cNvSpPr>
            <a:spLocks noGrp="1"/>
          </p:cNvSpPr>
          <p:nvPr>
            <p:ph type="pic" sz="quarter" idx="18"/>
          </p:nvPr>
        </p:nvSpPr>
        <p:spPr>
          <a:xfrm>
            <a:off x="7293090" y="4126231"/>
            <a:ext cx="2431604" cy="1937709"/>
          </a:xfrm>
          <a:prstGeom prst="rect">
            <a:avLst/>
          </a:prstGeom>
          <a:effectLst/>
        </p:spPr>
        <p:txBody>
          <a:bodyPr>
            <a:normAutofit/>
          </a:bodyPr>
          <a:lstStyle>
            <a:lvl1pPr marL="0" indent="0">
              <a:buNone/>
              <a:defRPr sz="976"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6" name="Picture Placeholder 13"/>
          <p:cNvSpPr>
            <a:spLocks noGrp="1"/>
          </p:cNvSpPr>
          <p:nvPr>
            <p:ph type="pic" sz="quarter" idx="19"/>
          </p:nvPr>
        </p:nvSpPr>
        <p:spPr>
          <a:xfrm>
            <a:off x="4863198" y="4126231"/>
            <a:ext cx="2431604" cy="1937709"/>
          </a:xfrm>
          <a:prstGeom prst="rect">
            <a:avLst/>
          </a:prstGeom>
          <a:effectLst/>
        </p:spPr>
        <p:txBody>
          <a:bodyPr>
            <a:normAutofit/>
          </a:bodyPr>
          <a:lstStyle>
            <a:lvl1pPr marL="0" indent="0">
              <a:buNone/>
              <a:defRPr sz="976"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50426702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007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8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9262942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951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2002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95274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9752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5495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49090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49085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51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ston Office Title Slide">
  <p:cSld name="Boston Office Title Slide">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12192000" cy="6568799"/>
          </a:xfrm>
          <a:prstGeom prst="rect">
            <a:avLst/>
          </a:prstGeom>
          <a:noFill/>
          <a:ln>
            <a:noFill/>
          </a:ln>
        </p:spPr>
      </p:pic>
      <p:sp>
        <p:nvSpPr>
          <p:cNvPr id="52" name="Google Shape;52;p13"/>
          <p:cNvSpPr/>
          <p:nvPr/>
        </p:nvSpPr>
        <p:spPr>
          <a:xfrm>
            <a:off x="-100" y="0"/>
            <a:ext cx="12192000" cy="6568800"/>
          </a:xfrm>
          <a:prstGeom prst="rect">
            <a:avLst/>
          </a:prstGeom>
          <a:solidFill>
            <a:srgbClr val="0F455F">
              <a:alpha val="368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3" name="Google Shape;53;p13"/>
          <p:cNvPicPr preferRelativeResize="0"/>
          <p:nvPr/>
        </p:nvPicPr>
        <p:blipFill rotWithShape="1">
          <a:blip r:embed="rId3" cstate="email">
            <a:alphaModFix/>
            <a:extLst>
              <a:ext uri="{28A0092B-C50C-407E-A947-70E740481C1C}">
                <a14:useLocalDpi xmlns:a14="http://schemas.microsoft.com/office/drawing/2010/main"/>
              </a:ext>
            </a:extLst>
          </a:blip>
          <a:srcRect l="-179"/>
          <a:stretch/>
        </p:blipFill>
        <p:spPr>
          <a:xfrm>
            <a:off x="10862534" y="274434"/>
            <a:ext cx="1000533" cy="669068"/>
          </a:xfrm>
          <a:prstGeom prst="rect">
            <a:avLst/>
          </a:prstGeom>
          <a:noFill/>
          <a:ln>
            <a:noFill/>
          </a:ln>
        </p:spPr>
      </p:pic>
      <p:sp>
        <p:nvSpPr>
          <p:cNvPr id="54" name="Google Shape;54;p13"/>
          <p:cNvSpPr/>
          <p:nvPr/>
        </p:nvSpPr>
        <p:spPr>
          <a:xfrm>
            <a:off x="2194000" y="1767000"/>
            <a:ext cx="7804000" cy="3034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3"/>
          <p:cNvSpPr txBox="1">
            <a:spLocks noGrp="1"/>
          </p:cNvSpPr>
          <p:nvPr>
            <p:ph type="subTitle" idx="1"/>
          </p:nvPr>
        </p:nvSpPr>
        <p:spPr>
          <a:xfrm>
            <a:off x="2193833" y="3504600"/>
            <a:ext cx="7804000" cy="1297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F455F"/>
              </a:buClr>
              <a:buSzPts val="2600"/>
              <a:buFont typeface="Gill Sans"/>
              <a:buNone/>
              <a:defRPr sz="3467">
                <a:solidFill>
                  <a:srgbClr val="0F455F"/>
                </a:solidFill>
                <a:latin typeface="Gill Sans"/>
                <a:ea typeface="Gill Sans"/>
                <a:cs typeface="Gill Sans"/>
                <a:sym typeface="Gill Sans"/>
              </a:defRPr>
            </a:lvl1pPr>
            <a:lvl2pPr lvl="1">
              <a:spcBef>
                <a:spcPts val="0"/>
              </a:spcBef>
              <a:spcAft>
                <a:spcPts val="0"/>
              </a:spcAft>
              <a:buClr>
                <a:srgbClr val="0F455F"/>
              </a:buClr>
              <a:buSzPts val="1400"/>
              <a:buFont typeface="Calibri"/>
              <a:buNone/>
              <a:defRPr>
                <a:solidFill>
                  <a:srgbClr val="0F455F"/>
                </a:solidFill>
                <a:latin typeface="Calibri"/>
                <a:ea typeface="Calibri"/>
                <a:cs typeface="Calibri"/>
                <a:sym typeface="Calibri"/>
              </a:defRPr>
            </a:lvl2pPr>
            <a:lvl3pPr lvl="2">
              <a:spcBef>
                <a:spcPts val="0"/>
              </a:spcBef>
              <a:spcAft>
                <a:spcPts val="0"/>
              </a:spcAft>
              <a:buClr>
                <a:srgbClr val="0F455F"/>
              </a:buClr>
              <a:buSzPts val="1400"/>
              <a:buFont typeface="Calibri"/>
              <a:buNone/>
              <a:defRPr>
                <a:solidFill>
                  <a:srgbClr val="0F455F"/>
                </a:solidFill>
                <a:latin typeface="Calibri"/>
                <a:ea typeface="Calibri"/>
                <a:cs typeface="Calibri"/>
                <a:sym typeface="Calibri"/>
              </a:defRPr>
            </a:lvl3pPr>
            <a:lvl4pPr lvl="3">
              <a:spcBef>
                <a:spcPts val="0"/>
              </a:spcBef>
              <a:spcAft>
                <a:spcPts val="0"/>
              </a:spcAft>
              <a:buClr>
                <a:srgbClr val="0F455F"/>
              </a:buClr>
              <a:buSzPts val="1400"/>
              <a:buFont typeface="Calibri"/>
              <a:buNone/>
              <a:defRPr>
                <a:solidFill>
                  <a:srgbClr val="0F455F"/>
                </a:solidFill>
                <a:latin typeface="Calibri"/>
                <a:ea typeface="Calibri"/>
                <a:cs typeface="Calibri"/>
                <a:sym typeface="Calibri"/>
              </a:defRPr>
            </a:lvl4pPr>
            <a:lvl5pPr lvl="4">
              <a:spcBef>
                <a:spcPts val="0"/>
              </a:spcBef>
              <a:spcAft>
                <a:spcPts val="0"/>
              </a:spcAft>
              <a:buClr>
                <a:srgbClr val="0F455F"/>
              </a:buClr>
              <a:buSzPts val="1400"/>
              <a:buFont typeface="Calibri"/>
              <a:buNone/>
              <a:defRPr>
                <a:solidFill>
                  <a:srgbClr val="0F455F"/>
                </a:solidFill>
                <a:latin typeface="Calibri"/>
                <a:ea typeface="Calibri"/>
                <a:cs typeface="Calibri"/>
                <a:sym typeface="Calibri"/>
              </a:defRPr>
            </a:lvl5pPr>
            <a:lvl6pPr lvl="5">
              <a:spcBef>
                <a:spcPts val="0"/>
              </a:spcBef>
              <a:spcAft>
                <a:spcPts val="0"/>
              </a:spcAft>
              <a:buClr>
                <a:srgbClr val="0F455F"/>
              </a:buClr>
              <a:buSzPts val="1400"/>
              <a:buFont typeface="Calibri"/>
              <a:buNone/>
              <a:defRPr>
                <a:solidFill>
                  <a:srgbClr val="0F455F"/>
                </a:solidFill>
                <a:latin typeface="Calibri"/>
                <a:ea typeface="Calibri"/>
                <a:cs typeface="Calibri"/>
                <a:sym typeface="Calibri"/>
              </a:defRPr>
            </a:lvl6pPr>
            <a:lvl7pPr lvl="6">
              <a:spcBef>
                <a:spcPts val="0"/>
              </a:spcBef>
              <a:spcAft>
                <a:spcPts val="0"/>
              </a:spcAft>
              <a:buClr>
                <a:srgbClr val="0F455F"/>
              </a:buClr>
              <a:buSzPts val="1400"/>
              <a:buFont typeface="Calibri"/>
              <a:buNone/>
              <a:defRPr>
                <a:solidFill>
                  <a:srgbClr val="0F455F"/>
                </a:solidFill>
                <a:latin typeface="Calibri"/>
                <a:ea typeface="Calibri"/>
                <a:cs typeface="Calibri"/>
                <a:sym typeface="Calibri"/>
              </a:defRPr>
            </a:lvl7pPr>
            <a:lvl8pPr lvl="7">
              <a:spcBef>
                <a:spcPts val="0"/>
              </a:spcBef>
              <a:spcAft>
                <a:spcPts val="0"/>
              </a:spcAft>
              <a:buClr>
                <a:srgbClr val="0F455F"/>
              </a:buClr>
              <a:buSzPts val="1400"/>
              <a:buFont typeface="Calibri"/>
              <a:buNone/>
              <a:defRPr>
                <a:solidFill>
                  <a:srgbClr val="0F455F"/>
                </a:solidFill>
                <a:latin typeface="Calibri"/>
                <a:ea typeface="Calibri"/>
                <a:cs typeface="Calibri"/>
                <a:sym typeface="Calibri"/>
              </a:defRPr>
            </a:lvl8pPr>
            <a:lvl9pPr lvl="8">
              <a:spcBef>
                <a:spcPts val="0"/>
              </a:spcBef>
              <a:spcAft>
                <a:spcPts val="0"/>
              </a:spcAft>
              <a:buClr>
                <a:srgbClr val="0F455F"/>
              </a:buClr>
              <a:buSzPts val="1400"/>
              <a:buFont typeface="Calibri"/>
              <a:buNone/>
              <a:defRPr>
                <a:solidFill>
                  <a:srgbClr val="0F455F"/>
                </a:solidFill>
                <a:latin typeface="Calibri"/>
                <a:ea typeface="Calibri"/>
                <a:cs typeface="Calibri"/>
                <a:sym typeface="Calibri"/>
              </a:defRPr>
            </a:lvl9pPr>
          </a:lstStyle>
          <a:p>
            <a:endParaRPr/>
          </a:p>
        </p:txBody>
      </p:sp>
      <p:sp>
        <p:nvSpPr>
          <p:cNvPr id="56" name="Google Shape;56;p13"/>
          <p:cNvSpPr txBox="1">
            <a:spLocks noGrp="1"/>
          </p:cNvSpPr>
          <p:nvPr>
            <p:ph type="title"/>
          </p:nvPr>
        </p:nvSpPr>
        <p:spPr>
          <a:xfrm>
            <a:off x="2193867" y="1777000"/>
            <a:ext cx="7804000" cy="17276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F455F"/>
              </a:buClr>
              <a:buSzPts val="3800"/>
              <a:buFont typeface="Gill Sans"/>
              <a:buNone/>
              <a:defRPr sz="5067" b="1">
                <a:solidFill>
                  <a:srgbClr val="0F455F"/>
                </a:solidFill>
                <a:latin typeface="Gill Sans"/>
                <a:ea typeface="Gill Sans"/>
                <a:cs typeface="Gill Sans"/>
                <a:sym typeface="Gill Sans"/>
              </a:defRPr>
            </a:lvl1pPr>
            <a:lvl2pPr lvl="1">
              <a:spcBef>
                <a:spcPts val="0"/>
              </a:spcBef>
              <a:spcAft>
                <a:spcPts val="0"/>
              </a:spcAft>
              <a:buClr>
                <a:srgbClr val="0F455F"/>
              </a:buClr>
              <a:buSzPts val="2800"/>
              <a:buFont typeface="Gill Sans"/>
              <a:buNone/>
              <a:defRPr>
                <a:solidFill>
                  <a:srgbClr val="0F455F"/>
                </a:solidFill>
                <a:latin typeface="Gill Sans"/>
                <a:ea typeface="Gill Sans"/>
                <a:cs typeface="Gill Sans"/>
                <a:sym typeface="Gill Sans"/>
              </a:defRPr>
            </a:lvl2pPr>
            <a:lvl3pPr lvl="2">
              <a:spcBef>
                <a:spcPts val="0"/>
              </a:spcBef>
              <a:spcAft>
                <a:spcPts val="0"/>
              </a:spcAft>
              <a:buClr>
                <a:srgbClr val="0F455F"/>
              </a:buClr>
              <a:buSzPts val="2800"/>
              <a:buFont typeface="Gill Sans"/>
              <a:buNone/>
              <a:defRPr>
                <a:solidFill>
                  <a:srgbClr val="0F455F"/>
                </a:solidFill>
                <a:latin typeface="Gill Sans"/>
                <a:ea typeface="Gill Sans"/>
                <a:cs typeface="Gill Sans"/>
                <a:sym typeface="Gill Sans"/>
              </a:defRPr>
            </a:lvl3pPr>
            <a:lvl4pPr lvl="3">
              <a:spcBef>
                <a:spcPts val="0"/>
              </a:spcBef>
              <a:spcAft>
                <a:spcPts val="0"/>
              </a:spcAft>
              <a:buClr>
                <a:srgbClr val="0F455F"/>
              </a:buClr>
              <a:buSzPts val="2800"/>
              <a:buFont typeface="Gill Sans"/>
              <a:buNone/>
              <a:defRPr>
                <a:solidFill>
                  <a:srgbClr val="0F455F"/>
                </a:solidFill>
                <a:latin typeface="Gill Sans"/>
                <a:ea typeface="Gill Sans"/>
                <a:cs typeface="Gill Sans"/>
                <a:sym typeface="Gill Sans"/>
              </a:defRPr>
            </a:lvl4pPr>
            <a:lvl5pPr lvl="4">
              <a:spcBef>
                <a:spcPts val="0"/>
              </a:spcBef>
              <a:spcAft>
                <a:spcPts val="0"/>
              </a:spcAft>
              <a:buClr>
                <a:srgbClr val="0F455F"/>
              </a:buClr>
              <a:buSzPts val="2800"/>
              <a:buFont typeface="Gill Sans"/>
              <a:buNone/>
              <a:defRPr>
                <a:solidFill>
                  <a:srgbClr val="0F455F"/>
                </a:solidFill>
                <a:latin typeface="Gill Sans"/>
                <a:ea typeface="Gill Sans"/>
                <a:cs typeface="Gill Sans"/>
                <a:sym typeface="Gill Sans"/>
              </a:defRPr>
            </a:lvl5pPr>
            <a:lvl6pPr lvl="5">
              <a:spcBef>
                <a:spcPts val="0"/>
              </a:spcBef>
              <a:spcAft>
                <a:spcPts val="0"/>
              </a:spcAft>
              <a:buClr>
                <a:srgbClr val="0F455F"/>
              </a:buClr>
              <a:buSzPts val="2800"/>
              <a:buFont typeface="Gill Sans"/>
              <a:buNone/>
              <a:defRPr>
                <a:solidFill>
                  <a:srgbClr val="0F455F"/>
                </a:solidFill>
                <a:latin typeface="Gill Sans"/>
                <a:ea typeface="Gill Sans"/>
                <a:cs typeface="Gill Sans"/>
                <a:sym typeface="Gill Sans"/>
              </a:defRPr>
            </a:lvl6pPr>
            <a:lvl7pPr lvl="6">
              <a:spcBef>
                <a:spcPts val="0"/>
              </a:spcBef>
              <a:spcAft>
                <a:spcPts val="0"/>
              </a:spcAft>
              <a:buClr>
                <a:srgbClr val="0F455F"/>
              </a:buClr>
              <a:buSzPts val="2800"/>
              <a:buFont typeface="Gill Sans"/>
              <a:buNone/>
              <a:defRPr>
                <a:solidFill>
                  <a:srgbClr val="0F455F"/>
                </a:solidFill>
                <a:latin typeface="Gill Sans"/>
                <a:ea typeface="Gill Sans"/>
                <a:cs typeface="Gill Sans"/>
                <a:sym typeface="Gill Sans"/>
              </a:defRPr>
            </a:lvl7pPr>
            <a:lvl8pPr lvl="7">
              <a:spcBef>
                <a:spcPts val="0"/>
              </a:spcBef>
              <a:spcAft>
                <a:spcPts val="0"/>
              </a:spcAft>
              <a:buClr>
                <a:srgbClr val="0F455F"/>
              </a:buClr>
              <a:buSzPts val="2800"/>
              <a:buFont typeface="Gill Sans"/>
              <a:buNone/>
              <a:defRPr>
                <a:solidFill>
                  <a:srgbClr val="0F455F"/>
                </a:solidFill>
                <a:latin typeface="Gill Sans"/>
                <a:ea typeface="Gill Sans"/>
                <a:cs typeface="Gill Sans"/>
                <a:sym typeface="Gill Sans"/>
              </a:defRPr>
            </a:lvl8pPr>
            <a:lvl9pPr lvl="8">
              <a:spcBef>
                <a:spcPts val="0"/>
              </a:spcBef>
              <a:spcAft>
                <a:spcPts val="0"/>
              </a:spcAft>
              <a:buClr>
                <a:srgbClr val="0F455F"/>
              </a:buClr>
              <a:buSzPts val="2800"/>
              <a:buFont typeface="Gill Sans"/>
              <a:buNone/>
              <a:defRPr>
                <a:solidFill>
                  <a:srgbClr val="0F455F"/>
                </a:solidFill>
                <a:latin typeface="Gill Sans"/>
                <a:ea typeface="Gill Sans"/>
                <a:cs typeface="Gill Sans"/>
                <a:sym typeface="Gill Sans"/>
              </a:defRPr>
            </a:lvl9pPr>
          </a:lstStyle>
          <a:p>
            <a:endParaRPr/>
          </a:p>
        </p:txBody>
      </p:sp>
    </p:spTree>
    <p:extLst>
      <p:ext uri="{BB962C8B-B14F-4D97-AF65-F5344CB8AC3E}">
        <p14:creationId xmlns:p14="http://schemas.microsoft.com/office/powerpoint/2010/main" val="1262946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e/Contrast 2">
  <p:cSld name="Compare/Contrast 2">
    <p:spTree>
      <p:nvGrpSpPr>
        <p:cNvPr id="1" name="Shape 57"/>
        <p:cNvGrpSpPr/>
        <p:nvPr/>
      </p:nvGrpSpPr>
      <p:grpSpPr>
        <a:xfrm>
          <a:off x="0" y="0"/>
          <a:ext cx="0" cy="0"/>
          <a:chOff x="0" y="0"/>
          <a:chExt cx="0" cy="0"/>
        </a:xfrm>
      </p:grpSpPr>
      <p:sp>
        <p:nvSpPr>
          <p:cNvPr id="58" name="Google Shape;58;p14"/>
          <p:cNvSpPr txBox="1">
            <a:spLocks noGrp="1"/>
          </p:cNvSpPr>
          <p:nvPr>
            <p:ph type="body" idx="1"/>
          </p:nvPr>
        </p:nvSpPr>
        <p:spPr>
          <a:xfrm>
            <a:off x="586175" y="2199300"/>
            <a:ext cx="5143600" cy="4132800"/>
          </a:xfrm>
          <a:prstGeom prst="rect">
            <a:avLst/>
          </a:prstGeom>
          <a:noFill/>
          <a:ln>
            <a:noFill/>
          </a:ln>
        </p:spPr>
        <p:txBody>
          <a:bodyPr spcFirstLastPara="1" wrap="square" lIns="68575" tIns="34275" rIns="68575" bIns="34275" anchor="t" anchorCtr="0">
            <a:noAutofit/>
          </a:bodyPr>
          <a:lstStyle>
            <a:lvl1pPr marL="609585" lvl="0" indent="-423323" algn="l">
              <a:lnSpc>
                <a:spcPct val="100000"/>
              </a:lnSpc>
              <a:spcBef>
                <a:spcPts val="667"/>
              </a:spcBef>
              <a:spcAft>
                <a:spcPts val="0"/>
              </a:spcAft>
              <a:buClr>
                <a:schemeClr val="dk1"/>
              </a:buClr>
              <a:buSzPts val="1400"/>
              <a:buFont typeface="Calibri"/>
              <a:buChar char="•"/>
              <a:defRPr sz="1867">
                <a:solidFill>
                  <a:schemeClr val="dk1"/>
                </a:solidFill>
              </a:defRPr>
            </a:lvl1pPr>
            <a:lvl2pPr marL="1219170" lvl="1" indent="-423323" algn="l">
              <a:lnSpc>
                <a:spcPct val="100000"/>
              </a:lnSpc>
              <a:spcBef>
                <a:spcPts val="533"/>
              </a:spcBef>
              <a:spcAft>
                <a:spcPts val="0"/>
              </a:spcAft>
              <a:buClr>
                <a:schemeClr val="dk1"/>
              </a:buClr>
              <a:buSzPts val="1400"/>
              <a:buFont typeface="Calibri"/>
              <a:buChar char="–"/>
              <a:defRPr sz="1867">
                <a:solidFill>
                  <a:schemeClr val="dk1"/>
                </a:solidFill>
              </a:defRPr>
            </a:lvl2pPr>
            <a:lvl3pPr marL="1828754" lvl="2" indent="-423323" algn="l">
              <a:lnSpc>
                <a:spcPct val="100000"/>
              </a:lnSpc>
              <a:spcBef>
                <a:spcPts val="533"/>
              </a:spcBef>
              <a:spcAft>
                <a:spcPts val="0"/>
              </a:spcAft>
              <a:buClr>
                <a:schemeClr val="dk1"/>
              </a:buClr>
              <a:buSzPts val="1400"/>
              <a:buFont typeface="Calibri"/>
              <a:buChar char="•"/>
              <a:defRPr sz="1867">
                <a:solidFill>
                  <a:schemeClr val="dk1"/>
                </a:solidFill>
              </a:defRPr>
            </a:lvl3pPr>
            <a:lvl4pPr marL="2438339" lvl="3" indent="-423323" algn="l">
              <a:lnSpc>
                <a:spcPct val="100000"/>
              </a:lnSpc>
              <a:spcBef>
                <a:spcPts val="400"/>
              </a:spcBef>
              <a:spcAft>
                <a:spcPts val="0"/>
              </a:spcAft>
              <a:buClr>
                <a:schemeClr val="dk1"/>
              </a:buClr>
              <a:buSzPts val="1400"/>
              <a:buFont typeface="Calibri"/>
              <a:buChar char="–"/>
              <a:defRPr sz="1867">
                <a:solidFill>
                  <a:schemeClr val="dk1"/>
                </a:solidFill>
              </a:defRPr>
            </a:lvl4pPr>
            <a:lvl5pPr marL="3047924" lvl="4" indent="-423323" algn="l">
              <a:lnSpc>
                <a:spcPct val="100000"/>
              </a:lnSpc>
              <a:spcBef>
                <a:spcPts val="400"/>
              </a:spcBef>
              <a:spcAft>
                <a:spcPts val="0"/>
              </a:spcAft>
              <a:buClr>
                <a:schemeClr val="dk1"/>
              </a:buClr>
              <a:buSzPts val="1400"/>
              <a:buFont typeface="Calibri"/>
              <a:buChar char="»"/>
              <a:defRPr sz="1867">
                <a:solidFill>
                  <a:schemeClr val="dk1"/>
                </a:solidFill>
              </a:defRPr>
            </a:lvl5pPr>
            <a:lvl6pPr marL="3657509" lvl="5" indent="-423323" algn="l">
              <a:lnSpc>
                <a:spcPct val="100000"/>
              </a:lnSpc>
              <a:spcBef>
                <a:spcPts val="400"/>
              </a:spcBef>
              <a:spcAft>
                <a:spcPts val="0"/>
              </a:spcAft>
              <a:buClr>
                <a:schemeClr val="dk1"/>
              </a:buClr>
              <a:buSzPts val="1400"/>
              <a:buFont typeface="Calibri"/>
              <a:buChar char="•"/>
              <a:defRPr sz="1867">
                <a:solidFill>
                  <a:schemeClr val="dk1"/>
                </a:solidFill>
              </a:defRPr>
            </a:lvl6pPr>
            <a:lvl7pPr marL="4267093" lvl="6" indent="-423323" algn="l">
              <a:lnSpc>
                <a:spcPct val="100000"/>
              </a:lnSpc>
              <a:spcBef>
                <a:spcPts val="400"/>
              </a:spcBef>
              <a:spcAft>
                <a:spcPts val="0"/>
              </a:spcAft>
              <a:buClr>
                <a:schemeClr val="dk1"/>
              </a:buClr>
              <a:buSzPts val="1400"/>
              <a:buFont typeface="Calibri"/>
              <a:buChar char="•"/>
              <a:defRPr sz="1867">
                <a:solidFill>
                  <a:schemeClr val="dk1"/>
                </a:solidFill>
              </a:defRPr>
            </a:lvl7pPr>
            <a:lvl8pPr marL="4876678" lvl="7" indent="-423323" algn="l">
              <a:lnSpc>
                <a:spcPct val="100000"/>
              </a:lnSpc>
              <a:spcBef>
                <a:spcPts val="400"/>
              </a:spcBef>
              <a:spcAft>
                <a:spcPts val="0"/>
              </a:spcAft>
              <a:buClr>
                <a:schemeClr val="dk1"/>
              </a:buClr>
              <a:buSzPts val="1400"/>
              <a:buFont typeface="Calibri"/>
              <a:buChar char="•"/>
              <a:defRPr sz="1867">
                <a:solidFill>
                  <a:schemeClr val="dk1"/>
                </a:solidFill>
              </a:defRPr>
            </a:lvl8pPr>
            <a:lvl9pPr marL="5486263" lvl="8" indent="-423323" algn="l">
              <a:lnSpc>
                <a:spcPct val="100000"/>
              </a:lnSpc>
              <a:spcBef>
                <a:spcPts val="400"/>
              </a:spcBef>
              <a:spcAft>
                <a:spcPts val="0"/>
              </a:spcAft>
              <a:buClr>
                <a:schemeClr val="dk1"/>
              </a:buClr>
              <a:buSzPts val="1400"/>
              <a:buFont typeface="Calibri"/>
              <a:buChar char="•"/>
              <a:defRPr sz="1867">
                <a:solidFill>
                  <a:schemeClr val="dk1"/>
                </a:solidFill>
              </a:defRPr>
            </a:lvl9pPr>
          </a:lstStyle>
          <a:p>
            <a:endParaRPr/>
          </a:p>
        </p:txBody>
      </p:sp>
      <p:sp>
        <p:nvSpPr>
          <p:cNvPr id="59" name="Google Shape;59;p14"/>
          <p:cNvSpPr txBox="1">
            <a:spLocks noGrp="1"/>
          </p:cNvSpPr>
          <p:nvPr>
            <p:ph type="body" idx="2"/>
          </p:nvPr>
        </p:nvSpPr>
        <p:spPr>
          <a:xfrm>
            <a:off x="6352401" y="2199300"/>
            <a:ext cx="5143600" cy="4132800"/>
          </a:xfrm>
          <a:prstGeom prst="rect">
            <a:avLst/>
          </a:prstGeom>
          <a:noFill/>
          <a:ln>
            <a:noFill/>
          </a:ln>
        </p:spPr>
        <p:txBody>
          <a:bodyPr spcFirstLastPara="1" wrap="square" lIns="68575" tIns="34275" rIns="68575" bIns="34275" anchor="t" anchorCtr="0">
            <a:noAutofit/>
          </a:bodyPr>
          <a:lstStyle>
            <a:lvl1pPr marL="609585" lvl="0" indent="-423323" algn="l">
              <a:lnSpc>
                <a:spcPct val="100000"/>
              </a:lnSpc>
              <a:spcBef>
                <a:spcPts val="667"/>
              </a:spcBef>
              <a:spcAft>
                <a:spcPts val="0"/>
              </a:spcAft>
              <a:buClr>
                <a:schemeClr val="dk1"/>
              </a:buClr>
              <a:buSzPts val="1400"/>
              <a:buFont typeface="Calibri"/>
              <a:buChar char="•"/>
              <a:defRPr sz="1867">
                <a:solidFill>
                  <a:schemeClr val="dk1"/>
                </a:solidFill>
              </a:defRPr>
            </a:lvl1pPr>
            <a:lvl2pPr marL="1219170" lvl="1" indent="-423323" algn="l">
              <a:lnSpc>
                <a:spcPct val="100000"/>
              </a:lnSpc>
              <a:spcBef>
                <a:spcPts val="533"/>
              </a:spcBef>
              <a:spcAft>
                <a:spcPts val="0"/>
              </a:spcAft>
              <a:buClr>
                <a:schemeClr val="dk1"/>
              </a:buClr>
              <a:buSzPts val="1400"/>
              <a:buFont typeface="Calibri"/>
              <a:buChar char="–"/>
              <a:defRPr sz="1867">
                <a:solidFill>
                  <a:schemeClr val="dk1"/>
                </a:solidFill>
              </a:defRPr>
            </a:lvl2pPr>
            <a:lvl3pPr marL="1828754" lvl="2" indent="-423323" algn="l">
              <a:lnSpc>
                <a:spcPct val="100000"/>
              </a:lnSpc>
              <a:spcBef>
                <a:spcPts val="533"/>
              </a:spcBef>
              <a:spcAft>
                <a:spcPts val="0"/>
              </a:spcAft>
              <a:buClr>
                <a:schemeClr val="dk1"/>
              </a:buClr>
              <a:buSzPts val="1400"/>
              <a:buFont typeface="Calibri"/>
              <a:buChar char="•"/>
              <a:defRPr sz="1867">
                <a:solidFill>
                  <a:schemeClr val="dk1"/>
                </a:solidFill>
              </a:defRPr>
            </a:lvl3pPr>
            <a:lvl4pPr marL="2438339" lvl="3" indent="-423323" algn="l">
              <a:lnSpc>
                <a:spcPct val="100000"/>
              </a:lnSpc>
              <a:spcBef>
                <a:spcPts val="400"/>
              </a:spcBef>
              <a:spcAft>
                <a:spcPts val="0"/>
              </a:spcAft>
              <a:buClr>
                <a:schemeClr val="dk1"/>
              </a:buClr>
              <a:buSzPts val="1400"/>
              <a:buFont typeface="Calibri"/>
              <a:buChar char="–"/>
              <a:defRPr sz="1867">
                <a:solidFill>
                  <a:schemeClr val="dk1"/>
                </a:solidFill>
              </a:defRPr>
            </a:lvl4pPr>
            <a:lvl5pPr marL="3047924" lvl="4" indent="-423323" algn="l">
              <a:lnSpc>
                <a:spcPct val="100000"/>
              </a:lnSpc>
              <a:spcBef>
                <a:spcPts val="400"/>
              </a:spcBef>
              <a:spcAft>
                <a:spcPts val="0"/>
              </a:spcAft>
              <a:buClr>
                <a:schemeClr val="dk1"/>
              </a:buClr>
              <a:buSzPts val="1400"/>
              <a:buFont typeface="Calibri"/>
              <a:buChar char="»"/>
              <a:defRPr sz="1867">
                <a:solidFill>
                  <a:schemeClr val="dk1"/>
                </a:solidFill>
              </a:defRPr>
            </a:lvl5pPr>
            <a:lvl6pPr marL="3657509" lvl="5" indent="-423323" algn="l">
              <a:lnSpc>
                <a:spcPct val="100000"/>
              </a:lnSpc>
              <a:spcBef>
                <a:spcPts val="400"/>
              </a:spcBef>
              <a:spcAft>
                <a:spcPts val="0"/>
              </a:spcAft>
              <a:buClr>
                <a:schemeClr val="dk1"/>
              </a:buClr>
              <a:buSzPts val="1400"/>
              <a:buFont typeface="Calibri"/>
              <a:buChar char="•"/>
              <a:defRPr sz="1867">
                <a:solidFill>
                  <a:schemeClr val="dk1"/>
                </a:solidFill>
              </a:defRPr>
            </a:lvl6pPr>
            <a:lvl7pPr marL="4267093" lvl="6" indent="-423323" algn="l">
              <a:lnSpc>
                <a:spcPct val="100000"/>
              </a:lnSpc>
              <a:spcBef>
                <a:spcPts val="400"/>
              </a:spcBef>
              <a:spcAft>
                <a:spcPts val="0"/>
              </a:spcAft>
              <a:buClr>
                <a:schemeClr val="dk1"/>
              </a:buClr>
              <a:buSzPts val="1400"/>
              <a:buFont typeface="Calibri"/>
              <a:buChar char="•"/>
              <a:defRPr sz="1867">
                <a:solidFill>
                  <a:schemeClr val="dk1"/>
                </a:solidFill>
              </a:defRPr>
            </a:lvl7pPr>
            <a:lvl8pPr marL="4876678" lvl="7" indent="-423323" algn="l">
              <a:lnSpc>
                <a:spcPct val="100000"/>
              </a:lnSpc>
              <a:spcBef>
                <a:spcPts val="400"/>
              </a:spcBef>
              <a:spcAft>
                <a:spcPts val="0"/>
              </a:spcAft>
              <a:buClr>
                <a:schemeClr val="dk1"/>
              </a:buClr>
              <a:buSzPts val="1400"/>
              <a:buFont typeface="Calibri"/>
              <a:buChar char="•"/>
              <a:defRPr sz="1867">
                <a:solidFill>
                  <a:schemeClr val="dk1"/>
                </a:solidFill>
              </a:defRPr>
            </a:lvl8pPr>
            <a:lvl9pPr marL="5486263" lvl="8" indent="-423323" algn="l">
              <a:lnSpc>
                <a:spcPct val="100000"/>
              </a:lnSpc>
              <a:spcBef>
                <a:spcPts val="400"/>
              </a:spcBef>
              <a:spcAft>
                <a:spcPts val="0"/>
              </a:spcAft>
              <a:buClr>
                <a:schemeClr val="dk1"/>
              </a:buClr>
              <a:buSzPts val="1400"/>
              <a:buFont typeface="Calibri"/>
              <a:buChar char="•"/>
              <a:defRPr sz="1867">
                <a:solidFill>
                  <a:schemeClr val="dk1"/>
                </a:solidFill>
              </a:defRPr>
            </a:lvl9pPr>
          </a:lstStyle>
          <a:p>
            <a:endParaRPr/>
          </a:p>
        </p:txBody>
      </p:sp>
      <p:sp>
        <p:nvSpPr>
          <p:cNvPr id="60" name="Google Shape;60;p14"/>
          <p:cNvSpPr txBox="1">
            <a:spLocks noGrp="1"/>
          </p:cNvSpPr>
          <p:nvPr>
            <p:ph type="title"/>
          </p:nvPr>
        </p:nvSpPr>
        <p:spPr>
          <a:xfrm>
            <a:off x="617475" y="191051"/>
            <a:ext cx="10576400" cy="1057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F455F"/>
              </a:buClr>
              <a:buSzPts val="2700"/>
              <a:buNone/>
              <a:defRPr sz="3600" b="1">
                <a:solidFill>
                  <a:srgbClr val="0F455F"/>
                </a:solidFill>
              </a:defRPr>
            </a:lvl1pPr>
            <a:lvl2pPr lvl="1"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2pPr>
            <a:lvl3pPr lvl="2"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3pPr>
            <a:lvl4pPr lvl="3"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4pPr>
            <a:lvl5pPr lvl="4"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5pPr>
            <a:lvl6pPr lvl="5"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6pPr>
            <a:lvl7pPr lvl="6"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7pPr>
            <a:lvl8pPr lvl="7"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8pPr>
            <a:lvl9pPr lvl="8"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9pPr>
          </a:lstStyle>
          <a:p>
            <a:endParaRPr/>
          </a:p>
        </p:txBody>
      </p:sp>
      <p:sp>
        <p:nvSpPr>
          <p:cNvPr id="61" name="Google Shape;61;p14"/>
          <p:cNvSpPr txBox="1"/>
          <p:nvPr/>
        </p:nvSpPr>
        <p:spPr>
          <a:xfrm>
            <a:off x="586175" y="1624851"/>
            <a:ext cx="5143600" cy="471975"/>
          </a:xfrm>
          <a:prstGeom prst="rect">
            <a:avLst/>
          </a:prstGeom>
          <a:noFill/>
          <a:ln>
            <a:noFill/>
          </a:ln>
        </p:spPr>
        <p:txBody>
          <a:bodyPr spcFirstLastPara="1" wrap="square" lIns="91433" tIns="91433" rIns="91433" bIns="91433"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867" b="1" i="0" u="none" strike="noStrike" cap="none">
              <a:solidFill>
                <a:srgbClr val="F5333F"/>
              </a:solidFill>
              <a:latin typeface="Montserrat"/>
              <a:ea typeface="Montserrat"/>
              <a:cs typeface="Montserrat"/>
              <a:sym typeface="Montserrat"/>
            </a:endParaRPr>
          </a:p>
        </p:txBody>
      </p:sp>
      <p:pic>
        <p:nvPicPr>
          <p:cNvPr id="62" name="Google Shape;62;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292101" y="315426"/>
            <a:ext cx="576500" cy="386911"/>
          </a:xfrm>
          <a:prstGeom prst="rect">
            <a:avLst/>
          </a:prstGeom>
          <a:noFill/>
          <a:ln>
            <a:noFill/>
          </a:ln>
        </p:spPr>
      </p:pic>
      <p:cxnSp>
        <p:nvCxnSpPr>
          <p:cNvPr id="63" name="Google Shape;63;p14"/>
          <p:cNvCxnSpPr/>
          <p:nvPr/>
        </p:nvCxnSpPr>
        <p:spPr>
          <a:xfrm>
            <a:off x="-3400" y="994200"/>
            <a:ext cx="11174000" cy="8000"/>
          </a:xfrm>
          <a:prstGeom prst="straightConnector1">
            <a:avLst/>
          </a:prstGeom>
          <a:noFill/>
          <a:ln w="9525" cap="flat" cmpd="sng">
            <a:solidFill>
              <a:srgbClr val="0F455F"/>
            </a:solidFill>
            <a:prstDash val="solid"/>
            <a:round/>
            <a:headEnd type="none" w="sm" len="sm"/>
            <a:tailEnd type="none" w="sm" len="sm"/>
          </a:ln>
        </p:spPr>
      </p:cxnSp>
    </p:spTree>
    <p:extLst>
      <p:ext uri="{BB962C8B-B14F-4D97-AF65-F5344CB8AC3E}">
        <p14:creationId xmlns:p14="http://schemas.microsoft.com/office/powerpoint/2010/main" val="281734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420831841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w/ Title">
  <p:cSld name="Blank w/ Title">
    <p:spTree>
      <p:nvGrpSpPr>
        <p:cNvPr id="1" name="Shape 64"/>
        <p:cNvGrpSpPr/>
        <p:nvPr/>
      </p:nvGrpSpPr>
      <p:grpSpPr>
        <a:xfrm>
          <a:off x="0" y="0"/>
          <a:ext cx="0" cy="0"/>
          <a:chOff x="0" y="0"/>
          <a:chExt cx="0" cy="0"/>
        </a:xfrm>
      </p:grpSpPr>
      <p:cxnSp>
        <p:nvCxnSpPr>
          <p:cNvPr id="65" name="Google Shape;65;p15"/>
          <p:cNvCxnSpPr/>
          <p:nvPr/>
        </p:nvCxnSpPr>
        <p:spPr>
          <a:xfrm>
            <a:off x="-23400" y="1284467"/>
            <a:ext cx="5393600" cy="0"/>
          </a:xfrm>
          <a:prstGeom prst="straightConnector1">
            <a:avLst/>
          </a:prstGeom>
          <a:noFill/>
          <a:ln w="9525" cap="flat" cmpd="sng">
            <a:solidFill>
              <a:schemeClr val="accent1"/>
            </a:solidFill>
            <a:prstDash val="solid"/>
            <a:round/>
            <a:headEnd type="none" w="med" len="med"/>
            <a:tailEnd type="none" w="med" len="med"/>
          </a:ln>
        </p:spPr>
      </p:cxnSp>
      <p:sp>
        <p:nvSpPr>
          <p:cNvPr id="66" name="Google Shape;66;p15"/>
          <p:cNvSpPr txBox="1">
            <a:spLocks noGrp="1"/>
          </p:cNvSpPr>
          <p:nvPr>
            <p:ph type="title"/>
          </p:nvPr>
        </p:nvSpPr>
        <p:spPr>
          <a:xfrm>
            <a:off x="542233" y="394267"/>
            <a:ext cx="10576400" cy="890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F455F"/>
              </a:buClr>
              <a:buSzPts val="2700"/>
              <a:buNone/>
              <a:defRPr sz="3600">
                <a:solidFill>
                  <a:srgbClr val="0F455F"/>
                </a:solidFill>
              </a:defRPr>
            </a:lvl1pPr>
            <a:lvl2pPr lvl="1">
              <a:spcBef>
                <a:spcPts val="0"/>
              </a:spcBef>
              <a:spcAft>
                <a:spcPts val="0"/>
              </a:spcAft>
              <a:buSzPts val="2800"/>
              <a:buFont typeface="Gill Sans"/>
              <a:buNone/>
              <a:defRPr>
                <a:latin typeface="Gill Sans"/>
                <a:ea typeface="Gill Sans"/>
                <a:cs typeface="Gill Sans"/>
                <a:sym typeface="Gill Sans"/>
              </a:defRPr>
            </a:lvl2pPr>
            <a:lvl3pPr lvl="2">
              <a:spcBef>
                <a:spcPts val="0"/>
              </a:spcBef>
              <a:spcAft>
                <a:spcPts val="0"/>
              </a:spcAft>
              <a:buSzPts val="2800"/>
              <a:buFont typeface="Gill Sans"/>
              <a:buNone/>
              <a:defRPr>
                <a:latin typeface="Gill Sans"/>
                <a:ea typeface="Gill Sans"/>
                <a:cs typeface="Gill Sans"/>
                <a:sym typeface="Gill Sans"/>
              </a:defRPr>
            </a:lvl3pPr>
            <a:lvl4pPr lvl="3">
              <a:spcBef>
                <a:spcPts val="0"/>
              </a:spcBef>
              <a:spcAft>
                <a:spcPts val="0"/>
              </a:spcAft>
              <a:buSzPts val="2800"/>
              <a:buFont typeface="Gill Sans"/>
              <a:buNone/>
              <a:defRPr>
                <a:latin typeface="Gill Sans"/>
                <a:ea typeface="Gill Sans"/>
                <a:cs typeface="Gill Sans"/>
                <a:sym typeface="Gill Sans"/>
              </a:defRPr>
            </a:lvl4pPr>
            <a:lvl5pPr lvl="4">
              <a:spcBef>
                <a:spcPts val="0"/>
              </a:spcBef>
              <a:spcAft>
                <a:spcPts val="0"/>
              </a:spcAft>
              <a:buSzPts val="2800"/>
              <a:buFont typeface="Gill Sans"/>
              <a:buNone/>
              <a:defRPr>
                <a:latin typeface="Gill Sans"/>
                <a:ea typeface="Gill Sans"/>
                <a:cs typeface="Gill Sans"/>
                <a:sym typeface="Gill Sans"/>
              </a:defRPr>
            </a:lvl5pPr>
            <a:lvl6pPr lvl="5">
              <a:spcBef>
                <a:spcPts val="0"/>
              </a:spcBef>
              <a:spcAft>
                <a:spcPts val="0"/>
              </a:spcAft>
              <a:buSzPts val="2800"/>
              <a:buFont typeface="Gill Sans"/>
              <a:buNone/>
              <a:defRPr>
                <a:latin typeface="Gill Sans"/>
                <a:ea typeface="Gill Sans"/>
                <a:cs typeface="Gill Sans"/>
                <a:sym typeface="Gill Sans"/>
              </a:defRPr>
            </a:lvl6pPr>
            <a:lvl7pPr lvl="6">
              <a:spcBef>
                <a:spcPts val="0"/>
              </a:spcBef>
              <a:spcAft>
                <a:spcPts val="0"/>
              </a:spcAft>
              <a:buSzPts val="2800"/>
              <a:buFont typeface="Gill Sans"/>
              <a:buNone/>
              <a:defRPr>
                <a:latin typeface="Gill Sans"/>
                <a:ea typeface="Gill Sans"/>
                <a:cs typeface="Gill Sans"/>
                <a:sym typeface="Gill Sans"/>
              </a:defRPr>
            </a:lvl7pPr>
            <a:lvl8pPr lvl="7">
              <a:spcBef>
                <a:spcPts val="0"/>
              </a:spcBef>
              <a:spcAft>
                <a:spcPts val="0"/>
              </a:spcAft>
              <a:buSzPts val="2800"/>
              <a:buFont typeface="Gill Sans"/>
              <a:buNone/>
              <a:defRPr>
                <a:latin typeface="Gill Sans"/>
                <a:ea typeface="Gill Sans"/>
                <a:cs typeface="Gill Sans"/>
                <a:sym typeface="Gill Sans"/>
              </a:defRPr>
            </a:lvl8pPr>
            <a:lvl9pPr lvl="8">
              <a:spcBef>
                <a:spcPts val="0"/>
              </a:spcBef>
              <a:spcAft>
                <a:spcPts val="0"/>
              </a:spcAft>
              <a:buSzPts val="2800"/>
              <a:buFont typeface="Gill Sans"/>
              <a:buNone/>
              <a:defRPr>
                <a:latin typeface="Gill Sans"/>
                <a:ea typeface="Gill Sans"/>
                <a:cs typeface="Gill Sans"/>
                <a:sym typeface="Gill Sans"/>
              </a:defRPr>
            </a:lvl9pPr>
          </a:lstStyle>
          <a:p>
            <a:endParaRPr/>
          </a:p>
        </p:txBody>
      </p:sp>
    </p:spTree>
    <p:extLst>
      <p:ext uri="{BB962C8B-B14F-4D97-AF65-F5344CB8AC3E}">
        <p14:creationId xmlns:p14="http://schemas.microsoft.com/office/powerpoint/2010/main" val="36438586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e/Contrast 3">
  <p:cSld name="Compare/Contrast 3">
    <p:spTree>
      <p:nvGrpSpPr>
        <p:cNvPr id="1" name="Shape 67"/>
        <p:cNvGrpSpPr/>
        <p:nvPr/>
      </p:nvGrpSpPr>
      <p:grpSpPr>
        <a:xfrm>
          <a:off x="0" y="0"/>
          <a:ext cx="0" cy="0"/>
          <a:chOff x="0" y="0"/>
          <a:chExt cx="0" cy="0"/>
        </a:xfrm>
      </p:grpSpPr>
      <p:sp>
        <p:nvSpPr>
          <p:cNvPr id="68" name="Google Shape;68;p16"/>
          <p:cNvSpPr txBox="1">
            <a:spLocks noGrp="1"/>
          </p:cNvSpPr>
          <p:nvPr>
            <p:ph type="body" idx="1"/>
          </p:nvPr>
        </p:nvSpPr>
        <p:spPr>
          <a:xfrm>
            <a:off x="586175" y="2199300"/>
            <a:ext cx="5143600" cy="4132800"/>
          </a:xfrm>
          <a:prstGeom prst="rect">
            <a:avLst/>
          </a:prstGeom>
          <a:noFill/>
          <a:ln>
            <a:noFill/>
          </a:ln>
        </p:spPr>
        <p:txBody>
          <a:bodyPr spcFirstLastPara="1" wrap="square" lIns="68575" tIns="34275" rIns="68575" bIns="34275" anchor="t" anchorCtr="0">
            <a:noAutofit/>
          </a:bodyPr>
          <a:lstStyle>
            <a:lvl1pPr marL="609585" lvl="0" indent="-423323" algn="l">
              <a:lnSpc>
                <a:spcPct val="100000"/>
              </a:lnSpc>
              <a:spcBef>
                <a:spcPts val="667"/>
              </a:spcBef>
              <a:spcAft>
                <a:spcPts val="0"/>
              </a:spcAft>
              <a:buClr>
                <a:schemeClr val="dk1"/>
              </a:buClr>
              <a:buSzPts val="1400"/>
              <a:buFont typeface="Calibri"/>
              <a:buChar char="•"/>
              <a:defRPr sz="1867">
                <a:solidFill>
                  <a:schemeClr val="dk1"/>
                </a:solidFill>
              </a:defRPr>
            </a:lvl1pPr>
            <a:lvl2pPr marL="1219170" lvl="1" indent="-423323" algn="l">
              <a:lnSpc>
                <a:spcPct val="100000"/>
              </a:lnSpc>
              <a:spcBef>
                <a:spcPts val="533"/>
              </a:spcBef>
              <a:spcAft>
                <a:spcPts val="0"/>
              </a:spcAft>
              <a:buClr>
                <a:schemeClr val="dk1"/>
              </a:buClr>
              <a:buSzPts val="1400"/>
              <a:buFont typeface="Calibri"/>
              <a:buChar char="–"/>
              <a:defRPr sz="1867">
                <a:solidFill>
                  <a:schemeClr val="dk1"/>
                </a:solidFill>
              </a:defRPr>
            </a:lvl2pPr>
            <a:lvl3pPr marL="1828754" lvl="2" indent="-423323" algn="l">
              <a:lnSpc>
                <a:spcPct val="100000"/>
              </a:lnSpc>
              <a:spcBef>
                <a:spcPts val="533"/>
              </a:spcBef>
              <a:spcAft>
                <a:spcPts val="0"/>
              </a:spcAft>
              <a:buClr>
                <a:schemeClr val="dk1"/>
              </a:buClr>
              <a:buSzPts val="1400"/>
              <a:buFont typeface="Calibri"/>
              <a:buChar char="•"/>
              <a:defRPr sz="1867">
                <a:solidFill>
                  <a:schemeClr val="dk1"/>
                </a:solidFill>
              </a:defRPr>
            </a:lvl3pPr>
            <a:lvl4pPr marL="2438339" lvl="3" indent="-423323" algn="l">
              <a:lnSpc>
                <a:spcPct val="100000"/>
              </a:lnSpc>
              <a:spcBef>
                <a:spcPts val="400"/>
              </a:spcBef>
              <a:spcAft>
                <a:spcPts val="0"/>
              </a:spcAft>
              <a:buClr>
                <a:schemeClr val="dk1"/>
              </a:buClr>
              <a:buSzPts val="1400"/>
              <a:buFont typeface="Calibri"/>
              <a:buChar char="–"/>
              <a:defRPr sz="1867">
                <a:solidFill>
                  <a:schemeClr val="dk1"/>
                </a:solidFill>
              </a:defRPr>
            </a:lvl4pPr>
            <a:lvl5pPr marL="3047924" lvl="4" indent="-423323" algn="l">
              <a:lnSpc>
                <a:spcPct val="100000"/>
              </a:lnSpc>
              <a:spcBef>
                <a:spcPts val="400"/>
              </a:spcBef>
              <a:spcAft>
                <a:spcPts val="0"/>
              </a:spcAft>
              <a:buClr>
                <a:schemeClr val="dk1"/>
              </a:buClr>
              <a:buSzPts val="1400"/>
              <a:buFont typeface="Calibri"/>
              <a:buChar char="»"/>
              <a:defRPr sz="1867">
                <a:solidFill>
                  <a:schemeClr val="dk1"/>
                </a:solidFill>
              </a:defRPr>
            </a:lvl5pPr>
            <a:lvl6pPr marL="3657509" lvl="5" indent="-423323" algn="l">
              <a:lnSpc>
                <a:spcPct val="100000"/>
              </a:lnSpc>
              <a:spcBef>
                <a:spcPts val="400"/>
              </a:spcBef>
              <a:spcAft>
                <a:spcPts val="0"/>
              </a:spcAft>
              <a:buClr>
                <a:schemeClr val="dk1"/>
              </a:buClr>
              <a:buSzPts val="1400"/>
              <a:buFont typeface="Calibri"/>
              <a:buChar char="•"/>
              <a:defRPr sz="1867">
                <a:solidFill>
                  <a:schemeClr val="dk1"/>
                </a:solidFill>
              </a:defRPr>
            </a:lvl6pPr>
            <a:lvl7pPr marL="4267093" lvl="6" indent="-423323" algn="l">
              <a:lnSpc>
                <a:spcPct val="100000"/>
              </a:lnSpc>
              <a:spcBef>
                <a:spcPts val="400"/>
              </a:spcBef>
              <a:spcAft>
                <a:spcPts val="0"/>
              </a:spcAft>
              <a:buClr>
                <a:schemeClr val="dk1"/>
              </a:buClr>
              <a:buSzPts val="1400"/>
              <a:buFont typeface="Calibri"/>
              <a:buChar char="•"/>
              <a:defRPr sz="1867">
                <a:solidFill>
                  <a:schemeClr val="dk1"/>
                </a:solidFill>
              </a:defRPr>
            </a:lvl7pPr>
            <a:lvl8pPr marL="4876678" lvl="7" indent="-423323" algn="l">
              <a:lnSpc>
                <a:spcPct val="100000"/>
              </a:lnSpc>
              <a:spcBef>
                <a:spcPts val="400"/>
              </a:spcBef>
              <a:spcAft>
                <a:spcPts val="0"/>
              </a:spcAft>
              <a:buClr>
                <a:schemeClr val="dk1"/>
              </a:buClr>
              <a:buSzPts val="1400"/>
              <a:buFont typeface="Calibri"/>
              <a:buChar char="•"/>
              <a:defRPr sz="1867">
                <a:solidFill>
                  <a:schemeClr val="dk1"/>
                </a:solidFill>
              </a:defRPr>
            </a:lvl8pPr>
            <a:lvl9pPr marL="5486263" lvl="8" indent="-423323" algn="l">
              <a:lnSpc>
                <a:spcPct val="100000"/>
              </a:lnSpc>
              <a:spcBef>
                <a:spcPts val="400"/>
              </a:spcBef>
              <a:spcAft>
                <a:spcPts val="0"/>
              </a:spcAft>
              <a:buClr>
                <a:schemeClr val="dk1"/>
              </a:buClr>
              <a:buSzPts val="1400"/>
              <a:buFont typeface="Calibri"/>
              <a:buChar char="•"/>
              <a:defRPr sz="1867">
                <a:solidFill>
                  <a:schemeClr val="dk1"/>
                </a:solidFill>
              </a:defRPr>
            </a:lvl9pPr>
          </a:lstStyle>
          <a:p>
            <a:endParaRPr/>
          </a:p>
        </p:txBody>
      </p:sp>
      <p:sp>
        <p:nvSpPr>
          <p:cNvPr id="69" name="Google Shape;69;p16"/>
          <p:cNvSpPr txBox="1">
            <a:spLocks noGrp="1"/>
          </p:cNvSpPr>
          <p:nvPr>
            <p:ph type="body" idx="2"/>
          </p:nvPr>
        </p:nvSpPr>
        <p:spPr>
          <a:xfrm>
            <a:off x="6352401" y="2199300"/>
            <a:ext cx="5143600" cy="4132800"/>
          </a:xfrm>
          <a:prstGeom prst="rect">
            <a:avLst/>
          </a:prstGeom>
          <a:noFill/>
          <a:ln>
            <a:noFill/>
          </a:ln>
        </p:spPr>
        <p:txBody>
          <a:bodyPr spcFirstLastPara="1" wrap="square" lIns="68575" tIns="34275" rIns="68575" bIns="34275" anchor="t" anchorCtr="0">
            <a:noAutofit/>
          </a:bodyPr>
          <a:lstStyle>
            <a:lvl1pPr marL="609585" lvl="0" indent="-423323" algn="l">
              <a:lnSpc>
                <a:spcPct val="100000"/>
              </a:lnSpc>
              <a:spcBef>
                <a:spcPts val="667"/>
              </a:spcBef>
              <a:spcAft>
                <a:spcPts val="0"/>
              </a:spcAft>
              <a:buClr>
                <a:schemeClr val="dk1"/>
              </a:buClr>
              <a:buSzPts val="1400"/>
              <a:buFont typeface="Calibri"/>
              <a:buChar char="•"/>
              <a:defRPr sz="1867">
                <a:solidFill>
                  <a:schemeClr val="dk1"/>
                </a:solidFill>
              </a:defRPr>
            </a:lvl1pPr>
            <a:lvl2pPr marL="1219170" lvl="1" indent="-423323" algn="l">
              <a:lnSpc>
                <a:spcPct val="100000"/>
              </a:lnSpc>
              <a:spcBef>
                <a:spcPts val="533"/>
              </a:spcBef>
              <a:spcAft>
                <a:spcPts val="0"/>
              </a:spcAft>
              <a:buClr>
                <a:schemeClr val="dk1"/>
              </a:buClr>
              <a:buSzPts val="1400"/>
              <a:buFont typeface="Calibri"/>
              <a:buChar char="–"/>
              <a:defRPr sz="1867">
                <a:solidFill>
                  <a:schemeClr val="dk1"/>
                </a:solidFill>
              </a:defRPr>
            </a:lvl2pPr>
            <a:lvl3pPr marL="1828754" lvl="2" indent="-423323" algn="l">
              <a:lnSpc>
                <a:spcPct val="100000"/>
              </a:lnSpc>
              <a:spcBef>
                <a:spcPts val="533"/>
              </a:spcBef>
              <a:spcAft>
                <a:spcPts val="0"/>
              </a:spcAft>
              <a:buClr>
                <a:schemeClr val="dk1"/>
              </a:buClr>
              <a:buSzPts val="1400"/>
              <a:buFont typeface="Calibri"/>
              <a:buChar char="•"/>
              <a:defRPr sz="1867">
                <a:solidFill>
                  <a:schemeClr val="dk1"/>
                </a:solidFill>
              </a:defRPr>
            </a:lvl3pPr>
            <a:lvl4pPr marL="2438339" lvl="3" indent="-423323" algn="l">
              <a:lnSpc>
                <a:spcPct val="100000"/>
              </a:lnSpc>
              <a:spcBef>
                <a:spcPts val="400"/>
              </a:spcBef>
              <a:spcAft>
                <a:spcPts val="0"/>
              </a:spcAft>
              <a:buClr>
                <a:schemeClr val="dk1"/>
              </a:buClr>
              <a:buSzPts val="1400"/>
              <a:buFont typeface="Calibri"/>
              <a:buChar char="–"/>
              <a:defRPr sz="1867">
                <a:solidFill>
                  <a:schemeClr val="dk1"/>
                </a:solidFill>
              </a:defRPr>
            </a:lvl4pPr>
            <a:lvl5pPr marL="3047924" lvl="4" indent="-423323" algn="l">
              <a:lnSpc>
                <a:spcPct val="100000"/>
              </a:lnSpc>
              <a:spcBef>
                <a:spcPts val="400"/>
              </a:spcBef>
              <a:spcAft>
                <a:spcPts val="0"/>
              </a:spcAft>
              <a:buClr>
                <a:schemeClr val="dk1"/>
              </a:buClr>
              <a:buSzPts val="1400"/>
              <a:buFont typeface="Calibri"/>
              <a:buChar char="»"/>
              <a:defRPr sz="1867">
                <a:solidFill>
                  <a:schemeClr val="dk1"/>
                </a:solidFill>
              </a:defRPr>
            </a:lvl5pPr>
            <a:lvl6pPr marL="3657509" lvl="5" indent="-423323" algn="l">
              <a:lnSpc>
                <a:spcPct val="100000"/>
              </a:lnSpc>
              <a:spcBef>
                <a:spcPts val="400"/>
              </a:spcBef>
              <a:spcAft>
                <a:spcPts val="0"/>
              </a:spcAft>
              <a:buClr>
                <a:schemeClr val="dk1"/>
              </a:buClr>
              <a:buSzPts val="1400"/>
              <a:buFont typeface="Calibri"/>
              <a:buChar char="•"/>
              <a:defRPr sz="1867">
                <a:solidFill>
                  <a:schemeClr val="dk1"/>
                </a:solidFill>
              </a:defRPr>
            </a:lvl6pPr>
            <a:lvl7pPr marL="4267093" lvl="6" indent="-423323" algn="l">
              <a:lnSpc>
                <a:spcPct val="100000"/>
              </a:lnSpc>
              <a:spcBef>
                <a:spcPts val="400"/>
              </a:spcBef>
              <a:spcAft>
                <a:spcPts val="0"/>
              </a:spcAft>
              <a:buClr>
                <a:schemeClr val="dk1"/>
              </a:buClr>
              <a:buSzPts val="1400"/>
              <a:buFont typeface="Calibri"/>
              <a:buChar char="•"/>
              <a:defRPr sz="1867">
                <a:solidFill>
                  <a:schemeClr val="dk1"/>
                </a:solidFill>
              </a:defRPr>
            </a:lvl7pPr>
            <a:lvl8pPr marL="4876678" lvl="7" indent="-423323" algn="l">
              <a:lnSpc>
                <a:spcPct val="100000"/>
              </a:lnSpc>
              <a:spcBef>
                <a:spcPts val="400"/>
              </a:spcBef>
              <a:spcAft>
                <a:spcPts val="0"/>
              </a:spcAft>
              <a:buClr>
                <a:schemeClr val="dk1"/>
              </a:buClr>
              <a:buSzPts val="1400"/>
              <a:buFont typeface="Calibri"/>
              <a:buChar char="•"/>
              <a:defRPr sz="1867">
                <a:solidFill>
                  <a:schemeClr val="dk1"/>
                </a:solidFill>
              </a:defRPr>
            </a:lvl8pPr>
            <a:lvl9pPr marL="5486263" lvl="8" indent="-423323" algn="l">
              <a:lnSpc>
                <a:spcPct val="100000"/>
              </a:lnSpc>
              <a:spcBef>
                <a:spcPts val="400"/>
              </a:spcBef>
              <a:spcAft>
                <a:spcPts val="0"/>
              </a:spcAft>
              <a:buClr>
                <a:schemeClr val="dk1"/>
              </a:buClr>
              <a:buSzPts val="1400"/>
              <a:buFont typeface="Calibri"/>
              <a:buChar char="•"/>
              <a:defRPr sz="1867">
                <a:solidFill>
                  <a:schemeClr val="dk1"/>
                </a:solidFill>
              </a:defRPr>
            </a:lvl9pPr>
          </a:lstStyle>
          <a:p>
            <a:endParaRPr/>
          </a:p>
        </p:txBody>
      </p:sp>
      <p:sp>
        <p:nvSpPr>
          <p:cNvPr id="70" name="Google Shape;70;p16"/>
          <p:cNvSpPr txBox="1">
            <a:spLocks noGrp="1"/>
          </p:cNvSpPr>
          <p:nvPr>
            <p:ph type="title"/>
          </p:nvPr>
        </p:nvSpPr>
        <p:spPr>
          <a:xfrm>
            <a:off x="617475" y="191051"/>
            <a:ext cx="10576400" cy="1057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F455F"/>
              </a:buClr>
              <a:buSzPts val="2700"/>
              <a:buNone/>
              <a:defRPr sz="3600" b="1">
                <a:solidFill>
                  <a:srgbClr val="0F455F"/>
                </a:solidFill>
              </a:defRPr>
            </a:lvl1pPr>
            <a:lvl2pPr lvl="1"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2pPr>
            <a:lvl3pPr lvl="2"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3pPr>
            <a:lvl4pPr lvl="3"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4pPr>
            <a:lvl5pPr lvl="4"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5pPr>
            <a:lvl6pPr lvl="5"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6pPr>
            <a:lvl7pPr lvl="6"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7pPr>
            <a:lvl8pPr lvl="7"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8pPr>
            <a:lvl9pPr lvl="8"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9pPr>
          </a:lstStyle>
          <a:p>
            <a:endParaRPr/>
          </a:p>
        </p:txBody>
      </p:sp>
      <p:sp>
        <p:nvSpPr>
          <p:cNvPr id="71" name="Google Shape;71;p16"/>
          <p:cNvSpPr txBox="1"/>
          <p:nvPr/>
        </p:nvSpPr>
        <p:spPr>
          <a:xfrm>
            <a:off x="586175" y="1624851"/>
            <a:ext cx="5143600" cy="471975"/>
          </a:xfrm>
          <a:prstGeom prst="rect">
            <a:avLst/>
          </a:prstGeom>
          <a:noFill/>
          <a:ln>
            <a:noFill/>
          </a:ln>
        </p:spPr>
        <p:txBody>
          <a:bodyPr spcFirstLastPara="1" wrap="square" lIns="91433" tIns="91433" rIns="91433" bIns="91433"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867" b="1" i="0" u="none" strike="noStrike" cap="none">
              <a:solidFill>
                <a:srgbClr val="F5333F"/>
              </a:solidFill>
              <a:latin typeface="Montserrat"/>
              <a:ea typeface="Montserrat"/>
              <a:cs typeface="Montserrat"/>
              <a:sym typeface="Montserrat"/>
            </a:endParaRPr>
          </a:p>
        </p:txBody>
      </p:sp>
      <p:pic>
        <p:nvPicPr>
          <p:cNvPr id="72" name="Google Shape;72;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292101" y="315426"/>
            <a:ext cx="576500" cy="386911"/>
          </a:xfrm>
          <a:prstGeom prst="rect">
            <a:avLst/>
          </a:prstGeom>
          <a:noFill/>
          <a:ln>
            <a:noFill/>
          </a:ln>
        </p:spPr>
      </p:pic>
      <p:cxnSp>
        <p:nvCxnSpPr>
          <p:cNvPr id="73" name="Google Shape;73;p16"/>
          <p:cNvCxnSpPr/>
          <p:nvPr/>
        </p:nvCxnSpPr>
        <p:spPr>
          <a:xfrm>
            <a:off x="-3400" y="994200"/>
            <a:ext cx="11174000" cy="8000"/>
          </a:xfrm>
          <a:prstGeom prst="straightConnector1">
            <a:avLst/>
          </a:prstGeom>
          <a:noFill/>
          <a:ln w="9525" cap="flat" cmpd="sng">
            <a:solidFill>
              <a:srgbClr val="0F455F"/>
            </a:solidFill>
            <a:prstDash val="solid"/>
            <a:round/>
            <a:headEnd type="none" w="sm" len="sm"/>
            <a:tailEnd type="none" w="sm" len="sm"/>
          </a:ln>
        </p:spPr>
      </p:cxnSp>
    </p:spTree>
    <p:extLst>
      <p:ext uri="{BB962C8B-B14F-4D97-AF65-F5344CB8AC3E}">
        <p14:creationId xmlns:p14="http://schemas.microsoft.com/office/powerpoint/2010/main" val="2469349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mpare/Contrast 4">
  <p:cSld name="Compare/Contrast 4">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586175" y="2199300"/>
            <a:ext cx="5143600" cy="4132800"/>
          </a:xfrm>
          <a:prstGeom prst="rect">
            <a:avLst/>
          </a:prstGeom>
          <a:noFill/>
          <a:ln>
            <a:noFill/>
          </a:ln>
        </p:spPr>
        <p:txBody>
          <a:bodyPr spcFirstLastPara="1" wrap="square" lIns="68575" tIns="34275" rIns="68575" bIns="34275" anchor="t" anchorCtr="0">
            <a:noAutofit/>
          </a:bodyPr>
          <a:lstStyle>
            <a:lvl1pPr marL="609585" lvl="0" indent="-423323" algn="l">
              <a:lnSpc>
                <a:spcPct val="100000"/>
              </a:lnSpc>
              <a:spcBef>
                <a:spcPts val="667"/>
              </a:spcBef>
              <a:spcAft>
                <a:spcPts val="0"/>
              </a:spcAft>
              <a:buClr>
                <a:schemeClr val="dk1"/>
              </a:buClr>
              <a:buSzPts val="1400"/>
              <a:buFont typeface="Calibri"/>
              <a:buChar char="•"/>
              <a:defRPr sz="1867">
                <a:solidFill>
                  <a:schemeClr val="dk1"/>
                </a:solidFill>
              </a:defRPr>
            </a:lvl1pPr>
            <a:lvl2pPr marL="1219170" lvl="1" indent="-423323" algn="l">
              <a:lnSpc>
                <a:spcPct val="100000"/>
              </a:lnSpc>
              <a:spcBef>
                <a:spcPts val="533"/>
              </a:spcBef>
              <a:spcAft>
                <a:spcPts val="0"/>
              </a:spcAft>
              <a:buClr>
                <a:schemeClr val="dk1"/>
              </a:buClr>
              <a:buSzPts val="1400"/>
              <a:buFont typeface="Calibri"/>
              <a:buChar char="–"/>
              <a:defRPr sz="1867">
                <a:solidFill>
                  <a:schemeClr val="dk1"/>
                </a:solidFill>
              </a:defRPr>
            </a:lvl2pPr>
            <a:lvl3pPr marL="1828754" lvl="2" indent="-423323" algn="l">
              <a:lnSpc>
                <a:spcPct val="100000"/>
              </a:lnSpc>
              <a:spcBef>
                <a:spcPts val="533"/>
              </a:spcBef>
              <a:spcAft>
                <a:spcPts val="0"/>
              </a:spcAft>
              <a:buClr>
                <a:schemeClr val="dk1"/>
              </a:buClr>
              <a:buSzPts val="1400"/>
              <a:buFont typeface="Calibri"/>
              <a:buChar char="•"/>
              <a:defRPr sz="1867">
                <a:solidFill>
                  <a:schemeClr val="dk1"/>
                </a:solidFill>
              </a:defRPr>
            </a:lvl3pPr>
            <a:lvl4pPr marL="2438339" lvl="3" indent="-423323" algn="l">
              <a:lnSpc>
                <a:spcPct val="100000"/>
              </a:lnSpc>
              <a:spcBef>
                <a:spcPts val="400"/>
              </a:spcBef>
              <a:spcAft>
                <a:spcPts val="0"/>
              </a:spcAft>
              <a:buClr>
                <a:schemeClr val="dk1"/>
              </a:buClr>
              <a:buSzPts val="1400"/>
              <a:buFont typeface="Calibri"/>
              <a:buChar char="–"/>
              <a:defRPr sz="1867">
                <a:solidFill>
                  <a:schemeClr val="dk1"/>
                </a:solidFill>
              </a:defRPr>
            </a:lvl4pPr>
            <a:lvl5pPr marL="3047924" lvl="4" indent="-423323" algn="l">
              <a:lnSpc>
                <a:spcPct val="100000"/>
              </a:lnSpc>
              <a:spcBef>
                <a:spcPts val="400"/>
              </a:spcBef>
              <a:spcAft>
                <a:spcPts val="0"/>
              </a:spcAft>
              <a:buClr>
                <a:schemeClr val="dk1"/>
              </a:buClr>
              <a:buSzPts val="1400"/>
              <a:buFont typeface="Calibri"/>
              <a:buChar char="»"/>
              <a:defRPr sz="1867">
                <a:solidFill>
                  <a:schemeClr val="dk1"/>
                </a:solidFill>
              </a:defRPr>
            </a:lvl5pPr>
            <a:lvl6pPr marL="3657509" lvl="5" indent="-423323" algn="l">
              <a:lnSpc>
                <a:spcPct val="100000"/>
              </a:lnSpc>
              <a:spcBef>
                <a:spcPts val="400"/>
              </a:spcBef>
              <a:spcAft>
                <a:spcPts val="0"/>
              </a:spcAft>
              <a:buClr>
                <a:schemeClr val="dk1"/>
              </a:buClr>
              <a:buSzPts val="1400"/>
              <a:buFont typeface="Calibri"/>
              <a:buChar char="•"/>
              <a:defRPr sz="1867">
                <a:solidFill>
                  <a:schemeClr val="dk1"/>
                </a:solidFill>
              </a:defRPr>
            </a:lvl6pPr>
            <a:lvl7pPr marL="4267093" lvl="6" indent="-423323" algn="l">
              <a:lnSpc>
                <a:spcPct val="100000"/>
              </a:lnSpc>
              <a:spcBef>
                <a:spcPts val="400"/>
              </a:spcBef>
              <a:spcAft>
                <a:spcPts val="0"/>
              </a:spcAft>
              <a:buClr>
                <a:schemeClr val="dk1"/>
              </a:buClr>
              <a:buSzPts val="1400"/>
              <a:buFont typeface="Calibri"/>
              <a:buChar char="•"/>
              <a:defRPr sz="1867">
                <a:solidFill>
                  <a:schemeClr val="dk1"/>
                </a:solidFill>
              </a:defRPr>
            </a:lvl7pPr>
            <a:lvl8pPr marL="4876678" lvl="7" indent="-423323" algn="l">
              <a:lnSpc>
                <a:spcPct val="100000"/>
              </a:lnSpc>
              <a:spcBef>
                <a:spcPts val="400"/>
              </a:spcBef>
              <a:spcAft>
                <a:spcPts val="0"/>
              </a:spcAft>
              <a:buClr>
                <a:schemeClr val="dk1"/>
              </a:buClr>
              <a:buSzPts val="1400"/>
              <a:buFont typeface="Calibri"/>
              <a:buChar char="•"/>
              <a:defRPr sz="1867">
                <a:solidFill>
                  <a:schemeClr val="dk1"/>
                </a:solidFill>
              </a:defRPr>
            </a:lvl8pPr>
            <a:lvl9pPr marL="5486263" lvl="8" indent="-423323" algn="l">
              <a:lnSpc>
                <a:spcPct val="100000"/>
              </a:lnSpc>
              <a:spcBef>
                <a:spcPts val="400"/>
              </a:spcBef>
              <a:spcAft>
                <a:spcPts val="0"/>
              </a:spcAft>
              <a:buClr>
                <a:schemeClr val="dk1"/>
              </a:buClr>
              <a:buSzPts val="1400"/>
              <a:buFont typeface="Calibri"/>
              <a:buChar char="•"/>
              <a:defRPr sz="1867">
                <a:solidFill>
                  <a:schemeClr val="dk1"/>
                </a:solidFill>
              </a:defRPr>
            </a:lvl9pPr>
          </a:lstStyle>
          <a:p>
            <a:endParaRPr/>
          </a:p>
        </p:txBody>
      </p:sp>
      <p:sp>
        <p:nvSpPr>
          <p:cNvPr id="76" name="Google Shape;76;p17"/>
          <p:cNvSpPr txBox="1">
            <a:spLocks noGrp="1"/>
          </p:cNvSpPr>
          <p:nvPr>
            <p:ph type="body" idx="2"/>
          </p:nvPr>
        </p:nvSpPr>
        <p:spPr>
          <a:xfrm>
            <a:off x="6352401" y="2199300"/>
            <a:ext cx="5143600" cy="4132800"/>
          </a:xfrm>
          <a:prstGeom prst="rect">
            <a:avLst/>
          </a:prstGeom>
          <a:noFill/>
          <a:ln>
            <a:noFill/>
          </a:ln>
        </p:spPr>
        <p:txBody>
          <a:bodyPr spcFirstLastPara="1" wrap="square" lIns="68575" tIns="34275" rIns="68575" bIns="34275" anchor="t" anchorCtr="0">
            <a:noAutofit/>
          </a:bodyPr>
          <a:lstStyle>
            <a:lvl1pPr marL="609585" lvl="0" indent="-423323" algn="l">
              <a:lnSpc>
                <a:spcPct val="100000"/>
              </a:lnSpc>
              <a:spcBef>
                <a:spcPts val="667"/>
              </a:spcBef>
              <a:spcAft>
                <a:spcPts val="0"/>
              </a:spcAft>
              <a:buClr>
                <a:schemeClr val="dk1"/>
              </a:buClr>
              <a:buSzPts val="1400"/>
              <a:buFont typeface="Calibri"/>
              <a:buChar char="•"/>
              <a:defRPr sz="1867">
                <a:solidFill>
                  <a:schemeClr val="dk1"/>
                </a:solidFill>
              </a:defRPr>
            </a:lvl1pPr>
            <a:lvl2pPr marL="1219170" lvl="1" indent="-423323" algn="l">
              <a:lnSpc>
                <a:spcPct val="100000"/>
              </a:lnSpc>
              <a:spcBef>
                <a:spcPts val="533"/>
              </a:spcBef>
              <a:spcAft>
                <a:spcPts val="0"/>
              </a:spcAft>
              <a:buClr>
                <a:schemeClr val="dk1"/>
              </a:buClr>
              <a:buSzPts val="1400"/>
              <a:buFont typeface="Calibri"/>
              <a:buChar char="–"/>
              <a:defRPr sz="1867">
                <a:solidFill>
                  <a:schemeClr val="dk1"/>
                </a:solidFill>
              </a:defRPr>
            </a:lvl2pPr>
            <a:lvl3pPr marL="1828754" lvl="2" indent="-423323" algn="l">
              <a:lnSpc>
                <a:spcPct val="100000"/>
              </a:lnSpc>
              <a:spcBef>
                <a:spcPts val="533"/>
              </a:spcBef>
              <a:spcAft>
                <a:spcPts val="0"/>
              </a:spcAft>
              <a:buClr>
                <a:schemeClr val="dk1"/>
              </a:buClr>
              <a:buSzPts val="1400"/>
              <a:buFont typeface="Calibri"/>
              <a:buChar char="•"/>
              <a:defRPr sz="1867">
                <a:solidFill>
                  <a:schemeClr val="dk1"/>
                </a:solidFill>
              </a:defRPr>
            </a:lvl3pPr>
            <a:lvl4pPr marL="2438339" lvl="3" indent="-423323" algn="l">
              <a:lnSpc>
                <a:spcPct val="100000"/>
              </a:lnSpc>
              <a:spcBef>
                <a:spcPts val="400"/>
              </a:spcBef>
              <a:spcAft>
                <a:spcPts val="0"/>
              </a:spcAft>
              <a:buClr>
                <a:schemeClr val="dk1"/>
              </a:buClr>
              <a:buSzPts val="1400"/>
              <a:buFont typeface="Calibri"/>
              <a:buChar char="–"/>
              <a:defRPr sz="1867">
                <a:solidFill>
                  <a:schemeClr val="dk1"/>
                </a:solidFill>
              </a:defRPr>
            </a:lvl4pPr>
            <a:lvl5pPr marL="3047924" lvl="4" indent="-423323" algn="l">
              <a:lnSpc>
                <a:spcPct val="100000"/>
              </a:lnSpc>
              <a:spcBef>
                <a:spcPts val="400"/>
              </a:spcBef>
              <a:spcAft>
                <a:spcPts val="0"/>
              </a:spcAft>
              <a:buClr>
                <a:schemeClr val="dk1"/>
              </a:buClr>
              <a:buSzPts val="1400"/>
              <a:buFont typeface="Calibri"/>
              <a:buChar char="»"/>
              <a:defRPr sz="1867">
                <a:solidFill>
                  <a:schemeClr val="dk1"/>
                </a:solidFill>
              </a:defRPr>
            </a:lvl5pPr>
            <a:lvl6pPr marL="3657509" lvl="5" indent="-423323" algn="l">
              <a:lnSpc>
                <a:spcPct val="100000"/>
              </a:lnSpc>
              <a:spcBef>
                <a:spcPts val="400"/>
              </a:spcBef>
              <a:spcAft>
                <a:spcPts val="0"/>
              </a:spcAft>
              <a:buClr>
                <a:schemeClr val="dk1"/>
              </a:buClr>
              <a:buSzPts val="1400"/>
              <a:buFont typeface="Calibri"/>
              <a:buChar char="•"/>
              <a:defRPr sz="1867">
                <a:solidFill>
                  <a:schemeClr val="dk1"/>
                </a:solidFill>
              </a:defRPr>
            </a:lvl6pPr>
            <a:lvl7pPr marL="4267093" lvl="6" indent="-423323" algn="l">
              <a:lnSpc>
                <a:spcPct val="100000"/>
              </a:lnSpc>
              <a:spcBef>
                <a:spcPts val="400"/>
              </a:spcBef>
              <a:spcAft>
                <a:spcPts val="0"/>
              </a:spcAft>
              <a:buClr>
                <a:schemeClr val="dk1"/>
              </a:buClr>
              <a:buSzPts val="1400"/>
              <a:buFont typeface="Calibri"/>
              <a:buChar char="•"/>
              <a:defRPr sz="1867">
                <a:solidFill>
                  <a:schemeClr val="dk1"/>
                </a:solidFill>
              </a:defRPr>
            </a:lvl7pPr>
            <a:lvl8pPr marL="4876678" lvl="7" indent="-423323" algn="l">
              <a:lnSpc>
                <a:spcPct val="100000"/>
              </a:lnSpc>
              <a:spcBef>
                <a:spcPts val="400"/>
              </a:spcBef>
              <a:spcAft>
                <a:spcPts val="0"/>
              </a:spcAft>
              <a:buClr>
                <a:schemeClr val="dk1"/>
              </a:buClr>
              <a:buSzPts val="1400"/>
              <a:buFont typeface="Calibri"/>
              <a:buChar char="•"/>
              <a:defRPr sz="1867">
                <a:solidFill>
                  <a:schemeClr val="dk1"/>
                </a:solidFill>
              </a:defRPr>
            </a:lvl8pPr>
            <a:lvl9pPr marL="5486263" lvl="8" indent="-423323" algn="l">
              <a:lnSpc>
                <a:spcPct val="100000"/>
              </a:lnSpc>
              <a:spcBef>
                <a:spcPts val="400"/>
              </a:spcBef>
              <a:spcAft>
                <a:spcPts val="0"/>
              </a:spcAft>
              <a:buClr>
                <a:schemeClr val="dk1"/>
              </a:buClr>
              <a:buSzPts val="1400"/>
              <a:buFont typeface="Calibri"/>
              <a:buChar char="•"/>
              <a:defRPr sz="1867">
                <a:solidFill>
                  <a:schemeClr val="dk1"/>
                </a:solidFill>
              </a:defRPr>
            </a:lvl9pPr>
          </a:lstStyle>
          <a:p>
            <a:endParaRPr/>
          </a:p>
        </p:txBody>
      </p:sp>
      <p:sp>
        <p:nvSpPr>
          <p:cNvPr id="77" name="Google Shape;77;p17"/>
          <p:cNvSpPr txBox="1">
            <a:spLocks noGrp="1"/>
          </p:cNvSpPr>
          <p:nvPr>
            <p:ph type="title"/>
          </p:nvPr>
        </p:nvSpPr>
        <p:spPr>
          <a:xfrm>
            <a:off x="617475" y="191051"/>
            <a:ext cx="10576400" cy="1057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F455F"/>
              </a:buClr>
              <a:buSzPts val="2700"/>
              <a:buNone/>
              <a:defRPr sz="3600" b="1">
                <a:solidFill>
                  <a:srgbClr val="0F455F"/>
                </a:solidFill>
              </a:defRPr>
            </a:lvl1pPr>
            <a:lvl2pPr lvl="1"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2pPr>
            <a:lvl3pPr lvl="2"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3pPr>
            <a:lvl4pPr lvl="3"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4pPr>
            <a:lvl5pPr lvl="4"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5pPr>
            <a:lvl6pPr lvl="5"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6pPr>
            <a:lvl7pPr lvl="6"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7pPr>
            <a:lvl8pPr lvl="7"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8pPr>
            <a:lvl9pPr lvl="8"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9pPr>
          </a:lstStyle>
          <a:p>
            <a:endParaRPr/>
          </a:p>
        </p:txBody>
      </p:sp>
      <p:sp>
        <p:nvSpPr>
          <p:cNvPr id="78" name="Google Shape;78;p17"/>
          <p:cNvSpPr txBox="1"/>
          <p:nvPr/>
        </p:nvSpPr>
        <p:spPr>
          <a:xfrm>
            <a:off x="586175" y="1624851"/>
            <a:ext cx="5143600" cy="471975"/>
          </a:xfrm>
          <a:prstGeom prst="rect">
            <a:avLst/>
          </a:prstGeom>
          <a:noFill/>
          <a:ln>
            <a:noFill/>
          </a:ln>
        </p:spPr>
        <p:txBody>
          <a:bodyPr spcFirstLastPara="1" wrap="square" lIns="91433" tIns="91433" rIns="91433" bIns="91433"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867" b="1" i="0" u="none" strike="noStrike" cap="none">
              <a:solidFill>
                <a:srgbClr val="F5333F"/>
              </a:solidFill>
              <a:latin typeface="Montserrat"/>
              <a:ea typeface="Montserrat"/>
              <a:cs typeface="Montserrat"/>
              <a:sym typeface="Montserrat"/>
            </a:endParaRPr>
          </a:p>
        </p:txBody>
      </p:sp>
      <p:pic>
        <p:nvPicPr>
          <p:cNvPr id="79" name="Google Shape;79;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292101" y="315426"/>
            <a:ext cx="576500" cy="386911"/>
          </a:xfrm>
          <a:prstGeom prst="rect">
            <a:avLst/>
          </a:prstGeom>
          <a:noFill/>
          <a:ln>
            <a:noFill/>
          </a:ln>
        </p:spPr>
      </p:pic>
      <p:cxnSp>
        <p:nvCxnSpPr>
          <p:cNvPr id="80" name="Google Shape;80;p17"/>
          <p:cNvCxnSpPr/>
          <p:nvPr/>
        </p:nvCxnSpPr>
        <p:spPr>
          <a:xfrm>
            <a:off x="-3400" y="994200"/>
            <a:ext cx="11174000" cy="8000"/>
          </a:xfrm>
          <a:prstGeom prst="straightConnector1">
            <a:avLst/>
          </a:prstGeom>
          <a:noFill/>
          <a:ln w="9525" cap="flat" cmpd="sng">
            <a:solidFill>
              <a:srgbClr val="0F455F"/>
            </a:solidFill>
            <a:prstDash val="solid"/>
            <a:round/>
            <a:headEnd type="none" w="sm" len="sm"/>
            <a:tailEnd type="none" w="sm" len="sm"/>
          </a:ln>
        </p:spPr>
      </p:cxnSp>
    </p:spTree>
    <p:extLst>
      <p:ext uri="{BB962C8B-B14F-4D97-AF65-F5344CB8AC3E}">
        <p14:creationId xmlns:p14="http://schemas.microsoft.com/office/powerpoint/2010/main" val="523275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w/ Title 5">
  <p:cSld name="Blank w/ Title 5">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17475" y="699051"/>
            <a:ext cx="10576400" cy="1057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F455F"/>
              </a:buClr>
              <a:buSzPts val="2700"/>
              <a:buFont typeface="Montserrat"/>
              <a:buNone/>
              <a:defRPr sz="3600" b="1">
                <a:solidFill>
                  <a:srgbClr val="0F455F"/>
                </a:solidFill>
                <a:latin typeface="Montserrat"/>
                <a:ea typeface="Montserrat"/>
                <a:cs typeface="Montserrat"/>
                <a:sym typeface="Montserrat"/>
              </a:defRPr>
            </a:lvl1pPr>
            <a:lvl2pPr lvl="1"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2pPr>
            <a:lvl3pPr lvl="2"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3pPr>
            <a:lvl4pPr lvl="3"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4pPr>
            <a:lvl5pPr lvl="4"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5pPr>
            <a:lvl6pPr lvl="5"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6pPr>
            <a:lvl7pPr lvl="6"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7pPr>
            <a:lvl8pPr lvl="7"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8pPr>
            <a:lvl9pPr lvl="8"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9pPr>
          </a:lstStyle>
          <a:p>
            <a:endParaRPr/>
          </a:p>
        </p:txBody>
      </p:sp>
      <p:pic>
        <p:nvPicPr>
          <p:cNvPr id="83" name="Google Shape;83;p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292101" y="315426"/>
            <a:ext cx="576500" cy="386911"/>
          </a:xfrm>
          <a:prstGeom prst="rect">
            <a:avLst/>
          </a:prstGeom>
          <a:noFill/>
          <a:ln>
            <a:noFill/>
          </a:ln>
        </p:spPr>
      </p:pic>
    </p:spTree>
    <p:extLst>
      <p:ext uri="{BB962C8B-B14F-4D97-AF65-F5344CB8AC3E}">
        <p14:creationId xmlns:p14="http://schemas.microsoft.com/office/powerpoint/2010/main" val="37022328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w/ Title 7">
  <p:cSld name="Blank w/ Title 7">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17475" y="699051"/>
            <a:ext cx="10576400" cy="1057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F455F"/>
              </a:buClr>
              <a:buSzPts val="2700"/>
              <a:buFont typeface="Montserrat"/>
              <a:buNone/>
              <a:defRPr sz="3600" b="1">
                <a:solidFill>
                  <a:srgbClr val="0F455F"/>
                </a:solidFill>
                <a:latin typeface="Montserrat"/>
                <a:ea typeface="Montserrat"/>
                <a:cs typeface="Montserrat"/>
                <a:sym typeface="Montserrat"/>
              </a:defRPr>
            </a:lvl1pPr>
            <a:lvl2pPr lvl="1"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2pPr>
            <a:lvl3pPr lvl="2"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3pPr>
            <a:lvl4pPr lvl="3"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4pPr>
            <a:lvl5pPr lvl="4"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5pPr>
            <a:lvl6pPr lvl="5"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6pPr>
            <a:lvl7pPr lvl="6"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7pPr>
            <a:lvl8pPr lvl="7"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8pPr>
            <a:lvl9pPr lvl="8"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9pPr>
          </a:lstStyle>
          <a:p>
            <a:endParaRPr/>
          </a:p>
        </p:txBody>
      </p:sp>
      <p:pic>
        <p:nvPicPr>
          <p:cNvPr id="86" name="Google Shape;86;p1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292101" y="315426"/>
            <a:ext cx="576500" cy="386911"/>
          </a:xfrm>
          <a:prstGeom prst="rect">
            <a:avLst/>
          </a:prstGeom>
          <a:noFill/>
          <a:ln>
            <a:noFill/>
          </a:ln>
        </p:spPr>
      </p:pic>
    </p:spTree>
    <p:extLst>
      <p:ext uri="{BB962C8B-B14F-4D97-AF65-F5344CB8AC3E}">
        <p14:creationId xmlns:p14="http://schemas.microsoft.com/office/powerpoint/2010/main" val="1986126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w/ Title 4">
  <p:cSld name="Blank w/ Title 4">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617475" y="699051"/>
            <a:ext cx="10576400" cy="1057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F455F"/>
              </a:buClr>
              <a:buSzPts val="2700"/>
              <a:buFont typeface="Montserrat"/>
              <a:buNone/>
              <a:defRPr sz="3600" b="1">
                <a:solidFill>
                  <a:srgbClr val="0F455F"/>
                </a:solidFill>
                <a:latin typeface="Montserrat"/>
                <a:ea typeface="Montserrat"/>
                <a:cs typeface="Montserrat"/>
                <a:sym typeface="Montserrat"/>
              </a:defRPr>
            </a:lvl1pPr>
            <a:lvl2pPr lvl="1"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2pPr>
            <a:lvl3pPr lvl="2"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3pPr>
            <a:lvl4pPr lvl="3"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4pPr>
            <a:lvl5pPr lvl="4"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5pPr>
            <a:lvl6pPr lvl="5"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6pPr>
            <a:lvl7pPr lvl="6"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7pPr>
            <a:lvl8pPr lvl="7"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8pPr>
            <a:lvl9pPr lvl="8" algn="l">
              <a:lnSpc>
                <a:spcPct val="100000"/>
              </a:lnSpc>
              <a:spcBef>
                <a:spcPts val="0"/>
              </a:spcBef>
              <a:spcAft>
                <a:spcPts val="0"/>
              </a:spcAft>
              <a:buClr>
                <a:srgbClr val="0F455F"/>
              </a:buClr>
              <a:buSzPts val="1100"/>
              <a:buFont typeface="Calibri"/>
              <a:buNone/>
              <a:defRPr>
                <a:solidFill>
                  <a:srgbClr val="0F455F"/>
                </a:solidFill>
                <a:latin typeface="Calibri"/>
                <a:ea typeface="Calibri"/>
                <a:cs typeface="Calibri"/>
                <a:sym typeface="Calibri"/>
              </a:defRPr>
            </a:lvl9pPr>
          </a:lstStyle>
          <a:p>
            <a:endParaRPr/>
          </a:p>
        </p:txBody>
      </p:sp>
      <p:pic>
        <p:nvPicPr>
          <p:cNvPr id="92" name="Google Shape;92;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292101" y="315426"/>
            <a:ext cx="576500" cy="386911"/>
          </a:xfrm>
          <a:prstGeom prst="rect">
            <a:avLst/>
          </a:prstGeom>
          <a:noFill/>
          <a:ln>
            <a:noFill/>
          </a:ln>
        </p:spPr>
      </p:pic>
    </p:spTree>
    <p:extLst>
      <p:ext uri="{BB962C8B-B14F-4D97-AF65-F5344CB8AC3E}">
        <p14:creationId xmlns:p14="http://schemas.microsoft.com/office/powerpoint/2010/main" val="1259592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endParaRPr lang="en-US" dirty="0"/>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smtClean="0"/>
              <a:pPr/>
              <a:t>12/4/2024</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dirty="0">
              <a:solidFill>
                <a:srgbClr val="DEF5FA"/>
              </a:solidFill>
            </a:endParaRPr>
          </a:p>
        </p:txBody>
      </p:sp>
      <p:sp>
        <p:nvSpPr>
          <p:cNvPr id="29" name="Slide Number Placeholder 28"/>
          <p:cNvSpPr>
            <a:spLocks noGrp="1"/>
          </p:cNvSpPr>
          <p:nvPr>
            <p:ph type="sldNum" sz="quarter" idx="12"/>
          </p:nvPr>
        </p:nvSpPr>
        <p:spPr>
          <a:xfrm>
            <a:off x="10668000" y="228600"/>
            <a:ext cx="1117600" cy="381000"/>
          </a:xfrm>
          <a:prstGeom prst="rect">
            <a:avLst/>
          </a:prstGeom>
        </p:spPr>
        <p:txBody>
          <a:bodyPr/>
          <a:lstStyle>
            <a:lvl1pPr>
              <a:defRPr>
                <a:solidFill>
                  <a:schemeClr val="tx2"/>
                </a:solidFill>
              </a:defRPr>
            </a:lvl1pPr>
          </a:lstStyle>
          <a:p>
            <a:fld id="{8F82E0A0-C266-4798-8C8F-B9F91E9DA37E}" type="slidenum">
              <a:rPr lang="en-US" smtClean="0">
                <a:solidFill>
                  <a:srgbClr val="DEF5FA"/>
                </a:solidFill>
              </a:rPr>
              <a:pPr/>
              <a:t>‹#›</a:t>
            </a:fld>
            <a:endParaRPr lang="en-US" dirty="0">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2901012348"/>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lvl1pPr algn="l" rtl="0" eaLnBrk="1" fontAlgn="base" latinLnBrk="0" hangingPunct="1">
              <a:lnSpc>
                <a:spcPts val="3467"/>
              </a:lnSpc>
              <a:spcBef>
                <a:spcPct val="0"/>
              </a:spcBef>
              <a:spcAft>
                <a:spcPct val="0"/>
              </a:spcAft>
              <a:buNone/>
              <a:defRPr lang="en-US" sz="4000" b="1" kern="1200" dirty="0">
                <a:solidFill>
                  <a:srgbClr val="002776"/>
                </a:solidFill>
                <a:latin typeface="Arial"/>
                <a:ea typeface="+mj-ea"/>
                <a:cs typeface="+mj-cs"/>
              </a:defRPr>
            </a:lvl1pPr>
          </a:lstStyle>
          <a:p>
            <a:r>
              <a:rPr lang="en-US" dirty="0"/>
              <a:t>Click to edit Master title style</a:t>
            </a:r>
          </a:p>
        </p:txBody>
      </p:sp>
      <p:sp>
        <p:nvSpPr>
          <p:cNvPr id="3" name="Rectangle 2"/>
          <p:cNvSpPr>
            <a:spLocks noGrp="1"/>
          </p:cNvSpPr>
          <p:nvPr>
            <p:ph type="dt" sz="half" idx="10"/>
          </p:nvPr>
        </p:nvSpPr>
        <p:spPr/>
        <p:txBody>
          <a:bodyPr/>
          <a:lstStyle/>
          <a:p>
            <a:fld id="{E4606EA6-EFEA-4C30-9264-4F9291A5780D}" type="datetime1">
              <a:rPr lang="en-US" smtClean="0">
                <a:solidFill>
                  <a:srgbClr val="464646"/>
                </a:solidFill>
              </a:rPr>
              <a:pPr/>
              <a:t>12/4/2024</a:t>
            </a:fld>
            <a:endParaRPr lang="en-US" dirty="0">
              <a:solidFill>
                <a:srgbClr val="464646"/>
              </a:solidFill>
            </a:endParaRPr>
          </a:p>
        </p:txBody>
      </p:sp>
      <p:sp>
        <p:nvSpPr>
          <p:cNvPr id="4" name="Rectangle 3"/>
          <p:cNvSpPr>
            <a:spLocks noGrp="1"/>
          </p:cNvSpPr>
          <p:nvPr>
            <p:ph type="ftr" sz="quarter" idx="11"/>
          </p:nvPr>
        </p:nvSpPr>
        <p:spPr/>
        <p:txBody>
          <a:bodyPr/>
          <a:lstStyle/>
          <a:p>
            <a:endParaRPr lang="en-US" dirty="0">
              <a:solidFill>
                <a:srgbClr val="464646"/>
              </a:solidFill>
            </a:endParaRPr>
          </a:p>
        </p:txBody>
      </p:sp>
      <p:sp>
        <p:nvSpPr>
          <p:cNvPr id="5" name="Slide Number Placeholder 4"/>
          <p:cNvSpPr>
            <a:spLocks noGrp="1"/>
          </p:cNvSpPr>
          <p:nvPr>
            <p:ph type="sldNum" sz="quarter" idx="12"/>
          </p:nvPr>
        </p:nvSpPr>
        <p:spPr>
          <a:xfrm>
            <a:off x="0" y="1498601"/>
            <a:ext cx="711200" cy="244476"/>
          </a:xfrm>
          <a:prstGeom prst="rect">
            <a:avLst/>
          </a:prstGeom>
        </p:spPr>
        <p:txBody>
          <a:bodyPr/>
          <a:lstStyle/>
          <a:p>
            <a:fld id="{8F82E0A0-C266-4798-8C8F-B9F91E9DA37E}" type="slidenum">
              <a:rPr lang="en-US" smtClean="0"/>
              <a:pPr/>
              <a:t>‹#›</a:t>
            </a:fld>
            <a:endParaRPr lang="en-US" dirty="0"/>
          </a:p>
        </p:txBody>
      </p:sp>
      <p:sp>
        <p:nvSpPr>
          <p:cNvPr id="7" name="Rectangle 6"/>
          <p:cNvSpPr>
            <a:spLocks noGrp="1"/>
          </p:cNvSpPr>
          <p:nvPr>
            <p:ph sz="quarter" idx="13"/>
          </p:nvPr>
        </p:nvSpPr>
        <p:spPr>
          <a:xfrm>
            <a:off x="812800" y="1803400"/>
            <a:ext cx="10871200" cy="4368800"/>
          </a:xfrm>
        </p:spPr>
        <p:txBody>
          <a:bodyPr>
            <a:normAutofit/>
          </a:bodyPr>
          <a:lstStyle>
            <a:lvl1pPr marL="487668" indent="-380990" algn="l" rtl="0" latinLnBrk="0">
              <a:spcAft>
                <a:spcPts val="667"/>
              </a:spcAft>
              <a:buClrTx/>
              <a:buSzPct val="125000"/>
              <a:buFont typeface="Wingdings" panose="05000000000000000000" pitchFamily="2" charset="2"/>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487668" indent="-380990" algn="l" rtl="0" latinLnBrk="0">
              <a:spcAft>
                <a:spcPts val="667"/>
              </a:spcAft>
              <a:buClrTx/>
              <a:buSzPct val="125000"/>
              <a:buFont typeface="Wingdings" panose="05000000000000000000" pitchFamily="2" charset="2"/>
              <a:buChar char="§"/>
              <a:defRPr lang="en-US" sz="2400" kern="1200" dirty="0" smtClean="0">
                <a:solidFill>
                  <a:schemeClr val="tx1"/>
                </a:solidFill>
                <a:latin typeface="Arial" panose="020B0604020202020204" pitchFamily="34" charset="0"/>
                <a:ea typeface="+mn-ea"/>
                <a:cs typeface="Arial" panose="020B0604020202020204" pitchFamily="34" charset="0"/>
              </a:defRPr>
            </a:lvl2pPr>
            <a:lvl3pPr marL="487668" indent="-380990" algn="l" rtl="0" latinLnBrk="0">
              <a:spcAft>
                <a:spcPts val="667"/>
              </a:spcAft>
              <a:buClrTx/>
              <a:buSzPct val="125000"/>
              <a:buFont typeface="Wingdings" panose="05000000000000000000" pitchFamily="2" charset="2"/>
              <a:buChar char="§"/>
              <a:defRPr lang="en-US" sz="2400" kern="1200" dirty="0" smtClean="0">
                <a:solidFill>
                  <a:schemeClr val="tx1"/>
                </a:solidFill>
                <a:latin typeface="Arial" panose="020B0604020202020204" pitchFamily="34" charset="0"/>
                <a:ea typeface="+mn-ea"/>
                <a:cs typeface="Arial" panose="020B0604020202020204" pitchFamily="34" charset="0"/>
              </a:defRPr>
            </a:lvl3pPr>
            <a:lvl4pPr marL="487668" indent="-380990" algn="l" rtl="0" latinLnBrk="0">
              <a:spcAft>
                <a:spcPts val="667"/>
              </a:spcAft>
              <a:buClrTx/>
              <a:buSzPct val="125000"/>
              <a:buFont typeface="Wingdings" panose="05000000000000000000" pitchFamily="2" charset="2"/>
              <a:buChar char="§"/>
              <a:defRPr lang="en-US" sz="2400" kern="1200" dirty="0" smtClean="0">
                <a:solidFill>
                  <a:schemeClr val="tx1"/>
                </a:solidFill>
                <a:latin typeface="Arial" panose="020B0604020202020204" pitchFamily="34" charset="0"/>
                <a:ea typeface="+mn-ea"/>
                <a:cs typeface="Arial" panose="020B0604020202020204" pitchFamily="34" charset="0"/>
              </a:defRPr>
            </a:lvl4pPr>
            <a:lvl5pPr marL="487668" indent="-380990" algn="l" rtl="0" latinLnBrk="0">
              <a:spcAft>
                <a:spcPts val="667"/>
              </a:spcAft>
              <a:buClrTx/>
              <a:buSzPct val="125000"/>
              <a:buFont typeface="Wingdings" panose="05000000000000000000" pitchFamily="2" charset="2"/>
              <a:buChar char="§"/>
              <a:defRPr lang="en-US" sz="24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3241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8" name="Rectangle 7"/>
          <p:cNvSpPr/>
          <p:nvPr/>
        </p:nvSpPr>
        <p:spPr>
          <a:xfrm>
            <a:off x="0" y="1600200"/>
            <a:ext cx="1727200" cy="990600"/>
          </a:xfrm>
          <a:prstGeom prst="rect">
            <a:avLst/>
          </a:prstGeom>
          <a:solidFill>
            <a:srgbClr val="0066C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9" name="Rectangle 8"/>
          <p:cNvSpPr/>
          <p:nvPr/>
        </p:nvSpPr>
        <p:spPr>
          <a:xfrm>
            <a:off x="1828800" y="1600200"/>
            <a:ext cx="10363200" cy="990600"/>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2" name="Title 1"/>
          <p:cNvSpPr>
            <a:spLocks noGrp="1"/>
          </p:cNvSpPr>
          <p:nvPr>
            <p:ph type="title" hasCustomPrompt="1"/>
          </p:nvPr>
        </p:nvSpPr>
        <p:spPr>
          <a:xfrm>
            <a:off x="1828800" y="1600200"/>
            <a:ext cx="10363200" cy="990600"/>
          </a:xfrm>
        </p:spPr>
        <p:txBody>
          <a:bodyPr/>
          <a:lstStyle>
            <a:lvl1pPr algn="l">
              <a:buNone/>
              <a:defRPr sz="5867" b="0" cap="none">
                <a:solidFill>
                  <a:srgbClr val="FFFFFF"/>
                </a:solidFill>
                <a:latin typeface="Trebuchet MS" panose="020B0603020202020204" pitchFamily="34" charset="0"/>
              </a:defRPr>
            </a:lvl1pPr>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solidFill>
                  <a:srgbClr val="464646"/>
                </a:solidFill>
              </a:rPr>
              <a:pPr/>
              <a:t>12/4/2024</a:t>
            </a:fld>
            <a:endParaRPr lang="en-US" dirty="0">
              <a:solidFill>
                <a:srgbClr val="464646"/>
              </a:solidFill>
            </a:endParaRPr>
          </a:p>
        </p:txBody>
      </p:sp>
      <p:sp>
        <p:nvSpPr>
          <p:cNvPr id="13" name="Slide Number Placeholder 12"/>
          <p:cNvSpPr>
            <a:spLocks noGrp="1"/>
          </p:cNvSpPr>
          <p:nvPr>
            <p:ph type="sldNum" sz="quarter" idx="11"/>
          </p:nvPr>
        </p:nvSpPr>
        <p:spPr>
          <a:xfrm>
            <a:off x="0" y="1752601"/>
            <a:ext cx="1727200" cy="701676"/>
          </a:xfrm>
          <a:prstGeom prst="rect">
            <a:avLst/>
          </a:prstGeom>
        </p:spPr>
        <p:txBody>
          <a:bodyPr>
            <a:noAutofit/>
          </a:bodyPr>
          <a:lstStyle>
            <a:lvl1pPr>
              <a:defRPr sz="3200">
                <a:solidFill>
                  <a:srgbClr val="FFFFFF"/>
                </a:solidFill>
              </a:defRPr>
            </a:lvl1pPr>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464646"/>
              </a:solidFill>
            </a:endParaRPr>
          </a:p>
        </p:txBody>
      </p:sp>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217152" y="76200"/>
            <a:ext cx="1974849" cy="39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63060"/>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812800" y="1803402"/>
            <a:ext cx="5181600" cy="4358165"/>
          </a:xfrm>
        </p:spPr>
        <p:txBody>
          <a:bodyPr/>
          <a:lstStyle>
            <a:lvl2pPr>
              <a:defRPr lang="en-US" sz="2400" kern="1200" dirty="0" smtClean="0">
                <a:solidFill>
                  <a:schemeClr val="tx1"/>
                </a:solidFill>
                <a:latin typeface="Arial" panose="020B0604020202020204" pitchFamily="34" charset="0"/>
                <a:ea typeface="+mn-ea"/>
                <a:cs typeface="Arial" panose="020B0604020202020204" pitchFamily="34" charset="0"/>
              </a:defRPr>
            </a:lvl2pPr>
            <a:lvl4pPr marL="731502" indent="-380990">
              <a:defRPr/>
            </a:lvl4pPr>
          </a:lstStyle>
          <a:p>
            <a:pPr lvl="0"/>
            <a:r>
              <a:rPr lang="en-US" dirty="0"/>
              <a:t>Click to edit Master text styles</a:t>
            </a:r>
          </a:p>
          <a:p>
            <a:pPr lvl="1"/>
            <a:r>
              <a:rPr lang="en-US" dirty="0"/>
              <a:t>Second level</a:t>
            </a:r>
          </a:p>
          <a:p>
            <a:pPr lvl="2"/>
            <a:r>
              <a:rPr lang="en-US" dirty="0"/>
              <a:t>Third level</a:t>
            </a:r>
          </a:p>
          <a:p>
            <a:pPr marL="731502" lvl="1" indent="-380990" algn="l" rtl="0" eaLnBrk="1" latinLnBrk="0" hangingPunct="1">
              <a:spcBef>
                <a:spcPts val="733"/>
              </a:spcBef>
              <a:spcAft>
                <a:spcPts val="667"/>
              </a:spcAft>
              <a:buClr>
                <a:srgbClr val="0066CC"/>
              </a:buClr>
              <a:buSzPct val="125000"/>
              <a:buFont typeface="Wingdings" panose="05000000000000000000" pitchFamily="2" charset="2"/>
              <a:buChar char="§"/>
            </a:pPr>
            <a:r>
              <a:rPr lang="en-US" dirty="0"/>
              <a:t>Fourth level</a:t>
            </a:r>
          </a:p>
          <a:p>
            <a:pPr lvl="4"/>
            <a:r>
              <a:rPr lang="en-US" dirty="0"/>
              <a:t>Fifth level</a:t>
            </a:r>
          </a:p>
        </p:txBody>
      </p:sp>
      <p:sp>
        <p:nvSpPr>
          <p:cNvPr id="11" name="Content Placeholder 10"/>
          <p:cNvSpPr>
            <a:spLocks noGrp="1"/>
          </p:cNvSpPr>
          <p:nvPr>
            <p:ph sz="quarter" idx="14"/>
          </p:nvPr>
        </p:nvSpPr>
        <p:spPr>
          <a:xfrm>
            <a:off x="6459868" y="1803399"/>
            <a:ext cx="5181600" cy="4358167"/>
          </a:xfrm>
        </p:spPr>
        <p:txBody>
          <a:bodyPr/>
          <a:lstStyle/>
          <a:p>
            <a:pPr lvl="0"/>
            <a:r>
              <a:rPr lang="en-US" dirty="0"/>
              <a:t>Click to edit Master text styles</a:t>
            </a:r>
          </a:p>
          <a:p>
            <a:pPr lvl="1"/>
            <a:r>
              <a:rPr lang="en-US" dirty="0"/>
              <a:t>Second level</a:t>
            </a:r>
          </a:p>
          <a:p>
            <a:pPr lvl="2"/>
            <a:r>
              <a:rPr lang="en-US" dirty="0"/>
              <a:t>Third level</a:t>
            </a:r>
          </a:p>
          <a:p>
            <a:pPr lvl="1"/>
            <a:r>
              <a:rPr lang="en-US" dirty="0"/>
              <a:t>Fourth level</a:t>
            </a:r>
          </a:p>
          <a:p>
            <a:pPr lvl="2"/>
            <a:r>
              <a:rPr lang="en-US" dirty="0"/>
              <a:t>Fifth level</a:t>
            </a:r>
          </a:p>
        </p:txBody>
      </p:sp>
      <p:sp>
        <p:nvSpPr>
          <p:cNvPr id="8" name="Date Placeholder 7"/>
          <p:cNvSpPr>
            <a:spLocks noGrp="1"/>
          </p:cNvSpPr>
          <p:nvPr>
            <p:ph type="dt" sz="half" idx="15"/>
          </p:nvPr>
        </p:nvSpPr>
        <p:spPr/>
        <p:txBody>
          <a:bodyPr rtlCol="0"/>
          <a:lstStyle/>
          <a:p>
            <a:fld id="{E4606EA6-EFEA-4C30-9264-4F9291A5780D}" type="datetime1">
              <a:rPr lang="en-US" smtClean="0">
                <a:solidFill>
                  <a:srgbClr val="464646"/>
                </a:solidFill>
              </a:rPr>
              <a:pPr/>
              <a:t>12/4/2024</a:t>
            </a:fld>
            <a:endParaRPr lang="en-US" dirty="0">
              <a:solidFill>
                <a:srgbClr val="464646"/>
              </a:solidFill>
            </a:endParaRPr>
          </a:p>
        </p:txBody>
      </p:sp>
      <p:sp>
        <p:nvSpPr>
          <p:cNvPr id="10" name="Slide Number Placeholder 9"/>
          <p:cNvSpPr>
            <a:spLocks noGrp="1"/>
          </p:cNvSpPr>
          <p:nvPr>
            <p:ph type="sldNum" sz="quarter" idx="16"/>
          </p:nvPr>
        </p:nvSpPr>
        <p:spPr>
          <a:xfrm>
            <a:off x="0" y="1457325"/>
            <a:ext cx="711200" cy="244476"/>
          </a:xfrm>
          <a:prstGeom prst="rect">
            <a:avLst/>
          </a:prstGeom>
        </p:spPr>
        <p:txBody>
          <a:bodyPr rtlCol="0"/>
          <a:lstStyle/>
          <a:p>
            <a:fld id="{8F82E0A0-C266-4798-8C8F-B9F91E9DA37E}"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464646"/>
              </a:solidFill>
            </a:endParaRPr>
          </a:p>
        </p:txBody>
      </p:sp>
    </p:spTree>
    <p:extLst>
      <p:ext uri="{BB962C8B-B14F-4D97-AF65-F5344CB8AC3E}">
        <p14:creationId xmlns:p14="http://schemas.microsoft.com/office/powerpoint/2010/main" val="1440903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0.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image" Target="../media/image49.png"/><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image" Target="../media/image48.png"/><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theme" Target="../theme/theme12.xml"/><Relationship Id="rId3" Type="http://schemas.openxmlformats.org/officeDocument/2006/relationships/slideLayout" Target="../slideLayouts/slideLayout204.xml"/><Relationship Id="rId21" Type="http://schemas.openxmlformats.org/officeDocument/2006/relationships/image" Target="../media/image55.png"/><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image" Target="../media/image54.png"/><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image" Target="../media/image53.png"/><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image" Target="../media/image5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3" Type="http://schemas.openxmlformats.org/officeDocument/2006/relationships/slideLayout" Target="../slideLayouts/slideLayout234.xml"/><Relationship Id="rId21" Type="http://schemas.openxmlformats.org/officeDocument/2006/relationships/image" Target="../media/image58.png"/><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image" Target="../media/image57.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image" Target="../media/image60.png"/><Relationship Id="rId10" Type="http://schemas.openxmlformats.org/officeDocument/2006/relationships/slideLayout" Target="../slideLayouts/slideLayout241.xml"/><Relationship Id="rId19" Type="http://schemas.openxmlformats.org/officeDocument/2006/relationships/theme" Target="../theme/theme14.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image" Target="../media/image5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5.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7.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2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image" Target="../media/image1.emf"/><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47" Type="http://schemas.openxmlformats.org/officeDocument/2006/relationships/slideLayout" Target="../slideLayouts/slideLayout164.xml"/><Relationship Id="rId50" Type="http://schemas.openxmlformats.org/officeDocument/2006/relationships/slideLayout" Target="../slideLayouts/slideLayout167.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9" Type="http://schemas.openxmlformats.org/officeDocument/2006/relationships/slideLayout" Target="../slideLayouts/slideLayout146.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49" Type="http://schemas.openxmlformats.org/officeDocument/2006/relationships/slideLayout" Target="../slideLayouts/slideLayout166.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52" Type="http://schemas.openxmlformats.org/officeDocument/2006/relationships/theme" Target="../theme/theme9.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slideLayout" Target="../slideLayouts/slideLayout165.xml"/><Relationship Id="rId8" Type="http://schemas.openxmlformats.org/officeDocument/2006/relationships/slideLayout" Target="../slideLayouts/slideLayout125.xml"/><Relationship Id="rId51" Type="http://schemas.openxmlformats.org/officeDocument/2006/relationships/slideLayout" Target="../slideLayouts/slideLayout168.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slideLayout" Target="../slideLayouts/slideLayout163.xml"/><Relationship Id="rId20" Type="http://schemas.openxmlformats.org/officeDocument/2006/relationships/slideLayout" Target="../slideLayouts/slideLayout137.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err="1"/>
              <a:t>Mastertitelformat</a:t>
            </a:r>
            <a:r>
              <a:rPr lang="en-GB" noProof="0"/>
              <a:t> </a:t>
            </a:r>
            <a:r>
              <a:rPr lang="en-GB" noProof="0" err="1"/>
              <a:t>bearbeiten</a:t>
            </a:r>
            <a:endParaRPr lang="en-GB" noProof="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err="1"/>
              <a:t>Mastertextformat</a:t>
            </a:r>
            <a:r>
              <a:rPr lang="en-GB" noProof="0"/>
              <a:t> </a:t>
            </a:r>
            <a:r>
              <a:rPr lang="en-GB" noProof="0" err="1"/>
              <a:t>bearbeiten</a:t>
            </a:r>
            <a:endParaRPr lang="en-GB" noProof="0"/>
          </a:p>
          <a:p>
            <a:pPr lvl="1"/>
            <a:r>
              <a:rPr lang="en-GB" noProof="0" err="1"/>
              <a:t>Zweite</a:t>
            </a:r>
            <a:r>
              <a:rPr lang="en-GB" noProof="0"/>
              <a:t> Ebene</a:t>
            </a:r>
          </a:p>
          <a:p>
            <a:pPr lvl="2"/>
            <a:r>
              <a:rPr lang="en-GB" noProof="0" err="1"/>
              <a:t>Dritte</a:t>
            </a:r>
            <a:r>
              <a:rPr lang="en-GB" noProof="0"/>
              <a:t> Ebene</a:t>
            </a:r>
          </a:p>
          <a:p>
            <a:pPr lvl="3"/>
            <a:r>
              <a:rPr lang="en-GB" noProof="0" err="1"/>
              <a:t>Vierte</a:t>
            </a:r>
            <a:r>
              <a:rPr lang="en-GB" noProof="0"/>
              <a:t> Ebene</a:t>
            </a:r>
          </a:p>
          <a:p>
            <a:pPr lvl="4"/>
            <a:r>
              <a:rPr lang="en-GB" noProof="0" err="1"/>
              <a:t>Fünfte</a:t>
            </a:r>
            <a:r>
              <a:rPr lang="en-GB" noProof="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noProof="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pic>
        <p:nvPicPr>
          <p:cNvPr id="6" name="Grafik 7">
            <a:extLst>
              <a:ext uri="{FF2B5EF4-FFF2-40B4-BE49-F238E27FC236}">
                <a16:creationId xmlns:a16="http://schemas.microsoft.com/office/drawing/2014/main" id="{F71E3A17-EFE3-5197-097A-FA51ED3013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42171325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407" userDrawn="1">
          <p15:clr>
            <a:srgbClr val="F26B43"/>
          </p15:clr>
        </p15:guide>
        <p15:guide id="7" pos="279" userDrawn="1">
          <p15:clr>
            <a:srgbClr val="F26B43"/>
          </p15:clr>
        </p15:guide>
        <p15:guide id="8" pos="7469" userDrawn="1">
          <p15:clr>
            <a:srgbClr val="F26B43"/>
          </p15:clr>
        </p15:guide>
        <p15:guide id="9" pos="4180" userDrawn="1">
          <p15:clr>
            <a:srgbClr val="F26B43"/>
          </p15:clr>
        </p15:guide>
        <p15:guide id="10" orient="horz" pos="381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FAA94-0D1B-40E4-932D-2E5148069069}"/>
              </a:ext>
            </a:extLst>
          </p:cNvPr>
          <p:cNvSpPr>
            <a:spLocks noGrp="1"/>
          </p:cNvSpPr>
          <p:nvPr>
            <p:ph type="title"/>
          </p:nvPr>
        </p:nvSpPr>
        <p:spPr>
          <a:xfrm>
            <a:off x="0" y="1"/>
            <a:ext cx="12192000" cy="914400"/>
          </a:xfrm>
          <a:prstGeom prst="rect">
            <a:avLst/>
          </a:prstGeom>
        </p:spPr>
        <p:txBody>
          <a:bodyPr vert="horz" lIns="182880" tIns="91440" rIns="18288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EFF6C4D2-E8E8-4B3F-BD41-D2D75607BF05}"/>
              </a:ext>
            </a:extLst>
          </p:cNvPr>
          <p:cNvSpPr>
            <a:spLocks noGrp="1"/>
          </p:cNvSpPr>
          <p:nvPr>
            <p:ph type="body" idx="1"/>
          </p:nvPr>
        </p:nvSpPr>
        <p:spPr>
          <a:xfrm>
            <a:off x="457200" y="1371600"/>
            <a:ext cx="11430000" cy="43891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Tree>
    <p:extLst>
      <p:ext uri="{BB962C8B-B14F-4D97-AF65-F5344CB8AC3E}">
        <p14:creationId xmlns:p14="http://schemas.microsoft.com/office/powerpoint/2010/main" val="117000231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hf sldNum="0" hdr="0" ftr="0" dt="0"/>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1"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1" y="6580588"/>
            <a:ext cx="790001"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fld id="{CB2A9C5F-569E-41BE-B5E5-7CBFE1B687B2}" type="datetime1">
              <a:rPr lang="en-GB" smtClean="0"/>
              <a:pPr/>
              <a:t>04/12/2024</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6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2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2" name="Rectangle 11"/>
          <p:cNvSpPr/>
          <p:nvPr userDrawn="1"/>
        </p:nvSpPr>
        <p:spPr bwMode="gray">
          <a:xfrm>
            <a:off x="9735601" y="379578"/>
            <a:ext cx="1976400" cy="694800"/>
          </a:xfrm>
          <a:prstGeom prst="rect">
            <a:avLst/>
          </a:prstGeom>
          <a:blipFill dpi="0" rotWithShape="1">
            <a:blip r:embed="rId2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Tree>
    <p:extLst>
      <p:ext uri="{BB962C8B-B14F-4D97-AF65-F5344CB8AC3E}">
        <p14:creationId xmlns:p14="http://schemas.microsoft.com/office/powerpoint/2010/main" val="124998512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Lst>
  <p:hf hd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087168E-D4AA-4E26-BAB4-555C1D81D0C3}" type="datetime1">
              <a:rPr lang="en-GB" smtClean="0">
                <a:solidFill>
                  <a:prstClr val="black"/>
                </a:solidFill>
              </a:rPr>
              <a:pPr/>
              <a:t>04/12/2024</a:t>
            </a:fld>
            <a:endParaRPr lang="en-GB">
              <a:solidFill>
                <a:prstClr val="black"/>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GB">
                <a:solidFill>
                  <a:prstClr val="black"/>
                </a:solidFill>
              </a:rPr>
              <a:t>| Title of the presentation</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74CE0EA-F3B5-4684-BA10-C594598FDB9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94704639"/>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BF3D66-F8B9-998A-3F99-BA29151A4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E5F4C0E-7D9F-CD00-3411-0DF395554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2546A563-9C18-5037-06C4-D2CFC43BEC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92513-E554-7A4E-B302-4E539390004B}" type="datetimeFigureOut">
              <a:rPr lang="en-CH" smtClean="0"/>
              <a:t>04/12/2024</a:t>
            </a:fld>
            <a:endParaRPr lang="en-CH"/>
          </a:p>
        </p:txBody>
      </p:sp>
      <p:sp>
        <p:nvSpPr>
          <p:cNvPr id="5" name="Footer Placeholder 4">
            <a:extLst>
              <a:ext uri="{FF2B5EF4-FFF2-40B4-BE49-F238E27FC236}">
                <a16:creationId xmlns:a16="http://schemas.microsoft.com/office/drawing/2014/main" id="{0FA2BEC8-52FD-19E5-761D-7043E685F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32EC9409-DD49-3978-CB1A-0AB883A3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F395E-544A-E64D-94CE-7F18513849EF}" type="slidenum">
              <a:rPr lang="en-CH" smtClean="0"/>
              <a:t>‹#›</a:t>
            </a:fld>
            <a:endParaRPr lang="en-CH"/>
          </a:p>
        </p:txBody>
      </p:sp>
    </p:spTree>
    <p:extLst>
      <p:ext uri="{BB962C8B-B14F-4D97-AF65-F5344CB8AC3E}">
        <p14:creationId xmlns:p14="http://schemas.microsoft.com/office/powerpoint/2010/main" val="11501608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C51C84E-F3C1-8CC0-177D-2AC8FF8617FD}"/>
              </a:ext>
            </a:extLst>
          </p:cNvPr>
          <p:cNvSpPr>
            <a:spLocks noGrp="1" noChangeArrowheads="1"/>
          </p:cNvSpPr>
          <p:nvPr>
            <p:ph type="title"/>
          </p:nvPr>
        </p:nvSpPr>
        <p:spPr bwMode="auto">
          <a:xfrm>
            <a:off x="1583267" y="274638"/>
            <a:ext cx="100816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3AA2461-6D4A-789B-B2EC-4129624F5A18}"/>
              </a:ext>
            </a:extLst>
          </p:cNvPr>
          <p:cNvSpPr>
            <a:spLocks noGrp="1" noChangeArrowheads="1"/>
          </p:cNvSpPr>
          <p:nvPr>
            <p:ph type="body" idx="1"/>
          </p:nvPr>
        </p:nvSpPr>
        <p:spPr bwMode="auto">
          <a:xfrm>
            <a:off x="1583267" y="1600201"/>
            <a:ext cx="100816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2" name="Line 8">
            <a:extLst>
              <a:ext uri="{FF2B5EF4-FFF2-40B4-BE49-F238E27FC236}">
                <a16:creationId xmlns:a16="http://schemas.microsoft.com/office/drawing/2014/main" id="{763A353C-2970-B4F1-3197-6DF7302FDC2F}"/>
              </a:ext>
            </a:extLst>
          </p:cNvPr>
          <p:cNvSpPr>
            <a:spLocks noChangeShapeType="1"/>
          </p:cNvSpPr>
          <p:nvPr/>
        </p:nvSpPr>
        <p:spPr bwMode="auto">
          <a:xfrm>
            <a:off x="1583267" y="1484313"/>
            <a:ext cx="10081684" cy="0"/>
          </a:xfrm>
          <a:prstGeom prst="line">
            <a:avLst/>
          </a:prstGeom>
          <a:noFill/>
          <a:ln w="57150">
            <a:solidFill>
              <a:srgbClr val="EE0000"/>
            </a:solidFill>
            <a:round/>
            <a:headEnd/>
            <a:tailEnd/>
          </a:ln>
        </p:spPr>
        <p:txBody>
          <a:bodyPr/>
          <a:lstStyle/>
          <a:p>
            <a:pPr eaLnBrk="1" hangingPunct="1">
              <a:defRPr/>
            </a:pPr>
            <a:endParaRPr lang="en-US" sz="1350">
              <a:solidFill>
                <a:srgbClr val="000000"/>
              </a:solidFill>
            </a:endParaRPr>
          </a:p>
        </p:txBody>
      </p:sp>
      <p:sp>
        <p:nvSpPr>
          <p:cNvPr id="8" name="Rounded Rectangle 7">
            <a:extLst>
              <a:ext uri="{FF2B5EF4-FFF2-40B4-BE49-F238E27FC236}">
                <a16:creationId xmlns:a16="http://schemas.microsoft.com/office/drawing/2014/main" id="{6EEEA0F5-4002-D766-11AD-F36233B1003B}"/>
              </a:ext>
            </a:extLst>
          </p:cNvPr>
          <p:cNvSpPr/>
          <p:nvPr userDrawn="1"/>
        </p:nvSpPr>
        <p:spPr>
          <a:xfrm>
            <a:off x="1587501" y="6329364"/>
            <a:ext cx="10081684" cy="268287"/>
          </a:xfrm>
          <a:prstGeom prst="roundRect">
            <a:avLst/>
          </a:prstGeom>
          <a:pattFill prst="pct90">
            <a:fgClr>
              <a:srgbClr val="0D813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nSpc>
                <a:spcPct val="115000"/>
              </a:lnSpc>
              <a:spcBef>
                <a:spcPts val="0"/>
              </a:spcBef>
              <a:spcAft>
                <a:spcPts val="800"/>
              </a:spcAft>
            </a:pPr>
            <a:r>
              <a:rPr lang="en-US" sz="1800" b="1" dirty="0">
                <a:effectLst/>
                <a:latin typeface="Verdana" panose="020B0604030504040204" pitchFamily="34" charset="0"/>
                <a:ea typeface="Verdana" panose="020B0604030504040204" pitchFamily="34" charset="0"/>
                <a:cs typeface="Verdana" panose="020B0604030504040204" pitchFamily="34" charset="0"/>
              </a:rPr>
              <a:t>Advocating for policy change: the dos and don’ts</a:t>
            </a:r>
            <a:endParaRPr lang="en-US" sz="1800" dirty="0">
              <a:effectLst/>
              <a:latin typeface="Aptos" panose="020B0004020202020204" pitchFamily="34" charset="0"/>
              <a:ea typeface="Times New Roman" panose="02020603050405020304" pitchFamily="18" charset="0"/>
              <a:cs typeface="Cordia New" panose="020B0304020202020204" pitchFamily="34" charset="-34"/>
            </a:endParaRPr>
          </a:p>
        </p:txBody>
      </p:sp>
      <p:grpSp>
        <p:nvGrpSpPr>
          <p:cNvPr id="1030" name="Group 8">
            <a:extLst>
              <a:ext uri="{FF2B5EF4-FFF2-40B4-BE49-F238E27FC236}">
                <a16:creationId xmlns:a16="http://schemas.microsoft.com/office/drawing/2014/main" id="{598ABE53-A66F-EDA5-190C-AA17A0D31ADC}"/>
              </a:ext>
            </a:extLst>
          </p:cNvPr>
          <p:cNvGrpSpPr>
            <a:grpSpLocks/>
          </p:cNvGrpSpPr>
          <p:nvPr userDrawn="1"/>
        </p:nvGrpSpPr>
        <p:grpSpPr bwMode="auto">
          <a:xfrm>
            <a:off x="-10584" y="763589"/>
            <a:ext cx="825501" cy="6111875"/>
            <a:chOff x="-32090" y="-7049"/>
            <a:chExt cx="845678" cy="6868405"/>
          </a:xfrm>
        </p:grpSpPr>
        <p:sp>
          <p:nvSpPr>
            <p:cNvPr id="10" name="Rectangle 9">
              <a:extLst>
                <a:ext uri="{FF2B5EF4-FFF2-40B4-BE49-F238E27FC236}">
                  <a16:creationId xmlns:a16="http://schemas.microsoft.com/office/drawing/2014/main" id="{9A212DD2-EBDA-8735-092D-73ABAA9F260A}"/>
                </a:ext>
              </a:extLst>
            </p:cNvPr>
            <p:cNvSpPr/>
            <p:nvPr userDrawn="1"/>
          </p:nvSpPr>
          <p:spPr>
            <a:xfrm>
              <a:off x="596748" y="87"/>
              <a:ext cx="216840" cy="6861269"/>
            </a:xfrm>
            <a:prstGeom prst="rect">
              <a:avLst/>
            </a:prstGeom>
            <a:pattFill prst="pct90">
              <a:fgClr>
                <a:srgbClr val="0D813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M" sz="1800"/>
            </a:p>
          </p:txBody>
        </p:sp>
        <p:sp>
          <p:nvSpPr>
            <p:cNvPr id="11" name="Rectangle 10">
              <a:extLst>
                <a:ext uri="{FF2B5EF4-FFF2-40B4-BE49-F238E27FC236}">
                  <a16:creationId xmlns:a16="http://schemas.microsoft.com/office/drawing/2014/main" id="{59ABB500-11A8-1DE8-675A-965AA159BE1B}"/>
                </a:ext>
              </a:extLst>
            </p:cNvPr>
            <p:cNvSpPr/>
            <p:nvPr userDrawn="1"/>
          </p:nvSpPr>
          <p:spPr>
            <a:xfrm>
              <a:off x="379908" y="-7049"/>
              <a:ext cx="216840" cy="6852348"/>
            </a:xfrm>
            <a:prstGeom prst="rect">
              <a:avLst/>
            </a:prstGeom>
            <a:pattFill prst="pct90">
              <a:fgClr>
                <a:srgbClr val="FF7B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M" sz="1800"/>
            </a:p>
          </p:txBody>
        </p:sp>
        <p:sp>
          <p:nvSpPr>
            <p:cNvPr id="12" name="Rectangle 11">
              <a:extLst>
                <a:ext uri="{FF2B5EF4-FFF2-40B4-BE49-F238E27FC236}">
                  <a16:creationId xmlns:a16="http://schemas.microsoft.com/office/drawing/2014/main" id="{0508C7AE-B231-8833-B43E-B711E1F89640}"/>
                </a:ext>
              </a:extLst>
            </p:cNvPr>
            <p:cNvSpPr/>
            <p:nvPr userDrawn="1"/>
          </p:nvSpPr>
          <p:spPr>
            <a:xfrm>
              <a:off x="178246" y="-7049"/>
              <a:ext cx="216840" cy="6854133"/>
            </a:xfrm>
            <a:prstGeom prst="rect">
              <a:avLst/>
            </a:prstGeom>
            <a:pattFill prst="pct90">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M" sz="1800"/>
            </a:p>
          </p:txBody>
        </p:sp>
        <p:sp>
          <p:nvSpPr>
            <p:cNvPr id="16" name="Rectangle 15">
              <a:extLst>
                <a:ext uri="{FF2B5EF4-FFF2-40B4-BE49-F238E27FC236}">
                  <a16:creationId xmlns:a16="http://schemas.microsoft.com/office/drawing/2014/main" id="{19E0BEEA-CEBB-4666-6890-313CEE25F1C3}"/>
                </a:ext>
              </a:extLst>
            </p:cNvPr>
            <p:cNvSpPr/>
            <p:nvPr userDrawn="1"/>
          </p:nvSpPr>
          <p:spPr>
            <a:xfrm>
              <a:off x="-32090" y="87"/>
              <a:ext cx="216842" cy="6845212"/>
            </a:xfrm>
            <a:prstGeom prst="rect">
              <a:avLst/>
            </a:prstGeom>
            <a:pattFill prst="pct90">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M" sz="1800"/>
            </a:p>
          </p:txBody>
        </p:sp>
      </p:grpSp>
      <p:pic>
        <p:nvPicPr>
          <p:cNvPr id="1031" name="Picture 6" descr="Cort of Arms">
            <a:extLst>
              <a:ext uri="{FF2B5EF4-FFF2-40B4-BE49-F238E27FC236}">
                <a16:creationId xmlns:a16="http://schemas.microsoft.com/office/drawing/2014/main" id="{ACE3A322-FA3C-4939-1CB1-12B126B642B5}"/>
              </a:ext>
            </a:extLst>
          </p:cNvPr>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11180233" y="-30163"/>
            <a:ext cx="1001184"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C7A578EA-060B-C971-E667-1151F1EC1583}"/>
              </a:ext>
            </a:extLst>
          </p:cNvPr>
          <p:cNvGrpSpPr>
            <a:grpSpLocks/>
          </p:cNvGrpSpPr>
          <p:nvPr userDrawn="1"/>
        </p:nvGrpSpPr>
        <p:grpSpPr bwMode="auto">
          <a:xfrm>
            <a:off x="-31751" y="22226"/>
            <a:ext cx="1138768" cy="792163"/>
            <a:chOff x="2695584" y="1576680"/>
            <a:chExt cx="4086255" cy="3652520"/>
          </a:xfrm>
        </p:grpSpPr>
        <p:pic>
          <p:nvPicPr>
            <p:cNvPr id="1033" name="Picture 8">
              <a:extLst>
                <a:ext uri="{FF2B5EF4-FFF2-40B4-BE49-F238E27FC236}">
                  <a16:creationId xmlns:a16="http://schemas.microsoft.com/office/drawing/2014/main" id="{FFAB6965-5D52-C8FB-C42F-4B1BA7B406CB}"/>
                </a:ext>
              </a:extLst>
            </p:cNvPr>
            <p:cNvPicPr>
              <a:picLocks noChangeArrowheads="1"/>
            </p:cNvPicPr>
            <p:nvPr userDrawn="1"/>
          </p:nvPicPr>
          <p:blipFill>
            <a:blip r:embed="rId21" cstate="email">
              <a:extLst>
                <a:ext uri="{28A0092B-C50C-407E-A947-70E740481C1C}">
                  <a14:useLocalDpi xmlns:a14="http://schemas.microsoft.com/office/drawing/2010/main"/>
                </a:ext>
              </a:extLst>
            </a:blip>
            <a:srcRect/>
            <a:stretch>
              <a:fillRect/>
            </a:stretch>
          </p:blipFill>
          <p:spPr bwMode="auto">
            <a:xfrm>
              <a:off x="2895282" y="1576680"/>
              <a:ext cx="3200400" cy="365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a:extLst>
                <a:ext uri="{FF2B5EF4-FFF2-40B4-BE49-F238E27FC236}">
                  <a16:creationId xmlns:a16="http://schemas.microsoft.com/office/drawing/2014/main" id="{27F9ED9D-C1F1-57B9-6407-820764627814}"/>
                </a:ext>
              </a:extLst>
            </p:cNvPr>
            <p:cNvPicPr>
              <a:picLocks noChangeAspect="1" noChangeArrowheads="1"/>
            </p:cNvPicPr>
            <p:nvPr userDrawn="1"/>
          </p:nvPicPr>
          <p:blipFill>
            <a:blip r:embed="rId22" cstate="email">
              <a:extLst>
                <a:ext uri="{28A0092B-C50C-407E-A947-70E740481C1C}">
                  <a14:useLocalDpi xmlns:a14="http://schemas.microsoft.com/office/drawing/2010/main"/>
                </a:ext>
              </a:extLst>
            </a:blip>
            <a:srcRect/>
            <a:stretch>
              <a:fillRect/>
            </a:stretch>
          </p:blipFill>
          <p:spPr bwMode="auto">
            <a:xfrm>
              <a:off x="2843808" y="1772816"/>
              <a:ext cx="3321050" cy="289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56CB4646-BBFF-89E7-7E91-A41285FA3696}"/>
                </a:ext>
              </a:extLst>
            </p:cNvPr>
            <p:cNvPicPr>
              <a:picLocks noChangeAspect="1" noChangeArrowheads="1"/>
            </p:cNvPicPr>
            <p:nvPr userDrawn="1"/>
          </p:nvPicPr>
          <p:blipFill>
            <a:blip r:embed="rId23" cstate="email">
              <a:extLst>
                <a:ext uri="{28A0092B-C50C-407E-A947-70E740481C1C}">
                  <a14:useLocalDpi xmlns:a14="http://schemas.microsoft.com/office/drawing/2010/main"/>
                </a:ext>
              </a:extLst>
            </a:blip>
            <a:srcRect/>
            <a:stretch>
              <a:fillRect/>
            </a:stretch>
          </p:blipFill>
          <p:spPr bwMode="auto">
            <a:xfrm>
              <a:off x="4033837" y="3125472"/>
              <a:ext cx="1245870" cy="41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a:extLst>
                <a:ext uri="{FF2B5EF4-FFF2-40B4-BE49-F238E27FC236}">
                  <a16:creationId xmlns:a16="http://schemas.microsoft.com/office/drawing/2014/main" id="{3D281C16-7212-05FF-D454-7E67CF0AD716}"/>
                </a:ext>
              </a:extLst>
            </p:cNvPr>
            <p:cNvSpPr/>
            <p:nvPr userDrawn="1"/>
          </p:nvSpPr>
          <p:spPr>
            <a:xfrm>
              <a:off x="2695584" y="2542136"/>
              <a:ext cx="3321045" cy="5256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lnSpc>
                  <a:spcPct val="107000"/>
                </a:lnSpc>
                <a:defRPr/>
              </a:pPr>
              <a:r>
                <a:rPr lang="en-US" sz="400" b="1" dirty="0">
                  <a:solidFill>
                    <a:srgbClr val="FFFFFF"/>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95</a:t>
              </a:r>
              <a:endParaRPr lang="en-ZM" sz="400" dirty="0">
                <a:ea typeface="Calibri" panose="020F0502020204030204" pitchFamily="34" charset="0"/>
                <a:cs typeface="Times New Roman" panose="02020603050405020304" pitchFamily="18" charset="0"/>
              </a:endParaRPr>
            </a:p>
          </p:txBody>
        </p:sp>
        <p:sp>
          <p:nvSpPr>
            <p:cNvPr id="23" name="Rounded Rectangle 22">
              <a:extLst>
                <a:ext uri="{FF2B5EF4-FFF2-40B4-BE49-F238E27FC236}">
                  <a16:creationId xmlns:a16="http://schemas.microsoft.com/office/drawing/2014/main" id="{A2D3F86D-F4BA-13CA-6EE7-E785F6168B2F}"/>
                </a:ext>
              </a:extLst>
            </p:cNvPr>
            <p:cNvSpPr/>
            <p:nvPr userDrawn="1"/>
          </p:nvSpPr>
          <p:spPr>
            <a:xfrm>
              <a:off x="3187501" y="2607165"/>
              <a:ext cx="3594338" cy="3682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lnSpc>
                  <a:spcPct val="107000"/>
                </a:lnSpc>
                <a:defRPr/>
              </a:pPr>
              <a:r>
                <a:rPr lang="en-US" sz="400" b="1" dirty="0">
                  <a:solidFill>
                    <a:srgbClr val="FFFFFF"/>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95</a:t>
              </a:r>
              <a:endParaRPr lang="en-ZM" sz="400" dirty="0">
                <a:ea typeface="Calibri" panose="020F0502020204030204" pitchFamily="34" charset="0"/>
                <a:cs typeface="Times New Roman" panose="02020603050405020304" pitchFamily="18" charset="0"/>
              </a:endParaRPr>
            </a:p>
          </p:txBody>
        </p:sp>
        <p:sp>
          <p:nvSpPr>
            <p:cNvPr id="24" name="Rounded Rectangle 23">
              <a:extLst>
                <a:ext uri="{FF2B5EF4-FFF2-40B4-BE49-F238E27FC236}">
                  <a16:creationId xmlns:a16="http://schemas.microsoft.com/office/drawing/2014/main" id="{E98D86B2-4D36-526A-240D-E903B41F2DFC}"/>
                </a:ext>
              </a:extLst>
            </p:cNvPr>
            <p:cNvSpPr/>
            <p:nvPr userDrawn="1"/>
          </p:nvSpPr>
          <p:spPr>
            <a:xfrm>
              <a:off x="3450089" y="1657384"/>
              <a:ext cx="2413356" cy="5256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lnSpc>
                  <a:spcPct val="107000"/>
                </a:lnSpc>
                <a:defRPr/>
              </a:pPr>
              <a:r>
                <a:rPr lang="en-US" sz="400" b="1" dirty="0">
                  <a:solidFill>
                    <a:srgbClr val="FFFFFF"/>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95</a:t>
              </a:r>
              <a:endParaRPr lang="en-ZM" sz="400" dirty="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5318820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Lst>
  <p:transition>
    <p:split orient="vert"/>
  </p:transition>
  <p:hf hdr="0"/>
  <p:txStyles>
    <p:titleStyle>
      <a:lvl1pPr algn="ctr" rtl="0" eaLnBrk="0" fontAlgn="base" hangingPunct="0">
        <a:spcBef>
          <a:spcPct val="0"/>
        </a:spcBef>
        <a:spcAft>
          <a:spcPct val="0"/>
        </a:spcAft>
        <a:defRPr sz="3300">
          <a:solidFill>
            <a:srgbClr val="007E00"/>
          </a:solidFill>
          <a:latin typeface="Century Gothic" panose="020B0502020202020204" pitchFamily="34" charset="0"/>
          <a:ea typeface="MS PGothic" panose="020B0600070205080204" pitchFamily="34" charset="-128"/>
          <a:cs typeface="+mj-cs"/>
        </a:defRPr>
      </a:lvl1pPr>
      <a:lvl2pPr algn="ctr" rtl="0" eaLnBrk="0" fontAlgn="base" hangingPunct="0">
        <a:spcBef>
          <a:spcPct val="0"/>
        </a:spcBef>
        <a:spcAft>
          <a:spcPct val="0"/>
        </a:spcAft>
        <a:defRPr sz="3300">
          <a:solidFill>
            <a:srgbClr val="007E00"/>
          </a:solidFill>
          <a:latin typeface="Century Gothic" panose="020B0502020202020204" pitchFamily="34" charset="0"/>
          <a:ea typeface="MS PGothic" panose="020B0600070205080204" pitchFamily="34" charset="-128"/>
        </a:defRPr>
      </a:lvl2pPr>
      <a:lvl3pPr algn="ctr" rtl="0" eaLnBrk="0" fontAlgn="base" hangingPunct="0">
        <a:spcBef>
          <a:spcPct val="0"/>
        </a:spcBef>
        <a:spcAft>
          <a:spcPct val="0"/>
        </a:spcAft>
        <a:defRPr sz="3300">
          <a:solidFill>
            <a:srgbClr val="007E00"/>
          </a:solidFill>
          <a:latin typeface="Century Gothic" panose="020B0502020202020204" pitchFamily="34" charset="0"/>
          <a:ea typeface="MS PGothic" panose="020B0600070205080204" pitchFamily="34" charset="-128"/>
        </a:defRPr>
      </a:lvl3pPr>
      <a:lvl4pPr algn="ctr" rtl="0" eaLnBrk="0" fontAlgn="base" hangingPunct="0">
        <a:spcBef>
          <a:spcPct val="0"/>
        </a:spcBef>
        <a:spcAft>
          <a:spcPct val="0"/>
        </a:spcAft>
        <a:defRPr sz="3300">
          <a:solidFill>
            <a:srgbClr val="007E00"/>
          </a:solidFill>
          <a:latin typeface="Century Gothic" panose="020B0502020202020204" pitchFamily="34" charset="0"/>
          <a:ea typeface="MS PGothic" panose="020B0600070205080204" pitchFamily="34" charset="-128"/>
        </a:defRPr>
      </a:lvl4pPr>
      <a:lvl5pPr algn="ctr" rtl="0" eaLnBrk="0" fontAlgn="base" hangingPunct="0">
        <a:spcBef>
          <a:spcPct val="0"/>
        </a:spcBef>
        <a:spcAft>
          <a:spcPct val="0"/>
        </a:spcAft>
        <a:defRPr sz="3300">
          <a:solidFill>
            <a:srgbClr val="007E00"/>
          </a:solidFill>
          <a:latin typeface="Century Gothic" panose="020B0502020202020204" pitchFamily="34" charset="0"/>
          <a:ea typeface="MS PGothic" panose="020B0600070205080204" pitchFamily="34" charset="-128"/>
        </a:defRPr>
      </a:lvl5pPr>
      <a:lvl6pPr marL="342900" algn="ctr" rtl="0" eaLnBrk="1" fontAlgn="base" hangingPunct="1">
        <a:spcBef>
          <a:spcPct val="0"/>
        </a:spcBef>
        <a:spcAft>
          <a:spcPct val="0"/>
        </a:spcAft>
        <a:defRPr sz="3300">
          <a:solidFill>
            <a:srgbClr val="007E00"/>
          </a:solidFill>
          <a:latin typeface="Arial" charset="0"/>
        </a:defRPr>
      </a:lvl6pPr>
      <a:lvl7pPr marL="685800" algn="ctr" rtl="0" eaLnBrk="1" fontAlgn="base" hangingPunct="1">
        <a:spcBef>
          <a:spcPct val="0"/>
        </a:spcBef>
        <a:spcAft>
          <a:spcPct val="0"/>
        </a:spcAft>
        <a:defRPr sz="3300">
          <a:solidFill>
            <a:srgbClr val="007E00"/>
          </a:solidFill>
          <a:latin typeface="Arial" charset="0"/>
        </a:defRPr>
      </a:lvl7pPr>
      <a:lvl8pPr marL="1028700" algn="ctr" rtl="0" eaLnBrk="1" fontAlgn="base" hangingPunct="1">
        <a:spcBef>
          <a:spcPct val="0"/>
        </a:spcBef>
        <a:spcAft>
          <a:spcPct val="0"/>
        </a:spcAft>
        <a:defRPr sz="3300">
          <a:solidFill>
            <a:srgbClr val="007E00"/>
          </a:solidFill>
          <a:latin typeface="Arial" charset="0"/>
        </a:defRPr>
      </a:lvl8pPr>
      <a:lvl9pPr marL="1371600" algn="ctr" rtl="0" eaLnBrk="1" fontAlgn="base" hangingPunct="1">
        <a:spcBef>
          <a:spcPct val="0"/>
        </a:spcBef>
        <a:spcAft>
          <a:spcPct val="0"/>
        </a:spcAft>
        <a:defRPr sz="3300">
          <a:solidFill>
            <a:srgbClr val="007E00"/>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Century Gothic" panose="020B0502020202020204" pitchFamily="34" charset="0"/>
          <a:ea typeface="MS PGothic" panose="020B0600070205080204" pitchFamily="34" charset="-128"/>
          <a:cs typeface="+mn-cs"/>
        </a:defRPr>
      </a:lvl1pPr>
      <a:lvl2pPr marL="557213" indent="-214313" algn="l" rtl="0" eaLnBrk="0" fontAlgn="base" hangingPunct="0">
        <a:spcBef>
          <a:spcPct val="20000"/>
        </a:spcBef>
        <a:spcAft>
          <a:spcPct val="0"/>
        </a:spcAft>
        <a:buChar char="–"/>
        <a:defRPr sz="2100">
          <a:solidFill>
            <a:schemeClr val="tx1"/>
          </a:solidFill>
          <a:latin typeface="Century Gothic" panose="020B0502020202020204" pitchFamily="34" charset="0"/>
          <a:ea typeface="MS PGothic" panose="020B0600070205080204" pitchFamily="34" charset="-128"/>
        </a:defRPr>
      </a:lvl2pPr>
      <a:lvl3pPr marL="857250" indent="-171450" algn="l" rtl="0" eaLnBrk="0" fontAlgn="base" hangingPunct="0">
        <a:spcBef>
          <a:spcPct val="20000"/>
        </a:spcBef>
        <a:spcAft>
          <a:spcPct val="0"/>
        </a:spcAft>
        <a:buChar char="•"/>
        <a:defRPr>
          <a:solidFill>
            <a:schemeClr val="tx1"/>
          </a:solidFill>
          <a:latin typeface="Century Gothic" panose="020B0502020202020204" pitchFamily="34" charset="0"/>
          <a:ea typeface="MS PGothic" panose="020B0600070205080204" pitchFamily="34" charset="-128"/>
        </a:defRPr>
      </a:lvl3pPr>
      <a:lvl4pPr marL="1200150" indent="-171450" algn="l" rtl="0" eaLnBrk="0" fontAlgn="base" hangingPunct="0">
        <a:spcBef>
          <a:spcPct val="20000"/>
        </a:spcBef>
        <a:spcAft>
          <a:spcPct val="0"/>
        </a:spcAft>
        <a:buChar char="–"/>
        <a:defRPr sz="1500">
          <a:solidFill>
            <a:schemeClr val="tx1"/>
          </a:solidFill>
          <a:latin typeface="Century Gothic" panose="020B0502020202020204" pitchFamily="34" charset="0"/>
          <a:ea typeface="MS PGothic" panose="020B0600070205080204" pitchFamily="34" charset="-128"/>
        </a:defRPr>
      </a:lvl4pPr>
      <a:lvl5pPr marL="1543050" indent="-171450" algn="l" rtl="0" eaLnBrk="0" fontAlgn="base" hangingPunct="0">
        <a:spcBef>
          <a:spcPct val="20000"/>
        </a:spcBef>
        <a:spcAft>
          <a:spcPct val="0"/>
        </a:spcAft>
        <a:buChar char="»"/>
        <a:defRPr sz="1500">
          <a:solidFill>
            <a:schemeClr val="tx1"/>
          </a:solidFill>
          <a:latin typeface="Century Gothic" panose="020B0502020202020204" pitchFamily="34" charset="0"/>
          <a:ea typeface="MS PGothic" panose="020B0600070205080204" pitchFamily="34" charset="-128"/>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5F7C4B2-A096-469B-B3E7-073A51B2E954}" type="datetimeFigureOut">
              <a:rPr lang="en-US" smtClean="0"/>
              <a:t>12/4/2024</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82CD8847-B884-4BD5-BCC4-50A727B89155}" type="slidenum">
              <a:rPr lang="en-US" smtClean="0"/>
              <a:t>‹#›</a:t>
            </a:fld>
            <a:endParaRPr lang="en-US"/>
          </a:p>
        </p:txBody>
      </p:sp>
    </p:spTree>
    <p:extLst>
      <p:ext uri="{BB962C8B-B14F-4D97-AF65-F5344CB8AC3E}">
        <p14:creationId xmlns:p14="http://schemas.microsoft.com/office/powerpoint/2010/main" val="26879534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ED030-A8E8-458D-9A4D-F550385B2884}" type="datetimeFigureOut">
              <a:rPr lang="en-KE" smtClean="0"/>
              <a:t>12/04/2024</a:t>
            </a:fld>
            <a:endParaRPr lang="en-K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A2EBB-0D74-4D37-9435-44C78CFB8DC9}" type="slidenum">
              <a:rPr lang="en-KE" smtClean="0"/>
              <a:t>‹#›</a:t>
            </a:fld>
            <a:endParaRPr lang="en-KE"/>
          </a:p>
        </p:txBody>
      </p:sp>
    </p:spTree>
    <p:extLst>
      <p:ext uri="{BB962C8B-B14F-4D97-AF65-F5344CB8AC3E}">
        <p14:creationId xmlns:p14="http://schemas.microsoft.com/office/powerpoint/2010/main" val="209704154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18" cstate="email">
            <a:extLst>
              <a:ext uri="{28A0092B-C50C-407E-A947-70E740481C1C}">
                <a14:useLocalDpi xmlns:a14="http://schemas.microsoft.com/office/drawing/2010/main"/>
              </a:ext>
            </a:extLst>
          </a:blip>
          <a:srcRect/>
          <a:stretch/>
        </p:blipFill>
        <p:spPr>
          <a:xfrm>
            <a:off x="251232" y="207065"/>
            <a:ext cx="2048330" cy="1318904"/>
          </a:xfrm>
          <a:prstGeom prst="rect">
            <a:avLst/>
          </a:prstGeom>
        </p:spPr>
      </p:pic>
    </p:spTree>
    <p:extLst>
      <p:ext uri="{BB962C8B-B14F-4D97-AF65-F5344CB8AC3E}">
        <p14:creationId xmlns:p14="http://schemas.microsoft.com/office/powerpoint/2010/main" val="91469508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7E0D52-5366-403D-8B54-9EE73137BC30}"/>
              </a:ext>
            </a:extLst>
          </p:cNvPr>
          <p:cNvSpPr>
            <a:spLocks noGrp="1"/>
          </p:cNvSpPr>
          <p:nvPr>
            <p:ph type="title"/>
          </p:nvPr>
        </p:nvSpPr>
        <p:spPr>
          <a:xfrm>
            <a:off x="838203" y="365128"/>
            <a:ext cx="10515600" cy="1325563"/>
          </a:xfrm>
          <a:prstGeom prst="rect">
            <a:avLst/>
          </a:prstGeom>
        </p:spPr>
        <p:txBody>
          <a:bodyPr vert="horz" lIns="91440" tIns="45720" rIns="91440" bIns="45720" rtlCol="0" anchor="ctr">
            <a:normAutofit/>
          </a:bodyPr>
          <a:lstStyle/>
          <a:p>
            <a:r>
              <a:rPr lang="en-US"/>
              <a:t>Click to edit Master title style</a:t>
            </a:r>
            <a:endParaRPr lang="en-ZM"/>
          </a:p>
        </p:txBody>
      </p:sp>
      <p:sp>
        <p:nvSpPr>
          <p:cNvPr id="3" name="Text Placeholder 2">
            <a:extLst>
              <a:ext uri="{FF2B5EF4-FFF2-40B4-BE49-F238E27FC236}">
                <a16:creationId xmlns:a16="http://schemas.microsoft.com/office/drawing/2014/main" id="{9BD431E6-8DAC-40CB-BAFD-AC6F655698FB}"/>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M"/>
          </a:p>
        </p:txBody>
      </p:sp>
      <p:sp>
        <p:nvSpPr>
          <p:cNvPr id="4" name="Date Placeholder 3">
            <a:extLst>
              <a:ext uri="{FF2B5EF4-FFF2-40B4-BE49-F238E27FC236}">
                <a16:creationId xmlns:a16="http://schemas.microsoft.com/office/drawing/2014/main" id="{EA6899A5-F0F3-4513-BA8B-E7E5618146C8}"/>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16FF88-E646-42E3-B60B-1B719A803936}" type="datetimeFigureOut">
              <a:rPr lang="en-ZM" smtClean="0"/>
              <a:t>12/04/2024</a:t>
            </a:fld>
            <a:endParaRPr lang="en-ZM"/>
          </a:p>
        </p:txBody>
      </p:sp>
      <p:sp>
        <p:nvSpPr>
          <p:cNvPr id="5" name="Footer Placeholder 4">
            <a:extLst>
              <a:ext uri="{FF2B5EF4-FFF2-40B4-BE49-F238E27FC236}">
                <a16:creationId xmlns:a16="http://schemas.microsoft.com/office/drawing/2014/main" id="{6BA12B74-A4E4-4109-805D-BE4BDB4F6402}"/>
              </a:ext>
            </a:extLst>
          </p:cNvPr>
          <p:cNvSpPr>
            <a:spLocks noGrp="1"/>
          </p:cNvSpPr>
          <p:nvPr>
            <p:ph type="ftr" sz="quarter" idx="3"/>
          </p:nvPr>
        </p:nvSpPr>
        <p:spPr>
          <a:xfrm>
            <a:off x="4038603" y="635635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ZM"/>
          </a:p>
        </p:txBody>
      </p:sp>
      <p:sp>
        <p:nvSpPr>
          <p:cNvPr id="6" name="Slide Number Placeholder 5">
            <a:extLst>
              <a:ext uri="{FF2B5EF4-FFF2-40B4-BE49-F238E27FC236}">
                <a16:creationId xmlns:a16="http://schemas.microsoft.com/office/drawing/2014/main" id="{BAFDFF46-4C15-47F6-A1F5-6282D987BF7E}"/>
              </a:ext>
            </a:extLst>
          </p:cNvPr>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AFE9BE-2F7D-414F-88F4-414D0EF30828}" type="slidenum">
              <a:rPr lang="en-ZM" smtClean="0"/>
              <a:t>‹#›</a:t>
            </a:fld>
            <a:endParaRPr lang="en-ZM"/>
          </a:p>
        </p:txBody>
      </p:sp>
    </p:spTree>
    <p:extLst>
      <p:ext uri="{BB962C8B-B14F-4D97-AF65-F5344CB8AC3E}">
        <p14:creationId xmlns:p14="http://schemas.microsoft.com/office/powerpoint/2010/main" val="143744468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Lst>
  <p:txStyles>
    <p:titleStyle>
      <a:lvl1pPr algn="l" defTabSz="68580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3" indent="-171453" algn="l" defTabSz="685808"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57" indent="-171453" algn="l" defTabSz="68580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61" indent="-171453" algn="l" defTabSz="68580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66" indent="-171453" algn="l" defTabSz="68580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70" indent="-171453" algn="l" defTabSz="68580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74" indent="-171453" algn="l" defTabSz="68580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79" indent="-171453" algn="l" defTabSz="68580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83" indent="-171453" algn="l" defTabSz="68580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87" indent="-171453" algn="l" defTabSz="68580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ZM"/>
      </a:defPPr>
      <a:lvl1pPr marL="0" algn="l" defTabSz="685808" rtl="0" eaLnBrk="1" latinLnBrk="0" hangingPunct="1">
        <a:defRPr sz="1351" kern="1200">
          <a:solidFill>
            <a:schemeClr val="tx1"/>
          </a:solidFill>
          <a:latin typeface="+mn-lt"/>
          <a:ea typeface="+mn-ea"/>
          <a:cs typeface="+mn-cs"/>
        </a:defRPr>
      </a:lvl1pPr>
      <a:lvl2pPr marL="342905" algn="l" defTabSz="685808" rtl="0" eaLnBrk="1" latinLnBrk="0" hangingPunct="1">
        <a:defRPr sz="1351" kern="1200">
          <a:solidFill>
            <a:schemeClr val="tx1"/>
          </a:solidFill>
          <a:latin typeface="+mn-lt"/>
          <a:ea typeface="+mn-ea"/>
          <a:cs typeface="+mn-cs"/>
        </a:defRPr>
      </a:lvl2pPr>
      <a:lvl3pPr marL="685808" algn="l" defTabSz="685808" rtl="0" eaLnBrk="1" latinLnBrk="0" hangingPunct="1">
        <a:defRPr sz="1351" kern="1200">
          <a:solidFill>
            <a:schemeClr val="tx1"/>
          </a:solidFill>
          <a:latin typeface="+mn-lt"/>
          <a:ea typeface="+mn-ea"/>
          <a:cs typeface="+mn-cs"/>
        </a:defRPr>
      </a:lvl3pPr>
      <a:lvl4pPr marL="1028713" algn="l" defTabSz="685808" rtl="0" eaLnBrk="1" latinLnBrk="0" hangingPunct="1">
        <a:defRPr sz="1351" kern="1200">
          <a:solidFill>
            <a:schemeClr val="tx1"/>
          </a:solidFill>
          <a:latin typeface="+mn-lt"/>
          <a:ea typeface="+mn-ea"/>
          <a:cs typeface="+mn-cs"/>
        </a:defRPr>
      </a:lvl4pPr>
      <a:lvl5pPr marL="1371617" algn="l" defTabSz="685808" rtl="0" eaLnBrk="1" latinLnBrk="0" hangingPunct="1">
        <a:defRPr sz="1351" kern="1200">
          <a:solidFill>
            <a:schemeClr val="tx1"/>
          </a:solidFill>
          <a:latin typeface="+mn-lt"/>
          <a:ea typeface="+mn-ea"/>
          <a:cs typeface="+mn-cs"/>
        </a:defRPr>
      </a:lvl5pPr>
      <a:lvl6pPr marL="1714522" algn="l" defTabSz="685808" rtl="0" eaLnBrk="1" latinLnBrk="0" hangingPunct="1">
        <a:defRPr sz="1351" kern="1200">
          <a:solidFill>
            <a:schemeClr val="tx1"/>
          </a:solidFill>
          <a:latin typeface="+mn-lt"/>
          <a:ea typeface="+mn-ea"/>
          <a:cs typeface="+mn-cs"/>
        </a:defRPr>
      </a:lvl6pPr>
      <a:lvl7pPr marL="2057426" algn="l" defTabSz="685808" rtl="0" eaLnBrk="1" latinLnBrk="0" hangingPunct="1">
        <a:defRPr sz="1351" kern="1200">
          <a:solidFill>
            <a:schemeClr val="tx1"/>
          </a:solidFill>
          <a:latin typeface="+mn-lt"/>
          <a:ea typeface="+mn-ea"/>
          <a:cs typeface="+mn-cs"/>
        </a:defRPr>
      </a:lvl7pPr>
      <a:lvl8pPr marL="2400330" algn="l" defTabSz="685808" rtl="0" eaLnBrk="1" latinLnBrk="0" hangingPunct="1">
        <a:defRPr sz="1351" kern="1200">
          <a:solidFill>
            <a:schemeClr val="tx1"/>
          </a:solidFill>
          <a:latin typeface="+mn-lt"/>
          <a:ea typeface="+mn-ea"/>
          <a:cs typeface="+mn-cs"/>
        </a:defRPr>
      </a:lvl8pPr>
      <a:lvl9pPr marL="2743235" algn="l" defTabSz="685808"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820185"/>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lang="en-US" dirty="0"/>
              <a:t>Click to edit Master text styles</a:t>
            </a:r>
          </a:p>
          <a:p>
            <a:pPr lvl="1"/>
            <a:r>
              <a:rPr lang="en-US" dirty="0"/>
              <a:t>Second level</a:t>
            </a:r>
          </a:p>
          <a:p>
            <a:pPr lvl="3"/>
            <a:r>
              <a:rPr lang="en-US" dirty="0"/>
              <a:t>Third level</a:t>
            </a:r>
          </a:p>
          <a:p>
            <a:pPr lvl="4"/>
            <a:r>
              <a:rPr lang="en-US" dirty="0"/>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lstStyle>
          <a:p>
            <a:fld id="{E4606EA6-EFEA-4C30-9264-4F9291A5780D}" type="datetime1">
              <a:rPr lang="en-US" smtClean="0">
                <a:solidFill>
                  <a:srgbClr val="464646"/>
                </a:solidFill>
              </a:rPr>
              <a:pPr/>
              <a:t>12/4/2024</a:t>
            </a:fld>
            <a:endParaRPr lang="en-US" dirty="0">
              <a:solidFill>
                <a:srgbClr val="464646"/>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lstStyle>
          <a:p>
            <a:endParaRPr lang="en-US" dirty="0">
              <a:solidFill>
                <a:srgbClr val="464646"/>
              </a:solidFill>
            </a:endParaRPr>
          </a:p>
        </p:txBody>
      </p:sp>
      <p:sp>
        <p:nvSpPr>
          <p:cNvPr id="7" name="Rectangle 6"/>
          <p:cNvSpPr/>
          <p:nvPr/>
        </p:nvSpPr>
        <p:spPr>
          <a:xfrm>
            <a:off x="0" y="109220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8" name="Rectangle 7"/>
          <p:cNvSpPr/>
          <p:nvPr/>
        </p:nvSpPr>
        <p:spPr>
          <a:xfrm>
            <a:off x="0" y="1126753"/>
            <a:ext cx="711200" cy="72841"/>
          </a:xfrm>
          <a:prstGeom prst="rect">
            <a:avLst/>
          </a:prstGeom>
          <a:solidFill>
            <a:srgbClr val="0066C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9" name="Rectangle 8"/>
          <p:cNvSpPr/>
          <p:nvPr/>
        </p:nvSpPr>
        <p:spPr>
          <a:xfrm>
            <a:off x="787400" y="1126753"/>
            <a:ext cx="11404600" cy="72841"/>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dirty="0">
              <a:solidFill>
                <a:prstClr val="white"/>
              </a:solidFill>
            </a:endParaRPr>
          </a:p>
        </p:txBody>
      </p:sp>
      <p:sp>
        <p:nvSpPr>
          <p:cNvPr id="22" name="Title Placeholder 21"/>
          <p:cNvSpPr>
            <a:spLocks noGrp="1"/>
          </p:cNvSpPr>
          <p:nvPr>
            <p:ph type="title"/>
          </p:nvPr>
        </p:nvSpPr>
        <p:spPr>
          <a:xfrm>
            <a:off x="812800" y="157480"/>
            <a:ext cx="10871200" cy="934720"/>
          </a:xfrm>
          <a:prstGeom prst="rect">
            <a:avLst/>
          </a:prstGeom>
        </p:spPr>
        <p:txBody>
          <a:bodyPr vert="horz" anchor="b">
            <a:normAutofit/>
          </a:bodyPr>
          <a:lstStyle/>
          <a:p>
            <a:r>
              <a:rPr lang="en-US" dirty="0"/>
              <a:t>Click to edit Master title style</a:t>
            </a:r>
          </a:p>
        </p:txBody>
      </p:sp>
      <p:pic>
        <p:nvPicPr>
          <p:cNvPr id="11" name="Picture 2"/>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217152" y="76200"/>
            <a:ext cx="1974849" cy="39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3176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rtl="0" eaLnBrk="1" fontAlgn="base" latinLnBrk="0" hangingPunct="1">
        <a:lnSpc>
          <a:spcPts val="3467"/>
        </a:lnSpc>
        <a:spcBef>
          <a:spcPct val="0"/>
        </a:spcBef>
        <a:spcAft>
          <a:spcPct val="0"/>
        </a:spcAft>
        <a:buNone/>
        <a:defRPr lang="en-US" sz="4000" b="1" kern="1200" dirty="0">
          <a:solidFill>
            <a:srgbClr val="002776"/>
          </a:solidFill>
          <a:latin typeface="Arial"/>
          <a:ea typeface="+mj-ea"/>
          <a:cs typeface="+mj-cs"/>
        </a:defRPr>
      </a:lvl1pPr>
    </p:titleStyle>
    <p:bodyStyle>
      <a:lvl1pPr marL="487668" indent="-380990" algn="l" rtl="0" eaLnBrk="1" latinLnBrk="0" hangingPunct="1">
        <a:spcBef>
          <a:spcPts val="933"/>
        </a:spcBef>
        <a:spcAft>
          <a:spcPts val="667"/>
        </a:spcAft>
        <a:buClrTx/>
        <a:buSzPct val="125000"/>
        <a:buFont typeface="Wingdings" panose="05000000000000000000" pitchFamily="2" charset="2"/>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731502" indent="-380990" algn="l" rtl="0" eaLnBrk="1" latinLnBrk="0" hangingPunct="1">
        <a:spcBef>
          <a:spcPts val="733"/>
        </a:spcBef>
        <a:spcAft>
          <a:spcPts val="667"/>
        </a:spcAft>
        <a:buClrTx/>
        <a:buSzPct val="125000"/>
        <a:buFont typeface="Wingdings" panose="05000000000000000000" pitchFamily="2" charset="2"/>
        <a:buChar char="§"/>
        <a:defRPr lang="en-US" sz="2400" kern="1200" dirty="0" smtClean="0">
          <a:solidFill>
            <a:schemeClr val="tx1"/>
          </a:solidFill>
          <a:latin typeface="Arial" panose="020B0604020202020204" pitchFamily="34" charset="0"/>
          <a:ea typeface="+mn-ea"/>
          <a:cs typeface="Arial" panose="020B0604020202020204" pitchFamily="34" charset="0"/>
        </a:defRPr>
      </a:lvl2pPr>
      <a:lvl3pPr marL="487668" indent="-380990" algn="l" rtl="0" eaLnBrk="1" latinLnBrk="0" hangingPunct="1">
        <a:spcBef>
          <a:spcPts val="667"/>
        </a:spcBef>
        <a:spcAft>
          <a:spcPts val="667"/>
        </a:spcAft>
        <a:buClrTx/>
        <a:buSzPct val="125000"/>
        <a:buFont typeface="Wingdings" panose="05000000000000000000" pitchFamily="2" charset="2"/>
        <a:buChar char="§"/>
        <a:defRPr lang="en-US" sz="2400" kern="1200" dirty="0" smtClean="0">
          <a:solidFill>
            <a:schemeClr val="tx1"/>
          </a:solidFill>
          <a:latin typeface="Arial" panose="020B0604020202020204" pitchFamily="34" charset="0"/>
          <a:ea typeface="+mn-ea"/>
          <a:cs typeface="Arial" panose="020B0604020202020204" pitchFamily="34" charset="0"/>
        </a:defRPr>
      </a:lvl3pPr>
      <a:lvl4pPr marL="975336" indent="-380990" algn="l" rtl="0" eaLnBrk="1" latinLnBrk="0" hangingPunct="1">
        <a:spcBef>
          <a:spcPts val="533"/>
        </a:spcBef>
        <a:spcAft>
          <a:spcPts val="667"/>
        </a:spcAft>
        <a:buClrTx/>
        <a:buSzPct val="125000"/>
        <a:buFont typeface="Wingdings" panose="05000000000000000000" pitchFamily="2" charset="2"/>
        <a:buChar char="§"/>
        <a:defRPr lang="en-US" sz="2400" kern="1200" dirty="0" smtClean="0">
          <a:solidFill>
            <a:schemeClr val="tx1"/>
          </a:solidFill>
          <a:latin typeface="Arial" panose="020B0604020202020204" pitchFamily="34" charset="0"/>
          <a:ea typeface="+mn-ea"/>
          <a:cs typeface="Arial" panose="020B0604020202020204" pitchFamily="34" charset="0"/>
        </a:defRPr>
      </a:lvl4pPr>
      <a:lvl5pPr marL="1219170" indent="-380990" algn="l" rtl="0" eaLnBrk="1" latinLnBrk="0" hangingPunct="1">
        <a:spcBef>
          <a:spcPts val="533"/>
        </a:spcBef>
        <a:spcAft>
          <a:spcPts val="667"/>
        </a:spcAft>
        <a:buClrTx/>
        <a:buSzPct val="125000"/>
        <a:buFont typeface="Wingdings" panose="05000000000000000000" pitchFamily="2" charset="2"/>
        <a:buChar char="§"/>
        <a:defRPr lang="en-US" sz="2400" kern="1200" dirty="0">
          <a:solidFill>
            <a:schemeClr val="tx1"/>
          </a:solidFill>
          <a:latin typeface="Arial" panose="020B0604020202020204" pitchFamily="34" charset="0"/>
          <a:ea typeface="+mn-ea"/>
          <a:cs typeface="Arial" panose="020B0604020202020204" pitchFamily="34" charset="0"/>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4" y="1401624"/>
            <a:ext cx="6192839" cy="1260000"/>
          </a:xfrm>
          <a:prstGeom prst="rect">
            <a:avLst/>
          </a:prstGeom>
        </p:spPr>
        <p:txBody>
          <a:bodyPr vert="horz" lIns="0" tIns="0" rIns="0" bIns="0" rtlCol="0" anchor="t" anchorCtr="0">
            <a:noAutofit/>
          </a:bodyPr>
          <a:lstStyle/>
          <a:p>
            <a:r>
              <a:rPr lang="en-GB" noProof="0" dirty="0" err="1"/>
              <a:t>Mastertitelformat</a:t>
            </a:r>
            <a:r>
              <a:rPr lang="en-GB" noProof="0" dirty="0"/>
              <a:t> </a:t>
            </a:r>
            <a:r>
              <a:rPr lang="en-GB" noProof="0" dirty="0" err="1"/>
              <a:t>bearbeiten</a:t>
            </a:r>
            <a:endParaRPr lang="en-GB" noProof="0" dirty="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4" y="2766061"/>
            <a:ext cx="6192837" cy="3291841"/>
          </a:xfrm>
          <a:prstGeom prst="rect">
            <a:avLst/>
          </a:prstGeom>
        </p:spPr>
        <p:txBody>
          <a:bodyPr vert="horz" lIns="0" tIns="0" rIns="0" bIns="0" rtlCol="0" anchor="t" anchorCtr="0">
            <a:noAutofit/>
          </a:body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Ebene</a:t>
            </a:r>
          </a:p>
          <a:p>
            <a:pPr lvl="2"/>
            <a:r>
              <a:rPr lang="en-GB" noProof="0" dirty="0" err="1"/>
              <a:t>Dritte</a:t>
            </a:r>
            <a:r>
              <a:rPr lang="en-GB" noProof="0" dirty="0"/>
              <a:t> Ebene</a:t>
            </a:r>
          </a:p>
          <a:p>
            <a:pPr lvl="3"/>
            <a:r>
              <a:rPr lang="en-GB" noProof="0" dirty="0" err="1"/>
              <a:t>Vierte</a:t>
            </a:r>
            <a:r>
              <a:rPr lang="en-GB" noProof="0" dirty="0"/>
              <a:t> Ebene</a:t>
            </a:r>
          </a:p>
          <a:p>
            <a:pPr lvl="4"/>
            <a:r>
              <a:rPr lang="en-GB" noProof="0" dirty="0" err="1"/>
              <a:t>Fünfte</a:t>
            </a:r>
            <a:r>
              <a:rPr lang="en-GB" noProof="0" dirty="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3"/>
            <a:ext cx="3130867" cy="244317"/>
          </a:xfrm>
          <a:prstGeom prst="rect">
            <a:avLst/>
          </a:prstGeom>
        </p:spPr>
        <p:txBody>
          <a:bodyPr vert="horz" lIns="0" tIns="0" rIns="0" bIns="0" rtlCol="0" anchor="t" anchorCtr="0">
            <a:noAutofit/>
          </a:bodyPr>
          <a:lstStyle>
            <a:lvl1pPr algn="l">
              <a:defRPr sz="750">
                <a:solidFill>
                  <a:schemeClr val="tx1"/>
                </a:solidFill>
              </a:defRPr>
            </a:lvl1pPr>
          </a:lstStyle>
          <a:p>
            <a:r>
              <a:rPr lang="en-GB" noProof="0" dirty="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5" y="6276103"/>
            <a:ext cx="2909887" cy="244317"/>
          </a:xfrm>
          <a:prstGeom prst="rect">
            <a:avLst/>
          </a:prstGeom>
        </p:spPr>
        <p:txBody>
          <a:bodyPr vert="horz" wrap="none" lIns="0" tIns="0" rIns="0" bIns="0" rtlCol="0" anchor="t" anchorCtr="0">
            <a:noAutofit/>
          </a:bodyPr>
          <a:lstStyle>
            <a:lvl1pPr algn="l">
              <a:defRPr sz="750">
                <a:solidFill>
                  <a:schemeClr val="tx1"/>
                </a:solidFill>
              </a:defRPr>
            </a:lvl1pPr>
          </a:lstStyle>
          <a:p>
            <a:r>
              <a:rPr lang="en-GB" noProof="0" dirty="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61963" y="459742"/>
            <a:ext cx="728663" cy="266127"/>
          </a:xfrm>
          <a:prstGeom prst="rect">
            <a:avLst/>
          </a:prstGeom>
        </p:spPr>
      </p:pic>
      <p:pic>
        <p:nvPicPr>
          <p:cNvPr id="6" name="Grafik 7">
            <a:extLst>
              <a:ext uri="{FF2B5EF4-FFF2-40B4-BE49-F238E27FC236}">
                <a16:creationId xmlns:a16="http://schemas.microsoft.com/office/drawing/2014/main" id="{F71E3A17-EFE3-5197-097A-FA51ED30138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61963" y="459742"/>
            <a:ext cx="728663" cy="266127"/>
          </a:xfrm>
          <a:prstGeom prst="rect">
            <a:avLst/>
          </a:prstGeom>
        </p:spPr>
      </p:pic>
    </p:spTree>
    <p:extLst>
      <p:ext uri="{BB962C8B-B14F-4D97-AF65-F5344CB8AC3E}">
        <p14:creationId xmlns:p14="http://schemas.microsoft.com/office/powerpoint/2010/main" val="80814561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Lst>
  <p:hf sldNum="0" hdr="0"/>
  <p:txStyles>
    <p:titleStyle>
      <a:lvl1pPr algn="l" defTabSz="685800" rtl="0" eaLnBrk="1" latinLnBrk="0" hangingPunct="1">
        <a:lnSpc>
          <a:spcPct val="90000"/>
        </a:lnSpc>
        <a:spcBef>
          <a:spcPct val="0"/>
        </a:spcBef>
        <a:buNone/>
        <a:defRPr sz="3150" b="1" kern="1200">
          <a:solidFill>
            <a:schemeClr val="tx1"/>
          </a:solidFill>
          <a:latin typeface="+mj-lt"/>
          <a:ea typeface="+mj-ea"/>
          <a:cs typeface="+mj-cs"/>
        </a:defRPr>
      </a:lvl1pPr>
    </p:titleStyle>
    <p:bodyStyle>
      <a:lvl1pPr marL="165497" indent="-165497"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1pPr>
      <a:lvl2pPr marL="336947"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2pPr>
      <a:lvl3pPr marL="491729" indent="-159544"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3pPr>
      <a:lvl4pPr marL="673894" indent="-176213"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4pPr>
      <a:lvl5pPr marL="845344" indent="-176213"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407">
          <p15:clr>
            <a:srgbClr val="F26B43"/>
          </p15:clr>
        </p15:guide>
        <p15:guide id="7" pos="279">
          <p15:clr>
            <a:srgbClr val="F26B43"/>
          </p15:clr>
        </p15:guide>
        <p15:guide id="8" pos="7469">
          <p15:clr>
            <a:srgbClr val="F26B43"/>
          </p15:clr>
        </p15:guide>
        <p15:guide id="9" pos="4180">
          <p15:clr>
            <a:srgbClr val="F26B43"/>
          </p15:clr>
        </p15:guide>
        <p15:guide id="10" orient="horz" pos="381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53299924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51.xml"/><Relationship Id="rId1" Type="http://schemas.openxmlformats.org/officeDocument/2006/relationships/slideLayout" Target="../slideLayouts/slideLayout43.xml"/><Relationship Id="rId4" Type="http://schemas.openxmlformats.org/officeDocument/2006/relationships/image" Target="../media/image142.e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jpg"/><Relationship Id="rId7" Type="http://schemas.openxmlformats.org/officeDocument/2006/relationships/image" Target="../media/image147.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 Id="rId4" Type="http://schemas.openxmlformats.org/officeDocument/2006/relationships/image" Target="../media/image15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8.png"/><Relationship Id="rId4"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8.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0.xml"/><Relationship Id="rId1" Type="http://schemas.openxmlformats.org/officeDocument/2006/relationships/slideLayout" Target="../slideLayouts/slideLayout8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11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2.xml"/><Relationship Id="rId1" Type="http://schemas.openxmlformats.org/officeDocument/2006/relationships/slideLayout" Target="../slideLayouts/slideLayout9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1.xml"/></Relationships>
</file>

<file path=ppt/slides/_rels/slide11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4.xml"/><Relationship Id="rId1" Type="http://schemas.openxmlformats.org/officeDocument/2006/relationships/slideLayout" Target="../slideLayouts/slideLayout9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5.xml"/><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94.xml"/><Relationship Id="rId4" Type="http://schemas.openxmlformats.org/officeDocument/2006/relationships/image" Target="../media/image186.png"/></Relationships>
</file>

<file path=ppt/slides/_rels/slide12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6.xml"/><Relationship Id="rId1" Type="http://schemas.openxmlformats.org/officeDocument/2006/relationships/slideLayout" Target="../slideLayouts/slideLayout9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7.xml"/><Relationship Id="rId1" Type="http://schemas.openxmlformats.org/officeDocument/2006/relationships/slideLayout" Target="../slideLayouts/slideLayout9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8" Type="http://schemas.openxmlformats.org/officeDocument/2006/relationships/hyperlink" Target="https://www.researchprotocols.org/2024/1/e54129" TargetMode="External"/><Relationship Id="rId3" Type="http://schemas.openxmlformats.org/officeDocument/2006/relationships/hyperlink" Target="https://www.ncbi.nlm.nih.gov/pmc/articles/PMC9324124/" TargetMode="External"/><Relationship Id="rId7" Type="http://schemas.openxmlformats.org/officeDocument/2006/relationships/hyperlink" Target="https://www.tandfonline.com/doi/pdf/10.1080/25787489.2024.2305555" TargetMode="External"/><Relationship Id="rId12" Type="http://schemas.openxmlformats.org/officeDocument/2006/relationships/image" Target="../media/image191.png"/><Relationship Id="rId2" Type="http://schemas.openxmlformats.org/officeDocument/2006/relationships/notesSlide" Target="../notesSlides/notesSlide68.xml"/><Relationship Id="rId1" Type="http://schemas.openxmlformats.org/officeDocument/2006/relationships/slideLayout" Target="../slideLayouts/slideLayout90.xml"/><Relationship Id="rId6" Type="http://schemas.openxmlformats.org/officeDocument/2006/relationships/hyperlink" Target="https://journals.plos.org/globalpublichealth/article?id=10.1371/journal.pgph.0003457" TargetMode="External"/><Relationship Id="rId11" Type="http://schemas.openxmlformats.org/officeDocument/2006/relationships/image" Target="../media/image190.png"/><Relationship Id="rId5" Type="http://schemas.openxmlformats.org/officeDocument/2006/relationships/hyperlink" Target="https://www.tandfonline.com/doi/full/10.1080/25787489.2024.2312319" TargetMode="External"/><Relationship Id="rId10" Type="http://schemas.openxmlformats.org/officeDocument/2006/relationships/image" Target="../media/image189.png"/><Relationship Id="rId4" Type="http://schemas.openxmlformats.org/officeDocument/2006/relationships/hyperlink" Target="https://journals.plos.org/plosone/article/authors?id=10.1371/journal.pone.0295818" TargetMode="External"/><Relationship Id="rId9" Type="http://schemas.openxmlformats.org/officeDocument/2006/relationships/hyperlink" Target="https://www.tandfonline.com/doi/full/10.1080/25787489.2024.2378585?src=exp-la"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80.xml"/></Relationships>
</file>

<file path=ppt/slides/_rels/slide12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9.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1.xml"/></Relationships>
</file>

<file path=ppt/slides/_rels/slide132.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72.xml"/><Relationship Id="rId1" Type="http://schemas.openxmlformats.org/officeDocument/2006/relationships/slideLayout" Target="../slideLayouts/slideLayout102.xml"/><Relationship Id="rId4" Type="http://schemas.openxmlformats.org/officeDocument/2006/relationships/image" Target="../media/image196.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2.xml"/></Relationships>
</file>

<file path=ppt/slides/_rels/slide135.xml.rels><?xml version="1.0" encoding="UTF-8" standalone="yes"?>
<Relationships xmlns="http://schemas.openxmlformats.org/package/2006/relationships"><Relationship Id="rId3" Type="http://schemas.openxmlformats.org/officeDocument/2006/relationships/image" Target="../media/image197.tiff"/><Relationship Id="rId2" Type="http://schemas.openxmlformats.org/officeDocument/2006/relationships/notesSlide" Target="../notesSlides/notesSlide75.xml"/><Relationship Id="rId1" Type="http://schemas.openxmlformats.org/officeDocument/2006/relationships/slideLayout" Target="../slideLayouts/slideLayout10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2.xml"/></Relationships>
</file>

<file path=ppt/slides/_rels/slide13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77.xml"/><Relationship Id="rId1" Type="http://schemas.openxmlformats.org/officeDocument/2006/relationships/slideLayout" Target="../slideLayouts/slideLayout9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2.xml"/><Relationship Id="rId1" Type="http://schemas.openxmlformats.org/officeDocument/2006/relationships/slideLayout" Target="../slideLayouts/slideLayout10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2.xml"/></Relationships>
</file>

<file path=ppt/slides/_rels/slide14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87.xml"/><Relationship Id="rId1" Type="http://schemas.openxmlformats.org/officeDocument/2006/relationships/slideLayout" Target="../slideLayouts/slideLayout10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89.xml"/><Relationship Id="rId1" Type="http://schemas.openxmlformats.org/officeDocument/2006/relationships/slideLayout" Target="../slideLayouts/slideLayout10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7.xml"/></Relationships>
</file>

<file path=ppt/slides/_rels/slide15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02.jpeg"/><Relationship Id="rId7" Type="http://schemas.openxmlformats.org/officeDocument/2006/relationships/diagramColors" Target="../diagrams/colors12.xml"/><Relationship Id="rId2" Type="http://schemas.openxmlformats.org/officeDocument/2006/relationships/notesSlide" Target="../notesSlides/notesSlide91.xml"/><Relationship Id="rId1" Type="http://schemas.openxmlformats.org/officeDocument/2006/relationships/slideLayout" Target="../slideLayouts/slideLayout9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5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92.xml"/><Relationship Id="rId1" Type="http://schemas.openxmlformats.org/officeDocument/2006/relationships/slideLayout" Target="../slideLayouts/slideLayout9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59.xml.rels><?xml version="1.0" encoding="UTF-8" standalone="yes"?>
<Relationships xmlns="http://schemas.openxmlformats.org/package/2006/relationships"><Relationship Id="rId3" Type="http://schemas.openxmlformats.org/officeDocument/2006/relationships/hyperlink" Target="https://www.dreamstime.com/stock-images-look-left-bw-image542764" TargetMode="External"/><Relationship Id="rId2" Type="http://schemas.openxmlformats.org/officeDocument/2006/relationships/notesSlide" Target="../notesSlides/notesSlide96.xml"/><Relationship Id="rId1" Type="http://schemas.openxmlformats.org/officeDocument/2006/relationships/slideLayout" Target="../slideLayouts/slideLayout99.xml"/><Relationship Id="rId4" Type="http://schemas.openxmlformats.org/officeDocument/2006/relationships/image" Target="../media/image20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97.xml"/><Relationship Id="rId1" Type="http://schemas.openxmlformats.org/officeDocument/2006/relationships/slideLayout" Target="../slideLayouts/slideLayout99.xml"/></Relationships>
</file>

<file path=ppt/slides/_rels/slide16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98.xml"/><Relationship Id="rId1" Type="http://schemas.openxmlformats.org/officeDocument/2006/relationships/slideLayout" Target="../slideLayouts/slideLayout99.xml"/></Relationships>
</file>

<file path=ppt/slides/_rels/slide162.xml.rels><?xml version="1.0" encoding="UTF-8" standalone="yes"?>
<Relationships xmlns="http://schemas.openxmlformats.org/package/2006/relationships"><Relationship Id="rId3" Type="http://schemas.openxmlformats.org/officeDocument/2006/relationships/hyperlink" Target="https://youtu.be/NGr9BnY90WY?si=DTZfxSXC4i6hklb3" TargetMode="External"/><Relationship Id="rId2" Type="http://schemas.openxmlformats.org/officeDocument/2006/relationships/notesSlide" Target="../notesSlides/notesSlide99.xml"/><Relationship Id="rId1" Type="http://schemas.openxmlformats.org/officeDocument/2006/relationships/slideLayout" Target="../slideLayouts/slideLayout97.xml"/><Relationship Id="rId4" Type="http://schemas.openxmlformats.org/officeDocument/2006/relationships/hyperlink" Target="https://www.youtube.com/watch?v=Zu4-mrzgUls"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6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01.xml"/><Relationship Id="rId1" Type="http://schemas.openxmlformats.org/officeDocument/2006/relationships/slideLayout" Target="../slideLayouts/slideLayout10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5.xml"/></Relationships>
</file>

<file path=ppt/slides/_rels/slide16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9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05.xml"/><Relationship Id="rId1" Type="http://schemas.openxmlformats.org/officeDocument/2006/relationships/slideLayout" Target="../slideLayouts/slideLayout120.xml"/></Relationships>
</file>

<file path=ppt/slides/_rels/slide17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06.xml"/><Relationship Id="rId1" Type="http://schemas.openxmlformats.org/officeDocument/2006/relationships/slideLayout" Target="../slideLayouts/slideLayout145.xml"/></Relationships>
</file>

<file path=ppt/slides/_rels/slide172.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diagramLayout" Target="../diagrams/layout13.xml"/><Relationship Id="rId7" Type="http://schemas.openxmlformats.org/officeDocument/2006/relationships/hyperlink" Target="https://www.youtube.com/watch?v=pj-AvTOdk2Q&amp;list=PPSV&amp;t=31s" TargetMode="External"/><Relationship Id="rId2" Type="http://schemas.openxmlformats.org/officeDocument/2006/relationships/diagramData" Target="../diagrams/data13.xml"/><Relationship Id="rId1" Type="http://schemas.openxmlformats.org/officeDocument/2006/relationships/slideLayout" Target="../slideLayouts/slideLayout14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3.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212.emf"/><Relationship Id="rId1" Type="http://schemas.openxmlformats.org/officeDocument/2006/relationships/slideLayout" Target="../slideLayouts/slideLayout145.xml"/></Relationships>
</file>

<file path=ppt/slides/_rels/slide174.xml.rels><?xml version="1.0" encoding="UTF-8" standalone="yes"?>
<Relationships xmlns="http://schemas.openxmlformats.org/package/2006/relationships"><Relationship Id="rId3" Type="http://schemas.openxmlformats.org/officeDocument/2006/relationships/hyperlink" Target="https://apps.who.int/iris/handle/10665/342899?locale-attribute=de&amp;" TargetMode="External"/><Relationship Id="rId2" Type="http://schemas.openxmlformats.org/officeDocument/2006/relationships/notesSlide" Target="../notesSlides/notesSlide107.xml"/><Relationship Id="rId1" Type="http://schemas.openxmlformats.org/officeDocument/2006/relationships/slideLayout" Target="../slideLayouts/slideLayout145.xml"/><Relationship Id="rId5" Type="http://schemas.openxmlformats.org/officeDocument/2006/relationships/image" Target="../media/image215.png"/><Relationship Id="rId4" Type="http://schemas.openxmlformats.org/officeDocument/2006/relationships/image" Target="../media/image214.png"/></Relationships>
</file>

<file path=ppt/slides/_rels/slide17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08.xml"/><Relationship Id="rId1" Type="http://schemas.openxmlformats.org/officeDocument/2006/relationships/slideLayout" Target="../slideLayouts/slideLayout145.xml"/></Relationships>
</file>

<file path=ppt/slides/_rels/slide176.xml.rels><?xml version="1.0" encoding="UTF-8" standalone="yes"?>
<Relationships xmlns="http://schemas.openxmlformats.org/package/2006/relationships"><Relationship Id="rId3" Type="http://schemas.openxmlformats.org/officeDocument/2006/relationships/hyperlink" Target="https://www.who.int/health-topics/primary-health-care" TargetMode="External"/><Relationship Id="rId2" Type="http://schemas.openxmlformats.org/officeDocument/2006/relationships/notesSlide" Target="../notesSlides/notesSlide109.xml"/><Relationship Id="rId1" Type="http://schemas.openxmlformats.org/officeDocument/2006/relationships/slideLayout" Target="../slideLayouts/slideLayout161.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7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0.xml"/><Relationship Id="rId1" Type="http://schemas.openxmlformats.org/officeDocument/2006/relationships/slideLayout" Target="../slideLayouts/slideLayout14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8.xml.rels><?xml version="1.0" encoding="UTF-8" standalone="yes"?>
<Relationships xmlns="http://schemas.openxmlformats.org/package/2006/relationships"><Relationship Id="rId8" Type="http://schemas.openxmlformats.org/officeDocument/2006/relationships/image" Target="../media/image229.svg"/><Relationship Id="rId13" Type="http://schemas.openxmlformats.org/officeDocument/2006/relationships/image" Target="../media/image234.png"/><Relationship Id="rId18" Type="http://schemas.openxmlformats.org/officeDocument/2006/relationships/image" Target="../media/image238.png"/><Relationship Id="rId3" Type="http://schemas.openxmlformats.org/officeDocument/2006/relationships/image" Target="../media/image224.png"/><Relationship Id="rId7" Type="http://schemas.openxmlformats.org/officeDocument/2006/relationships/image" Target="../media/image228.png"/><Relationship Id="rId12" Type="http://schemas.openxmlformats.org/officeDocument/2006/relationships/image" Target="../media/image233.svg"/><Relationship Id="rId17" Type="http://schemas.openxmlformats.org/officeDocument/2006/relationships/image" Target="../media/image237.png"/><Relationship Id="rId2" Type="http://schemas.openxmlformats.org/officeDocument/2006/relationships/notesSlide" Target="../notesSlides/notesSlide111.xml"/><Relationship Id="rId16" Type="http://schemas.microsoft.com/office/2007/relationships/hdphoto" Target="../media/hdphoto1.wdp"/><Relationship Id="rId20" Type="http://schemas.openxmlformats.org/officeDocument/2006/relationships/hyperlink" Target="https://apps.who.int/iris/bitstream/handle/10665/341052/9789240023581-eng.pdf" TargetMode="External"/><Relationship Id="rId1" Type="http://schemas.openxmlformats.org/officeDocument/2006/relationships/slideLayout" Target="../slideLayouts/slideLayout145.xml"/><Relationship Id="rId6" Type="http://schemas.openxmlformats.org/officeDocument/2006/relationships/image" Target="../media/image227.svg"/><Relationship Id="rId11" Type="http://schemas.openxmlformats.org/officeDocument/2006/relationships/image" Target="../media/image232.png"/><Relationship Id="rId5" Type="http://schemas.openxmlformats.org/officeDocument/2006/relationships/image" Target="../media/image226.png"/><Relationship Id="rId15" Type="http://schemas.openxmlformats.org/officeDocument/2006/relationships/image" Target="../media/image236.png"/><Relationship Id="rId10" Type="http://schemas.openxmlformats.org/officeDocument/2006/relationships/image" Target="../media/image231.svg"/><Relationship Id="rId19" Type="http://schemas.openxmlformats.org/officeDocument/2006/relationships/hyperlink" Target="https://apps.who.int/iris/handle/10665/342899?locale-attribute=de&amp;" TargetMode="External"/><Relationship Id="rId4" Type="http://schemas.openxmlformats.org/officeDocument/2006/relationships/image" Target="../media/image225.svg"/><Relationship Id="rId9" Type="http://schemas.openxmlformats.org/officeDocument/2006/relationships/image" Target="../media/image230.png"/><Relationship Id="rId14" Type="http://schemas.openxmlformats.org/officeDocument/2006/relationships/image" Target="../media/image235.sv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81.xml.rels><?xml version="1.0" encoding="UTF-8" standalone="yes"?>
<Relationships xmlns="http://schemas.openxmlformats.org/package/2006/relationships"><Relationship Id="rId8" Type="http://schemas.openxmlformats.org/officeDocument/2006/relationships/hyperlink" Target="https://www.who.int/news/item/05-04-2023-world-health-organization-guidance-on-integrating-the-prevention-and-control-of-noncommunicable-diseases-in-hiv-aids-tuberculosis-and-sexual-and-reproductive-health-programmes" TargetMode="External"/><Relationship Id="rId3" Type="http://schemas.openxmlformats.org/officeDocument/2006/relationships/image" Target="../media/image239.png"/><Relationship Id="rId7" Type="http://schemas.openxmlformats.org/officeDocument/2006/relationships/hyperlink" Target="https://www.who.int/publications/i/item/9789240031593" TargetMode="External"/><Relationship Id="rId2" Type="http://schemas.openxmlformats.org/officeDocument/2006/relationships/notesSlide" Target="../notesSlides/notesSlide112.xml"/><Relationship Id="rId1" Type="http://schemas.openxmlformats.org/officeDocument/2006/relationships/slideLayout" Target="../slideLayouts/slideLayout175.xml"/><Relationship Id="rId6" Type="http://schemas.openxmlformats.org/officeDocument/2006/relationships/hyperlink" Target="https://apps.who.int/iris/handle/10665/367861" TargetMode="External"/><Relationship Id="rId5" Type="http://schemas.openxmlformats.org/officeDocument/2006/relationships/image" Target="../media/image241.png"/><Relationship Id="rId4" Type="http://schemas.openxmlformats.org/officeDocument/2006/relationships/image" Target="../media/image240.png"/></Relationships>
</file>

<file path=ppt/slides/_rels/slide18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74.xml"/></Relationships>
</file>

<file path=ppt/slides/_rels/slide183.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hyperlink" Target="https://doi.org/10.1002/jia2.26113" TargetMode="External"/><Relationship Id="rId7" Type="http://schemas.openxmlformats.org/officeDocument/2006/relationships/hyperlink" Target="https://www.differentiatedservicedelivery.org/wp-content/uploads/MSF-Zim-OSDM-Nov2022-WEB2.pdf" TargetMode="External"/><Relationship Id="rId2" Type="http://schemas.openxmlformats.org/officeDocument/2006/relationships/hyperlink" Target="http://onlinelibrary.wiley.com/doi/10.1002/jia2.26113/full" TargetMode="External"/><Relationship Id="rId1" Type="http://schemas.openxmlformats.org/officeDocument/2006/relationships/slideLayout" Target="../slideLayouts/slideLayout145.xml"/><Relationship Id="rId6" Type="http://schemas.openxmlformats.org/officeDocument/2006/relationships/image" Target="../media/image245.png"/><Relationship Id="rId5" Type="http://schemas.openxmlformats.org/officeDocument/2006/relationships/hyperlink" Target="https://knowledgehub.health.gov.za/system/files/elibdownloads/2023-05/WEB%20VERSION_South%20African%20National%20Differentiated%20Models%20of%20Care%20SOPs%202023_FINAL18042023.pdf" TargetMode="External"/><Relationship Id="rId4" Type="http://schemas.openxmlformats.org/officeDocument/2006/relationships/image" Target="../media/image244.png"/></Relationships>
</file>

<file path=ppt/slides/_rels/slide18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45.xml"/><Relationship Id="rId4" Type="http://schemas.openxmlformats.org/officeDocument/2006/relationships/image" Target="../media/image249.png"/></Relationships>
</file>

<file path=ppt/slides/_rels/slide18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13.xml"/><Relationship Id="rId1" Type="http://schemas.openxmlformats.org/officeDocument/2006/relationships/slideLayout" Target="../slideLayouts/slideLayout145.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186.xml.rels><?xml version="1.0" encoding="UTF-8" standalone="yes"?>
<Relationships xmlns="http://schemas.openxmlformats.org/package/2006/relationships"><Relationship Id="rId3" Type="http://schemas.openxmlformats.org/officeDocument/2006/relationships/hyperlink" Target="https://apps.who.int/iris/bitstream/handle/10665/325857/WHO-CDS-HIV-19.17-eng.pdf?sequence=1&amp;isAllowed=y" TargetMode="External"/><Relationship Id="rId2" Type="http://schemas.openxmlformats.org/officeDocument/2006/relationships/image" Target="../media/image254.png"/><Relationship Id="rId1" Type="http://schemas.openxmlformats.org/officeDocument/2006/relationships/slideLayout" Target="../slideLayouts/slideLayout145.xml"/></Relationships>
</file>

<file path=ppt/slides/_rels/slide18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45.xml"/></Relationships>
</file>

<file path=ppt/slides/_rels/slide188.xml.rels><?xml version="1.0" encoding="UTF-8" standalone="yes"?>
<Relationships xmlns="http://schemas.openxmlformats.org/package/2006/relationships"><Relationship Id="rId3" Type="http://schemas.openxmlformats.org/officeDocument/2006/relationships/hyperlink" Target="https://apps.who.int/iris/handle/10665/342899?locale-attribute=de&amp;" TargetMode="External"/><Relationship Id="rId2" Type="http://schemas.openxmlformats.org/officeDocument/2006/relationships/image" Target="../media/image257.png"/><Relationship Id="rId1" Type="http://schemas.openxmlformats.org/officeDocument/2006/relationships/slideLayout" Target="../slideLayouts/slideLayout145.xml"/></Relationships>
</file>

<file path=ppt/slides/_rels/slide189.xml.rels><?xml version="1.0" encoding="UTF-8" standalone="yes"?>
<Relationships xmlns="http://schemas.openxmlformats.org/package/2006/relationships"><Relationship Id="rId3" Type="http://schemas.openxmlformats.org/officeDocument/2006/relationships/hyperlink" Target="https://healthqual.ucsf.edu/sites/g/files/tkssra931/f/img/SPOTLIGHT--Consumer%20Advisory%20Boards.pdf" TargetMode="External"/><Relationship Id="rId2" Type="http://schemas.openxmlformats.org/officeDocument/2006/relationships/notesSlide" Target="../notesSlides/notesSlide114.xml"/><Relationship Id="rId1" Type="http://schemas.openxmlformats.org/officeDocument/2006/relationships/slideLayout" Target="../slideLayouts/slideLayout145.xml"/><Relationship Id="rId5" Type="http://schemas.openxmlformats.org/officeDocument/2006/relationships/image" Target="../media/image259.png"/><Relationship Id="rId4" Type="http://schemas.openxmlformats.org/officeDocument/2006/relationships/image" Target="../media/image2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8" Type="http://schemas.openxmlformats.org/officeDocument/2006/relationships/hyperlink" Target="https://doi.org/10.1371/journal.pmed.1003651" TargetMode="External"/><Relationship Id="rId3" Type="http://schemas.openxmlformats.org/officeDocument/2006/relationships/image" Target="../media/image260.png"/><Relationship Id="rId7" Type="http://schemas.openxmlformats.org/officeDocument/2006/relationships/hyperlink" Target="https://journals.plos.org/plosmedicine/article?id=10.1371/journal.pmed.1003651" TargetMode="External"/><Relationship Id="rId2" Type="http://schemas.openxmlformats.org/officeDocument/2006/relationships/notesSlide" Target="../notesSlides/notesSlide115.xml"/><Relationship Id="rId1" Type="http://schemas.openxmlformats.org/officeDocument/2006/relationships/slideLayout" Target="../slideLayouts/slideLayout19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gif"/></Relationships>
</file>

<file path=ppt/slides/_rels/slide19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145.xml"/></Relationships>
</file>

<file path=ppt/slides/_rels/slide192.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image" Target="../media/image266.png"/><Relationship Id="rId1" Type="http://schemas.openxmlformats.org/officeDocument/2006/relationships/slideLayout" Target="../slideLayouts/slideLayout168.xml"/></Relationships>
</file>

<file path=ppt/slides/_rels/slide19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116.xml"/><Relationship Id="rId7" Type="http://schemas.openxmlformats.org/officeDocument/2006/relationships/diagramColors" Target="../diagrams/colors15.xml"/><Relationship Id="rId2" Type="http://schemas.openxmlformats.org/officeDocument/2006/relationships/slideLayout" Target="../slideLayouts/slideLayout195.xml"/><Relationship Id="rId1" Type="http://schemas.openxmlformats.org/officeDocument/2006/relationships/tags" Target="../tags/tag1.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microsoft.com/office/2007/relationships/hdphoto" Target="../media/hdphoto2.wdp"/><Relationship Id="rId4" Type="http://schemas.openxmlformats.org/officeDocument/2006/relationships/diagramData" Target="../diagrams/data15.xml"/><Relationship Id="rId9" Type="http://schemas.openxmlformats.org/officeDocument/2006/relationships/image" Target="../media/image268.png"/></Relationships>
</file>

<file path=ppt/slides/_rels/slide194.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53.png"/><Relationship Id="rId7" Type="http://schemas.openxmlformats.org/officeDocument/2006/relationships/image" Target="../media/image270.png"/><Relationship Id="rId2" Type="http://schemas.openxmlformats.org/officeDocument/2006/relationships/image" Target="../media/image269.jpeg"/><Relationship Id="rId1" Type="http://schemas.openxmlformats.org/officeDocument/2006/relationships/slideLayout" Target="../slideLayouts/slideLayout20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272.emf"/></Relationships>
</file>

<file path=ppt/slides/_rels/slide19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17.xml"/><Relationship Id="rId1" Type="http://schemas.openxmlformats.org/officeDocument/2006/relationships/slideLayout" Target="../slideLayouts/slideLayout145.xml"/><Relationship Id="rId5" Type="http://schemas.openxmlformats.org/officeDocument/2006/relationships/image" Target="../media/image274.png"/><Relationship Id="rId4" Type="http://schemas.openxmlformats.org/officeDocument/2006/relationships/hyperlink" Target="https://media.psi.org/wp-content/uploads/2022/07/30232247/Mpilo-Project-Brief.pdf"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18.xml"/><Relationship Id="rId1" Type="http://schemas.openxmlformats.org/officeDocument/2006/relationships/slideLayout" Target="../slideLayouts/slideLayout145.xml"/><Relationship Id="rId5" Type="http://schemas.openxmlformats.org/officeDocument/2006/relationships/image" Target="../media/image277.png"/><Relationship Id="rId4" Type="http://schemas.openxmlformats.org/officeDocument/2006/relationships/image" Target="../media/image276.png"/></Relationships>
</file>

<file path=ppt/slides/_rels/slide19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emf"/><Relationship Id="rId1" Type="http://schemas.openxmlformats.org/officeDocument/2006/relationships/slideLayout" Target="../slideLayouts/slideLayout145.xml"/><Relationship Id="rId5" Type="http://schemas.openxmlformats.org/officeDocument/2006/relationships/image" Target="../media/image281.emf"/><Relationship Id="rId4" Type="http://schemas.openxmlformats.org/officeDocument/2006/relationships/image" Target="../media/image280.em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9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19.xml"/><Relationship Id="rId1" Type="http://schemas.openxmlformats.org/officeDocument/2006/relationships/slideLayout" Target="../slideLayouts/slideLayout157.xml"/><Relationship Id="rId6" Type="http://schemas.openxmlformats.org/officeDocument/2006/relationships/image" Target="../media/image283.png"/><Relationship Id="rId5" Type="http://schemas.openxmlformats.org/officeDocument/2006/relationships/hyperlink" Target="http://www.who.int/health-topics/hepatitis" TargetMode="External"/><Relationship Id="rId4" Type="http://schemas.openxmlformats.org/officeDocument/2006/relationships/hyperlink" Target="mailto:hiv-aids@who.i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30.xml"/></Relationships>
</file>

<file path=ppt/slides/_rels/slide20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30.xml"/></Relationships>
</file>

<file path=ppt/slides/_rels/slide20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30.xml"/><Relationship Id="rId5" Type="http://schemas.openxmlformats.org/officeDocument/2006/relationships/image" Target="../media/image290.png"/><Relationship Id="rId4" Type="http://schemas.openxmlformats.org/officeDocument/2006/relationships/image" Target="../media/image289.png"/></Relationships>
</file>

<file path=ppt/slides/_rels/slide205.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91.emf"/><Relationship Id="rId7" Type="http://schemas.openxmlformats.org/officeDocument/2006/relationships/image" Target="../media/image295.png"/><Relationship Id="rId2" Type="http://schemas.openxmlformats.org/officeDocument/2006/relationships/notesSlide" Target="../notesSlides/notesSlide120.xml"/><Relationship Id="rId1" Type="http://schemas.openxmlformats.org/officeDocument/2006/relationships/slideLayout" Target="../slideLayouts/slideLayout230.xml"/><Relationship Id="rId6" Type="http://schemas.openxmlformats.org/officeDocument/2006/relationships/image" Target="../media/image294.png"/><Relationship Id="rId5" Type="http://schemas.openxmlformats.org/officeDocument/2006/relationships/image" Target="../media/image293.png"/><Relationship Id="rId10" Type="http://schemas.openxmlformats.org/officeDocument/2006/relationships/image" Target="../media/image298.png"/><Relationship Id="rId4" Type="http://schemas.openxmlformats.org/officeDocument/2006/relationships/image" Target="../media/image292.png"/><Relationship Id="rId9" Type="http://schemas.openxmlformats.org/officeDocument/2006/relationships/image" Target="../media/image297.png"/></Relationships>
</file>

<file path=ppt/slides/_rels/slide20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30.xml"/></Relationships>
</file>

<file path=ppt/slides/_rels/slide20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jpeg"/><Relationship Id="rId1" Type="http://schemas.openxmlformats.org/officeDocument/2006/relationships/slideLayout" Target="../slideLayouts/slideLayout225.xml"/><Relationship Id="rId5" Type="http://schemas.openxmlformats.org/officeDocument/2006/relationships/image" Target="../media/image304.jpeg"/><Relationship Id="rId4" Type="http://schemas.openxmlformats.org/officeDocument/2006/relationships/image" Target="../media/image303.png"/></Relationships>
</file>

<file path=ppt/slides/_rels/slide208.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3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21.xml"/><Relationship Id="rId1" Type="http://schemas.openxmlformats.org/officeDocument/2006/relationships/slideLayout" Target="../slideLayouts/slideLayout230.xml"/><Relationship Id="rId4" Type="http://schemas.openxmlformats.org/officeDocument/2006/relationships/image" Target="../media/image306.png"/></Relationships>
</file>

<file path=ppt/slides/_rels/slide211.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22.xml"/><Relationship Id="rId1" Type="http://schemas.openxmlformats.org/officeDocument/2006/relationships/slideLayout" Target="../slideLayouts/slideLayout230.xml"/></Relationships>
</file>

<file path=ppt/slides/_rels/slide212.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30.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15.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30.xml"/></Relationships>
</file>

<file path=ppt/slides/_rels/slide216.xml.rels><?xml version="1.0" encoding="UTF-8" standalone="yes"?>
<Relationships xmlns="http://schemas.openxmlformats.org/package/2006/relationships"><Relationship Id="rId3" Type="http://schemas.openxmlformats.org/officeDocument/2006/relationships/hyperlink" Target="https://journalistsresource.org/health/integrated-care-collaborative-mental-health/" TargetMode="External"/><Relationship Id="rId2" Type="http://schemas.openxmlformats.org/officeDocument/2006/relationships/image" Target="../media/image310.jpeg"/><Relationship Id="rId1" Type="http://schemas.openxmlformats.org/officeDocument/2006/relationships/slideLayout" Target="../slideLayouts/slideLayout230.xml"/><Relationship Id="rId4" Type="http://schemas.openxmlformats.org/officeDocument/2006/relationships/hyperlink" Target="https://creativecommons.org/licenses/by-nd/3.0/"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23.xml"/><Relationship Id="rId1" Type="http://schemas.openxmlformats.org/officeDocument/2006/relationships/slideLayout" Target="../slideLayouts/slideLayout230.xml"/></Relationships>
</file>

<file path=ppt/slides/_rels/slide218.xml.rels><?xml version="1.0" encoding="UTF-8" standalone="yes"?>
<Relationships xmlns="http://schemas.openxmlformats.org/package/2006/relationships"><Relationship Id="rId3" Type="http://schemas.openxmlformats.org/officeDocument/2006/relationships/hyperlink" Target="https://www.picpedia.org/chalkboard/c/code-of-conduct.html" TargetMode="External"/><Relationship Id="rId2" Type="http://schemas.openxmlformats.org/officeDocument/2006/relationships/image" Target="../media/image312.jpeg"/><Relationship Id="rId1" Type="http://schemas.openxmlformats.org/officeDocument/2006/relationships/slideLayout" Target="../slideLayouts/slideLayout230.xml"/><Relationship Id="rId4" Type="http://schemas.openxmlformats.org/officeDocument/2006/relationships/hyperlink" Target="https://creativecommons.org/licenses/by-sa/3.0/" TargetMode="Externa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30.xml"/></Relationships>
</file>

<file path=ppt/slides/_rels/slide221.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30.xml"/></Relationships>
</file>

<file path=ppt/slides/_rels/slide22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15.png"/><Relationship Id="rId7" Type="http://schemas.openxmlformats.org/officeDocument/2006/relationships/diagramColors" Target="../diagrams/colors16.xml"/><Relationship Id="rId2" Type="http://schemas.openxmlformats.org/officeDocument/2006/relationships/notesSlide" Target="../notesSlides/notesSlide124.xml"/><Relationship Id="rId1" Type="http://schemas.openxmlformats.org/officeDocument/2006/relationships/slideLayout" Target="../slideLayouts/slideLayout23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2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25.xml"/><Relationship Id="rId1" Type="http://schemas.openxmlformats.org/officeDocument/2006/relationships/slideLayout" Target="../slideLayouts/slideLayout23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2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26.xml"/><Relationship Id="rId1" Type="http://schemas.openxmlformats.org/officeDocument/2006/relationships/slideLayout" Target="../slideLayouts/slideLayout230.xml"/><Relationship Id="rId4" Type="http://schemas.openxmlformats.org/officeDocument/2006/relationships/image" Target="../media/image317.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26.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127.xml"/><Relationship Id="rId1" Type="http://schemas.openxmlformats.org/officeDocument/2006/relationships/slideLayout" Target="../slideLayouts/slideLayout230.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28.xml"/><Relationship Id="rId1" Type="http://schemas.openxmlformats.org/officeDocument/2006/relationships/slideLayout" Target="../slideLayouts/slideLayout79.xm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320.png"/></Relationships>
</file>

<file path=ppt/slides/_rels/slide229.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29.xml"/><Relationship Id="rId1" Type="http://schemas.openxmlformats.org/officeDocument/2006/relationships/slideLayout" Target="../slideLayouts/slideLayout79.xml"/><Relationship Id="rId5" Type="http://schemas.openxmlformats.org/officeDocument/2006/relationships/image" Target="../media/image325.png"/><Relationship Id="rId4" Type="http://schemas.openxmlformats.org/officeDocument/2006/relationships/image" Target="../media/image324.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30.xml"/><Relationship Id="rId1" Type="http://schemas.openxmlformats.org/officeDocument/2006/relationships/slideLayout" Target="../slideLayouts/slideLayout79.xml"/><Relationship Id="rId5" Type="http://schemas.openxmlformats.org/officeDocument/2006/relationships/image" Target="../media/image325.png"/><Relationship Id="rId4" Type="http://schemas.openxmlformats.org/officeDocument/2006/relationships/image" Target="../media/image324.png"/></Relationships>
</file>

<file path=ppt/slides/_rels/slide231.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26.png"/><Relationship Id="rId7" Type="http://schemas.openxmlformats.org/officeDocument/2006/relationships/image" Target="../media/image330.png"/><Relationship Id="rId2" Type="http://schemas.openxmlformats.org/officeDocument/2006/relationships/notesSlide" Target="../notesSlides/notesSlide131.xml"/><Relationship Id="rId1" Type="http://schemas.openxmlformats.org/officeDocument/2006/relationships/slideLayout" Target="../slideLayouts/slideLayout79.xml"/><Relationship Id="rId6" Type="http://schemas.openxmlformats.org/officeDocument/2006/relationships/image" Target="../media/image329.jpeg"/><Relationship Id="rId5" Type="http://schemas.openxmlformats.org/officeDocument/2006/relationships/image" Target="../media/image328.png"/><Relationship Id="rId10" Type="http://schemas.openxmlformats.org/officeDocument/2006/relationships/image" Target="../media/image333.png"/><Relationship Id="rId4" Type="http://schemas.openxmlformats.org/officeDocument/2006/relationships/image" Target="../media/image327.png"/><Relationship Id="rId9" Type="http://schemas.openxmlformats.org/officeDocument/2006/relationships/image" Target="../media/image332.png"/></Relationships>
</file>

<file path=ppt/slides/_rels/slide232.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32.xml"/><Relationship Id="rId1" Type="http://schemas.openxmlformats.org/officeDocument/2006/relationships/slideLayout" Target="../slideLayouts/slideLayout79.xml"/><Relationship Id="rId5" Type="http://schemas.openxmlformats.org/officeDocument/2006/relationships/image" Target="../media/image336.png"/><Relationship Id="rId4" Type="http://schemas.openxmlformats.org/officeDocument/2006/relationships/image" Target="../media/image335.png"/></Relationships>
</file>

<file path=ppt/slides/_rels/slide233.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133.xml"/><Relationship Id="rId1" Type="http://schemas.openxmlformats.org/officeDocument/2006/relationships/slideLayout" Target="../slideLayouts/slideLayout79.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338.png"/></Relationships>
</file>

<file path=ppt/slides/_rels/slide234.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34.xml"/><Relationship Id="rId1" Type="http://schemas.openxmlformats.org/officeDocument/2006/relationships/slideLayout" Target="../slideLayouts/slideLayout79.xml"/><Relationship Id="rId5" Type="http://schemas.openxmlformats.org/officeDocument/2006/relationships/image" Target="../media/image335.png"/><Relationship Id="rId4" Type="http://schemas.openxmlformats.org/officeDocument/2006/relationships/image" Target="../media/image334.png"/></Relationships>
</file>

<file path=ppt/slides/_rels/slide23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35.xml"/><Relationship Id="rId1" Type="http://schemas.openxmlformats.org/officeDocument/2006/relationships/slideLayout" Target="../slideLayouts/slideLayout79.xml"/><Relationship Id="rId5" Type="http://schemas.openxmlformats.org/officeDocument/2006/relationships/image" Target="../media/image341.png"/><Relationship Id="rId4" Type="http://schemas.openxmlformats.org/officeDocument/2006/relationships/image" Target="../media/image324.png"/></Relationships>
</file>

<file path=ppt/slides/_rels/slide236.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36.xml"/><Relationship Id="rId1" Type="http://schemas.openxmlformats.org/officeDocument/2006/relationships/slideLayout" Target="../slideLayouts/slideLayout87.xml"/><Relationship Id="rId5" Type="http://schemas.openxmlformats.org/officeDocument/2006/relationships/image" Target="../media/image344.png"/><Relationship Id="rId4" Type="http://schemas.openxmlformats.org/officeDocument/2006/relationships/image" Target="../media/image343.png"/></Relationships>
</file>

<file path=ppt/slides/_rels/slide237.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37.xml"/><Relationship Id="rId1" Type="http://schemas.openxmlformats.org/officeDocument/2006/relationships/slideLayout" Target="../slideLayouts/slideLayout79.xml"/></Relationships>
</file>

<file path=ppt/slides/_rels/slide238.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38.xml"/><Relationship Id="rId1" Type="http://schemas.openxmlformats.org/officeDocument/2006/relationships/slideLayout" Target="../slideLayouts/slideLayout79.xml"/></Relationships>
</file>

<file path=ppt/slides/_rels/slide239.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39.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40.xml"/><Relationship Id="rId1" Type="http://schemas.openxmlformats.org/officeDocument/2006/relationships/slideLayout" Target="../slideLayouts/slideLayout79.xml"/></Relationships>
</file>

<file path=ppt/slides/_rels/slide241.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image" Target="../media/image348.png"/><Relationship Id="rId7" Type="http://schemas.openxmlformats.org/officeDocument/2006/relationships/image" Target="../media/image352.png"/><Relationship Id="rId2" Type="http://schemas.openxmlformats.org/officeDocument/2006/relationships/notesSlide" Target="../notesSlides/notesSlide141.xml"/><Relationship Id="rId1" Type="http://schemas.openxmlformats.org/officeDocument/2006/relationships/slideLayout" Target="../slideLayouts/slideLayout79.xml"/><Relationship Id="rId6" Type="http://schemas.openxmlformats.org/officeDocument/2006/relationships/image" Target="../media/image351.png"/><Relationship Id="rId5" Type="http://schemas.openxmlformats.org/officeDocument/2006/relationships/image" Target="../media/image350.png"/><Relationship Id="rId4" Type="http://schemas.openxmlformats.org/officeDocument/2006/relationships/image" Target="../media/image349.png"/></Relationships>
</file>

<file path=ppt/slides/_rels/slide242.xml.rels><?xml version="1.0" encoding="UTF-8" standalone="yes"?>
<Relationships xmlns="http://schemas.openxmlformats.org/package/2006/relationships"><Relationship Id="rId8" Type="http://schemas.openxmlformats.org/officeDocument/2006/relationships/hyperlink" Target="mailto:k.dunaway@wlhiv.org" TargetMode="External"/><Relationship Id="rId3" Type="http://schemas.openxmlformats.org/officeDocument/2006/relationships/image" Target="../media/image354.png"/><Relationship Id="rId7" Type="http://schemas.openxmlformats.org/officeDocument/2006/relationships/image" Target="../media/image357.png"/><Relationship Id="rId2" Type="http://schemas.openxmlformats.org/officeDocument/2006/relationships/notesSlide" Target="../notesSlides/notesSlide142.xml"/><Relationship Id="rId1" Type="http://schemas.openxmlformats.org/officeDocument/2006/relationships/slideLayout" Target="../slideLayouts/slideLayout79.xml"/><Relationship Id="rId6" Type="http://schemas.openxmlformats.org/officeDocument/2006/relationships/image" Target="../media/image356.png"/><Relationship Id="rId5" Type="http://schemas.openxmlformats.org/officeDocument/2006/relationships/image" Target="../media/image325.png"/><Relationship Id="rId4" Type="http://schemas.openxmlformats.org/officeDocument/2006/relationships/image" Target="../media/image355.png"/></Relationships>
</file>

<file path=ppt/slides/_rels/slide2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hyperlink" Target="https://plus.iasociety.org/webcasts/approaches-implementation-person-centred-care-people-living-hiv-low-resource-settings" TargetMode="Externa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45.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147.xml"/><Relationship Id="rId1" Type="http://schemas.openxmlformats.org/officeDocument/2006/relationships/slideLayout" Target="../slideLayouts/slideLayout4.xml"/><Relationship Id="rId4" Type="http://schemas.openxmlformats.org/officeDocument/2006/relationships/image" Target="../media/image36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11.xml"/></Relationships>
</file>

<file path=ppt/slides/_rels/slide251.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png"/><Relationship Id="rId1" Type="http://schemas.openxmlformats.org/officeDocument/2006/relationships/slideLayout" Target="../slideLayouts/slideLayout232.xml"/><Relationship Id="rId6" Type="http://schemas.openxmlformats.org/officeDocument/2006/relationships/image" Target="../media/image364.png"/><Relationship Id="rId5" Type="http://schemas.openxmlformats.org/officeDocument/2006/relationships/image" Target="../media/image1.emf"/><Relationship Id="rId4" Type="http://schemas.openxmlformats.org/officeDocument/2006/relationships/image" Target="../media/image363.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55.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233.xml"/></Relationships>
</file>

<file path=ppt/slides/_rels/slide256.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233.xml"/></Relationships>
</file>

<file path=ppt/slides/_rels/slide257.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23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61.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233.xml"/></Relationships>
</file>

<file path=ppt/slides/_rels/slide262.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49.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64.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114.xml"/></Relationships>
</file>

<file path=ppt/slides/_rels/slide265.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116.xml"/></Relationships>
</file>

<file path=ppt/slides/_rels/slide266.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116.xml"/></Relationships>
</file>

<file path=ppt/slides/_rels/slide267.xml.rels><?xml version="1.0" encoding="UTF-8" standalone="yes"?>
<Relationships xmlns="http://schemas.openxmlformats.org/package/2006/relationships"><Relationship Id="rId2" Type="http://schemas.openxmlformats.org/officeDocument/2006/relationships/image" Target="../media/image373.png"/><Relationship Id="rId1" Type="http://schemas.openxmlformats.org/officeDocument/2006/relationships/slideLayout" Target="../slideLayouts/slideLayout109.xml"/></Relationships>
</file>

<file path=ppt/slides/_rels/slide268.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116.xml"/></Relationships>
</file>

<file path=ppt/slides/_rels/slide269.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149.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71.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150.xml"/><Relationship Id="rId1" Type="http://schemas.openxmlformats.org/officeDocument/2006/relationships/slideLayout" Target="../slideLayouts/slideLayout110.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09.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16.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1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1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77.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155.xml"/><Relationship Id="rId1" Type="http://schemas.openxmlformats.org/officeDocument/2006/relationships/slideLayout" Target="../slideLayouts/slideLayout110.xml"/></Relationships>
</file>

<file path=ppt/slides/_rels/slide278.xml.rels><?xml version="1.0" encoding="UTF-8" standalone="yes"?>
<Relationships xmlns="http://schemas.openxmlformats.org/package/2006/relationships"><Relationship Id="rId2" Type="http://schemas.openxmlformats.org/officeDocument/2006/relationships/image" Target="../media/image378.jpeg"/><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8.pn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unaids.org/sites/default/files/media/documents/hiv-prevention-choice-manifesto-women-girls-africa_en.pdf" TargetMode="External"/><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85.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hyperlink" Target="heps://www.designkit.org/resources/1" TargetMode="External"/><Relationship Id="rId10" Type="http://schemas.openxmlformats.org/officeDocument/2006/relationships/diagramData" Target="../diagrams/data2.xml"/><Relationship Id="rId4" Type="http://schemas.openxmlformats.org/officeDocument/2006/relationships/image" Target="../media/image86.png"/><Relationship Id="rId9" Type="http://schemas.microsoft.com/office/2007/relationships/diagramDrawing" Target="../diagrams/drawing1.xml"/><Relationship Id="rId14" Type="http://schemas.microsoft.com/office/2007/relationships/diagramDrawing" Target="../diagrams/drawing2.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eps://www.designkit.org/resources/1"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cat.xula.edu/food/brightspace-tip-5-introduction-to-brightspace-training-recap/"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93.jpeg"/><Relationship Id="rId5" Type="http://schemas.openxmlformats.org/officeDocument/2006/relationships/image" Target="../media/image99.jpeg"/><Relationship Id="rId4" Type="http://schemas.openxmlformats.org/officeDocument/2006/relationships/image" Target="../media/image98.svg"/></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4.gif"/><Relationship Id="rId9"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3" Type="http://schemas.openxmlformats.org/officeDocument/2006/relationships/hyperlink" Target="https://www.ncbi.nlm.nih.gov/pubmed/30122904/" TargetMode="External"/><Relationship Id="rId2" Type="http://schemas.openxmlformats.org/officeDocument/2006/relationships/hyperlink" Target="https://www.ncbi.nlm.nih.gov/pubmed/29979930" TargetMode="Externa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4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9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4.xml"/><Relationship Id="rId1" Type="http://schemas.openxmlformats.org/officeDocument/2006/relationships/slideLayout" Target="../slideLayouts/slideLayout43.xml"/><Relationship Id="rId4" Type="http://schemas.openxmlformats.org/officeDocument/2006/relationships/image" Target="../media/image133.png"/></Relationships>
</file>

<file path=ppt/slides/_rels/slide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9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6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36.svg"/></Relationships>
</file>

<file path=ppt/slides/_rels/slide9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9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9.xml"/><Relationship Id="rId1" Type="http://schemas.openxmlformats.org/officeDocument/2006/relationships/slideLayout" Target="../slideLayouts/slideLayout43.xml"/><Relationship Id="rId4" Type="http://schemas.openxmlformats.org/officeDocument/2006/relationships/image" Target="../media/image139.png"/></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9F560-D0D1-4B76-8B86-EA3E033B96AE}"/>
              </a:ext>
            </a:extLst>
          </p:cNvPr>
          <p:cNvSpPr>
            <a:spLocks noGrp="1"/>
          </p:cNvSpPr>
          <p:nvPr>
            <p:ph type="title"/>
          </p:nvPr>
        </p:nvSpPr>
        <p:spPr/>
        <p:txBody>
          <a:bodyPr/>
          <a:lstStyle/>
          <a:p>
            <a:pPr>
              <a:spcAft>
                <a:spcPts val="2000"/>
              </a:spcAft>
            </a:pPr>
            <a:br>
              <a:rPr lang="en-GB" sz="6600" b="0" noProof="0" dirty="0">
                <a:solidFill>
                  <a:schemeClr val="tx1"/>
                </a:solidFill>
              </a:rPr>
            </a:br>
            <a:r>
              <a:rPr lang="en-GB" sz="6600" b="0" noProof="0" dirty="0">
                <a:solidFill>
                  <a:schemeClr val="tx1"/>
                </a:solidFill>
              </a:rPr>
              <a:t>Session </a:t>
            </a:r>
            <a:r>
              <a:rPr lang="en-GB" sz="6600" b="0" noProof="0" dirty="0" err="1">
                <a:solidFill>
                  <a:schemeClr val="tx1"/>
                </a:solidFill>
              </a:rPr>
              <a:t>slidedecks</a:t>
            </a:r>
            <a:br>
              <a:rPr lang="en-GB" noProof="0" dirty="0"/>
            </a:br>
            <a:r>
              <a:rPr lang="en-US" sz="4800" noProof="0" dirty="0"/>
              <a:t>Person-Centred Care Advocacy Academy</a:t>
            </a:r>
            <a:br>
              <a:rPr lang="en-US" sz="4000" noProof="0" dirty="0"/>
            </a:br>
            <a:r>
              <a:rPr lang="en-US" sz="2800" noProof="0" dirty="0">
                <a:solidFill>
                  <a:schemeClr val="tx1"/>
                </a:solidFill>
              </a:rPr>
              <a:t>25-28 November 2024, Lusaka </a:t>
            </a:r>
            <a:endParaRPr lang="en-GB" noProof="0" dirty="0">
              <a:solidFill>
                <a:schemeClr val="tx1"/>
              </a:solidFill>
            </a:endParaRPr>
          </a:p>
        </p:txBody>
      </p:sp>
      <p:pic>
        <p:nvPicPr>
          <p:cNvPr id="4" name="Picture 3" descr="A colorful circle with hands and a heart&#10;&#10;Description automatically generated">
            <a:extLst>
              <a:ext uri="{FF2B5EF4-FFF2-40B4-BE49-F238E27FC236}">
                <a16:creationId xmlns:a16="http://schemas.microsoft.com/office/drawing/2014/main" id="{07BB9E0F-4566-B0E2-4B4A-DFE5CB60AC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637" y="1804987"/>
            <a:ext cx="3248025" cy="3248025"/>
          </a:xfrm>
          <a:prstGeom prst="rect">
            <a:avLst/>
          </a:prstGeom>
        </p:spPr>
      </p:pic>
      <p:sp>
        <p:nvSpPr>
          <p:cNvPr id="6" name="Rectangle 2">
            <a:extLst>
              <a:ext uri="{FF2B5EF4-FFF2-40B4-BE49-F238E27FC236}">
                <a16:creationId xmlns:a16="http://schemas.microsoft.com/office/drawing/2014/main" id="{476EE03D-52EB-CD61-3582-05261C9313D6}"/>
              </a:ext>
            </a:extLst>
          </p:cNvPr>
          <p:cNvSpPr>
            <a:spLocks noChangeArrowheads="1"/>
          </p:cNvSpPr>
          <p:nvPr/>
        </p:nvSpPr>
        <p:spPr bwMode="auto">
          <a:xfrm>
            <a:off x="3491256" y="5471116"/>
            <a:ext cx="2009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000" b="1" i="0" u="none" strike="noStrike" cap="none" normalizeH="0" baseline="0">
                <a:ln>
                  <a:noFill/>
                </a:ln>
                <a:solidFill>
                  <a:schemeClr val="tx1"/>
                </a:solidFill>
                <a:effectLst/>
                <a:latin typeface="+mj-lt"/>
                <a:ea typeface="MS Mincho" panose="02020609040205080304" pitchFamily="49" charset="-128"/>
                <a:cs typeface="Times New Roman" panose="02020603050405020304" pitchFamily="18" charset="0"/>
              </a:rPr>
              <a:t>In partnership with</a:t>
            </a:r>
            <a:endParaRPr kumimoji="0" lang="en-GB" altLang="ja-JP" sz="800" b="1"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ja-JP" sz="1800" b="1" i="0" u="none" strike="noStrike" cap="none" normalizeH="0" baseline="0">
              <a:ln>
                <a:noFill/>
              </a:ln>
              <a:solidFill>
                <a:schemeClr val="tx1"/>
              </a:solidFill>
              <a:effectLst/>
              <a:latin typeface="+mj-lt"/>
            </a:endParaRPr>
          </a:p>
        </p:txBody>
      </p:sp>
      <p:sp>
        <p:nvSpPr>
          <p:cNvPr id="7" name="Rectangle 3">
            <a:extLst>
              <a:ext uri="{FF2B5EF4-FFF2-40B4-BE49-F238E27FC236}">
                <a16:creationId xmlns:a16="http://schemas.microsoft.com/office/drawing/2014/main" id="{7215DDC5-0810-F84B-81FB-39A4C22D376B}"/>
              </a:ext>
            </a:extLst>
          </p:cNvPr>
          <p:cNvSpPr>
            <a:spLocks noChangeArrowheads="1"/>
          </p:cNvSpPr>
          <p:nvPr/>
        </p:nvSpPr>
        <p:spPr bwMode="auto">
          <a:xfrm>
            <a:off x="3562350" y="6453991"/>
            <a:ext cx="82054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800" b="0" i="0" u="none" strike="noStrike" cap="none" normalizeH="0" baseline="0">
                <a:ln>
                  <a:noFill/>
                </a:ln>
                <a:solidFill>
                  <a:schemeClr val="tx1"/>
                </a:solidFill>
                <a:effectLst/>
                <a:latin typeface="+mj-lt"/>
                <a:ea typeface="MS Mincho" panose="02020609040205080304" pitchFamily="49" charset="-128"/>
                <a:cs typeface="Times New Roman" panose="02020603050405020304" pitchFamily="18" charset="0"/>
              </a:rPr>
              <a:t>The Person-Centred Care programme of IAS – the International AIDS Society – is implemented with financial support from, and in collaboration with, Gilead Sciences. The IAS has full control over all the activities and decisions relating to, and forming part of, the Person-Centred Care programme.</a:t>
            </a:r>
            <a:endParaRPr kumimoji="0" lang="en-GB" altLang="ja-JP" sz="1800" b="0" i="0" u="none" strike="noStrike" cap="none" normalizeH="0" baseline="0">
              <a:ln>
                <a:noFill/>
              </a:ln>
              <a:solidFill>
                <a:schemeClr val="tx1"/>
              </a:solidFill>
              <a:effectLst/>
              <a:latin typeface="+mj-lt"/>
            </a:endParaRPr>
          </a:p>
        </p:txBody>
      </p:sp>
      <p:pic>
        <p:nvPicPr>
          <p:cNvPr id="8" name="Picture 7" descr="A close up of a logo&#10;&#10;Description automatically generated">
            <a:extLst>
              <a:ext uri="{FF2B5EF4-FFF2-40B4-BE49-F238E27FC236}">
                <a16:creationId xmlns:a16="http://schemas.microsoft.com/office/drawing/2014/main" id="{C987A0FF-1A63-04EE-5F0E-0FB905075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256" y="5732726"/>
            <a:ext cx="2231019" cy="743673"/>
          </a:xfrm>
          <a:prstGeom prst="rect">
            <a:avLst/>
          </a:prstGeom>
        </p:spPr>
      </p:pic>
      <p:pic>
        <p:nvPicPr>
          <p:cNvPr id="10" name="Picture 9" descr="A logo with a person and a blue text&#10;&#10;Description automatically generated with medium confidence">
            <a:extLst>
              <a:ext uri="{FF2B5EF4-FFF2-40B4-BE49-F238E27FC236}">
                <a16:creationId xmlns:a16="http://schemas.microsoft.com/office/drawing/2014/main" id="{C1FA495A-A33E-07AB-949A-3785FF84F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4405" y="487975"/>
            <a:ext cx="3577566" cy="624249"/>
          </a:xfrm>
          <a:prstGeom prst="rect">
            <a:avLst/>
          </a:prstGeom>
        </p:spPr>
      </p:pic>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8189B-85F8-DA5D-1956-31958D46373D}"/>
              </a:ext>
            </a:extLst>
          </p:cNvPr>
          <p:cNvSpPr>
            <a:spLocks noGrp="1"/>
          </p:cNvSpPr>
          <p:nvPr>
            <p:ph type="title"/>
          </p:nvPr>
        </p:nvSpPr>
        <p:spPr>
          <a:xfrm>
            <a:off x="442912" y="1401624"/>
            <a:ext cx="8399429" cy="1260000"/>
          </a:xfrm>
        </p:spPr>
        <p:txBody>
          <a:bodyPr/>
          <a:lstStyle/>
          <a:p>
            <a:r>
              <a:rPr lang="en-US" dirty="0"/>
              <a:t>Person-centred care within the HIV response means:</a:t>
            </a:r>
            <a:endParaRPr lang="en-CH" dirty="0"/>
          </a:p>
        </p:txBody>
      </p:sp>
      <p:sp>
        <p:nvSpPr>
          <p:cNvPr id="3" name="Content Placeholder 2">
            <a:extLst>
              <a:ext uri="{FF2B5EF4-FFF2-40B4-BE49-F238E27FC236}">
                <a16:creationId xmlns:a16="http://schemas.microsoft.com/office/drawing/2014/main" id="{E0A39F48-1A3E-935E-CCE7-B5F82D514A17}"/>
              </a:ext>
            </a:extLst>
          </p:cNvPr>
          <p:cNvSpPr>
            <a:spLocks noGrp="1"/>
          </p:cNvSpPr>
          <p:nvPr>
            <p:ph idx="1"/>
          </p:nvPr>
        </p:nvSpPr>
        <p:spPr>
          <a:xfrm>
            <a:off x="442912" y="2766059"/>
            <a:ext cx="10878679" cy="3291841"/>
          </a:xfrm>
        </p:spPr>
        <p:txBody>
          <a:bodyPr/>
          <a:lstStyle/>
          <a:p>
            <a:pPr lvl="1">
              <a:buFont typeface="Arial" panose="020B0604020202020204" pitchFamily="34" charset="0"/>
              <a:buChar char="•"/>
            </a:pPr>
            <a:r>
              <a:rPr lang="en-US" dirty="0"/>
              <a:t>Being </a:t>
            </a:r>
            <a:r>
              <a:rPr lang="en-US" b="1" dirty="0"/>
              <a:t>respectful</a:t>
            </a:r>
            <a:r>
              <a:rPr lang="en-US" dirty="0"/>
              <a:t> of, and </a:t>
            </a:r>
            <a:r>
              <a:rPr lang="en-US" b="1" dirty="0"/>
              <a:t>responsive</a:t>
            </a:r>
            <a:r>
              <a:rPr lang="en-US" dirty="0"/>
              <a:t> to, the </a:t>
            </a:r>
            <a:r>
              <a:rPr lang="en-US" b="1" dirty="0"/>
              <a:t>needs, experiences, values </a:t>
            </a:r>
            <a:r>
              <a:rPr lang="en-US" dirty="0"/>
              <a:t>and preferences of the individual as a unique and whole person </a:t>
            </a:r>
          </a:p>
          <a:p>
            <a:pPr lvl="1">
              <a:buFont typeface="Arial" panose="020B0604020202020204" pitchFamily="34" charset="0"/>
              <a:buChar char="•"/>
            </a:pPr>
            <a:r>
              <a:rPr lang="en-US" dirty="0"/>
              <a:t>Considering the </a:t>
            </a:r>
            <a:r>
              <a:rPr lang="en-US" b="1" dirty="0"/>
              <a:t>complex health needs </a:t>
            </a:r>
            <a:r>
              <a:rPr lang="en-US" dirty="0"/>
              <a:t>of a person (beyond only HIV treatment or prevention), their identity and the contexts in which they live, rather than focusing on the disease alone </a:t>
            </a:r>
          </a:p>
          <a:p>
            <a:pPr lvl="1">
              <a:buFont typeface="Arial" panose="020B0604020202020204" pitchFamily="34" charset="0"/>
              <a:buChar char="•"/>
            </a:pPr>
            <a:r>
              <a:rPr lang="en-US" b="1" dirty="0"/>
              <a:t>Personalized, coordinated and enabling  </a:t>
            </a:r>
            <a:r>
              <a:rPr lang="en-US" dirty="0"/>
              <a:t>– person-centred care empowers people on HIV treatment or people seeking HIV prevention services</a:t>
            </a:r>
          </a:p>
          <a:p>
            <a:pPr lvl="1">
              <a:buFont typeface="Arial" panose="020B0604020202020204" pitchFamily="34" charset="0"/>
              <a:buChar char="•"/>
            </a:pPr>
            <a:r>
              <a:rPr lang="en-US" dirty="0"/>
              <a:t>Focused on the person receiving care, the person providing the care, and the </a:t>
            </a:r>
            <a:r>
              <a:rPr lang="en-US" b="1" dirty="0"/>
              <a:t>relationship</a:t>
            </a:r>
            <a:r>
              <a:rPr lang="en-US" dirty="0"/>
              <a:t> between them</a:t>
            </a:r>
          </a:p>
          <a:p>
            <a:pPr lvl="1">
              <a:buFont typeface="Arial" panose="020B0604020202020204" pitchFamily="34" charset="0"/>
              <a:buChar char="•"/>
            </a:pPr>
            <a:r>
              <a:rPr lang="en-US" dirty="0"/>
              <a:t>Treating people living with HIV or vulnerable to HIV acquisition as </a:t>
            </a:r>
            <a:r>
              <a:rPr lang="en-US" b="1" dirty="0"/>
              <a:t>equal partners </a:t>
            </a:r>
            <a:r>
              <a:rPr lang="en-US" dirty="0"/>
              <a:t>in planning, developing and monitoring care</a:t>
            </a:r>
          </a:p>
          <a:p>
            <a:endParaRPr lang="en-CH" dirty="0"/>
          </a:p>
        </p:txBody>
      </p:sp>
    </p:spTree>
    <p:extLst>
      <p:ext uri="{BB962C8B-B14F-4D97-AF65-F5344CB8AC3E}">
        <p14:creationId xmlns:p14="http://schemas.microsoft.com/office/powerpoint/2010/main" val="1899479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10E5C-CD71-1160-8181-6962B355CE45}"/>
              </a:ext>
            </a:extLst>
          </p:cNvPr>
          <p:cNvPicPr>
            <a:picLocks noChangeAspect="1"/>
          </p:cNvPicPr>
          <p:nvPr/>
        </p:nvPicPr>
        <p:blipFill>
          <a:blip r:embed="rId3"/>
          <a:stretch>
            <a:fillRect/>
          </a:stretch>
        </p:blipFill>
        <p:spPr>
          <a:xfrm>
            <a:off x="351968" y="828428"/>
            <a:ext cx="6820727" cy="5507420"/>
          </a:xfrm>
          <a:prstGeom prst="rect">
            <a:avLst/>
          </a:prstGeom>
        </p:spPr>
      </p:pic>
      <p:pic>
        <p:nvPicPr>
          <p:cNvPr id="6" name="Picture 5">
            <a:extLst>
              <a:ext uri="{FF2B5EF4-FFF2-40B4-BE49-F238E27FC236}">
                <a16:creationId xmlns:a16="http://schemas.microsoft.com/office/drawing/2014/main" id="{9D20C346-E253-F238-9290-2B80BA016FDA}"/>
              </a:ext>
            </a:extLst>
          </p:cNvPr>
          <p:cNvPicPr>
            <a:picLocks noChangeAspect="1"/>
          </p:cNvPicPr>
          <p:nvPr/>
        </p:nvPicPr>
        <p:blipFill>
          <a:blip r:embed="rId4"/>
          <a:stretch>
            <a:fillRect/>
          </a:stretch>
        </p:blipFill>
        <p:spPr>
          <a:xfrm>
            <a:off x="8055099" y="2618359"/>
            <a:ext cx="2882408" cy="944237"/>
          </a:xfrm>
          <a:prstGeom prst="rect">
            <a:avLst/>
          </a:prstGeom>
        </p:spPr>
      </p:pic>
      <p:sp>
        <p:nvSpPr>
          <p:cNvPr id="7" name="TextBox 6">
            <a:extLst>
              <a:ext uri="{FF2B5EF4-FFF2-40B4-BE49-F238E27FC236}">
                <a16:creationId xmlns:a16="http://schemas.microsoft.com/office/drawing/2014/main" id="{A7FAFBFC-0461-DB44-F19E-4313956639C8}"/>
              </a:ext>
            </a:extLst>
          </p:cNvPr>
          <p:cNvSpPr txBox="1"/>
          <p:nvPr/>
        </p:nvSpPr>
        <p:spPr>
          <a:xfrm>
            <a:off x="8883076" y="6088559"/>
            <a:ext cx="322613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Sikazwe I et al. </a:t>
            </a:r>
            <a:r>
              <a:rPr kumimoji="0" lang="en-US" sz="1100" b="0" i="1" u="none" strike="noStrike" kern="1200" cap="none" spc="0" normalizeH="0" baseline="0" noProof="0" dirty="0">
                <a:ln>
                  <a:noFill/>
                </a:ln>
                <a:solidFill>
                  <a:srgbClr val="000000"/>
                </a:solidFill>
                <a:effectLst/>
                <a:uLnTx/>
                <a:uFillTx/>
                <a:latin typeface="Lato" panose="020F0502020204030203" pitchFamily="34" charset="0"/>
                <a:ea typeface="+mn-ea"/>
                <a:cs typeface="+mn-cs"/>
              </a:rPr>
              <a:t>Journal of the International AIDS Society </a:t>
            </a: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2024, </a:t>
            </a:r>
            <a:r>
              <a:rPr kumimoji="0" lang="en-US" sz="11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27</a:t>
            </a: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(S2):e26237 </a:t>
            </a:r>
            <a:r>
              <a:rPr kumimoji="0" lang="en-US" sz="1100" b="0" i="0" u="none" strike="noStrike" kern="1200" cap="none" spc="0" normalizeH="0" baseline="0" noProof="0" dirty="0">
                <a:ln>
                  <a:noFill/>
                </a:ln>
                <a:solidFill>
                  <a:srgbClr val="F4002D"/>
                </a:solidFill>
                <a:effectLst/>
                <a:uLnTx/>
                <a:uFillTx/>
                <a:latin typeface="Lato" panose="020F0502020204030203" pitchFamily="34" charset="0"/>
                <a:ea typeface="+mn-ea"/>
                <a:cs typeface="+mn-cs"/>
              </a:rPr>
              <a:t>https://</a:t>
            </a:r>
            <a:r>
              <a:rPr kumimoji="0" lang="en-US" sz="1100" b="0" i="0" u="none" strike="noStrike" kern="1200" cap="none" spc="0" normalizeH="0" baseline="0" noProof="0" dirty="0" err="1">
                <a:ln>
                  <a:noFill/>
                </a:ln>
                <a:solidFill>
                  <a:srgbClr val="F4002D"/>
                </a:solidFill>
                <a:effectLst/>
                <a:uLnTx/>
                <a:uFillTx/>
                <a:latin typeface="Lato" panose="020F0502020204030203" pitchFamily="34" charset="0"/>
                <a:ea typeface="+mn-ea"/>
                <a:cs typeface="+mn-cs"/>
              </a:rPr>
              <a:t>doi.org</a:t>
            </a:r>
            <a:r>
              <a:rPr kumimoji="0" lang="en-US" sz="1100" b="0" i="0" u="none" strike="noStrike" kern="1200" cap="none" spc="0" normalizeH="0" baseline="0" noProof="0" dirty="0">
                <a:ln>
                  <a:noFill/>
                </a:ln>
                <a:solidFill>
                  <a:srgbClr val="F4002D"/>
                </a:solidFill>
                <a:effectLst/>
                <a:uLnTx/>
                <a:uFillTx/>
                <a:latin typeface="Lato" panose="020F0502020204030203" pitchFamily="34" charset="0"/>
                <a:ea typeface="+mn-ea"/>
                <a:cs typeface="+mn-cs"/>
              </a:rPr>
              <a:t>/10.1002/jia2.26237 </a:t>
            </a: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1">
            <a:extLst>
              <a:ext uri="{FF2B5EF4-FFF2-40B4-BE49-F238E27FC236}">
                <a16:creationId xmlns:a16="http://schemas.microsoft.com/office/drawing/2014/main" id="{EE25AC41-6919-87EF-7044-F0A6A80CD136}"/>
              </a:ext>
            </a:extLst>
          </p:cNvPr>
          <p:cNvSpPr txBox="1">
            <a:spLocks/>
          </p:cNvSpPr>
          <p:nvPr/>
        </p:nvSpPr>
        <p:spPr>
          <a:xfrm>
            <a:off x="143987" y="92396"/>
            <a:ext cx="9855036" cy="774503"/>
          </a:xfrm>
          <a:prstGeom prst="rect">
            <a:avLst/>
          </a:prstGeom>
          <a:solidFill>
            <a:srgbClr val="0066CC"/>
          </a:solidFill>
          <a:ln>
            <a:noFill/>
          </a:ln>
        </p:spPr>
        <p:txBody>
          <a:bodyPr spcFirstLastPara="1" wrap="square" lIns="69119" tIns="69119" rIns="69119" bIns="6911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2400" b="0" i="0" u="none" strike="noStrike" kern="1200" cap="none" spc="0" normalizeH="0" baseline="0" noProof="0" dirty="0">
                <a:ln>
                  <a:noFill/>
                </a:ln>
                <a:solidFill>
                  <a:srgbClr val="FFFFFF"/>
                </a:solidFill>
                <a:effectLst/>
                <a:uLnTx/>
                <a:uFillTx/>
                <a:latin typeface="Verdana"/>
                <a:sym typeface="Cabin"/>
              </a:rPr>
              <a:t>PrEP equity—PrEP initiations among KP vs General Population</a:t>
            </a:r>
          </a:p>
          <a:p>
            <a:pPr marL="0" marR="0" lvl="0" indent="0" algn="l"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1600" b="0" i="0" u="none" strike="noStrike" kern="1200" cap="none" spc="0" normalizeH="0" baseline="0" noProof="0" dirty="0">
                <a:ln>
                  <a:noFill/>
                </a:ln>
                <a:solidFill>
                  <a:srgbClr val="FFFFFF"/>
                </a:solidFill>
                <a:effectLst/>
                <a:uLnTx/>
                <a:uFillTx/>
                <a:latin typeface="Verdana"/>
                <a:sym typeface="Cabin"/>
              </a:rPr>
              <a:t> </a:t>
            </a:r>
          </a:p>
        </p:txBody>
      </p:sp>
    </p:spTree>
    <p:extLst>
      <p:ext uri="{BB962C8B-B14F-4D97-AF65-F5344CB8AC3E}">
        <p14:creationId xmlns:p14="http://schemas.microsoft.com/office/powerpoint/2010/main" val="37469071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9C0B37-0493-4AE7-33CA-4182F536E71E}"/>
              </a:ext>
            </a:extLst>
          </p:cNvPr>
          <p:cNvSpPr txBox="1">
            <a:spLocks/>
          </p:cNvSpPr>
          <p:nvPr/>
        </p:nvSpPr>
        <p:spPr>
          <a:xfrm>
            <a:off x="1040612" y="847593"/>
            <a:ext cx="8230522" cy="665989"/>
          </a:xfrm>
          <a:prstGeom prst="rect">
            <a:avLst/>
          </a:prstGeom>
          <a:solidFill>
            <a:srgbClr val="0066CC"/>
          </a:solidFill>
          <a:ln>
            <a:noFill/>
          </a:ln>
        </p:spPr>
        <p:txBody>
          <a:bodyPr spcFirstLastPara="1" wrap="square" lIns="69119" tIns="69119" rIns="69119" bIns="69119"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3200" b="0" i="0" u="none" strike="noStrike" kern="0" cap="none" spc="0" normalizeH="0" baseline="0" noProof="0" dirty="0">
                <a:ln>
                  <a:noFill/>
                </a:ln>
                <a:solidFill>
                  <a:srgbClr val="FFFFFF"/>
                </a:solidFill>
                <a:effectLst/>
                <a:uLnTx/>
                <a:uFillTx/>
                <a:latin typeface="Verdana"/>
                <a:sym typeface="Cabin"/>
              </a:rPr>
              <a:t>Conclusion </a:t>
            </a:r>
            <a:endParaRPr kumimoji="0" lang="en-ZA" sz="3200" b="1" i="0" u="none" strike="noStrike" kern="0" cap="none" spc="0" normalizeH="0" baseline="0" noProof="0" dirty="0">
              <a:ln>
                <a:noFill/>
              </a:ln>
              <a:solidFill>
                <a:srgbClr val="FFFFFF"/>
              </a:solidFill>
              <a:effectLst/>
              <a:uLnTx/>
              <a:uFillTx/>
              <a:latin typeface="Verdana"/>
              <a:sym typeface="Cabin"/>
            </a:endParaRPr>
          </a:p>
        </p:txBody>
      </p:sp>
      <p:sp>
        <p:nvSpPr>
          <p:cNvPr id="4" name="Content Placeholder 12">
            <a:extLst>
              <a:ext uri="{FF2B5EF4-FFF2-40B4-BE49-F238E27FC236}">
                <a16:creationId xmlns:a16="http://schemas.microsoft.com/office/drawing/2014/main" id="{FE9611F0-6D93-5FCD-6F36-7DFC703E31D5}"/>
              </a:ext>
            </a:extLst>
          </p:cNvPr>
          <p:cNvSpPr txBox="1">
            <a:spLocks/>
          </p:cNvSpPr>
          <p:nvPr/>
        </p:nvSpPr>
        <p:spPr>
          <a:xfrm>
            <a:off x="579550" y="1753643"/>
            <a:ext cx="11418298" cy="5104357"/>
          </a:xfrm>
          <a:prstGeom prst="rect">
            <a:avLst/>
          </a:prstGeom>
        </p:spPr>
        <p:txBody>
          <a:bodyPr>
            <a:normAutofit fontScale="70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We show how a Programme Science cycle can produce advancements in service delivery for populations who have been historically underserved in the HIV response in Zambia. </a:t>
            </a:r>
          </a:p>
          <a:p>
            <a:pPr marL="228600" marR="0" lvl="0" indent="-2286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000000"/>
                </a:solidFill>
                <a:effectLst/>
                <a:uLnTx/>
                <a:uFillTx/>
                <a:latin typeface="Verdana"/>
                <a:ea typeface="+mn-ea"/>
                <a:cs typeface="Calibri Light" panose="020F0302020204030204" pitchFamily="34" charset="0"/>
              </a:rPr>
              <a:t>We applied Programme Science principles to demonstrate that decentralizing HIV prevention services to KP venues expanded the reach of public-sector, community-based PrEP delivery beyond that offered by traditional facility-based approaches and improved the share of all PrEP initiations among KP.</a:t>
            </a:r>
            <a:endParaRPr kumimoji="0" lang="en-US" sz="3100" b="0" i="0"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endParaRPr>
          </a:p>
          <a:p>
            <a:pPr marL="228600" marR="0" lvl="0" indent="-2286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For Programme Science to be </a:t>
            </a:r>
            <a:r>
              <a:rPr kumimoji="0" lang="en-US" sz="3100" b="0" i="0" u="sng"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impactful</a:t>
            </a:r>
            <a:r>
              <a:rPr kumimoji="0" lang="en-US" sz="3100" b="0" i="0"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 it is important to:</a:t>
            </a:r>
          </a:p>
          <a:p>
            <a:pPr marL="679450" marR="0" lvl="1" indent="-342900" algn="l" defTabSz="685808" rtl="0" eaLnBrk="1" fontAlgn="auto" latinLnBrk="0" hangingPunct="1">
              <a:lnSpc>
                <a:spcPct val="130000"/>
              </a:lnSpc>
              <a:spcBef>
                <a:spcPts val="0"/>
              </a:spcBef>
              <a:spcAft>
                <a:spcPts val="0"/>
              </a:spcAft>
              <a:buClrTx/>
              <a:buSzTx/>
              <a:buFont typeface="Courier New" panose="02070309020205020404" pitchFamily="49" charset="0"/>
              <a:buChar char="o"/>
              <a:tabLst/>
              <a:defRPr/>
            </a:pPr>
            <a:r>
              <a:rPr kumimoji="0" lang="en-US" sz="3100" b="0" i="0"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Nurture equitable partnerships with effected communities to define the program science question </a:t>
            </a:r>
            <a:r>
              <a:rPr kumimoji="0" lang="en-US" sz="3100" b="0" i="1"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a priori </a:t>
            </a:r>
            <a:r>
              <a:rPr kumimoji="0" lang="en-US" sz="3100" b="0" i="0"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and identify opportunities for innovation.</a:t>
            </a:r>
          </a:p>
          <a:p>
            <a:pPr marL="679450" marR="0" lvl="1" indent="-342900" algn="l" defTabSz="685808" rtl="0" eaLnBrk="1" fontAlgn="auto" latinLnBrk="0" hangingPunct="1">
              <a:lnSpc>
                <a:spcPct val="130000"/>
              </a:lnSpc>
              <a:spcBef>
                <a:spcPts val="0"/>
              </a:spcBef>
              <a:spcAft>
                <a:spcPts val="0"/>
              </a:spcAft>
              <a:buClrTx/>
              <a:buSzTx/>
              <a:buFont typeface="Courier New" panose="02070309020205020404" pitchFamily="49" charset="0"/>
              <a:buChar char="o"/>
              <a:tabLst/>
              <a:defRPr/>
            </a:pPr>
            <a:r>
              <a:rPr kumimoji="0" lang="en-US" sz="3100" b="0" i="0"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Select outcomes aligned with data available from routine data systems.</a:t>
            </a:r>
          </a:p>
          <a:p>
            <a:pPr marL="679450" marR="0" lvl="1" indent="-342900" algn="l" defTabSz="685808" rtl="0" eaLnBrk="1" fontAlgn="auto" latinLnBrk="0" hangingPunct="1">
              <a:lnSpc>
                <a:spcPct val="130000"/>
              </a:lnSpc>
              <a:spcBef>
                <a:spcPts val="0"/>
              </a:spcBef>
              <a:spcAft>
                <a:spcPts val="0"/>
              </a:spcAft>
              <a:buClrTx/>
              <a:buSzTx/>
              <a:buFont typeface="Courier New" panose="02070309020205020404" pitchFamily="49" charset="0"/>
              <a:buChar char="o"/>
              <a:tabLst/>
              <a:defRPr/>
            </a:pPr>
            <a:r>
              <a:rPr kumimoji="0" lang="en-US" sz="3100" b="0" i="0" u="none" strike="noStrike" kern="1200" cap="none" spc="0" normalizeH="0" baseline="0" noProof="0" dirty="0">
                <a:ln>
                  <a:noFill/>
                </a:ln>
                <a:solidFill>
                  <a:srgbClr val="E7E6E6">
                    <a:lumMod val="25000"/>
                  </a:srgbClr>
                </a:solidFill>
                <a:effectLst/>
                <a:uLnTx/>
                <a:uFillTx/>
                <a:latin typeface="Verdana"/>
                <a:ea typeface="Verdana" panose="020B0604030504040204" pitchFamily="34" charset="0"/>
                <a:cs typeface="Calibri Light" panose="020F0302020204030204" pitchFamily="34" charset="0"/>
              </a:rPr>
              <a:t>Move toward analysis of individual-level, longitudinal data.</a:t>
            </a:r>
          </a:p>
          <a:p>
            <a:pPr marL="285750" marR="0" lvl="0" indent="-28575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7237068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AB8773-A82A-9D37-1F99-105487C8E005}"/>
              </a:ext>
            </a:extLst>
          </p:cNvPr>
          <p:cNvSpPr>
            <a:spLocks noGrp="1"/>
          </p:cNvSpPr>
          <p:nvPr>
            <p:ph sz="quarter" idx="14"/>
          </p:nvPr>
        </p:nvSpPr>
        <p:spPr>
          <a:xfrm>
            <a:off x="4274098" y="1954203"/>
            <a:ext cx="7236892" cy="3652375"/>
          </a:xfrm>
        </p:spPr>
        <p:txBody>
          <a:bodyPr>
            <a:normAutofit/>
          </a:bodyPr>
          <a:lstStyle/>
          <a:p>
            <a:pPr marL="285750" indent="-285750">
              <a:buFont typeface="Arial" panose="020B0604020202020204" pitchFamily="34" charset="0"/>
              <a:buChar char="•"/>
            </a:pPr>
            <a:r>
              <a:rPr lang="en-US" sz="1800" b="0" dirty="0">
                <a:effectLst/>
              </a:rPr>
              <a:t>The national KP Consortium, Zambian KP civil society organizations, and the KP community for leading KPIF priority setting and implementation, and for advocating for the rights of KP nationally. </a:t>
            </a:r>
          </a:p>
          <a:p>
            <a:pPr marL="285750" indent="-285750">
              <a:buFont typeface="Arial" panose="020B0604020202020204" pitchFamily="34" charset="0"/>
              <a:buChar char="•"/>
            </a:pPr>
            <a:r>
              <a:rPr lang="en-US" sz="1800" b="0" dirty="0">
                <a:effectLst/>
              </a:rPr>
              <a:t>The Zambian Ministry of Health and the National AIDS Council</a:t>
            </a:r>
            <a:r>
              <a:rPr lang="en-US" sz="1800" dirty="0"/>
              <a:t> for their leadership in the national HIV response.</a:t>
            </a:r>
            <a:r>
              <a:rPr lang="en-US" sz="1800" b="0" dirty="0">
                <a:effectLst/>
              </a:rPr>
              <a:t> </a:t>
            </a:r>
          </a:p>
          <a:p>
            <a:pPr marL="285750" indent="-285750">
              <a:buFont typeface="Arial" panose="020B0604020202020204" pitchFamily="34" charset="0"/>
              <a:buChar char="•"/>
            </a:pPr>
            <a:r>
              <a:rPr lang="en-US" sz="1800" dirty="0"/>
              <a:t>Th</a:t>
            </a:r>
            <a:r>
              <a:rPr lang="en-US" sz="1800" b="0" dirty="0">
                <a:effectLst/>
              </a:rPr>
              <a:t>e Bill &amp; Melinda Gates Foundation and PEPFAR for supporting this program science initiative.</a:t>
            </a:r>
          </a:p>
          <a:p>
            <a:pPr marL="285750" indent="-285750">
              <a:buFont typeface="Arial" panose="020B0604020202020204" pitchFamily="34" charset="0"/>
              <a:buChar char="•"/>
            </a:pPr>
            <a:r>
              <a:rPr lang="en-US" sz="1800" dirty="0"/>
              <a:t>PEPFAR/CDC for funding the </a:t>
            </a:r>
            <a:r>
              <a:rPr lang="en-US" sz="1800" b="0" dirty="0">
                <a:effectLst/>
              </a:rPr>
              <a:t>KPIF program.</a:t>
            </a:r>
            <a:endParaRPr lang="en-US" sz="1800" dirty="0"/>
          </a:p>
          <a:p>
            <a:endParaRPr lang="en-US" sz="1800" dirty="0"/>
          </a:p>
        </p:txBody>
      </p:sp>
      <p:sp>
        <p:nvSpPr>
          <p:cNvPr id="8" name="Title 1">
            <a:extLst>
              <a:ext uri="{FF2B5EF4-FFF2-40B4-BE49-F238E27FC236}">
                <a16:creationId xmlns:a16="http://schemas.microsoft.com/office/drawing/2014/main" id="{3FC7F8A0-5835-E18B-97E9-3B0A4C3A2151}"/>
              </a:ext>
            </a:extLst>
          </p:cNvPr>
          <p:cNvSpPr txBox="1">
            <a:spLocks/>
          </p:cNvSpPr>
          <p:nvPr/>
        </p:nvSpPr>
        <p:spPr>
          <a:xfrm>
            <a:off x="2951474" y="765532"/>
            <a:ext cx="8230522" cy="665989"/>
          </a:xfrm>
          <a:prstGeom prst="rect">
            <a:avLst/>
          </a:prstGeom>
          <a:solidFill>
            <a:srgbClr val="0066CC"/>
          </a:solidFill>
          <a:ln>
            <a:noFill/>
          </a:ln>
        </p:spPr>
        <p:txBody>
          <a:bodyPr spcFirstLastPara="1" wrap="square" lIns="69119" tIns="69119" rIns="69119" bIns="69119"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3200" b="0" i="0" u="none" strike="noStrike" kern="0" cap="none" spc="0" normalizeH="0" baseline="0" noProof="0" dirty="0">
                <a:ln>
                  <a:noFill/>
                </a:ln>
                <a:solidFill>
                  <a:srgbClr val="FFFFFF"/>
                </a:solidFill>
                <a:effectLst/>
                <a:uLnTx/>
                <a:uFillTx/>
                <a:latin typeface="Verdana"/>
                <a:sym typeface="Cabin"/>
              </a:rPr>
              <a:t>Acknowledgements </a:t>
            </a:r>
            <a:endParaRPr kumimoji="0" lang="en-ZA" sz="3200" b="1" i="0" u="none" strike="noStrike" kern="0" cap="none" spc="0" normalizeH="0" baseline="0" noProof="0" dirty="0">
              <a:ln>
                <a:noFill/>
              </a:ln>
              <a:solidFill>
                <a:srgbClr val="FFFFFF"/>
              </a:solidFill>
              <a:effectLst/>
              <a:uLnTx/>
              <a:uFillTx/>
              <a:latin typeface="Verdana"/>
              <a:sym typeface="Cabin"/>
            </a:endParaRPr>
          </a:p>
        </p:txBody>
      </p:sp>
      <p:sp>
        <p:nvSpPr>
          <p:cNvPr id="9" name="TextBox 8">
            <a:extLst>
              <a:ext uri="{FF2B5EF4-FFF2-40B4-BE49-F238E27FC236}">
                <a16:creationId xmlns:a16="http://schemas.microsoft.com/office/drawing/2014/main" id="{275697F7-537D-BDFA-0FAE-B1CB2DCD5B32}"/>
              </a:ext>
            </a:extLst>
          </p:cNvPr>
          <p:cNvSpPr txBox="1"/>
          <p:nvPr/>
        </p:nvSpPr>
        <p:spPr>
          <a:xfrm>
            <a:off x="6308213" y="5877612"/>
            <a:ext cx="587326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This work was supported by </a:t>
            </a:r>
            <a:r>
              <a:rPr kumimoji="0" lang="en-US" sz="12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PEPFAR through the U.S. Centre for Disease Control and Prevention, Cooperative Agreement NU2GGH001920. </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7929236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9F560-D0D1-4B76-8B86-EA3E033B96AE}"/>
              </a:ext>
            </a:extLst>
          </p:cNvPr>
          <p:cNvSpPr>
            <a:spLocks noGrp="1"/>
          </p:cNvSpPr>
          <p:nvPr>
            <p:ph type="title"/>
          </p:nvPr>
        </p:nvSpPr>
        <p:spPr>
          <a:xfrm>
            <a:off x="897122" y="1237794"/>
            <a:ext cx="10397755" cy="1857831"/>
          </a:xfrm>
        </p:spPr>
        <p:txBody>
          <a:bodyPr/>
          <a:lstStyle/>
          <a:p>
            <a:r>
              <a:rPr lang="en-GB" sz="4800" noProof="0" dirty="0"/>
              <a:t>	</a:t>
            </a:r>
            <a:r>
              <a:rPr lang="en-GB" sz="4000" noProof="0" dirty="0">
                <a:solidFill>
                  <a:schemeClr val="tx1"/>
                </a:solidFill>
              </a:rPr>
              <a:t>Using a participant-centred        </a:t>
            </a:r>
            <a:br>
              <a:rPr lang="en-GB" sz="4000" noProof="0" dirty="0">
                <a:solidFill>
                  <a:schemeClr val="tx1"/>
                </a:solidFill>
              </a:rPr>
            </a:br>
            <a:r>
              <a:rPr lang="en-GB" sz="4000" noProof="0" dirty="0">
                <a:solidFill>
                  <a:schemeClr val="tx1"/>
                </a:solidFill>
              </a:rPr>
              <a:t>  	  approach during invasive </a:t>
            </a:r>
            <a:br>
              <a:rPr lang="en-GB" sz="4000" noProof="0" dirty="0">
                <a:solidFill>
                  <a:schemeClr val="tx1"/>
                </a:solidFill>
              </a:rPr>
            </a:br>
            <a:r>
              <a:rPr lang="en-GB" sz="4000" noProof="0" dirty="0">
                <a:solidFill>
                  <a:schemeClr val="tx1"/>
                </a:solidFill>
              </a:rPr>
              <a:t>   	    research procedures in                </a:t>
            </a:r>
            <a:br>
              <a:rPr lang="en-GB" sz="4000" noProof="0" dirty="0">
                <a:solidFill>
                  <a:schemeClr val="tx1"/>
                </a:solidFill>
              </a:rPr>
            </a:br>
            <a:r>
              <a:rPr lang="en-GB" sz="4000" noProof="0" dirty="0">
                <a:solidFill>
                  <a:schemeClr val="tx1"/>
                </a:solidFill>
              </a:rPr>
              <a:t> 	adolescents living with HIV</a:t>
            </a:r>
            <a:br>
              <a:rPr lang="en-GB" sz="4000" noProof="0" dirty="0"/>
            </a:br>
            <a:br>
              <a:rPr lang="en-GB" sz="4000" noProof="0" dirty="0"/>
            </a:br>
            <a:endParaRPr lang="en-GB" sz="4000" noProof="0" dirty="0"/>
          </a:p>
        </p:txBody>
      </p:sp>
      <p:pic>
        <p:nvPicPr>
          <p:cNvPr id="4" name="Picture 3" descr="A logo of a family&#10;&#10;Description automatically generated">
            <a:extLst>
              <a:ext uri="{FF2B5EF4-FFF2-40B4-BE49-F238E27FC236}">
                <a16:creationId xmlns:a16="http://schemas.microsoft.com/office/drawing/2014/main" id="{14D5313C-0140-C8F5-E2AC-2F0616AD97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0159784" y="4573855"/>
            <a:ext cx="2032216" cy="1674545"/>
          </a:xfrm>
          <a:prstGeom prst="rect">
            <a:avLst/>
          </a:prstGeom>
          <a:noFill/>
        </p:spPr>
      </p:pic>
      <p:pic>
        <p:nvPicPr>
          <p:cNvPr id="5" name="Picture 4">
            <a:extLst>
              <a:ext uri="{FF2B5EF4-FFF2-40B4-BE49-F238E27FC236}">
                <a16:creationId xmlns:a16="http://schemas.microsoft.com/office/drawing/2014/main" id="{5583FBFA-A48E-6DD2-4E4F-1051748105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464186" y="5195280"/>
            <a:ext cx="1904437" cy="1053120"/>
          </a:xfrm>
          <a:prstGeom prst="rect">
            <a:avLst/>
          </a:prstGeom>
          <a:noFill/>
        </p:spPr>
      </p:pic>
      <p:pic>
        <p:nvPicPr>
          <p:cNvPr id="6" name="Picture 5">
            <a:extLst>
              <a:ext uri="{FF2B5EF4-FFF2-40B4-BE49-F238E27FC236}">
                <a16:creationId xmlns:a16="http://schemas.microsoft.com/office/drawing/2014/main" id="{47C7539B-0715-9E6E-B9BE-AE112CBC98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01630" y="5200622"/>
            <a:ext cx="1758154" cy="773587"/>
          </a:xfrm>
          <a:prstGeom prst="rect">
            <a:avLst/>
          </a:prstGeom>
        </p:spPr>
      </p:pic>
      <p:pic>
        <p:nvPicPr>
          <p:cNvPr id="7" name="Picture 6">
            <a:extLst>
              <a:ext uri="{FF2B5EF4-FFF2-40B4-BE49-F238E27FC236}">
                <a16:creationId xmlns:a16="http://schemas.microsoft.com/office/drawing/2014/main" id="{738173D7-1124-F67D-847B-CD393C5A7C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75633" y="5100030"/>
            <a:ext cx="2725177" cy="1053120"/>
          </a:xfrm>
          <a:prstGeom prst="rect">
            <a:avLst/>
          </a:prstGeom>
        </p:spPr>
      </p:pic>
      <p:pic>
        <p:nvPicPr>
          <p:cNvPr id="8" name="Picture 7">
            <a:extLst>
              <a:ext uri="{FF2B5EF4-FFF2-40B4-BE49-F238E27FC236}">
                <a16:creationId xmlns:a16="http://schemas.microsoft.com/office/drawing/2014/main" id="{A7693655-0954-8725-12DF-93C94BAF2D8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84078" y="5284313"/>
            <a:ext cx="2965915" cy="773587"/>
          </a:xfrm>
          <a:prstGeom prst="rect">
            <a:avLst/>
          </a:prstGeom>
          <a:noFill/>
          <a:ln>
            <a:noFill/>
          </a:ln>
        </p:spPr>
      </p:pic>
      <p:pic>
        <p:nvPicPr>
          <p:cNvPr id="9" name="Picture 8" descr="A picture containing text, vector graphics&#10;&#10;Description automatically generated">
            <a:extLst>
              <a:ext uri="{FF2B5EF4-FFF2-40B4-BE49-F238E27FC236}">
                <a16:creationId xmlns:a16="http://schemas.microsoft.com/office/drawing/2014/main" id="{066A290E-BE6C-798C-1912-5B0B870DB11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35079" y="4346315"/>
            <a:ext cx="1275522" cy="747498"/>
          </a:xfrm>
          <a:prstGeom prst="rect">
            <a:avLst/>
          </a:prstGeom>
        </p:spPr>
      </p:pic>
      <p:sp>
        <p:nvSpPr>
          <p:cNvPr id="3" name="TextBox 2">
            <a:extLst>
              <a:ext uri="{FF2B5EF4-FFF2-40B4-BE49-F238E27FC236}">
                <a16:creationId xmlns:a16="http://schemas.microsoft.com/office/drawing/2014/main" id="{E1228E65-50C3-EA59-E0AC-4629A87D70EB}"/>
              </a:ext>
            </a:extLst>
          </p:cNvPr>
          <p:cNvSpPr txBox="1"/>
          <p:nvPr/>
        </p:nvSpPr>
        <p:spPr>
          <a:xfrm flipH="1">
            <a:off x="2898870" y="6383330"/>
            <a:ext cx="64319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Sharon Kruger, Stellenbosch University, South Africa</a:t>
            </a:r>
            <a:endParaRPr kumimoji="0" lang="en-CH" sz="10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2340196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a:xfrm>
            <a:off x="1765005" y="810930"/>
            <a:ext cx="8591107" cy="840246"/>
          </a:xfrm>
        </p:spPr>
        <p:txBody>
          <a:bodyPr/>
          <a:lstStyle/>
          <a:p>
            <a:r>
              <a:rPr lang="en-US" b="1" dirty="0"/>
              <a:t>		</a:t>
            </a:r>
            <a:r>
              <a:rPr lang="en-US" sz="4000" b="1" dirty="0">
                <a:solidFill>
                  <a:schemeClr val="tx1"/>
                </a:solidFill>
              </a:rPr>
              <a:t>Study </a:t>
            </a:r>
            <a:r>
              <a:rPr lang="en-US" sz="4000" dirty="0">
                <a:solidFill>
                  <a:schemeClr val="tx1"/>
                </a:solidFill>
              </a:rPr>
              <a:t>O</a:t>
            </a:r>
            <a:r>
              <a:rPr lang="en-US" sz="4000" b="1" dirty="0">
                <a:solidFill>
                  <a:schemeClr val="tx1"/>
                </a:solidFill>
              </a:rPr>
              <a:t>verview</a:t>
            </a:r>
            <a:endParaRPr lang="en-GB" sz="4000" noProof="0" dirty="0">
              <a:solidFill>
                <a:schemeClr val="tx1"/>
              </a:solidFill>
            </a:endParaRPr>
          </a:p>
        </p:txBody>
      </p:sp>
      <p:sp>
        <p:nvSpPr>
          <p:cNvPr id="6" name="TextBox 5">
            <a:extLst>
              <a:ext uri="{FF2B5EF4-FFF2-40B4-BE49-F238E27FC236}">
                <a16:creationId xmlns:a16="http://schemas.microsoft.com/office/drawing/2014/main" id="{4024F731-2F34-EEA3-95EF-A3F3CD610538}"/>
              </a:ext>
            </a:extLst>
          </p:cNvPr>
          <p:cNvSpPr txBox="1"/>
          <p:nvPr/>
        </p:nvSpPr>
        <p:spPr>
          <a:xfrm>
            <a:off x="1282389" y="1662421"/>
            <a:ext cx="10020019"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75"/>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 gain insights into the role of the Central Nervous System as a reservoir in children with perinatal HIV </a:t>
            </a:r>
            <a:endParaRPr kumimoji="0" lang="en-ZA"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7" name="Rectangle: Rounded Corners 6">
            <a:extLst>
              <a:ext uri="{FF2B5EF4-FFF2-40B4-BE49-F238E27FC236}">
                <a16:creationId xmlns:a16="http://schemas.microsoft.com/office/drawing/2014/main" id="{CD90AE5A-03F7-D1E3-EC31-84F740FD5177}"/>
              </a:ext>
            </a:extLst>
          </p:cNvPr>
          <p:cNvSpPr/>
          <p:nvPr/>
        </p:nvSpPr>
        <p:spPr>
          <a:xfrm>
            <a:off x="1133475" y="2293685"/>
            <a:ext cx="5086349" cy="1229815"/>
          </a:xfrm>
          <a:prstGeom prst="roundRect">
            <a:avLst/>
          </a:prstGeom>
          <a:solidFill>
            <a:schemeClr val="bg1"/>
          </a:solidFill>
          <a:ln w="28575">
            <a:solidFill>
              <a:schemeClr val="tx2"/>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Enhance and sustain active community/participant engagement for paediatric HIV remission research</a:t>
            </a:r>
            <a:endParaRPr kumimoji="0" lang="en-ZA"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F88E66A-CBBD-7205-962E-C30CBADC08ED}"/>
              </a:ext>
            </a:extLst>
          </p:cNvPr>
          <p:cNvSpPr/>
          <p:nvPr/>
        </p:nvSpPr>
        <p:spPr>
          <a:xfrm>
            <a:off x="6667500" y="2290701"/>
            <a:ext cx="5086350" cy="1210765"/>
          </a:xfrm>
          <a:prstGeom prst="roundRect">
            <a:avLst/>
          </a:prstGeom>
          <a:solidFill>
            <a:schemeClr val="bg2"/>
          </a:solidFill>
          <a:ln w="28575">
            <a:solidFill>
              <a:schemeClr val="tx2"/>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Measure and describe participants’ experiences on the PAVE study</a:t>
            </a:r>
            <a:endParaRPr kumimoji="0" lang="en-ZA"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9" name="Rectangle: Rounded Corners 8">
            <a:extLst>
              <a:ext uri="{FF2B5EF4-FFF2-40B4-BE49-F238E27FC236}">
                <a16:creationId xmlns:a16="http://schemas.microsoft.com/office/drawing/2014/main" id="{C604CCA0-AE06-89BF-208D-C773A6D24CE9}"/>
              </a:ext>
            </a:extLst>
          </p:cNvPr>
          <p:cNvSpPr/>
          <p:nvPr/>
        </p:nvSpPr>
        <p:spPr>
          <a:xfrm>
            <a:off x="829555" y="3957265"/>
            <a:ext cx="2101883" cy="1453779"/>
          </a:xfrm>
          <a:prstGeom prst="roundRect">
            <a:avLst/>
          </a:prstGeom>
          <a:solidFill>
            <a:schemeClr val="bg1"/>
          </a:solidFill>
          <a:ln w="19050">
            <a:solidFill>
              <a:schemeClr val="tx2"/>
            </a:solidFill>
          </a:ln>
          <a:effectLst>
            <a:glow rad="635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Verdana"/>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a:ea typeface="Times New Roman" panose="02020603050405020304" pitchFamily="18" charset="0"/>
                <a:cs typeface="+mn-cs"/>
              </a:rPr>
              <a:t>Neurocognitive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N=80 </a:t>
            </a:r>
            <a:endParaRPr kumimoji="0" lang="en-ZA"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Rectangle: Rounded Corners 9">
            <a:extLst>
              <a:ext uri="{FF2B5EF4-FFF2-40B4-BE49-F238E27FC236}">
                <a16:creationId xmlns:a16="http://schemas.microsoft.com/office/drawing/2014/main" id="{DD5E0F09-FC97-7AF2-1891-8BB1F776C1E6}"/>
              </a:ext>
            </a:extLst>
          </p:cNvPr>
          <p:cNvSpPr/>
          <p:nvPr/>
        </p:nvSpPr>
        <p:spPr>
          <a:xfrm>
            <a:off x="3062285" y="3957266"/>
            <a:ext cx="2101883" cy="1453780"/>
          </a:xfrm>
          <a:prstGeom prst="roundRect">
            <a:avLst/>
          </a:prstGeom>
          <a:solidFill>
            <a:schemeClr val="bg1"/>
          </a:solidFill>
          <a:ln w="28575">
            <a:solidFill>
              <a:srgbClr val="E0001B"/>
            </a:solidFill>
          </a:ln>
          <a:effectLst>
            <a:glow rad="635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Verdana"/>
                <a:ea typeface="+mn-ea"/>
                <a:cs typeface="+mn-cs"/>
              </a:rPr>
              <a:t>Neuroimaging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Verdana"/>
                <a:ea typeface="+mn-ea"/>
                <a:cs typeface="+mn-cs"/>
              </a:rPr>
              <a:t>N=80 </a:t>
            </a:r>
          </a:p>
        </p:txBody>
      </p:sp>
      <p:sp>
        <p:nvSpPr>
          <p:cNvPr id="11" name="Rectangle: Rounded Corners 10">
            <a:extLst>
              <a:ext uri="{FF2B5EF4-FFF2-40B4-BE49-F238E27FC236}">
                <a16:creationId xmlns:a16="http://schemas.microsoft.com/office/drawing/2014/main" id="{EF854943-DF50-6C28-7FF3-CBE30B1951A7}"/>
              </a:ext>
            </a:extLst>
          </p:cNvPr>
          <p:cNvSpPr/>
          <p:nvPr/>
        </p:nvSpPr>
        <p:spPr>
          <a:xfrm>
            <a:off x="5295015" y="3932093"/>
            <a:ext cx="2913321" cy="1431670"/>
          </a:xfrm>
          <a:prstGeom prst="roundRect">
            <a:avLst/>
          </a:prstGeom>
          <a:solidFill>
            <a:schemeClr val="bg1"/>
          </a:solidFill>
          <a:ln w="28575">
            <a:solidFill>
              <a:srgbClr val="E0001B"/>
            </a:solidFill>
          </a:ln>
          <a:effectLst>
            <a:glow rad="635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Verdana"/>
                <a:ea typeface="+mn-ea"/>
                <a:cs typeface="+mn-cs"/>
              </a:rPr>
              <a:t>Biomarker and HIV assessments,</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including cerebrospinal fluid (CSF)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N=80</a:t>
            </a:r>
            <a:endParaRPr kumimoji="0" lang="en-ZA"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Rectangle: Rounded Corners 11">
            <a:extLst>
              <a:ext uri="{FF2B5EF4-FFF2-40B4-BE49-F238E27FC236}">
                <a16:creationId xmlns:a16="http://schemas.microsoft.com/office/drawing/2014/main" id="{CDF0D265-C442-08A0-9A5D-D082A8C06289}"/>
              </a:ext>
            </a:extLst>
          </p:cNvPr>
          <p:cNvSpPr/>
          <p:nvPr/>
        </p:nvSpPr>
        <p:spPr>
          <a:xfrm>
            <a:off x="8351945" y="3932093"/>
            <a:ext cx="3439192" cy="1373613"/>
          </a:xfrm>
          <a:prstGeom prst="roundRect">
            <a:avLst/>
          </a:prstGeom>
          <a:solidFill>
            <a:schemeClr val="bg1"/>
          </a:solidFill>
          <a:ln w="19050">
            <a:solidFill>
              <a:schemeClr val="tx2"/>
            </a:solidFill>
          </a:ln>
          <a:effectLst>
            <a:glow rad="635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Verdana"/>
                <a:ea typeface="+mn-ea"/>
                <a:cs typeface="+mn-cs"/>
              </a:rPr>
              <a:t>Pain Rating scale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Verdana"/>
                <a:ea typeface="+mn-ea"/>
                <a:cs typeface="+mn-cs"/>
              </a:rPr>
              <a:t>Pulse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Verdana"/>
                <a:ea typeface="+mn-ea"/>
                <a:cs typeface="+mn-cs"/>
              </a:rPr>
              <a:t>Semi-Structured interview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Verdana"/>
                <a:ea typeface="+mn-ea"/>
                <a:cs typeface="+mn-cs"/>
              </a:rPr>
              <a:t>N=40</a:t>
            </a:r>
          </a:p>
        </p:txBody>
      </p:sp>
      <p:sp>
        <p:nvSpPr>
          <p:cNvPr id="13" name="Rectangle: Rounded Corners 12">
            <a:extLst>
              <a:ext uri="{FF2B5EF4-FFF2-40B4-BE49-F238E27FC236}">
                <a16:creationId xmlns:a16="http://schemas.microsoft.com/office/drawing/2014/main" id="{2BAA955D-3DA7-716E-794F-9BA4B0EEF182}"/>
              </a:ext>
            </a:extLst>
          </p:cNvPr>
          <p:cNvSpPr/>
          <p:nvPr/>
        </p:nvSpPr>
        <p:spPr>
          <a:xfrm>
            <a:off x="2096908" y="5660866"/>
            <a:ext cx="9205501" cy="847726"/>
          </a:xfrm>
          <a:prstGeom prst="roundRect">
            <a:avLst>
              <a:gd name="adj" fmla="val 20430"/>
            </a:avLst>
          </a:prstGeom>
          <a:solidFill>
            <a:schemeClr val="bg1">
              <a:lumMod val="85000"/>
            </a:schemeClr>
          </a:solidFill>
          <a:ln w="28575">
            <a:solidFill>
              <a:srgbClr val="E0001B"/>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Verdana"/>
                <a:ea typeface="+mn-ea"/>
                <a:cs typeface="+mn-cs"/>
              </a:rPr>
              <a:t>Family Centre for Research with UBUNTU (FAMCRU) –  Cape Town,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Verdana"/>
                <a:ea typeface="+mn-ea"/>
                <a:cs typeface="+mn-cs"/>
              </a:rPr>
              <a:t>Perinatal HIV Research Unit (PHRU) - Soweto</a:t>
            </a:r>
          </a:p>
        </p:txBody>
      </p:sp>
      <p:sp>
        <p:nvSpPr>
          <p:cNvPr id="14" name="Rectangle: Rounded Corners 13">
            <a:extLst>
              <a:ext uri="{FF2B5EF4-FFF2-40B4-BE49-F238E27FC236}">
                <a16:creationId xmlns:a16="http://schemas.microsoft.com/office/drawing/2014/main" id="{7C7E76DF-1F98-1A81-C3CA-04BB6C07EC5D}"/>
              </a:ext>
            </a:extLst>
          </p:cNvPr>
          <p:cNvSpPr/>
          <p:nvPr/>
        </p:nvSpPr>
        <p:spPr>
          <a:xfrm rot="16200000">
            <a:off x="-134438" y="2605447"/>
            <a:ext cx="1365891" cy="415970"/>
          </a:xfrm>
          <a:prstGeom prst="roundRect">
            <a:avLst/>
          </a:prstGeom>
          <a:solidFill>
            <a:schemeClr val="bg1">
              <a:lumMod val="75000"/>
            </a:schemeClr>
          </a:solidFill>
          <a:ln w="28575">
            <a:solidFill>
              <a:srgbClr val="E000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000000"/>
                </a:solidFill>
                <a:effectLst/>
                <a:uLnTx/>
                <a:uFillTx/>
                <a:latin typeface="Verdana"/>
                <a:ea typeface="+mn-ea"/>
                <a:cs typeface="+mn-cs"/>
              </a:rPr>
              <a:t>Objectives</a:t>
            </a:r>
            <a:r>
              <a:rPr kumimoji="0" lang="en-ZA"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15" name="Rectangle: Rounded Corners 14">
            <a:extLst>
              <a:ext uri="{FF2B5EF4-FFF2-40B4-BE49-F238E27FC236}">
                <a16:creationId xmlns:a16="http://schemas.microsoft.com/office/drawing/2014/main" id="{5139A7FE-8B25-C9B8-2991-6C0DD19FA5EF}"/>
              </a:ext>
            </a:extLst>
          </p:cNvPr>
          <p:cNvSpPr/>
          <p:nvPr/>
        </p:nvSpPr>
        <p:spPr>
          <a:xfrm rot="16200000">
            <a:off x="-319105" y="4250503"/>
            <a:ext cx="1738901" cy="419645"/>
          </a:xfrm>
          <a:prstGeom prst="roundRect">
            <a:avLst/>
          </a:prstGeom>
          <a:solidFill>
            <a:schemeClr val="bg1">
              <a:lumMod val="75000"/>
            </a:schemeClr>
          </a:solidFill>
          <a:ln w="28575">
            <a:solidFill>
              <a:srgbClr val="E000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000000"/>
                </a:solidFill>
                <a:effectLst/>
                <a:uLnTx/>
                <a:uFillTx/>
                <a:latin typeface="Verdana"/>
                <a:ea typeface="+mn-ea"/>
                <a:cs typeface="+mn-cs"/>
              </a:rPr>
              <a:t>Methodology</a:t>
            </a:r>
            <a:endParaRPr kumimoji="0" lang="en-ZA" sz="1800" b="1"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Rectangle: Rounded Corners 15">
            <a:extLst>
              <a:ext uri="{FF2B5EF4-FFF2-40B4-BE49-F238E27FC236}">
                <a16:creationId xmlns:a16="http://schemas.microsoft.com/office/drawing/2014/main" id="{80D353E5-DF73-1742-2A53-FECC95C5FC39}"/>
              </a:ext>
            </a:extLst>
          </p:cNvPr>
          <p:cNvSpPr/>
          <p:nvPr/>
        </p:nvSpPr>
        <p:spPr>
          <a:xfrm rot="16200000">
            <a:off x="-144789" y="5896359"/>
            <a:ext cx="1390270" cy="419645"/>
          </a:xfrm>
          <a:prstGeom prst="roundRect">
            <a:avLst/>
          </a:prstGeom>
          <a:solidFill>
            <a:schemeClr val="bg1">
              <a:lumMod val="75000"/>
            </a:schemeClr>
          </a:solidFill>
          <a:ln w="28575">
            <a:solidFill>
              <a:srgbClr val="E000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000000"/>
                </a:solidFill>
                <a:effectLst/>
                <a:uLnTx/>
                <a:uFillTx/>
                <a:latin typeface="Verdana"/>
                <a:ea typeface="+mn-ea"/>
                <a:cs typeface="+mn-cs"/>
              </a:rPr>
              <a:t>Research</a:t>
            </a:r>
            <a:r>
              <a:rPr kumimoji="0" lang="en-ZA" sz="1400" b="1" i="0" u="none" strike="noStrike" kern="1200" cap="none" spc="0" normalizeH="0" baseline="0" noProof="0" dirty="0">
                <a:ln>
                  <a:noFill/>
                </a:ln>
                <a:solidFill>
                  <a:srgbClr val="FFFFFF"/>
                </a:solidFill>
                <a:effectLst/>
                <a:uLnTx/>
                <a:uFillTx/>
                <a:latin typeface="Verdana"/>
                <a:ea typeface="+mn-ea"/>
                <a:cs typeface="+mn-cs"/>
              </a:rPr>
              <a:t> </a:t>
            </a:r>
            <a:r>
              <a:rPr kumimoji="0" lang="en-ZA" sz="1400" b="1" i="0" u="none" strike="noStrike" kern="1200" cap="none" spc="0" normalizeH="0" baseline="0" noProof="0" dirty="0">
                <a:ln>
                  <a:noFill/>
                </a:ln>
                <a:solidFill>
                  <a:srgbClr val="000000"/>
                </a:solidFill>
                <a:effectLst/>
                <a:uLnTx/>
                <a:uFillTx/>
                <a:latin typeface="Verdana"/>
                <a:ea typeface="+mn-ea"/>
                <a:cs typeface="+mn-cs"/>
              </a:rPr>
              <a:t>sites</a:t>
            </a:r>
          </a:p>
        </p:txBody>
      </p:sp>
      <p:sp>
        <p:nvSpPr>
          <p:cNvPr id="17" name="Left Brace 16">
            <a:extLst>
              <a:ext uri="{FF2B5EF4-FFF2-40B4-BE49-F238E27FC236}">
                <a16:creationId xmlns:a16="http://schemas.microsoft.com/office/drawing/2014/main" id="{71226734-6A05-A030-68A2-4C41B82CE330}"/>
              </a:ext>
            </a:extLst>
          </p:cNvPr>
          <p:cNvSpPr/>
          <p:nvPr/>
        </p:nvSpPr>
        <p:spPr>
          <a:xfrm rot="5400000">
            <a:off x="3697463" y="1319216"/>
            <a:ext cx="208461" cy="4794312"/>
          </a:xfrm>
          <a:prstGeom prst="leftBrace">
            <a:avLst>
              <a:gd name="adj1" fmla="val 8333"/>
              <a:gd name="adj2" fmla="val 5458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Verdana"/>
              <a:ea typeface="+mn-ea"/>
              <a:cs typeface="+mn-cs"/>
            </a:endParaRPr>
          </a:p>
        </p:txBody>
      </p:sp>
      <p:sp>
        <p:nvSpPr>
          <p:cNvPr id="18" name="Right Brace 17">
            <a:extLst>
              <a:ext uri="{FF2B5EF4-FFF2-40B4-BE49-F238E27FC236}">
                <a16:creationId xmlns:a16="http://schemas.microsoft.com/office/drawing/2014/main" id="{6682A3D6-777B-A04C-7BF1-B278BADCD9FE}"/>
              </a:ext>
            </a:extLst>
          </p:cNvPr>
          <p:cNvSpPr/>
          <p:nvPr/>
        </p:nvSpPr>
        <p:spPr>
          <a:xfrm rot="16200000">
            <a:off x="9891184" y="2273573"/>
            <a:ext cx="239178" cy="291937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9867586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1318437" y="584569"/>
            <a:ext cx="10260290" cy="801751"/>
          </a:xfrm>
        </p:spPr>
        <p:txBody>
          <a:bodyPr/>
          <a:lstStyle/>
          <a:p>
            <a:r>
              <a:rPr lang="en-ZA" dirty="0"/>
              <a:t>    </a:t>
            </a:r>
            <a:r>
              <a:rPr lang="en-ZA" sz="4000" dirty="0"/>
              <a:t>Participant Centred Approach</a:t>
            </a:r>
            <a:endParaRPr lang="en-GB" sz="4000" noProof="0" dirty="0"/>
          </a:p>
        </p:txBody>
      </p:sp>
      <p:graphicFrame>
        <p:nvGraphicFramePr>
          <p:cNvPr id="6" name="Content Placeholder 7">
            <a:extLst>
              <a:ext uri="{FF2B5EF4-FFF2-40B4-BE49-F238E27FC236}">
                <a16:creationId xmlns:a16="http://schemas.microsoft.com/office/drawing/2014/main" id="{2660E075-B356-764B-FB80-57B2848CF7B3}"/>
              </a:ext>
            </a:extLst>
          </p:cNvPr>
          <p:cNvGraphicFramePr>
            <a:graphicFrameLocks/>
          </p:cNvGraphicFramePr>
          <p:nvPr/>
        </p:nvGraphicFramePr>
        <p:xfrm>
          <a:off x="710610" y="1451402"/>
          <a:ext cx="10515600" cy="1603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3F95C125-AF3A-3118-41DB-49976F4BD89E}"/>
              </a:ext>
            </a:extLst>
          </p:cNvPr>
          <p:cNvSpPr txBox="1">
            <a:spLocks noGrp="1"/>
          </p:cNvSpPr>
          <p:nvPr>
            <p:ph idx="1"/>
          </p:nvPr>
        </p:nvSpPr>
        <p:spPr>
          <a:xfrm>
            <a:off x="534184" y="3231397"/>
            <a:ext cx="3559346" cy="2462213"/>
          </a:xfrm>
          <a:prstGeom prst="rect">
            <a:avLst/>
          </a:prstGeom>
          <a:noFill/>
        </p:spPr>
        <p:txBody>
          <a:bodyPr wrap="square" rtlCol="0">
            <a:spAutoFit/>
          </a:bodyPr>
          <a:lstStyle/>
          <a:p>
            <a:pPr marL="0" indent="0">
              <a:buNone/>
            </a:pPr>
            <a:r>
              <a:rPr lang="en-ZA" sz="1600" b="1" dirty="0"/>
              <a:t>Health Care- Organisational   </a:t>
            </a:r>
          </a:p>
          <a:p>
            <a:pPr marL="0" indent="0">
              <a:buNone/>
            </a:pPr>
            <a:r>
              <a:rPr lang="en-ZA" sz="1600" b="1" dirty="0"/>
              <a:t>                level </a:t>
            </a:r>
          </a:p>
          <a:p>
            <a:pPr marL="285750" indent="-285750">
              <a:buFont typeface="Arial" panose="020B0604020202020204" pitchFamily="34" charset="0"/>
              <a:buChar char="•"/>
            </a:pPr>
            <a:r>
              <a:rPr lang="en-ZA" sz="1600" dirty="0"/>
              <a:t>Creating a participant-centred culture (PCC) </a:t>
            </a:r>
          </a:p>
          <a:p>
            <a:pPr marL="285750" indent="-285750">
              <a:buFont typeface="Arial" panose="020B0604020202020204" pitchFamily="34" charset="0"/>
              <a:buChar char="•"/>
            </a:pPr>
            <a:r>
              <a:rPr lang="en-ZA" sz="1600" dirty="0"/>
              <a:t>Engagement of design &amp; implementation </a:t>
            </a:r>
          </a:p>
          <a:p>
            <a:pPr marL="285750" indent="-285750">
              <a:buFont typeface="Arial" panose="020B0604020202020204" pitchFamily="34" charset="0"/>
              <a:buChar char="•"/>
            </a:pPr>
            <a:r>
              <a:rPr lang="en-ZA" sz="1600" dirty="0"/>
              <a:t>Create supportive environment environment</a:t>
            </a:r>
          </a:p>
          <a:p>
            <a:pPr marL="285750" indent="-285750">
              <a:buFont typeface="Arial" panose="020B0604020202020204" pitchFamily="34" charset="0"/>
              <a:buChar char="•"/>
            </a:pPr>
            <a:r>
              <a:rPr lang="en-ZA" sz="1600" dirty="0"/>
              <a:t>Create measures to monitor PCC</a:t>
            </a:r>
          </a:p>
        </p:txBody>
      </p:sp>
      <p:sp>
        <p:nvSpPr>
          <p:cNvPr id="8" name="TextBox 7">
            <a:extLst>
              <a:ext uri="{FF2B5EF4-FFF2-40B4-BE49-F238E27FC236}">
                <a16:creationId xmlns:a16="http://schemas.microsoft.com/office/drawing/2014/main" id="{1AAA731B-F705-FEE8-D684-4F88FC3D8845}"/>
              </a:ext>
            </a:extLst>
          </p:cNvPr>
          <p:cNvSpPr txBox="1"/>
          <p:nvPr/>
        </p:nvSpPr>
        <p:spPr>
          <a:xfrm>
            <a:off x="4136041" y="3240112"/>
            <a:ext cx="3301565"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Verdana"/>
                <a:ea typeface="+mn-ea"/>
                <a:cs typeface="+mn-cs"/>
              </a:rPr>
              <a:t>Participant-Research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Verdana"/>
                <a:ea typeface="+mn-ea"/>
                <a:cs typeface="+mn-cs"/>
              </a:rPr>
              <a:t>Cultivate communication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Verdana"/>
                <a:ea typeface="+mn-ea"/>
                <a:cs typeface="+mn-cs"/>
              </a:rPr>
              <a:t>Respect and compassionate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Verdana"/>
                <a:ea typeface="+mn-ea"/>
                <a:cs typeface="+mn-cs"/>
              </a:rPr>
              <a:t>Engaging participants in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a:extLst>
              <a:ext uri="{FF2B5EF4-FFF2-40B4-BE49-F238E27FC236}">
                <a16:creationId xmlns:a16="http://schemas.microsoft.com/office/drawing/2014/main" id="{D1200A52-2FF0-9D70-F152-0C4F02549C93}"/>
              </a:ext>
            </a:extLst>
          </p:cNvPr>
          <p:cNvSpPr txBox="1"/>
          <p:nvPr/>
        </p:nvSpPr>
        <p:spPr>
          <a:xfrm>
            <a:off x="7837728" y="3140180"/>
            <a:ext cx="302490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000000"/>
                </a:solidFill>
                <a:effectLst/>
                <a:uLnTx/>
                <a:uFillTx/>
                <a:latin typeface="Verdana"/>
                <a:ea typeface="+mn-ea"/>
                <a:cs typeface="+mn-cs"/>
              </a:rPr>
              <a:t>Research-Participant-Organisational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Verdana"/>
                <a:ea typeface="+mn-ea"/>
                <a:cs typeface="+mn-cs"/>
              </a:rPr>
              <a:t>Access to care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Verdana"/>
                <a:ea typeface="+mn-ea"/>
                <a:cs typeface="+mn-cs"/>
              </a:rPr>
              <a:t>Participant reported outcomes</a:t>
            </a:r>
          </a:p>
        </p:txBody>
      </p:sp>
      <p:graphicFrame>
        <p:nvGraphicFramePr>
          <p:cNvPr id="10" name="Diagram 9">
            <a:extLst>
              <a:ext uri="{FF2B5EF4-FFF2-40B4-BE49-F238E27FC236}">
                <a16:creationId xmlns:a16="http://schemas.microsoft.com/office/drawing/2014/main" id="{111747B7-03A3-480B-C348-6E97072FAAAE}"/>
              </a:ext>
            </a:extLst>
          </p:cNvPr>
          <p:cNvGraphicFramePr/>
          <p:nvPr/>
        </p:nvGraphicFramePr>
        <p:xfrm>
          <a:off x="2076709" y="5646371"/>
          <a:ext cx="8128000" cy="10096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712516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1329070" y="458897"/>
            <a:ext cx="9197163" cy="790733"/>
          </a:xfrm>
        </p:spPr>
        <p:txBody>
          <a:bodyPr/>
          <a:lstStyle/>
          <a:p>
            <a:r>
              <a:rPr lang="en-US" sz="4400" b="1" dirty="0">
                <a:effectLst/>
                <a:latin typeface="Arial" panose="020B0604020202020204" pitchFamily="34" charset="0"/>
                <a:ea typeface="Times New Roman" panose="02020603050405020304" pitchFamily="18" charset="0"/>
              </a:rPr>
              <a:t>		</a:t>
            </a:r>
            <a:r>
              <a:rPr lang="en-US" sz="4000" b="1" dirty="0">
                <a:effectLst/>
                <a:latin typeface="Verdana" panose="020B0604030504040204" pitchFamily="34" charset="0"/>
                <a:ea typeface="Verdana" panose="020B0604030504040204" pitchFamily="34" charset="0"/>
              </a:rPr>
              <a:t>Community Engagement</a:t>
            </a:r>
            <a:endParaRPr lang="en-GB" sz="4000" noProof="0" dirty="0">
              <a:solidFill>
                <a:schemeClr val="accent1"/>
              </a:solidFill>
              <a:latin typeface="Verdana" panose="020B0604030504040204" pitchFamily="34" charset="0"/>
              <a:ea typeface="Verdana" panose="020B0604030504040204" pitchFamily="34" charset="0"/>
            </a:endParaRP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idx="1"/>
          </p:nvPr>
        </p:nvSpPr>
        <p:spPr/>
        <p:txBody>
          <a:bodyPr/>
          <a:lstStyle/>
          <a:p>
            <a:endParaRPr lang="en-GB" noProof="0" dirty="0"/>
          </a:p>
          <a:p>
            <a:endParaRPr lang="en-GB" noProof="0" dirty="0"/>
          </a:p>
        </p:txBody>
      </p:sp>
      <p:sp>
        <p:nvSpPr>
          <p:cNvPr id="6" name="Text Box 55">
            <a:extLst>
              <a:ext uri="{FF2B5EF4-FFF2-40B4-BE49-F238E27FC236}">
                <a16:creationId xmlns:a16="http://schemas.microsoft.com/office/drawing/2014/main" id="{ED6D127B-C682-4BA2-6835-904603515ABB}"/>
              </a:ext>
            </a:extLst>
          </p:cNvPr>
          <p:cNvSpPr txBox="1"/>
          <p:nvPr/>
        </p:nvSpPr>
        <p:spPr>
          <a:xfrm>
            <a:off x="839788" y="1473204"/>
            <a:ext cx="2839597" cy="1322716"/>
          </a:xfrm>
          <a:prstGeom prst="rect">
            <a:avLst/>
          </a:prstGeom>
          <a:noFill/>
          <a:ln w="6350">
            <a:solidFill>
              <a:schemeClr val="tx2">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Community</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Participant and Family</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Peers</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Community Advisory Board</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Adolescent Community Advisory Board</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Study Staff</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7" name="Text Box 64">
            <a:extLst>
              <a:ext uri="{FF2B5EF4-FFF2-40B4-BE49-F238E27FC236}">
                <a16:creationId xmlns:a16="http://schemas.microsoft.com/office/drawing/2014/main" id="{B87CF03B-C9A5-BE6A-EF5E-23E991198C1B}"/>
              </a:ext>
            </a:extLst>
          </p:cNvPr>
          <p:cNvSpPr txBox="1"/>
          <p:nvPr/>
        </p:nvSpPr>
        <p:spPr>
          <a:xfrm>
            <a:off x="1545996" y="3437827"/>
            <a:ext cx="1480008" cy="5791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Community Engagement</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8" name="Up-Down Arrow 62">
            <a:extLst>
              <a:ext uri="{FF2B5EF4-FFF2-40B4-BE49-F238E27FC236}">
                <a16:creationId xmlns:a16="http://schemas.microsoft.com/office/drawing/2014/main" id="{8A349FD9-89E5-7B30-BEFB-187E829E87BE}"/>
              </a:ext>
            </a:extLst>
          </p:cNvPr>
          <p:cNvSpPr/>
          <p:nvPr/>
        </p:nvSpPr>
        <p:spPr>
          <a:xfrm>
            <a:off x="2079688" y="2902014"/>
            <a:ext cx="320613" cy="517897"/>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Text Box 57">
            <a:extLst>
              <a:ext uri="{FF2B5EF4-FFF2-40B4-BE49-F238E27FC236}">
                <a16:creationId xmlns:a16="http://schemas.microsoft.com/office/drawing/2014/main" id="{3FC09616-420B-8E19-8314-DE3C34CA61D8}"/>
              </a:ext>
            </a:extLst>
          </p:cNvPr>
          <p:cNvSpPr txBox="1"/>
          <p:nvPr/>
        </p:nvSpPr>
        <p:spPr>
          <a:xfrm>
            <a:off x="963930" y="4477824"/>
            <a:ext cx="2715455" cy="1116330"/>
          </a:xfrm>
          <a:prstGeom prst="rect">
            <a:avLst/>
          </a:prstGeom>
          <a:noFill/>
          <a:ln w="6350">
            <a:solidFill>
              <a:schemeClr val="tx2">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Participant</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Information Session</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Video at Assent</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Mock Scanner &amp; MRI Video</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Management &amp; Care</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0" name="Up-Down Arrow 62">
            <a:extLst>
              <a:ext uri="{FF2B5EF4-FFF2-40B4-BE49-F238E27FC236}">
                <a16:creationId xmlns:a16="http://schemas.microsoft.com/office/drawing/2014/main" id="{2018CEA3-4F52-FAAE-54B7-401542891EC8}"/>
              </a:ext>
            </a:extLst>
          </p:cNvPr>
          <p:cNvSpPr/>
          <p:nvPr/>
        </p:nvSpPr>
        <p:spPr>
          <a:xfrm>
            <a:off x="2079689" y="3914971"/>
            <a:ext cx="320612" cy="520321"/>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Text Box 61">
            <a:extLst>
              <a:ext uri="{FF2B5EF4-FFF2-40B4-BE49-F238E27FC236}">
                <a16:creationId xmlns:a16="http://schemas.microsoft.com/office/drawing/2014/main" id="{5376D877-28EE-39AA-F4C4-C10EB4BC9B61}"/>
              </a:ext>
            </a:extLst>
          </p:cNvPr>
          <p:cNvSpPr txBox="1"/>
          <p:nvPr/>
        </p:nvSpPr>
        <p:spPr>
          <a:xfrm>
            <a:off x="153973" y="5672958"/>
            <a:ext cx="5248608" cy="551673"/>
          </a:xfrm>
          <a:prstGeom prst="rect">
            <a:avLst/>
          </a:prstGeom>
          <a:noFill/>
          <a:ln w="6350">
            <a:solidFill>
              <a:schemeClr val="tx2">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Study level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engagement at different levels and in communities occur at different stages throughout the research process</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2" name="Rectangle: Rounded Corners 11">
            <a:extLst>
              <a:ext uri="{FF2B5EF4-FFF2-40B4-BE49-F238E27FC236}">
                <a16:creationId xmlns:a16="http://schemas.microsoft.com/office/drawing/2014/main" id="{9CE2C2BD-4C07-6606-C076-2D586E9393A4}"/>
              </a:ext>
            </a:extLst>
          </p:cNvPr>
          <p:cNvSpPr/>
          <p:nvPr/>
        </p:nvSpPr>
        <p:spPr>
          <a:xfrm>
            <a:off x="964734" y="6283354"/>
            <a:ext cx="10679185" cy="497722"/>
          </a:xfrm>
          <a:prstGeom prst="roundRect">
            <a:avLst/>
          </a:prstGeom>
          <a:solidFill>
            <a:srgbClr val="002060"/>
          </a:solidFill>
          <a:ln>
            <a:solidFill>
              <a:schemeClr val="tx2">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Verdana"/>
                <a:ea typeface="+mn-ea"/>
                <a:cs typeface="+mn-cs"/>
              </a:rPr>
              <a:t>Exchange of information </a:t>
            </a:r>
          </a:p>
        </p:txBody>
      </p:sp>
      <p:grpSp>
        <p:nvGrpSpPr>
          <p:cNvPr id="19" name="Group 18">
            <a:extLst>
              <a:ext uri="{FF2B5EF4-FFF2-40B4-BE49-F238E27FC236}">
                <a16:creationId xmlns:a16="http://schemas.microsoft.com/office/drawing/2014/main" id="{F6958953-4285-6F2A-7F49-01933286C6E0}"/>
              </a:ext>
            </a:extLst>
          </p:cNvPr>
          <p:cNvGrpSpPr/>
          <p:nvPr/>
        </p:nvGrpSpPr>
        <p:grpSpPr>
          <a:xfrm>
            <a:off x="3962766" y="1249630"/>
            <a:ext cx="4405057" cy="4197873"/>
            <a:chOff x="0" y="98424"/>
            <a:chExt cx="3467100" cy="3467100"/>
          </a:xfrm>
          <a:solidFill>
            <a:srgbClr val="002060"/>
          </a:solidFill>
        </p:grpSpPr>
        <p:sp>
          <p:nvSpPr>
            <p:cNvPr id="20" name="Oval 19">
              <a:extLst>
                <a:ext uri="{FF2B5EF4-FFF2-40B4-BE49-F238E27FC236}">
                  <a16:creationId xmlns:a16="http://schemas.microsoft.com/office/drawing/2014/main" id="{F5EBFB0E-4A0A-6C67-FE0B-E23258B31A67}"/>
                </a:ext>
              </a:extLst>
            </p:cNvPr>
            <p:cNvSpPr/>
            <p:nvPr/>
          </p:nvSpPr>
          <p:spPr>
            <a:xfrm>
              <a:off x="0" y="98424"/>
              <a:ext cx="3467100" cy="346710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 name="Oval 4">
              <a:extLst>
                <a:ext uri="{FF2B5EF4-FFF2-40B4-BE49-F238E27FC236}">
                  <a16:creationId xmlns:a16="http://schemas.microsoft.com/office/drawing/2014/main" id="{81E1B924-E5A8-B062-761E-9C6E52149A4E}"/>
                </a:ext>
              </a:extLst>
            </p:cNvPr>
            <p:cNvSpPr txBox="1"/>
            <p:nvPr/>
          </p:nvSpPr>
          <p:spPr>
            <a:xfrm>
              <a:off x="1248849" y="271779"/>
              <a:ext cx="969401" cy="5200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22" name="Group 21">
            <a:extLst>
              <a:ext uri="{FF2B5EF4-FFF2-40B4-BE49-F238E27FC236}">
                <a16:creationId xmlns:a16="http://schemas.microsoft.com/office/drawing/2014/main" id="{017A6C0B-4911-962E-8401-E1C98C670633}"/>
              </a:ext>
            </a:extLst>
          </p:cNvPr>
          <p:cNvGrpSpPr/>
          <p:nvPr/>
        </p:nvGrpSpPr>
        <p:grpSpPr>
          <a:xfrm>
            <a:off x="4561370" y="1830483"/>
            <a:ext cx="3138617" cy="3188083"/>
            <a:chOff x="346709" y="445134"/>
            <a:chExt cx="2773680" cy="2773680"/>
          </a:xfrm>
          <a:solidFill>
            <a:srgbClr val="002060"/>
          </a:solidFill>
        </p:grpSpPr>
        <p:sp>
          <p:nvSpPr>
            <p:cNvPr id="23" name="Oval 22">
              <a:extLst>
                <a:ext uri="{FF2B5EF4-FFF2-40B4-BE49-F238E27FC236}">
                  <a16:creationId xmlns:a16="http://schemas.microsoft.com/office/drawing/2014/main" id="{E456980C-212E-8F58-D1F3-F7A127C4E475}"/>
                </a:ext>
              </a:extLst>
            </p:cNvPr>
            <p:cNvSpPr/>
            <p:nvPr/>
          </p:nvSpPr>
          <p:spPr>
            <a:xfrm>
              <a:off x="346709" y="445134"/>
              <a:ext cx="2773680" cy="277368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24" name="Oval 4">
              <a:extLst>
                <a:ext uri="{FF2B5EF4-FFF2-40B4-BE49-F238E27FC236}">
                  <a16:creationId xmlns:a16="http://schemas.microsoft.com/office/drawing/2014/main" id="{1343FB54-4580-9CF3-A187-16EC66678C3A}"/>
                </a:ext>
              </a:extLst>
            </p:cNvPr>
            <p:cNvSpPr txBox="1"/>
            <p:nvPr/>
          </p:nvSpPr>
          <p:spPr>
            <a:xfrm>
              <a:off x="1248849" y="611555"/>
              <a:ext cx="969401" cy="4992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a:ln>
                  <a:noFill/>
                </a:ln>
                <a:solidFill>
                  <a:srgbClr val="E0001B">
                    <a:lumMod val="50000"/>
                  </a:srgbClr>
                </a:solidFill>
                <a:effectLst/>
                <a:uLnTx/>
                <a:uFillTx/>
                <a:latin typeface="Verdana"/>
                <a:ea typeface="+mn-ea"/>
                <a:cs typeface="+mn-cs"/>
              </a:endParaRPr>
            </a:p>
            <a:p>
              <a:pPr marL="57150" marR="0" lvl="1" indent="-57150" algn="l" defTabSz="4000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25" name="Group 24">
            <a:extLst>
              <a:ext uri="{FF2B5EF4-FFF2-40B4-BE49-F238E27FC236}">
                <a16:creationId xmlns:a16="http://schemas.microsoft.com/office/drawing/2014/main" id="{5B839CE5-8AAC-A809-19BA-7A35D66ADBF2}"/>
              </a:ext>
            </a:extLst>
          </p:cNvPr>
          <p:cNvGrpSpPr/>
          <p:nvPr/>
        </p:nvGrpSpPr>
        <p:grpSpPr>
          <a:xfrm>
            <a:off x="4890977" y="2340436"/>
            <a:ext cx="2413453" cy="2314462"/>
            <a:chOff x="693419" y="791851"/>
            <a:chExt cx="2080260" cy="2080260"/>
          </a:xfrm>
          <a:solidFill>
            <a:srgbClr val="002060"/>
          </a:solidFill>
        </p:grpSpPr>
        <p:sp>
          <p:nvSpPr>
            <p:cNvPr id="26" name="Oval 25">
              <a:extLst>
                <a:ext uri="{FF2B5EF4-FFF2-40B4-BE49-F238E27FC236}">
                  <a16:creationId xmlns:a16="http://schemas.microsoft.com/office/drawing/2014/main" id="{5163F0C5-6BEB-3C1F-B5C3-4DE893D9B24D}"/>
                </a:ext>
              </a:extLst>
            </p:cNvPr>
            <p:cNvSpPr/>
            <p:nvPr/>
          </p:nvSpPr>
          <p:spPr>
            <a:xfrm>
              <a:off x="693419" y="791851"/>
              <a:ext cx="2080260" cy="208026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27" name="Oval 4">
              <a:extLst>
                <a:ext uri="{FF2B5EF4-FFF2-40B4-BE49-F238E27FC236}">
                  <a16:creationId xmlns:a16="http://schemas.microsoft.com/office/drawing/2014/main" id="{78292184-9DCF-B12D-ECC0-A6EB65FAC8ED}"/>
                </a:ext>
              </a:extLst>
            </p:cNvPr>
            <p:cNvSpPr txBox="1"/>
            <p:nvPr/>
          </p:nvSpPr>
          <p:spPr>
            <a:xfrm>
              <a:off x="1248849" y="947871"/>
              <a:ext cx="969401" cy="4680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srgbClr val="E0001B">
                    <a:lumMod val="50000"/>
                  </a:srgbClr>
                </a:solidFill>
                <a:effectLst/>
                <a:uLnTx/>
                <a:uFillTx/>
                <a:latin typeface="Verdana"/>
                <a:ea typeface="+mn-ea"/>
                <a:cs typeface="+mn-cs"/>
              </a:endParaRPr>
            </a:p>
          </p:txBody>
        </p:sp>
      </p:grpSp>
      <p:grpSp>
        <p:nvGrpSpPr>
          <p:cNvPr id="28" name="Group 27">
            <a:extLst>
              <a:ext uri="{FF2B5EF4-FFF2-40B4-BE49-F238E27FC236}">
                <a16:creationId xmlns:a16="http://schemas.microsoft.com/office/drawing/2014/main" id="{7AC11776-D621-0E05-1BD4-8C366A627A52}"/>
              </a:ext>
            </a:extLst>
          </p:cNvPr>
          <p:cNvGrpSpPr/>
          <p:nvPr/>
        </p:nvGrpSpPr>
        <p:grpSpPr>
          <a:xfrm>
            <a:off x="5402580" y="2735580"/>
            <a:ext cx="1386840" cy="1386840"/>
            <a:chOff x="1040130" y="1138554"/>
            <a:chExt cx="1386840" cy="1386840"/>
          </a:xfrm>
          <a:solidFill>
            <a:srgbClr val="002060"/>
          </a:solidFill>
        </p:grpSpPr>
        <p:sp>
          <p:nvSpPr>
            <p:cNvPr id="29" name="Oval 28">
              <a:extLst>
                <a:ext uri="{FF2B5EF4-FFF2-40B4-BE49-F238E27FC236}">
                  <a16:creationId xmlns:a16="http://schemas.microsoft.com/office/drawing/2014/main" id="{35D14D57-4605-AEE3-22C6-8277D62E09E0}"/>
                </a:ext>
              </a:extLst>
            </p:cNvPr>
            <p:cNvSpPr/>
            <p:nvPr/>
          </p:nvSpPr>
          <p:spPr>
            <a:xfrm>
              <a:off x="1040130" y="1138554"/>
              <a:ext cx="1386840" cy="138684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30" name="Oval 4">
              <a:extLst>
                <a:ext uri="{FF2B5EF4-FFF2-40B4-BE49-F238E27FC236}">
                  <a16:creationId xmlns:a16="http://schemas.microsoft.com/office/drawing/2014/main" id="{E6568365-CA17-AD8B-5385-A02E12FD97FD}"/>
                </a:ext>
              </a:extLst>
            </p:cNvPr>
            <p:cNvSpPr txBox="1"/>
            <p:nvPr/>
          </p:nvSpPr>
          <p:spPr>
            <a:xfrm>
              <a:off x="1172920" y="1485264"/>
              <a:ext cx="1175648" cy="69342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Participant</a:t>
              </a:r>
            </a:p>
          </p:txBody>
        </p:sp>
      </p:grpSp>
      <p:sp>
        <p:nvSpPr>
          <p:cNvPr id="31" name="TextBox 30">
            <a:extLst>
              <a:ext uri="{FF2B5EF4-FFF2-40B4-BE49-F238E27FC236}">
                <a16:creationId xmlns:a16="http://schemas.microsoft.com/office/drawing/2014/main" id="{E2020829-06BF-47BA-8A45-F96EF55DF034}"/>
              </a:ext>
            </a:extLst>
          </p:cNvPr>
          <p:cNvSpPr txBox="1"/>
          <p:nvPr/>
        </p:nvSpPr>
        <p:spPr>
          <a:xfrm>
            <a:off x="5600700" y="2490260"/>
            <a:ext cx="1386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solidFill>
                <a:effectLst/>
                <a:uLnTx/>
                <a:uFillTx/>
                <a:latin typeface="Verdana"/>
                <a:ea typeface="+mn-ea"/>
                <a:cs typeface="+mn-cs"/>
              </a:rPr>
              <a:t>Community</a:t>
            </a:r>
          </a:p>
        </p:txBody>
      </p:sp>
      <p:sp>
        <p:nvSpPr>
          <p:cNvPr id="32" name="TextBox 31">
            <a:extLst>
              <a:ext uri="{FF2B5EF4-FFF2-40B4-BE49-F238E27FC236}">
                <a16:creationId xmlns:a16="http://schemas.microsoft.com/office/drawing/2014/main" id="{67F289E4-88BE-B82A-3CD7-136050897143}"/>
              </a:ext>
            </a:extLst>
          </p:cNvPr>
          <p:cNvSpPr txBox="1"/>
          <p:nvPr/>
        </p:nvSpPr>
        <p:spPr>
          <a:xfrm>
            <a:off x="5164659" y="2080610"/>
            <a:ext cx="20802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solidFill>
                <a:effectLst/>
                <a:uLnTx/>
                <a:uFillTx/>
                <a:latin typeface="Verdana"/>
                <a:ea typeface="+mn-ea"/>
                <a:cs typeface="+mn-cs"/>
              </a:rPr>
              <a:t>Broader Stakeholders</a:t>
            </a:r>
          </a:p>
        </p:txBody>
      </p:sp>
      <p:sp>
        <p:nvSpPr>
          <p:cNvPr id="33" name="TextBox 32">
            <a:extLst>
              <a:ext uri="{FF2B5EF4-FFF2-40B4-BE49-F238E27FC236}">
                <a16:creationId xmlns:a16="http://schemas.microsoft.com/office/drawing/2014/main" id="{D44A4857-3D7B-AD08-A271-9EB077FE2E94}"/>
              </a:ext>
            </a:extLst>
          </p:cNvPr>
          <p:cNvSpPr txBox="1"/>
          <p:nvPr/>
        </p:nvSpPr>
        <p:spPr>
          <a:xfrm>
            <a:off x="5144161" y="1500861"/>
            <a:ext cx="21602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solidFill>
                <a:effectLst/>
                <a:uLnTx/>
                <a:uFillTx/>
                <a:latin typeface="Verdana"/>
                <a:ea typeface="+mn-ea"/>
                <a:cs typeface="+mn-cs"/>
              </a:rPr>
              <a:t>Global Stakeholders</a:t>
            </a:r>
          </a:p>
        </p:txBody>
      </p:sp>
      <p:sp>
        <p:nvSpPr>
          <p:cNvPr id="34" name="Text Box 58">
            <a:extLst>
              <a:ext uri="{FF2B5EF4-FFF2-40B4-BE49-F238E27FC236}">
                <a16:creationId xmlns:a16="http://schemas.microsoft.com/office/drawing/2014/main" id="{93127F41-C2CF-EA11-0D23-50058A28FFD1}"/>
              </a:ext>
            </a:extLst>
          </p:cNvPr>
          <p:cNvSpPr txBox="1"/>
          <p:nvPr/>
        </p:nvSpPr>
        <p:spPr>
          <a:xfrm>
            <a:off x="8683574" y="1468017"/>
            <a:ext cx="2591631" cy="896112"/>
          </a:xfrm>
          <a:prstGeom prst="rect">
            <a:avLst/>
          </a:prstGeom>
          <a:noFill/>
          <a:ln w="6350">
            <a:solidFill>
              <a:schemeClr val="tx2">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Global</a:t>
            </a:r>
            <a:r>
              <a:rPr kumimoji="0" lang="en-US" sz="11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Stakeholders</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Study Sponsors</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and Networks</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35" name="Text Box 65">
            <a:extLst>
              <a:ext uri="{FF2B5EF4-FFF2-40B4-BE49-F238E27FC236}">
                <a16:creationId xmlns:a16="http://schemas.microsoft.com/office/drawing/2014/main" id="{44E75197-58F0-F4E3-03F7-32D8B378BEC4}"/>
              </a:ext>
            </a:extLst>
          </p:cNvPr>
          <p:cNvSpPr txBox="1"/>
          <p:nvPr/>
        </p:nvSpPr>
        <p:spPr>
          <a:xfrm>
            <a:off x="9251819" y="3141552"/>
            <a:ext cx="1419225" cy="6267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Programme</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Level</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Engagement</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36" name="Text Box 59">
            <a:extLst>
              <a:ext uri="{FF2B5EF4-FFF2-40B4-BE49-F238E27FC236}">
                <a16:creationId xmlns:a16="http://schemas.microsoft.com/office/drawing/2014/main" id="{615A69F3-DC52-919D-4D10-128CADE69005}"/>
              </a:ext>
            </a:extLst>
          </p:cNvPr>
          <p:cNvSpPr txBox="1"/>
          <p:nvPr/>
        </p:nvSpPr>
        <p:spPr>
          <a:xfrm>
            <a:off x="8806125" y="4530141"/>
            <a:ext cx="2591631" cy="779145"/>
          </a:xfrm>
          <a:prstGeom prst="rect">
            <a:avLst/>
          </a:prstGeom>
          <a:noFill/>
          <a:ln w="6350">
            <a:solidFill>
              <a:schemeClr val="tx2">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Broader Stakeholders</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Ethical Review</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Medical Professionals</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37" name="Up-Down Arrow 63">
            <a:extLst>
              <a:ext uri="{FF2B5EF4-FFF2-40B4-BE49-F238E27FC236}">
                <a16:creationId xmlns:a16="http://schemas.microsoft.com/office/drawing/2014/main" id="{8E0C6CF3-F791-6BAB-3A25-C65F4D94E6C7}"/>
              </a:ext>
            </a:extLst>
          </p:cNvPr>
          <p:cNvSpPr/>
          <p:nvPr/>
        </p:nvSpPr>
        <p:spPr>
          <a:xfrm>
            <a:off x="9791699" y="2584634"/>
            <a:ext cx="307975" cy="535651"/>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38" name="Up-Down Arrow 63">
            <a:extLst>
              <a:ext uri="{FF2B5EF4-FFF2-40B4-BE49-F238E27FC236}">
                <a16:creationId xmlns:a16="http://schemas.microsoft.com/office/drawing/2014/main" id="{AA0C716B-9188-5593-6038-734C17B2F533}"/>
              </a:ext>
            </a:extLst>
          </p:cNvPr>
          <p:cNvSpPr/>
          <p:nvPr/>
        </p:nvSpPr>
        <p:spPr>
          <a:xfrm>
            <a:off x="9833751" y="3912156"/>
            <a:ext cx="307975" cy="556974"/>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39" name="Text Box 60">
            <a:extLst>
              <a:ext uri="{FF2B5EF4-FFF2-40B4-BE49-F238E27FC236}">
                <a16:creationId xmlns:a16="http://schemas.microsoft.com/office/drawing/2014/main" id="{375B2AEC-3B57-6437-0ABF-591153C9169B}"/>
              </a:ext>
            </a:extLst>
          </p:cNvPr>
          <p:cNvSpPr txBox="1"/>
          <p:nvPr/>
        </p:nvSpPr>
        <p:spPr>
          <a:xfrm>
            <a:off x="6808469" y="5599614"/>
            <a:ext cx="5229559" cy="557905"/>
          </a:xfrm>
          <a:prstGeom prst="rect">
            <a:avLst/>
          </a:prstGeom>
          <a:noFill/>
          <a:ln w="6350">
            <a:solidFill>
              <a:schemeClr val="tx2">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Programme</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level engagement - external communication to inform sponsors and networks, advocate for</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and raise funds</a:t>
            </a:r>
            <a:endParaRPr kumimoji="0" lang="en-ZA"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8070928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1275906" y="604176"/>
            <a:ext cx="10781415" cy="692995"/>
          </a:xfrm>
        </p:spPr>
        <p:txBody>
          <a:bodyPr/>
          <a:lstStyle/>
          <a:p>
            <a:r>
              <a:rPr lang="en-ZA" sz="4000" dirty="0"/>
              <a:t> Planned Visits for HIV Assessments   </a:t>
            </a:r>
            <a:endParaRPr lang="en-GB" sz="4000" noProof="0" dirty="0"/>
          </a:p>
        </p:txBody>
      </p:sp>
      <p:sp>
        <p:nvSpPr>
          <p:cNvPr id="8" name="Rectangle: Rounded Corners 7">
            <a:extLst>
              <a:ext uri="{FF2B5EF4-FFF2-40B4-BE49-F238E27FC236}">
                <a16:creationId xmlns:a16="http://schemas.microsoft.com/office/drawing/2014/main" id="{9AB8CF94-6B88-CB26-928A-1B2253C75E01}"/>
              </a:ext>
            </a:extLst>
          </p:cNvPr>
          <p:cNvSpPr/>
          <p:nvPr/>
        </p:nvSpPr>
        <p:spPr>
          <a:xfrm>
            <a:off x="1027659" y="1825722"/>
            <a:ext cx="2309429" cy="504825"/>
          </a:xfrm>
          <a:prstGeom prst="roundRect">
            <a:avLst/>
          </a:prstGeom>
          <a:solidFill>
            <a:schemeClr val="accent4"/>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Visit 1</a:t>
            </a:r>
          </a:p>
        </p:txBody>
      </p:sp>
      <p:sp>
        <p:nvSpPr>
          <p:cNvPr id="9" name="Content Placeholder 3">
            <a:extLst>
              <a:ext uri="{FF2B5EF4-FFF2-40B4-BE49-F238E27FC236}">
                <a16:creationId xmlns:a16="http://schemas.microsoft.com/office/drawing/2014/main" id="{C00B79C5-ABB6-AFBF-29EE-EEC17EF4A9D1}"/>
              </a:ext>
            </a:extLst>
          </p:cNvPr>
          <p:cNvSpPr>
            <a:spLocks noGrp="1"/>
          </p:cNvSpPr>
          <p:nvPr>
            <p:ph idx="1"/>
          </p:nvPr>
        </p:nvSpPr>
        <p:spPr>
          <a:xfrm>
            <a:off x="499622" y="2575733"/>
            <a:ext cx="3513946" cy="3460569"/>
          </a:xfrm>
          <a:prstGeom prst="roundRect">
            <a:avLst/>
          </a:prstGeom>
          <a:solidFill>
            <a:schemeClr val="accent4"/>
          </a:solidFill>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indent="0" algn="ctr">
              <a:buNone/>
            </a:pPr>
            <a:r>
              <a:rPr lang="en-ZA" sz="1600" b="1" dirty="0">
                <a:effectLst/>
                <a:latin typeface="Arial" panose="020B0604020202020204" pitchFamily="34" charset="0"/>
                <a:ea typeface="Times New Roman" panose="02020603050405020304" pitchFamily="18" charset="0"/>
              </a:rPr>
              <a:t>Verification process</a:t>
            </a:r>
          </a:p>
          <a:p>
            <a:pPr marL="0" indent="0" algn="ctr">
              <a:buNone/>
            </a:pPr>
            <a:r>
              <a:rPr lang="en-ZA" sz="1600" b="1" dirty="0">
                <a:effectLst/>
                <a:latin typeface="Arial" panose="020B0604020202020204" pitchFamily="34" charset="0"/>
                <a:ea typeface="Times New Roman" panose="02020603050405020304" pitchFamily="18" charset="0"/>
              </a:rPr>
              <a:t>Consent / Assent</a:t>
            </a:r>
          </a:p>
          <a:p>
            <a:pPr marL="0" indent="0" algn="ctr">
              <a:buNone/>
            </a:pPr>
            <a:r>
              <a:rPr lang="en-ZA" sz="1600" b="1" dirty="0">
                <a:effectLst/>
                <a:latin typeface="Arial" panose="020B0604020202020204" pitchFamily="34" charset="0"/>
                <a:ea typeface="Times New Roman" panose="02020603050405020304" pitchFamily="18" charset="0"/>
              </a:rPr>
              <a:t>Questionnaires</a:t>
            </a:r>
          </a:p>
          <a:p>
            <a:pPr marR="24130" lvl="1"/>
            <a:r>
              <a:rPr lang="en-ZA" sz="1600" b="1" dirty="0">
                <a:effectLst/>
                <a:latin typeface="Arial" panose="020B0604020202020204" pitchFamily="34" charset="0"/>
                <a:ea typeface="Times New Roman" panose="02020603050405020304" pitchFamily="18" charset="0"/>
              </a:rPr>
              <a:t>AUDIT  (</a:t>
            </a:r>
            <a:r>
              <a:rPr lang="en-ZA" sz="1200" b="1" dirty="0">
                <a:effectLst/>
                <a:latin typeface="Arial" panose="020B0604020202020204" pitchFamily="34" charset="0"/>
                <a:ea typeface="Times New Roman" panose="02020603050405020304" pitchFamily="18" charset="0"/>
              </a:rPr>
              <a:t>Alcohol use identification test)</a:t>
            </a:r>
          </a:p>
          <a:p>
            <a:pPr marR="24130" lvl="1"/>
            <a:r>
              <a:rPr lang="en-ZA" sz="1600" b="1" dirty="0">
                <a:effectLst/>
                <a:latin typeface="Arial" panose="020B0604020202020204" pitchFamily="34" charset="0"/>
                <a:ea typeface="Times New Roman" panose="02020603050405020304" pitchFamily="18" charset="0"/>
              </a:rPr>
              <a:t>DUDIT (</a:t>
            </a:r>
            <a:r>
              <a:rPr lang="en-ZA" sz="1200" b="1" dirty="0">
                <a:effectLst/>
                <a:latin typeface="Arial" panose="020B0604020202020204" pitchFamily="34" charset="0"/>
                <a:ea typeface="Times New Roman" panose="02020603050405020304" pitchFamily="18" charset="0"/>
              </a:rPr>
              <a:t>substance use identification test)</a:t>
            </a:r>
          </a:p>
          <a:p>
            <a:pPr marR="24130" lvl="1"/>
            <a:r>
              <a:rPr lang="en-ZA" sz="1600" b="1" dirty="0">
                <a:effectLst/>
                <a:latin typeface="Arial" panose="020B0604020202020204" pitchFamily="34" charset="0"/>
                <a:ea typeface="Times New Roman" panose="02020603050405020304" pitchFamily="18" charset="0"/>
              </a:rPr>
              <a:t>Caregiver (</a:t>
            </a:r>
            <a:r>
              <a:rPr lang="en-ZA" sz="1200" b="1" dirty="0">
                <a:effectLst/>
                <a:latin typeface="Arial" panose="020B0604020202020204" pitchFamily="34" charset="0"/>
                <a:ea typeface="Times New Roman" panose="02020603050405020304" pitchFamily="18" charset="0"/>
              </a:rPr>
              <a:t>socio economic questionnaire)</a:t>
            </a:r>
            <a:endParaRPr lang="en-ZA" sz="1200" b="1" dirty="0">
              <a:latin typeface="Arial" panose="020B0604020202020204" pitchFamily="34" charset="0"/>
              <a:ea typeface="Times New Roman" panose="02020603050405020304" pitchFamily="18" charset="0"/>
            </a:endParaRPr>
          </a:p>
          <a:p>
            <a:pPr marL="0" marR="24130" indent="0">
              <a:buNone/>
            </a:pPr>
            <a:r>
              <a:rPr lang="en-ZA" sz="1600" b="1" dirty="0">
                <a:effectLst/>
                <a:latin typeface="Arial" panose="020B0604020202020204" pitchFamily="34" charset="0"/>
                <a:ea typeface="Times New Roman" panose="02020603050405020304" pitchFamily="18" charset="0"/>
              </a:rPr>
              <a:t>            Mock Scan and Video</a:t>
            </a:r>
          </a:p>
        </p:txBody>
      </p:sp>
      <p:sp>
        <p:nvSpPr>
          <p:cNvPr id="10" name="Rectangle: Rounded Corners 9">
            <a:extLst>
              <a:ext uri="{FF2B5EF4-FFF2-40B4-BE49-F238E27FC236}">
                <a16:creationId xmlns:a16="http://schemas.microsoft.com/office/drawing/2014/main" id="{3323CF05-79A3-5DBB-2BFC-30FABAE56573}"/>
              </a:ext>
            </a:extLst>
          </p:cNvPr>
          <p:cNvSpPr/>
          <p:nvPr/>
        </p:nvSpPr>
        <p:spPr>
          <a:xfrm>
            <a:off x="4186671" y="2565101"/>
            <a:ext cx="3552596" cy="346057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Neurocognitive 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Neuro Imaging screening</a:t>
            </a:r>
          </a:p>
        </p:txBody>
      </p:sp>
      <p:sp>
        <p:nvSpPr>
          <p:cNvPr id="11" name="Rectangle: Rounded Corners 10">
            <a:extLst>
              <a:ext uri="{FF2B5EF4-FFF2-40B4-BE49-F238E27FC236}">
                <a16:creationId xmlns:a16="http://schemas.microsoft.com/office/drawing/2014/main" id="{BEA08587-92D2-A9A2-98FF-0F7FD46D7414}"/>
              </a:ext>
            </a:extLst>
          </p:cNvPr>
          <p:cNvSpPr/>
          <p:nvPr/>
        </p:nvSpPr>
        <p:spPr>
          <a:xfrm>
            <a:off x="8005330" y="2585037"/>
            <a:ext cx="3348470" cy="3460568"/>
          </a:xfrm>
          <a:prstGeom prst="roundRect">
            <a:avLst/>
          </a:prstGeom>
          <a:solidFill>
            <a:srgbClr val="00B050"/>
          </a:solidFill>
        </p:spPr>
        <p:style>
          <a:lnRef idx="2">
            <a:schemeClr val="accent6">
              <a:shade val="15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mn-cs"/>
              </a:rPr>
              <a:t>Biomarker and HIV 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mn-cs"/>
              </a:rPr>
              <a:t>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mn-cs"/>
              </a:rPr>
              <a:t>CSF and Blood sample collection</a:t>
            </a:r>
          </a:p>
        </p:txBody>
      </p:sp>
      <p:sp>
        <p:nvSpPr>
          <p:cNvPr id="12" name="Rectangle: Rounded Corners 11">
            <a:extLst>
              <a:ext uri="{FF2B5EF4-FFF2-40B4-BE49-F238E27FC236}">
                <a16:creationId xmlns:a16="http://schemas.microsoft.com/office/drawing/2014/main" id="{5C8545BE-24DC-88DD-D64B-17A4768A41AD}"/>
              </a:ext>
            </a:extLst>
          </p:cNvPr>
          <p:cNvSpPr/>
          <p:nvPr/>
        </p:nvSpPr>
        <p:spPr>
          <a:xfrm>
            <a:off x="4539006" y="6205959"/>
            <a:ext cx="2795047" cy="490855"/>
          </a:xfrm>
          <a:prstGeom prst="roundRect">
            <a:avLst/>
          </a:prstGeom>
          <a:solidFill>
            <a:srgbClr val="00B0F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Visit 2 and 3</a:t>
            </a:r>
          </a:p>
        </p:txBody>
      </p:sp>
      <p:sp>
        <p:nvSpPr>
          <p:cNvPr id="13" name="Rectangle: Rounded Corners 12">
            <a:extLst>
              <a:ext uri="{FF2B5EF4-FFF2-40B4-BE49-F238E27FC236}">
                <a16:creationId xmlns:a16="http://schemas.microsoft.com/office/drawing/2014/main" id="{ACDFACD8-91F3-1EDB-286E-3C77813257CE}"/>
              </a:ext>
            </a:extLst>
          </p:cNvPr>
          <p:cNvSpPr/>
          <p:nvPr/>
        </p:nvSpPr>
        <p:spPr>
          <a:xfrm>
            <a:off x="8521831" y="1854215"/>
            <a:ext cx="2413261" cy="504825"/>
          </a:xfrm>
          <a:prstGeom prst="roundRect">
            <a:avLst/>
          </a:prstGeom>
          <a:solidFill>
            <a:srgbClr val="00B050"/>
          </a:solidFill>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mn-cs"/>
              </a:rPr>
              <a:t>Visit 4</a:t>
            </a:r>
          </a:p>
        </p:txBody>
      </p:sp>
      <p:sp>
        <p:nvSpPr>
          <p:cNvPr id="14" name="Arrow: Curved Down 13">
            <a:extLst>
              <a:ext uri="{FF2B5EF4-FFF2-40B4-BE49-F238E27FC236}">
                <a16:creationId xmlns:a16="http://schemas.microsoft.com/office/drawing/2014/main" id="{270C887B-FFDA-3DAA-B5EB-AE1B1FA105F1}"/>
              </a:ext>
            </a:extLst>
          </p:cNvPr>
          <p:cNvSpPr/>
          <p:nvPr/>
        </p:nvSpPr>
        <p:spPr>
          <a:xfrm>
            <a:off x="3337088" y="2159792"/>
            <a:ext cx="2507529" cy="951053"/>
          </a:xfrm>
          <a:prstGeom prst="curvedDownArrow">
            <a:avLst/>
          </a:prstGeom>
          <a:solidFill>
            <a:srgbClr val="002060"/>
          </a:solidFill>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Arrow: Curved Up 14">
            <a:extLst>
              <a:ext uri="{FF2B5EF4-FFF2-40B4-BE49-F238E27FC236}">
                <a16:creationId xmlns:a16="http://schemas.microsoft.com/office/drawing/2014/main" id="{FC6B38FA-B29E-1CB0-92E2-120578EC5267}"/>
              </a:ext>
            </a:extLst>
          </p:cNvPr>
          <p:cNvSpPr/>
          <p:nvPr/>
        </p:nvSpPr>
        <p:spPr>
          <a:xfrm>
            <a:off x="7055139" y="5167064"/>
            <a:ext cx="2338845" cy="922405"/>
          </a:xfrm>
          <a:prstGeom prst="curvedUpArrow">
            <a:avLst/>
          </a:prstGeom>
          <a:solidFill>
            <a:srgbClr val="002060"/>
          </a:solidFill>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6" name="Picture 15">
            <a:extLst>
              <a:ext uri="{FF2B5EF4-FFF2-40B4-BE49-F238E27FC236}">
                <a16:creationId xmlns:a16="http://schemas.microsoft.com/office/drawing/2014/main" id="{AE9590D8-711F-8B19-2525-15C679E34A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9850" y="3481896"/>
            <a:ext cx="2013357" cy="869312"/>
          </a:xfrm>
          <a:prstGeom prst="rect">
            <a:avLst/>
          </a:prstGeom>
        </p:spPr>
      </p:pic>
      <p:pic>
        <p:nvPicPr>
          <p:cNvPr id="17" name="Picture 16">
            <a:extLst>
              <a:ext uri="{FF2B5EF4-FFF2-40B4-BE49-F238E27FC236}">
                <a16:creationId xmlns:a16="http://schemas.microsoft.com/office/drawing/2014/main" id="{ECB3C6F1-A82C-33D0-D990-DBCFE845D75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5230" y="5020066"/>
            <a:ext cx="2013357" cy="922405"/>
          </a:xfrm>
          <a:prstGeom prst="rect">
            <a:avLst/>
          </a:prstGeom>
          <a:noFill/>
        </p:spPr>
      </p:pic>
    </p:spTree>
    <p:extLst>
      <p:ext uri="{BB962C8B-B14F-4D97-AF65-F5344CB8AC3E}">
        <p14:creationId xmlns:p14="http://schemas.microsoft.com/office/powerpoint/2010/main" val="35920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08BFB5-7565-4ACC-B2EE-879D309BD6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solidFill>
                <a:effectLst/>
                <a:uLnTx/>
                <a:uFillTx/>
                <a:latin typeface="Verdana"/>
                <a:ea typeface="+mn-ea"/>
                <a:cs typeface="+mn-cs"/>
              </a:rPr>
              <a:t>Name of the Speaker</a:t>
            </a:r>
          </a:p>
        </p:txBody>
      </p:sp>
      <p:sp>
        <p:nvSpPr>
          <p:cNvPr id="3" name="Fußzeilenplatzhalter 2">
            <a:extLst>
              <a:ext uri="{FF2B5EF4-FFF2-40B4-BE49-F238E27FC236}">
                <a16:creationId xmlns:a16="http://schemas.microsoft.com/office/drawing/2014/main" id="{F2B61CAC-03B4-4962-928A-70A9ADF2134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solidFill>
                <a:effectLst/>
                <a:uLnTx/>
                <a:uFillTx/>
                <a:latin typeface="Verdana"/>
                <a:ea typeface="+mn-ea"/>
                <a:cs typeface="+mn-cs"/>
              </a:rPr>
              <a:t>Topic Lore Ipsum</a:t>
            </a:r>
          </a:p>
        </p:txBody>
      </p:sp>
      <p:sp>
        <p:nvSpPr>
          <p:cNvPr id="6" name="TextBox 5">
            <a:extLst>
              <a:ext uri="{FF2B5EF4-FFF2-40B4-BE49-F238E27FC236}">
                <a16:creationId xmlns:a16="http://schemas.microsoft.com/office/drawing/2014/main" id="{9A8209CC-15D2-D994-00DF-BCBBE0700B5F}"/>
              </a:ext>
            </a:extLst>
          </p:cNvPr>
          <p:cNvSpPr txBox="1"/>
          <p:nvPr/>
        </p:nvSpPr>
        <p:spPr>
          <a:xfrm>
            <a:off x="1967023" y="288480"/>
            <a:ext cx="87718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PARTICIPANT</a:t>
            </a:r>
            <a:r>
              <a:rPr kumimoji="0" lang="en-ZA"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–CENTRED RESEARCH </a:t>
            </a:r>
            <a:r>
              <a:rPr kumimoji="0" lang="en-ZA" sz="2400" b="1" i="0" u="none" strike="noStrike" kern="1200" cap="none" spc="0" normalizeH="0" baseline="0" noProof="0" dirty="0">
                <a:ln>
                  <a:noFill/>
                </a:ln>
                <a:solidFill>
                  <a:srgbClr val="000000"/>
                </a:solidFill>
                <a:effectLst/>
                <a:uLnTx/>
                <a:uFillTx/>
                <a:latin typeface="Verdana"/>
                <a:ea typeface="Times New Roman" panose="02020603050405020304" pitchFamily="18" charset="0"/>
                <a:cs typeface="+mn-cs"/>
              </a:rPr>
              <a:t>PROCESS</a:t>
            </a:r>
            <a:endParaRPr kumimoji="0" lang="en-ZA" sz="2400" b="1"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7" name="Group 6">
            <a:extLst>
              <a:ext uri="{FF2B5EF4-FFF2-40B4-BE49-F238E27FC236}">
                <a16:creationId xmlns:a16="http://schemas.microsoft.com/office/drawing/2014/main" id="{62DE5E79-0A9C-E3D9-AC5E-ED2461B6565C}"/>
              </a:ext>
            </a:extLst>
          </p:cNvPr>
          <p:cNvGrpSpPr/>
          <p:nvPr/>
        </p:nvGrpSpPr>
        <p:grpSpPr>
          <a:xfrm>
            <a:off x="548999" y="932016"/>
            <a:ext cx="1768899" cy="738058"/>
            <a:chOff x="19610" y="12991"/>
            <a:chExt cx="1149900" cy="690433"/>
          </a:xfrm>
        </p:grpSpPr>
        <p:sp>
          <p:nvSpPr>
            <p:cNvPr id="8" name="Rectangle: Rounded Corners 7">
              <a:extLst>
                <a:ext uri="{FF2B5EF4-FFF2-40B4-BE49-F238E27FC236}">
                  <a16:creationId xmlns:a16="http://schemas.microsoft.com/office/drawing/2014/main" id="{DDF16F52-EA23-6BBB-9156-167621B996EF}"/>
                </a:ext>
              </a:extLst>
            </p:cNvPr>
            <p:cNvSpPr/>
            <p:nvPr/>
          </p:nvSpPr>
          <p:spPr>
            <a:xfrm>
              <a:off x="19610" y="12991"/>
              <a:ext cx="1149900" cy="690433"/>
            </a:xfrm>
            <a:prstGeom prst="roundRect">
              <a:avLst>
                <a:gd name="adj" fmla="val 16670"/>
              </a:avLst>
            </a:prstGeom>
            <a:solidFill>
              <a:schemeClr val="accent1">
                <a:lumMod val="5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Rectangle: Rounded Corners 4">
              <a:extLst>
                <a:ext uri="{FF2B5EF4-FFF2-40B4-BE49-F238E27FC236}">
                  <a16:creationId xmlns:a16="http://schemas.microsoft.com/office/drawing/2014/main" id="{02F52F57-0FFB-1AE4-ED4B-83CEF38FD838}"/>
                </a:ext>
              </a:extLst>
            </p:cNvPr>
            <p:cNvSpPr txBox="1"/>
            <p:nvPr/>
          </p:nvSpPr>
          <p:spPr>
            <a:xfrm>
              <a:off x="53320" y="46701"/>
              <a:ext cx="1082480" cy="623013"/>
            </a:xfrm>
            <a:prstGeom prst="rect">
              <a:avLst/>
            </a:prstGeom>
            <a:solidFill>
              <a:srgbClr val="002060"/>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STAGE 1</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Study Planning</a:t>
              </a:r>
            </a:p>
          </p:txBody>
        </p:sp>
      </p:grpSp>
      <p:grpSp>
        <p:nvGrpSpPr>
          <p:cNvPr id="11" name="Group 10">
            <a:extLst>
              <a:ext uri="{FF2B5EF4-FFF2-40B4-BE49-F238E27FC236}">
                <a16:creationId xmlns:a16="http://schemas.microsoft.com/office/drawing/2014/main" id="{C2916F06-3FC1-1165-52C2-DC47804948DF}"/>
              </a:ext>
            </a:extLst>
          </p:cNvPr>
          <p:cNvGrpSpPr/>
          <p:nvPr/>
        </p:nvGrpSpPr>
        <p:grpSpPr>
          <a:xfrm>
            <a:off x="5774466" y="932015"/>
            <a:ext cx="1950310" cy="690433"/>
            <a:chOff x="876668" y="788575"/>
            <a:chExt cx="1531747" cy="690433"/>
          </a:xfrm>
          <a:scene3d>
            <a:camera prst="orthographicFront">
              <a:rot lat="0" lon="0" rev="0"/>
            </a:camera>
            <a:lightRig rig="soft" dir="t">
              <a:rot lat="0" lon="0" rev="0"/>
            </a:lightRig>
          </a:scene3d>
        </p:grpSpPr>
        <p:sp>
          <p:nvSpPr>
            <p:cNvPr id="12" name="Rectangle: Rounded Corners 11">
              <a:extLst>
                <a:ext uri="{FF2B5EF4-FFF2-40B4-BE49-F238E27FC236}">
                  <a16:creationId xmlns:a16="http://schemas.microsoft.com/office/drawing/2014/main" id="{3E363E49-50D4-7A20-2ED7-493E97A84863}"/>
                </a:ext>
              </a:extLst>
            </p:cNvPr>
            <p:cNvSpPr/>
            <p:nvPr/>
          </p:nvSpPr>
          <p:spPr>
            <a:xfrm>
              <a:off x="876668" y="788575"/>
              <a:ext cx="1531747" cy="690433"/>
            </a:xfrm>
            <a:prstGeom prst="roundRect">
              <a:avLst>
                <a:gd name="adj" fmla="val 16670"/>
              </a:avLst>
            </a:prstGeom>
            <a:solidFill>
              <a:schemeClr val="accent1">
                <a:lumMod val="5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13" name="Rectangle: Rounded Corners 4">
              <a:extLst>
                <a:ext uri="{FF2B5EF4-FFF2-40B4-BE49-F238E27FC236}">
                  <a16:creationId xmlns:a16="http://schemas.microsoft.com/office/drawing/2014/main" id="{BCEE1061-6A5B-0995-74A1-7749DB80A0DD}"/>
                </a:ext>
              </a:extLst>
            </p:cNvPr>
            <p:cNvSpPr txBox="1"/>
            <p:nvPr/>
          </p:nvSpPr>
          <p:spPr>
            <a:xfrm>
              <a:off x="910378" y="822285"/>
              <a:ext cx="1464327" cy="623013"/>
            </a:xfrm>
            <a:prstGeom prst="rect">
              <a:avLst/>
            </a:prstGeom>
            <a:solidFill>
              <a:srgbClr val="002060"/>
            </a:solidFill>
            <a:ln w="1905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STAGE 2</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Study Implementation</a:t>
              </a:r>
            </a:p>
          </p:txBody>
        </p:sp>
      </p:grpSp>
      <p:grpSp>
        <p:nvGrpSpPr>
          <p:cNvPr id="14" name="Group 13">
            <a:extLst>
              <a:ext uri="{FF2B5EF4-FFF2-40B4-BE49-F238E27FC236}">
                <a16:creationId xmlns:a16="http://schemas.microsoft.com/office/drawing/2014/main" id="{DD1129BB-6D3E-F147-B1CC-F24284FC28C5}"/>
              </a:ext>
            </a:extLst>
          </p:cNvPr>
          <p:cNvGrpSpPr/>
          <p:nvPr/>
        </p:nvGrpSpPr>
        <p:grpSpPr>
          <a:xfrm>
            <a:off x="8521831" y="898305"/>
            <a:ext cx="2845032" cy="690433"/>
            <a:chOff x="1763939" y="1577151"/>
            <a:chExt cx="1089504" cy="690433"/>
          </a:xfrm>
        </p:grpSpPr>
        <p:sp>
          <p:nvSpPr>
            <p:cNvPr id="15" name="Rectangle: Rounded Corners 14">
              <a:extLst>
                <a:ext uri="{FF2B5EF4-FFF2-40B4-BE49-F238E27FC236}">
                  <a16:creationId xmlns:a16="http://schemas.microsoft.com/office/drawing/2014/main" id="{F02359D5-E5AA-ABFB-A0AC-BDB69E2CDBBE}"/>
                </a:ext>
              </a:extLst>
            </p:cNvPr>
            <p:cNvSpPr/>
            <p:nvPr/>
          </p:nvSpPr>
          <p:spPr>
            <a:xfrm>
              <a:off x="1763939" y="1577151"/>
              <a:ext cx="1089504" cy="690433"/>
            </a:xfrm>
            <a:prstGeom prst="roundRect">
              <a:avLst>
                <a:gd name="adj" fmla="val 16670"/>
              </a:avLst>
            </a:prstGeom>
            <a:solidFill>
              <a:schemeClr val="accent1">
                <a:lumMod val="5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Rectangle: Rounded Corners 4">
              <a:extLst>
                <a:ext uri="{FF2B5EF4-FFF2-40B4-BE49-F238E27FC236}">
                  <a16:creationId xmlns:a16="http://schemas.microsoft.com/office/drawing/2014/main" id="{17567E34-9BBA-ED47-359A-F78B3D398078}"/>
                </a:ext>
              </a:extLst>
            </p:cNvPr>
            <p:cNvSpPr txBox="1"/>
            <p:nvPr/>
          </p:nvSpPr>
          <p:spPr>
            <a:xfrm>
              <a:off x="1797649" y="1610861"/>
              <a:ext cx="1022084" cy="623013"/>
            </a:xfrm>
            <a:prstGeom prst="rect">
              <a:avLst/>
            </a:prstGeom>
            <a:solidFill>
              <a:srgbClr val="002060"/>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Participant Centred </a:t>
              </a:r>
            </a:p>
          </p:txBody>
        </p:sp>
      </p:grpSp>
      <p:sp>
        <p:nvSpPr>
          <p:cNvPr id="17" name="Text Box 45">
            <a:extLst>
              <a:ext uri="{FF2B5EF4-FFF2-40B4-BE49-F238E27FC236}">
                <a16:creationId xmlns:a16="http://schemas.microsoft.com/office/drawing/2014/main" id="{2BEDA4D6-5DF3-647A-FBDE-74E815DA110D}"/>
              </a:ext>
            </a:extLst>
          </p:cNvPr>
          <p:cNvSpPr txBox="1">
            <a:spLocks/>
          </p:cNvSpPr>
          <p:nvPr/>
        </p:nvSpPr>
        <p:spPr>
          <a:xfrm>
            <a:off x="95250" y="1801941"/>
            <a:ext cx="2761956" cy="3622551"/>
          </a:xfrm>
          <a:prstGeom prst="rect">
            <a:avLst/>
          </a:prstGeom>
          <a:solidFill>
            <a:srgbClr val="00206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0663" marR="0" lvl="0" indent="-220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Planning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sng"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Protocol Development</a:t>
            </a:r>
            <a:endParaRPr kumimoji="0" lang="en-ZA" sz="14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Stakeholder Engagement</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Stakeholder Education</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Site meetings and research meetings</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sng" strike="noStrike" kern="1200" cap="none" spc="0" normalizeH="0" baseline="0" noProof="0" dirty="0">
                <a:ln>
                  <a:noFill/>
                </a:ln>
                <a:solidFill>
                  <a:srgbClr val="FFFFFF"/>
                </a:solidFill>
                <a:effectLst/>
                <a:uLnTx/>
                <a:uFillTx/>
                <a:latin typeface="Verdana"/>
                <a:ea typeface="Times New Roman" panose="02020603050405020304" pitchFamily="18" charset="0"/>
                <a:cs typeface="+mn-cs"/>
              </a:rPr>
              <a:t>F</a:t>
            </a:r>
            <a:r>
              <a:rPr kumimoji="0" lang="en-US" sz="1400" b="0" i="0" u="sng"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ormative research activities</a:t>
            </a:r>
            <a:endParaRPr kumimoji="0" lang="en-ZA" sz="14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8" name="TextBox 17">
            <a:extLst>
              <a:ext uri="{FF2B5EF4-FFF2-40B4-BE49-F238E27FC236}">
                <a16:creationId xmlns:a16="http://schemas.microsoft.com/office/drawing/2014/main" id="{857256E1-7D12-6F43-94B3-33F11C074D90}"/>
              </a:ext>
            </a:extLst>
          </p:cNvPr>
          <p:cNvSpPr txBox="1"/>
          <p:nvPr/>
        </p:nvSpPr>
        <p:spPr>
          <a:xfrm>
            <a:off x="2945279" y="1817286"/>
            <a:ext cx="2550254" cy="3607206"/>
          </a:xfrm>
          <a:prstGeom prst="rect">
            <a:avLst/>
          </a:prstGeom>
          <a:solidFill>
            <a:srgbClr val="002060"/>
          </a:solidFill>
        </p:spPr>
        <p:txBody>
          <a:bodyPr wrap="square">
            <a:spAutoFit/>
          </a:bodyPr>
          <a:lstStyle/>
          <a:p>
            <a:pPr marL="407035"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Information workshops with parents, participants, staff members and community advisory boards, </a:t>
            </a:r>
          </a:p>
          <a:p>
            <a:pPr marL="407035"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Training of research staff</a:t>
            </a:r>
          </a:p>
          <a:p>
            <a:pPr marL="407035"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Feedback to community advisory boards, staff</a:t>
            </a:r>
          </a:p>
          <a:p>
            <a:pPr marL="407035"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ZA" sz="14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407035"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9" name="Text Box 47">
            <a:extLst>
              <a:ext uri="{FF2B5EF4-FFF2-40B4-BE49-F238E27FC236}">
                <a16:creationId xmlns:a16="http://schemas.microsoft.com/office/drawing/2014/main" id="{03BAF5AF-EAC3-4E76-0504-69E4D651F756}"/>
              </a:ext>
            </a:extLst>
          </p:cNvPr>
          <p:cNvSpPr txBox="1"/>
          <p:nvPr/>
        </p:nvSpPr>
        <p:spPr>
          <a:xfrm>
            <a:off x="5581650" y="1801940"/>
            <a:ext cx="2400300" cy="3607207"/>
          </a:xfrm>
          <a:prstGeom prst="rect">
            <a:avLst/>
          </a:prstGeom>
          <a:solidFill>
            <a:srgbClr val="00206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Informed consent process</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HIV Assessments</a:t>
            </a: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Participant management and support</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Follow up and study exit</a:t>
            </a: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Analysis and Dissemination and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20" name="Text Box 48">
            <a:extLst>
              <a:ext uri="{FF2B5EF4-FFF2-40B4-BE49-F238E27FC236}">
                <a16:creationId xmlns:a16="http://schemas.microsoft.com/office/drawing/2014/main" id="{966510B5-75B8-3947-13A6-B753D7740CCB}"/>
              </a:ext>
            </a:extLst>
          </p:cNvPr>
          <p:cNvSpPr txBox="1"/>
          <p:nvPr/>
        </p:nvSpPr>
        <p:spPr>
          <a:xfrm>
            <a:off x="8312878" y="1801940"/>
            <a:ext cx="3440971" cy="4313110"/>
          </a:xfrm>
          <a:prstGeom prst="rect">
            <a:avLst/>
          </a:prstGeom>
          <a:solidFill>
            <a:srgbClr val="00206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Preparation</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Informed Consent Video</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Mock scanner for MRI preparation</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Phone and Checklist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Bring a Buddy</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After CSF &amp; Blood Collection</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2 hour rest and monitoring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Comfort box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Virtual reality meditation experience for pain reduction</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Videos, music or Wi-Fi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Pain Questionnaire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Pulse Rate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Qualitative questions to record experience </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342900" marR="2413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Telephonic follow-up with symptoms</a:t>
            </a:r>
            <a:endParaRPr kumimoji="0" lang="en-ZA"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21" name="Arrow: Curved Down 20">
            <a:extLst>
              <a:ext uri="{FF2B5EF4-FFF2-40B4-BE49-F238E27FC236}">
                <a16:creationId xmlns:a16="http://schemas.microsoft.com/office/drawing/2014/main" id="{AAB6D1A4-5599-85B2-E6ED-279FE16424A0}"/>
              </a:ext>
            </a:extLst>
          </p:cNvPr>
          <p:cNvSpPr/>
          <p:nvPr/>
        </p:nvSpPr>
        <p:spPr>
          <a:xfrm rot="10800000">
            <a:off x="646433" y="4846847"/>
            <a:ext cx="2550254" cy="816979"/>
          </a:xfrm>
          <a:prstGeom prst="curvedDownArrow">
            <a:avLst/>
          </a:prstGeom>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Verdana"/>
              <a:ea typeface="+mn-ea"/>
              <a:cs typeface="+mn-cs"/>
            </a:endParaRPr>
          </a:p>
        </p:txBody>
      </p:sp>
      <p:sp>
        <p:nvSpPr>
          <p:cNvPr id="22" name="Arrow: Curved Up 21">
            <a:extLst>
              <a:ext uri="{FF2B5EF4-FFF2-40B4-BE49-F238E27FC236}">
                <a16:creationId xmlns:a16="http://schemas.microsoft.com/office/drawing/2014/main" id="{2434304C-EDA3-502E-2B0B-BE03CE9C0E88}"/>
              </a:ext>
            </a:extLst>
          </p:cNvPr>
          <p:cNvSpPr/>
          <p:nvPr/>
        </p:nvSpPr>
        <p:spPr>
          <a:xfrm>
            <a:off x="4892510" y="4873178"/>
            <a:ext cx="2670339" cy="830997"/>
          </a:xfrm>
          <a:prstGeom prst="curvedUpArrow">
            <a:avLst/>
          </a:prstGeom>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Verdana"/>
              <a:ea typeface="+mn-ea"/>
              <a:cs typeface="+mn-cs"/>
            </a:endParaRPr>
          </a:p>
        </p:txBody>
      </p:sp>
      <p:sp>
        <p:nvSpPr>
          <p:cNvPr id="23" name="TextBox 22">
            <a:extLst>
              <a:ext uri="{FF2B5EF4-FFF2-40B4-BE49-F238E27FC236}">
                <a16:creationId xmlns:a16="http://schemas.microsoft.com/office/drawing/2014/main" id="{2B82324C-A282-10DD-0278-A10BCF4427A9}"/>
              </a:ext>
            </a:extLst>
          </p:cNvPr>
          <p:cNvSpPr txBox="1"/>
          <p:nvPr/>
        </p:nvSpPr>
        <p:spPr>
          <a:xfrm>
            <a:off x="95250" y="5943511"/>
            <a:ext cx="8131904" cy="830997"/>
          </a:xfrm>
          <a:prstGeom prst="rect">
            <a:avLst/>
          </a:prstGeom>
          <a:solidFill>
            <a:srgbClr val="002060"/>
          </a:solidFill>
          <a:ln>
            <a:solidFill>
              <a:schemeClr val="tx2">
                <a:lumMod val="50000"/>
              </a:schemeClr>
            </a:solidFill>
          </a:ln>
          <a:scene3d>
            <a:camera prst="orthographicFront"/>
            <a:lightRig rig="threePt" dir="t"/>
          </a:scene3d>
          <a:sp3d>
            <a:bevelT w="152400" h="50800" prst="softRound"/>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Visual tools and simulated experiences before procedures, taking a participant-centered approach during procedures, using innovative strategies to reduce pain perception and qualitative assessment of the research experience.</a:t>
            </a:r>
            <a:endParaRPr kumimoji="0" lang="en-ZA"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Right Brace 23">
            <a:extLst>
              <a:ext uri="{FF2B5EF4-FFF2-40B4-BE49-F238E27FC236}">
                <a16:creationId xmlns:a16="http://schemas.microsoft.com/office/drawing/2014/main" id="{FE15E426-2CC2-D248-2684-762AB78784F2}"/>
              </a:ext>
            </a:extLst>
          </p:cNvPr>
          <p:cNvSpPr/>
          <p:nvPr/>
        </p:nvSpPr>
        <p:spPr>
          <a:xfrm rot="5400000">
            <a:off x="3996344" y="4576006"/>
            <a:ext cx="372708" cy="2400300"/>
          </a:xfrm>
          <a:prstGeom prst="rightBrace">
            <a:avLst/>
          </a:prstGeom>
          <a:ln>
            <a:solidFill>
              <a:srgbClr val="088AA8"/>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w="0">
                <a:solidFill>
                  <a:srgbClr val="FFFF00"/>
                </a:solidFill>
              </a:ln>
              <a:solidFill>
                <a:srgbClr val="000000"/>
              </a:solidFill>
              <a:effectLst>
                <a:outerShdw blurRad="38100" dist="25400" dir="5400000" algn="ctr" rotWithShape="0">
                  <a:srgbClr val="6E747A">
                    <a:alpha val="43000"/>
                  </a:srgbClr>
                </a:outerShdw>
              </a:effectLst>
              <a:uLnTx/>
              <a:uFillTx/>
              <a:latin typeface="Verdana"/>
              <a:ea typeface="+mn-ea"/>
              <a:cs typeface="+mn-cs"/>
            </a:endParaRPr>
          </a:p>
        </p:txBody>
      </p:sp>
      <p:sp>
        <p:nvSpPr>
          <p:cNvPr id="25" name="Rectangle: Rounded Corners 4">
            <a:extLst>
              <a:ext uri="{FF2B5EF4-FFF2-40B4-BE49-F238E27FC236}">
                <a16:creationId xmlns:a16="http://schemas.microsoft.com/office/drawing/2014/main" id="{010CB41C-437F-5AB9-3EE6-F803EA4591AF}"/>
              </a:ext>
            </a:extLst>
          </p:cNvPr>
          <p:cNvSpPr txBox="1"/>
          <p:nvPr/>
        </p:nvSpPr>
        <p:spPr>
          <a:xfrm>
            <a:off x="3336970" y="918429"/>
            <a:ext cx="1665186" cy="665987"/>
          </a:xfrm>
          <a:prstGeom prst="rect">
            <a:avLst/>
          </a:prstGeom>
          <a:solidFill>
            <a:srgbClr val="002060"/>
          </a:solidFill>
          <a:ln w="76200">
            <a:solidFill>
              <a:schemeClr val="accent1">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Community </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Engagement</a:t>
            </a:r>
          </a:p>
        </p:txBody>
      </p:sp>
    </p:spTree>
    <p:extLst>
      <p:ext uri="{BB962C8B-B14F-4D97-AF65-F5344CB8AC3E}">
        <p14:creationId xmlns:p14="http://schemas.microsoft.com/office/powerpoint/2010/main" val="39403274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5ACE79-712A-F17B-AD80-B09FFA1B9BCE}"/>
              </a:ext>
            </a:extLst>
          </p:cNvPr>
          <p:cNvSpPr txBox="1"/>
          <p:nvPr/>
        </p:nvSpPr>
        <p:spPr>
          <a:xfrm>
            <a:off x="3048886" y="267206"/>
            <a:ext cx="609777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0" i="0" u="none" strike="noStrike" kern="1200" cap="none" spc="0" normalizeH="0" baseline="0" noProof="0" dirty="0">
                <a:ln>
                  <a:noFill/>
                </a:ln>
                <a:solidFill>
                  <a:srgbClr val="000000"/>
                </a:solidFill>
                <a:effectLst/>
                <a:uLnTx/>
                <a:uFillTx/>
                <a:latin typeface="Verdana"/>
                <a:ea typeface="+mn-ea"/>
                <a:cs typeface="+mn-cs"/>
              </a:rPr>
              <a:t>Information leaflet</a:t>
            </a:r>
          </a:p>
        </p:txBody>
      </p:sp>
      <p:pic>
        <p:nvPicPr>
          <p:cNvPr id="7" name="Content Placeholder 5">
            <a:extLst>
              <a:ext uri="{FF2B5EF4-FFF2-40B4-BE49-F238E27FC236}">
                <a16:creationId xmlns:a16="http://schemas.microsoft.com/office/drawing/2014/main" id="{73AC9E3C-FB54-CE05-6CD9-3545424FB42A}"/>
              </a:ext>
            </a:extLst>
          </p:cNvPr>
          <p:cNvPicPr>
            <a:picLocks noGrp="1" noChangeAspect="1"/>
          </p:cNvPicPr>
          <p:nvPr>
            <p:ph idx="1"/>
          </p:nvPr>
        </p:nvPicPr>
        <p:blipFill>
          <a:blip r:embed="rId2"/>
          <a:stretch>
            <a:fillRect/>
          </a:stretch>
        </p:blipFill>
        <p:spPr>
          <a:xfrm>
            <a:off x="604007" y="1476462"/>
            <a:ext cx="3976819" cy="5209563"/>
          </a:xfrm>
        </p:spPr>
      </p:pic>
      <p:pic>
        <p:nvPicPr>
          <p:cNvPr id="8" name="Picture 7">
            <a:extLst>
              <a:ext uri="{FF2B5EF4-FFF2-40B4-BE49-F238E27FC236}">
                <a16:creationId xmlns:a16="http://schemas.microsoft.com/office/drawing/2014/main" id="{49E9A474-F3F2-EA8E-4527-4D3B0428BDDA}"/>
              </a:ext>
            </a:extLst>
          </p:cNvPr>
          <p:cNvPicPr>
            <a:picLocks noChangeAspect="1"/>
          </p:cNvPicPr>
          <p:nvPr/>
        </p:nvPicPr>
        <p:blipFill>
          <a:blip r:embed="rId3"/>
          <a:stretch>
            <a:fillRect/>
          </a:stretch>
        </p:blipFill>
        <p:spPr>
          <a:xfrm>
            <a:off x="4524309" y="1286541"/>
            <a:ext cx="3990517" cy="5445621"/>
          </a:xfrm>
          <a:prstGeom prst="rect">
            <a:avLst/>
          </a:prstGeom>
        </p:spPr>
      </p:pic>
      <p:pic>
        <p:nvPicPr>
          <p:cNvPr id="9" name="Picture 8">
            <a:extLst>
              <a:ext uri="{FF2B5EF4-FFF2-40B4-BE49-F238E27FC236}">
                <a16:creationId xmlns:a16="http://schemas.microsoft.com/office/drawing/2014/main" id="{3D6F8CBF-A5E6-9A3D-102B-9C98B4A588E5}"/>
              </a:ext>
            </a:extLst>
          </p:cNvPr>
          <p:cNvPicPr>
            <a:picLocks noChangeAspect="1"/>
          </p:cNvPicPr>
          <p:nvPr/>
        </p:nvPicPr>
        <p:blipFill>
          <a:blip r:embed="rId4"/>
          <a:stretch>
            <a:fillRect/>
          </a:stretch>
        </p:blipFill>
        <p:spPr>
          <a:xfrm>
            <a:off x="8547771" y="1332680"/>
            <a:ext cx="3584676" cy="5399484"/>
          </a:xfrm>
          <a:prstGeom prst="rect">
            <a:avLst/>
          </a:prstGeom>
        </p:spPr>
      </p:pic>
      <p:pic>
        <p:nvPicPr>
          <p:cNvPr id="10" name="Content Placeholder 5">
            <a:extLst>
              <a:ext uri="{FF2B5EF4-FFF2-40B4-BE49-F238E27FC236}">
                <a16:creationId xmlns:a16="http://schemas.microsoft.com/office/drawing/2014/main" id="{88E42B31-0A95-09F2-6CBC-E1340EEB2EF3}"/>
              </a:ext>
            </a:extLst>
          </p:cNvPr>
          <p:cNvPicPr>
            <a:picLocks noChangeAspect="1"/>
          </p:cNvPicPr>
          <p:nvPr/>
        </p:nvPicPr>
        <p:blipFill>
          <a:blip r:embed="rId2"/>
          <a:stretch>
            <a:fillRect/>
          </a:stretch>
        </p:blipFill>
        <p:spPr>
          <a:xfrm>
            <a:off x="495090" y="1286540"/>
            <a:ext cx="3976820" cy="5445623"/>
          </a:xfrm>
          <a:prstGeom prst="rect">
            <a:avLst/>
          </a:prstGeom>
        </p:spPr>
      </p:pic>
    </p:spTree>
    <p:extLst>
      <p:ext uri="{BB962C8B-B14F-4D97-AF65-F5344CB8AC3E}">
        <p14:creationId xmlns:p14="http://schemas.microsoft.com/office/powerpoint/2010/main" val="1337047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a:xfrm>
            <a:off x="442913" y="1401624"/>
            <a:ext cx="6192838" cy="1151076"/>
          </a:xfrm>
        </p:spPr>
        <p:txBody>
          <a:bodyPr anchor="t">
            <a:normAutofit/>
          </a:bodyPr>
          <a:lstStyle/>
          <a:p>
            <a:r>
              <a:rPr lang="en-GB" sz="3900" noProof="0"/>
              <a:t>The Power of Language  </a:t>
            </a:r>
          </a:p>
        </p:txBody>
      </p:sp>
      <p:sp>
        <p:nvSpPr>
          <p:cNvPr id="3" name="Textplatzhalter 2">
            <a:extLst>
              <a:ext uri="{FF2B5EF4-FFF2-40B4-BE49-F238E27FC236}">
                <a16:creationId xmlns:a16="http://schemas.microsoft.com/office/drawing/2014/main" id="{BB3C1C46-A697-4F61-B415-46A47B124A3B}"/>
              </a:ext>
            </a:extLst>
          </p:cNvPr>
          <p:cNvSpPr>
            <a:spLocks noGrp="1"/>
          </p:cNvSpPr>
          <p:nvPr>
            <p:ph type="body" sz="quarter" idx="11"/>
          </p:nvPr>
        </p:nvSpPr>
        <p:spPr>
          <a:xfrm>
            <a:off x="442912" y="2552700"/>
            <a:ext cx="6192837" cy="3505200"/>
          </a:xfrm>
        </p:spPr>
        <p:txBody>
          <a:bodyPr anchor="t">
            <a:normAutofit/>
          </a:bodyPr>
          <a:lstStyle/>
          <a:p>
            <a:pPr marL="342900" indent="-342900">
              <a:spcAft>
                <a:spcPts val="600"/>
              </a:spcAft>
              <a:buFont typeface="Arial" panose="020B0604020202020204" pitchFamily="34" charset="0"/>
              <a:buChar char="•"/>
            </a:pPr>
            <a:endParaRPr lang="en-GB" sz="1700"/>
          </a:p>
          <a:p>
            <a:pPr marL="342900" indent="-342900">
              <a:spcAft>
                <a:spcPts val="600"/>
              </a:spcAft>
              <a:buFont typeface="Arial" panose="020B0604020202020204" pitchFamily="34" charset="0"/>
              <a:buChar char="•"/>
            </a:pPr>
            <a:r>
              <a:rPr lang="en-GB" sz="1700"/>
              <a:t>Language is powerful and influences our thoughts, perceptions and behaviour. </a:t>
            </a:r>
          </a:p>
          <a:p>
            <a:pPr marL="342900" indent="-342900">
              <a:spcAft>
                <a:spcPts val="600"/>
              </a:spcAft>
              <a:buFont typeface="Arial" panose="020B0604020202020204" pitchFamily="34" charset="0"/>
              <a:buChar char="•"/>
            </a:pPr>
            <a:endParaRPr lang="en-GB" sz="1700"/>
          </a:p>
          <a:p>
            <a:pPr marL="342900" indent="-342900">
              <a:spcAft>
                <a:spcPts val="600"/>
              </a:spcAft>
              <a:buFont typeface="Arial" panose="020B0604020202020204" pitchFamily="34" charset="0"/>
              <a:buChar char="•"/>
            </a:pPr>
            <a:r>
              <a:rPr lang="en-GB" sz="1700"/>
              <a:t>Language can embody stigma and discrimination which impacts access to testing, acquisition of HIV, and engagement with treatment.</a:t>
            </a:r>
          </a:p>
          <a:p>
            <a:pPr marL="342900" indent="-342900">
              <a:spcAft>
                <a:spcPts val="600"/>
              </a:spcAft>
              <a:buFont typeface="Arial" panose="020B0604020202020204" pitchFamily="34" charset="0"/>
              <a:buChar char="•"/>
            </a:pPr>
            <a:endParaRPr lang="en-GB" sz="1700"/>
          </a:p>
          <a:p>
            <a:pPr marL="342900" indent="-342900">
              <a:spcAft>
                <a:spcPts val="600"/>
              </a:spcAft>
              <a:buFont typeface="Arial" panose="020B0604020202020204" pitchFamily="34" charset="0"/>
              <a:buChar char="•"/>
            </a:pPr>
            <a:r>
              <a:rPr lang="en-GB" sz="1700"/>
              <a:t>Language plays a role in supporting and empowering individuals, as language shapes how communities refer to and label individuals living with HIV.  </a:t>
            </a:r>
          </a:p>
          <a:p>
            <a:pPr marL="342900" indent="-342900">
              <a:spcAft>
                <a:spcPts val="600"/>
              </a:spcAft>
              <a:buFont typeface="Arial" panose="020B0604020202020204" pitchFamily="34" charset="0"/>
              <a:buChar char="•"/>
            </a:pPr>
            <a:endParaRPr lang="en-GB" sz="1700"/>
          </a:p>
        </p:txBody>
      </p:sp>
      <p:pic>
        <p:nvPicPr>
          <p:cNvPr id="6" name="Video 5" descr="Hands Forming A Heart">
            <a:extLst>
              <a:ext uri="{FF2B5EF4-FFF2-40B4-BE49-F238E27FC236}">
                <a16:creationId xmlns:a16="http://schemas.microsoft.com/office/drawing/2014/main" id="{4B41E369-244B-3118-BC1E-CBB6A76CD9E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6489" r="30772" b="-1"/>
          <a:stretch/>
        </p:blipFill>
        <p:spPr>
          <a:xfrm>
            <a:off x="6996113" y="10"/>
            <a:ext cx="5195887" cy="6857990"/>
          </a:xfrm>
          <a:prstGeom prst="rect">
            <a:avLst/>
          </a:prstGeom>
          <a:noFill/>
        </p:spPr>
      </p:pic>
    </p:spTree>
    <p:extLst>
      <p:ext uri="{BB962C8B-B14F-4D97-AF65-F5344CB8AC3E}">
        <p14:creationId xmlns:p14="http://schemas.microsoft.com/office/powerpoint/2010/main" val="18146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029BE1-6CDB-6882-E036-B16A677A8E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Name of the Speaker</a:t>
            </a:r>
            <a:endPar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3" name="Footer Placeholder 2">
            <a:extLst>
              <a:ext uri="{FF2B5EF4-FFF2-40B4-BE49-F238E27FC236}">
                <a16:creationId xmlns:a16="http://schemas.microsoft.com/office/drawing/2014/main" id="{CA73995D-8361-D596-E929-E90E172073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a:ea typeface="+mn-ea"/>
                <a:cs typeface="+mn-cs"/>
              </a:rPr>
              <a:t>Topic Lore Ipsum</a:t>
            </a:r>
            <a:endParaRPr kumimoji="0" lang="en-GB" sz="10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13100EE9-DE6B-C178-F4AA-18729289C08A}"/>
              </a:ext>
            </a:extLst>
          </p:cNvPr>
          <p:cNvPicPr>
            <a:picLocks noChangeAspect="1"/>
          </p:cNvPicPr>
          <p:nvPr/>
        </p:nvPicPr>
        <p:blipFill>
          <a:blip r:embed="rId2"/>
          <a:stretch>
            <a:fillRect/>
          </a:stretch>
        </p:blipFill>
        <p:spPr>
          <a:xfrm>
            <a:off x="92279" y="947057"/>
            <a:ext cx="3781075" cy="5780914"/>
          </a:xfrm>
          <a:prstGeom prst="rect">
            <a:avLst/>
          </a:prstGeom>
        </p:spPr>
      </p:pic>
      <p:pic>
        <p:nvPicPr>
          <p:cNvPr id="5" name="Picture 4">
            <a:extLst>
              <a:ext uri="{FF2B5EF4-FFF2-40B4-BE49-F238E27FC236}">
                <a16:creationId xmlns:a16="http://schemas.microsoft.com/office/drawing/2014/main" id="{97267714-AB16-C58E-82BA-38B99F3BAC32}"/>
              </a:ext>
            </a:extLst>
          </p:cNvPr>
          <p:cNvPicPr>
            <a:picLocks noChangeAspect="1"/>
          </p:cNvPicPr>
          <p:nvPr/>
        </p:nvPicPr>
        <p:blipFill>
          <a:blip r:embed="rId3"/>
          <a:stretch>
            <a:fillRect/>
          </a:stretch>
        </p:blipFill>
        <p:spPr>
          <a:xfrm>
            <a:off x="3976381" y="947057"/>
            <a:ext cx="4077049" cy="5780914"/>
          </a:xfrm>
          <a:prstGeom prst="rect">
            <a:avLst/>
          </a:prstGeom>
        </p:spPr>
      </p:pic>
      <p:pic>
        <p:nvPicPr>
          <p:cNvPr id="6" name="Picture 5">
            <a:extLst>
              <a:ext uri="{FF2B5EF4-FFF2-40B4-BE49-F238E27FC236}">
                <a16:creationId xmlns:a16="http://schemas.microsoft.com/office/drawing/2014/main" id="{57E6A22D-AA91-0FF9-B111-B941B58A0F94}"/>
              </a:ext>
            </a:extLst>
          </p:cNvPr>
          <p:cNvPicPr>
            <a:picLocks noChangeAspect="1"/>
          </p:cNvPicPr>
          <p:nvPr/>
        </p:nvPicPr>
        <p:blipFill>
          <a:blip r:embed="rId4"/>
          <a:stretch>
            <a:fillRect/>
          </a:stretch>
        </p:blipFill>
        <p:spPr>
          <a:xfrm>
            <a:off x="8145185" y="947057"/>
            <a:ext cx="3954535" cy="5780914"/>
          </a:xfrm>
          <a:prstGeom prst="rect">
            <a:avLst/>
          </a:prstGeom>
        </p:spPr>
      </p:pic>
    </p:spTree>
    <p:extLst>
      <p:ext uri="{BB962C8B-B14F-4D97-AF65-F5344CB8AC3E}">
        <p14:creationId xmlns:p14="http://schemas.microsoft.com/office/powerpoint/2010/main" val="28905181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498F2C-2ACC-FB59-7159-640F983FA1C3}"/>
              </a:ext>
            </a:extLst>
          </p:cNvPr>
          <p:cNvSpPr txBox="1">
            <a:spLocks/>
          </p:cNvSpPr>
          <p:nvPr/>
        </p:nvSpPr>
        <p:spPr>
          <a:xfrm>
            <a:off x="1786270" y="363355"/>
            <a:ext cx="9420445" cy="62370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000000"/>
                </a:solidFill>
                <a:effectLst/>
                <a:uLnTx/>
                <a:uFillTx/>
                <a:latin typeface="Verdana"/>
                <a:ea typeface="+mj-ea"/>
                <a:cs typeface="+mj-cs"/>
              </a:rPr>
              <a:t>		</a:t>
            </a:r>
            <a:r>
              <a:rPr kumimoji="0" lang="en-US" sz="4100" b="1" i="0" u="none" strike="noStrike" kern="1200" cap="none" spc="0" normalizeH="0" baseline="0" noProof="0" dirty="0">
                <a:ln>
                  <a:noFill/>
                </a:ln>
                <a:solidFill>
                  <a:srgbClr val="000000"/>
                </a:solidFill>
                <a:effectLst/>
                <a:uLnTx/>
                <a:uFillTx/>
                <a:latin typeface="Verdana"/>
                <a:ea typeface="+mj-ea"/>
                <a:cs typeface="+mj-cs"/>
              </a:rPr>
              <a:t>RESULTS</a:t>
            </a:r>
          </a:p>
        </p:txBody>
      </p:sp>
      <p:graphicFrame>
        <p:nvGraphicFramePr>
          <p:cNvPr id="7" name="Content Placeholder 4">
            <a:extLst>
              <a:ext uri="{FF2B5EF4-FFF2-40B4-BE49-F238E27FC236}">
                <a16:creationId xmlns:a16="http://schemas.microsoft.com/office/drawing/2014/main" id="{4BB78BA1-4B11-57BA-546F-D904AA403AFD}"/>
              </a:ext>
            </a:extLst>
          </p:cNvPr>
          <p:cNvGraphicFramePr>
            <a:graphicFrameLocks/>
          </p:cNvGraphicFramePr>
          <p:nvPr/>
        </p:nvGraphicFramePr>
        <p:xfrm>
          <a:off x="283029" y="892630"/>
          <a:ext cx="11774668" cy="574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Table 8">
            <a:extLst>
              <a:ext uri="{FF2B5EF4-FFF2-40B4-BE49-F238E27FC236}">
                <a16:creationId xmlns:a16="http://schemas.microsoft.com/office/drawing/2014/main" id="{731F3E50-68F1-8456-7039-204CB8162503}"/>
              </a:ext>
            </a:extLst>
          </p:cNvPr>
          <p:cNvGraphicFramePr>
            <a:graphicFrameLocks noGrp="1"/>
          </p:cNvGraphicFramePr>
          <p:nvPr/>
        </p:nvGraphicFramePr>
        <p:xfrm>
          <a:off x="3242929" y="4366644"/>
          <a:ext cx="8038215" cy="883920"/>
        </p:xfrm>
        <a:graphic>
          <a:graphicData uri="http://schemas.openxmlformats.org/drawingml/2006/table">
            <a:tbl>
              <a:tblPr firstRow="1" bandRow="1">
                <a:tableStyleId>{5C22544A-7EE6-4342-B048-85BDC9FD1C3A}</a:tableStyleId>
              </a:tblPr>
              <a:tblGrid>
                <a:gridCol w="1607643">
                  <a:extLst>
                    <a:ext uri="{9D8B030D-6E8A-4147-A177-3AD203B41FA5}">
                      <a16:colId xmlns:a16="http://schemas.microsoft.com/office/drawing/2014/main" val="3194420487"/>
                    </a:ext>
                  </a:extLst>
                </a:gridCol>
                <a:gridCol w="1607643">
                  <a:extLst>
                    <a:ext uri="{9D8B030D-6E8A-4147-A177-3AD203B41FA5}">
                      <a16:colId xmlns:a16="http://schemas.microsoft.com/office/drawing/2014/main" val="2410198697"/>
                    </a:ext>
                  </a:extLst>
                </a:gridCol>
                <a:gridCol w="1607643">
                  <a:extLst>
                    <a:ext uri="{9D8B030D-6E8A-4147-A177-3AD203B41FA5}">
                      <a16:colId xmlns:a16="http://schemas.microsoft.com/office/drawing/2014/main" val="634333553"/>
                    </a:ext>
                  </a:extLst>
                </a:gridCol>
                <a:gridCol w="1607643">
                  <a:extLst>
                    <a:ext uri="{9D8B030D-6E8A-4147-A177-3AD203B41FA5}">
                      <a16:colId xmlns:a16="http://schemas.microsoft.com/office/drawing/2014/main" val="3594234484"/>
                    </a:ext>
                  </a:extLst>
                </a:gridCol>
                <a:gridCol w="1607643">
                  <a:extLst>
                    <a:ext uri="{9D8B030D-6E8A-4147-A177-3AD203B41FA5}">
                      <a16:colId xmlns:a16="http://schemas.microsoft.com/office/drawing/2014/main" val="3545257876"/>
                    </a:ext>
                  </a:extLst>
                </a:gridCol>
              </a:tblGrid>
              <a:tr h="365619">
                <a:tc>
                  <a:txBody>
                    <a:bodyPr/>
                    <a:lstStyle/>
                    <a:p>
                      <a:r>
                        <a:rPr lang="en-ZA" sz="1400" dirty="0"/>
                        <a:t>Pain Rating Scale</a:t>
                      </a:r>
                    </a:p>
                  </a:txBody>
                  <a:tcPr/>
                </a:tc>
                <a:tc>
                  <a:txBody>
                    <a:bodyPr/>
                    <a:lstStyle/>
                    <a:p>
                      <a:r>
                        <a:rPr lang="en-ZA" sz="1400" dirty="0"/>
                        <a:t>No Pain</a:t>
                      </a:r>
                    </a:p>
                  </a:txBody>
                  <a:tcPr/>
                </a:tc>
                <a:tc>
                  <a:txBody>
                    <a:bodyPr/>
                    <a:lstStyle/>
                    <a:p>
                      <a:r>
                        <a:rPr lang="en-ZA" sz="1400" dirty="0"/>
                        <a:t>Mild Pain</a:t>
                      </a:r>
                    </a:p>
                  </a:txBody>
                  <a:tcPr/>
                </a:tc>
                <a:tc>
                  <a:txBody>
                    <a:bodyPr/>
                    <a:lstStyle/>
                    <a:p>
                      <a:r>
                        <a:rPr lang="en-ZA" sz="1400" dirty="0"/>
                        <a:t>Moderate Pain</a:t>
                      </a:r>
                    </a:p>
                  </a:txBody>
                  <a:tcPr/>
                </a:tc>
                <a:tc>
                  <a:txBody>
                    <a:bodyPr/>
                    <a:lstStyle/>
                    <a:p>
                      <a:r>
                        <a:rPr lang="en-ZA" sz="1400" dirty="0"/>
                        <a:t>Severe Pain</a:t>
                      </a:r>
                    </a:p>
                  </a:txBody>
                  <a:tcPr/>
                </a:tc>
                <a:extLst>
                  <a:ext uri="{0D108BD9-81ED-4DB2-BD59-A6C34878D82A}">
                    <a16:rowId xmlns:a16="http://schemas.microsoft.com/office/drawing/2014/main" val="2691820198"/>
                  </a:ext>
                </a:extLst>
              </a:tr>
              <a:tr h="258084">
                <a:tc>
                  <a:txBody>
                    <a:bodyPr/>
                    <a:lstStyle/>
                    <a:p>
                      <a:endParaRPr lang="en-ZA"/>
                    </a:p>
                  </a:txBody>
                  <a:tcPr/>
                </a:tc>
                <a:tc>
                  <a:txBody>
                    <a:bodyPr/>
                    <a:lstStyle/>
                    <a:p>
                      <a:r>
                        <a:rPr lang="en-ZA" dirty="0"/>
                        <a:t>7 (13%)</a:t>
                      </a:r>
                    </a:p>
                  </a:txBody>
                  <a:tcPr/>
                </a:tc>
                <a:tc>
                  <a:txBody>
                    <a:bodyPr/>
                    <a:lstStyle/>
                    <a:p>
                      <a:r>
                        <a:rPr lang="en-ZA" dirty="0"/>
                        <a:t>22 (40%)</a:t>
                      </a:r>
                    </a:p>
                  </a:txBody>
                  <a:tcPr/>
                </a:tc>
                <a:tc>
                  <a:txBody>
                    <a:bodyPr/>
                    <a:lstStyle/>
                    <a:p>
                      <a:r>
                        <a:rPr lang="en-ZA" dirty="0"/>
                        <a:t>25 (45%)</a:t>
                      </a:r>
                    </a:p>
                  </a:txBody>
                  <a:tcPr/>
                </a:tc>
                <a:tc>
                  <a:txBody>
                    <a:bodyPr/>
                    <a:lstStyle/>
                    <a:p>
                      <a:r>
                        <a:rPr lang="en-ZA" dirty="0"/>
                        <a:t>1 (2%)</a:t>
                      </a:r>
                    </a:p>
                  </a:txBody>
                  <a:tcPr/>
                </a:tc>
                <a:extLst>
                  <a:ext uri="{0D108BD9-81ED-4DB2-BD59-A6C34878D82A}">
                    <a16:rowId xmlns:a16="http://schemas.microsoft.com/office/drawing/2014/main" val="228041540"/>
                  </a:ext>
                </a:extLst>
              </a:tr>
            </a:tbl>
          </a:graphicData>
        </a:graphic>
      </p:graphicFrame>
    </p:spTree>
    <p:extLst>
      <p:ext uri="{BB962C8B-B14F-4D97-AF65-F5344CB8AC3E}">
        <p14:creationId xmlns:p14="http://schemas.microsoft.com/office/powerpoint/2010/main" val="29360490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2349FF-8401-62B5-20D1-497B550BCE7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a:ea typeface="+mn-ea"/>
                <a:cs typeface="+mn-cs"/>
              </a:rPr>
              <a:t>Topic Lore Ipsum</a:t>
            </a:r>
            <a:endParaRPr kumimoji="0" lang="en-GB" sz="10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itle 3">
            <a:extLst>
              <a:ext uri="{FF2B5EF4-FFF2-40B4-BE49-F238E27FC236}">
                <a16:creationId xmlns:a16="http://schemas.microsoft.com/office/drawing/2014/main" id="{5CFD0055-AB33-A05C-04AF-9B7567F4F090}"/>
              </a:ext>
            </a:extLst>
          </p:cNvPr>
          <p:cNvSpPr txBox="1">
            <a:spLocks/>
          </p:cNvSpPr>
          <p:nvPr/>
        </p:nvSpPr>
        <p:spPr>
          <a:xfrm>
            <a:off x="838200" y="365125"/>
            <a:ext cx="10368515" cy="62370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200" b="1" i="0" u="none" strike="noStrike" kern="1200" cap="none" spc="0" normalizeH="0" baseline="0" noProof="0" dirty="0">
              <a:ln>
                <a:noFill/>
              </a:ln>
              <a:solidFill>
                <a:srgbClr val="000000"/>
              </a:solidFill>
              <a:effectLst/>
              <a:uLnTx/>
              <a:uFillTx/>
              <a:latin typeface="Verdana"/>
              <a:ea typeface="+mj-ea"/>
              <a:cs typeface="+mj-cs"/>
            </a:endParaRPr>
          </a:p>
        </p:txBody>
      </p:sp>
      <p:graphicFrame>
        <p:nvGraphicFramePr>
          <p:cNvPr id="9" name="Content Placeholder 2">
            <a:extLst>
              <a:ext uri="{FF2B5EF4-FFF2-40B4-BE49-F238E27FC236}">
                <a16:creationId xmlns:a16="http://schemas.microsoft.com/office/drawing/2014/main" id="{11C9F736-A4CC-CDD3-98AF-FD734497F550}"/>
              </a:ext>
            </a:extLst>
          </p:cNvPr>
          <p:cNvGraphicFramePr>
            <a:graphicFrameLocks/>
          </p:cNvGraphicFramePr>
          <p:nvPr/>
        </p:nvGraphicFramePr>
        <p:xfrm>
          <a:off x="838200" y="1261576"/>
          <a:ext cx="10506456" cy="5203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3">
            <a:extLst>
              <a:ext uri="{FF2B5EF4-FFF2-40B4-BE49-F238E27FC236}">
                <a16:creationId xmlns:a16="http://schemas.microsoft.com/office/drawing/2014/main" id="{EFB8D481-202B-4F7D-6A24-B18BCACDC25C}"/>
              </a:ext>
            </a:extLst>
          </p:cNvPr>
          <p:cNvSpPr txBox="1">
            <a:spLocks/>
          </p:cNvSpPr>
          <p:nvPr/>
        </p:nvSpPr>
        <p:spPr>
          <a:xfrm>
            <a:off x="1786270" y="363355"/>
            <a:ext cx="9420445" cy="62370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000000"/>
                </a:solidFill>
                <a:effectLst/>
                <a:uLnTx/>
                <a:uFillTx/>
                <a:latin typeface="Verdana"/>
                <a:ea typeface="+mj-ea"/>
                <a:cs typeface="+mj-cs"/>
              </a:rPr>
              <a:t>		</a:t>
            </a:r>
            <a:r>
              <a:rPr kumimoji="0" lang="en-US" sz="4100" b="1" i="0" u="none" strike="noStrike" kern="1200" cap="none" spc="0" normalizeH="0" baseline="0" noProof="0" dirty="0">
                <a:ln>
                  <a:noFill/>
                </a:ln>
                <a:solidFill>
                  <a:srgbClr val="000000"/>
                </a:solidFill>
                <a:effectLst/>
                <a:uLnTx/>
                <a:uFillTx/>
                <a:latin typeface="Verdana"/>
                <a:ea typeface="+mj-ea"/>
                <a:cs typeface="+mj-cs"/>
              </a:rPr>
              <a:t>RESULTS</a:t>
            </a:r>
          </a:p>
        </p:txBody>
      </p:sp>
    </p:spTree>
    <p:extLst>
      <p:ext uri="{BB962C8B-B14F-4D97-AF65-F5344CB8AC3E}">
        <p14:creationId xmlns:p14="http://schemas.microsoft.com/office/powerpoint/2010/main" val="42282540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302CBE-A7AD-BC6C-C287-375F5E7A13B8}"/>
              </a:ext>
            </a:extLst>
          </p:cNvPr>
          <p:cNvSpPr>
            <a:spLocks noGrp="1"/>
          </p:cNvSpPr>
          <p:nvPr>
            <p:ph type="title"/>
          </p:nvPr>
        </p:nvSpPr>
        <p:spPr>
          <a:xfrm>
            <a:off x="1439863" y="444677"/>
            <a:ext cx="5195887" cy="735525"/>
          </a:xfrm>
        </p:spPr>
        <p:txBody>
          <a:bodyPr/>
          <a:lstStyle/>
          <a:p>
            <a:r>
              <a:rPr lang="en-ZA" sz="4400" b="1" dirty="0"/>
              <a:t>   Key Findings </a:t>
            </a:r>
            <a:br>
              <a:rPr lang="en-ZA" sz="4400" b="1" dirty="0"/>
            </a:br>
            <a:endParaRPr lang="en-ZA" dirty="0"/>
          </a:p>
        </p:txBody>
      </p:sp>
      <p:sp>
        <p:nvSpPr>
          <p:cNvPr id="9" name="Content Placeholder 8">
            <a:extLst>
              <a:ext uri="{FF2B5EF4-FFF2-40B4-BE49-F238E27FC236}">
                <a16:creationId xmlns:a16="http://schemas.microsoft.com/office/drawing/2014/main" id="{2644F60E-E6A7-58AB-30DA-332D9036D702}"/>
              </a:ext>
            </a:extLst>
          </p:cNvPr>
          <p:cNvSpPr>
            <a:spLocks noGrp="1"/>
          </p:cNvSpPr>
          <p:nvPr>
            <p:ph idx="1"/>
          </p:nvPr>
        </p:nvSpPr>
        <p:spPr>
          <a:xfrm>
            <a:off x="289932" y="1180203"/>
            <a:ext cx="6706181" cy="5380086"/>
          </a:xfrm>
        </p:spPr>
        <p:txBody>
          <a:bodyPr/>
          <a:lstStyle/>
          <a:p>
            <a:endParaRPr lang="en-ZA" sz="2000" dirty="0"/>
          </a:p>
          <a:p>
            <a:r>
              <a:rPr lang="en-ZA" sz="2000" dirty="0"/>
              <a:t>Using a participant-centred approach enhanced our study</a:t>
            </a:r>
          </a:p>
          <a:p>
            <a:pPr marL="571500" lvl="1" indent="-342900">
              <a:buFont typeface="Arial" panose="020B0604020202020204" pitchFamily="34" charset="0"/>
              <a:buChar char="•"/>
            </a:pPr>
            <a:r>
              <a:rPr lang="en-ZA" dirty="0"/>
              <a:t>Enrolment</a:t>
            </a:r>
          </a:p>
          <a:p>
            <a:pPr marL="571500" lvl="1" indent="-342900">
              <a:buFont typeface="Arial" panose="020B0604020202020204" pitchFamily="34" charset="0"/>
              <a:buChar char="•"/>
            </a:pPr>
            <a:r>
              <a:rPr lang="en-ZA" dirty="0"/>
              <a:t>Retention</a:t>
            </a:r>
          </a:p>
          <a:p>
            <a:pPr marL="571500" lvl="1" indent="-342900">
              <a:buFont typeface="Arial" panose="020B0604020202020204" pitchFamily="34" charset="0"/>
              <a:buChar char="•"/>
            </a:pPr>
            <a:r>
              <a:rPr lang="en-ZA" dirty="0"/>
              <a:t>Co-learning</a:t>
            </a:r>
          </a:p>
          <a:p>
            <a:pPr marL="571500" lvl="1" indent="-342900">
              <a:buFont typeface="Arial" panose="020B0604020202020204" pitchFamily="34" charset="0"/>
              <a:buChar char="•"/>
            </a:pPr>
            <a:r>
              <a:rPr lang="en-ZA" dirty="0"/>
              <a:t>Advocacy</a:t>
            </a:r>
          </a:p>
          <a:p>
            <a:endParaRPr lang="en-ZA" sz="2000" dirty="0"/>
          </a:p>
          <a:p>
            <a:r>
              <a:rPr lang="en-ZA" sz="2000" dirty="0"/>
              <a:t>Repetitive sharing of information reduced apprehension </a:t>
            </a:r>
          </a:p>
          <a:p>
            <a:endParaRPr lang="en-ZA" sz="2000" dirty="0"/>
          </a:p>
          <a:p>
            <a:r>
              <a:rPr lang="en-ZA" sz="2000" dirty="0"/>
              <a:t>Treating participants with care made a difference </a:t>
            </a:r>
          </a:p>
          <a:p>
            <a:endParaRPr lang="en-ZA" sz="2000" dirty="0"/>
          </a:p>
          <a:p>
            <a:r>
              <a:rPr lang="en-ZA" sz="2000" dirty="0"/>
              <a:t>Researchers need to be flexible and adapt protocols and procedures to make research more relevant and credible</a:t>
            </a:r>
          </a:p>
          <a:p>
            <a:endParaRPr lang="en-ZA" dirty="0"/>
          </a:p>
        </p:txBody>
      </p:sp>
      <p:pic>
        <p:nvPicPr>
          <p:cNvPr id="11" name="Picture 2" descr="The Africa we want. Messages from the voices of adolescent girls ...">
            <a:extLst>
              <a:ext uri="{FF2B5EF4-FFF2-40B4-BE49-F238E27FC236}">
                <a16:creationId xmlns:a16="http://schemas.microsoft.com/office/drawing/2014/main" id="{9146BE12-4C90-001C-55DE-A04895AB9ACB}"/>
              </a:ext>
            </a:extLst>
          </p:cNvPr>
          <p:cNvPicPr>
            <a:picLocks noGrp="1" noChangeAspect="1" noChangeArrowheads="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bwMode="auto">
          <a:xfrm>
            <a:off x="7495954" y="659734"/>
            <a:ext cx="4180486" cy="551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4842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2"/>
          <p:cNvSpPr txBox="1">
            <a:spLocks noGrp="1"/>
          </p:cNvSpPr>
          <p:nvPr>
            <p:ph type="subTitle" idx="1"/>
          </p:nvPr>
        </p:nvSpPr>
        <p:spPr>
          <a:xfrm>
            <a:off x="2193833" y="3833707"/>
            <a:ext cx="7804000" cy="988907"/>
          </a:xfrm>
          <a:prstGeom prst="rect">
            <a:avLst/>
          </a:prstGeom>
        </p:spPr>
        <p:txBody>
          <a:bodyPr spcFirstLastPara="1" wrap="square" lIns="121900" tIns="121900" rIns="121900" bIns="121900" anchor="t" anchorCtr="0">
            <a:normAutofit/>
          </a:bodyPr>
          <a:lstStyle/>
          <a:p>
            <a:pPr marL="0" indent="0">
              <a:spcAft>
                <a:spcPts val="1600"/>
              </a:spcAft>
            </a:pPr>
            <a:r>
              <a:rPr lang="en" sz="2400" dirty="0">
                <a:latin typeface="Gill Sans MT" panose="020B0502020104020203" pitchFamily="34" charset="0"/>
              </a:rPr>
              <a:t>Lackeby Kawanga, JSI, USAID DISCOVER Health</a:t>
            </a:r>
            <a:endParaRPr sz="2400" dirty="0">
              <a:latin typeface="Gill Sans MT" panose="020B0502020104020203" pitchFamily="34" charset="0"/>
            </a:endParaRPr>
          </a:p>
        </p:txBody>
      </p:sp>
      <p:sp>
        <p:nvSpPr>
          <p:cNvPr id="98" name="Google Shape;98;p22"/>
          <p:cNvSpPr txBox="1">
            <a:spLocks noGrp="1"/>
          </p:cNvSpPr>
          <p:nvPr>
            <p:ph type="title"/>
          </p:nvPr>
        </p:nvSpPr>
        <p:spPr>
          <a:xfrm>
            <a:off x="2193867" y="2165300"/>
            <a:ext cx="7804000" cy="1700017"/>
          </a:xfrm>
          <a:prstGeom prst="rect">
            <a:avLst/>
          </a:prstGeom>
        </p:spPr>
        <p:txBody>
          <a:bodyPr spcFirstLastPara="1" wrap="square" lIns="121900" tIns="121900" rIns="121900" bIns="121900" anchor="b" anchorCtr="0">
            <a:noAutofit/>
          </a:bodyPr>
          <a:lstStyle/>
          <a:p>
            <a:r>
              <a:rPr lang="en" sz="3733" dirty="0">
                <a:latin typeface="Montserrat ExtraBold"/>
              </a:rPr>
              <a:t>JSI Person-Centered Care Assessment Tool: </a:t>
            </a:r>
            <a:br>
              <a:rPr lang="en" sz="3733" dirty="0">
                <a:latin typeface="Montserrat"/>
              </a:rPr>
            </a:br>
            <a:r>
              <a:rPr lang="en" sz="3733" b="0" dirty="0">
                <a:latin typeface="Montserrat"/>
              </a:rPr>
              <a:t>Zambia Experience</a:t>
            </a:r>
            <a:endParaRPr lang="en-US" sz="3733" b="0">
              <a:latin typeface="Montserrat"/>
            </a:endParaRPr>
          </a:p>
        </p:txBody>
      </p:sp>
      <p:sp>
        <p:nvSpPr>
          <p:cNvPr id="2" name="Rectangle 1">
            <a:extLst>
              <a:ext uri="{FF2B5EF4-FFF2-40B4-BE49-F238E27FC236}">
                <a16:creationId xmlns:a16="http://schemas.microsoft.com/office/drawing/2014/main" id="{5779D8A2-B9E1-9B82-4D0C-7B8DBD2A13B3}"/>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aphicFrame>
        <p:nvGraphicFramePr>
          <p:cNvPr id="6" name="Diagram 5"/>
          <p:cNvGraphicFramePr/>
          <p:nvPr/>
        </p:nvGraphicFramePr>
        <p:xfrm>
          <a:off x="255182" y="1115238"/>
          <a:ext cx="11086215" cy="529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5" name="Google Shape;105;p23"/>
          <p:cNvSpPr txBox="1">
            <a:spLocks noGrp="1"/>
          </p:cNvSpPr>
          <p:nvPr>
            <p:ph type="title"/>
          </p:nvPr>
        </p:nvSpPr>
        <p:spPr>
          <a:xfrm>
            <a:off x="617475" y="191051"/>
            <a:ext cx="10576400" cy="1057600"/>
          </a:xfrm>
          <a:prstGeom prst="rect">
            <a:avLst/>
          </a:prstGeom>
          <a:noFill/>
          <a:ln>
            <a:noFill/>
          </a:ln>
        </p:spPr>
        <p:txBody>
          <a:bodyPr spcFirstLastPara="1" wrap="square" lIns="91433" tIns="45700" rIns="91433" bIns="45700" anchor="ctr" anchorCtr="0">
            <a:noAutofit/>
          </a:bodyPr>
          <a:lstStyle/>
          <a:p>
            <a:r>
              <a:rPr lang="en" sz="3467" b="0" dirty="0">
                <a:latin typeface="Montserrat ExtraBold"/>
                <a:ea typeface="Montserrat ExtraBold"/>
                <a:cs typeface="Montserrat ExtraBold"/>
                <a:sym typeface="Montserrat ExtraBold"/>
              </a:rPr>
              <a:t>PCC-AT for HIV and Integrated HIV Settings</a:t>
            </a:r>
            <a:endParaRPr sz="3467" b="0" dirty="0">
              <a:latin typeface="Montserrat ExtraBold"/>
              <a:ea typeface="Montserrat ExtraBold"/>
              <a:cs typeface="Montserrat ExtraBold"/>
              <a:sym typeface="Montserrat ExtraBold"/>
            </a:endParaRPr>
          </a:p>
        </p:txBody>
      </p:sp>
      <p:sp>
        <p:nvSpPr>
          <p:cNvPr id="3" name="Rectangle 2">
            <a:extLst>
              <a:ext uri="{FF2B5EF4-FFF2-40B4-BE49-F238E27FC236}">
                <a16:creationId xmlns:a16="http://schemas.microsoft.com/office/drawing/2014/main" id="{8348B340-D030-1446-B60F-955D2F3EBEFD}"/>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aphicFrame>
        <p:nvGraphicFramePr>
          <p:cNvPr id="111" name="Google Shape;111;p24"/>
          <p:cNvGraphicFramePr/>
          <p:nvPr/>
        </p:nvGraphicFramePr>
        <p:xfrm>
          <a:off x="158552" y="1560751"/>
          <a:ext cx="2011233" cy="4220700"/>
        </p:xfrm>
        <a:graphic>
          <a:graphicData uri="http://schemas.openxmlformats.org/drawingml/2006/table">
            <a:tbl>
              <a:tblPr>
                <a:noFill/>
              </a:tblPr>
              <a:tblGrid>
                <a:gridCol w="2011233">
                  <a:extLst>
                    <a:ext uri="{9D8B030D-6E8A-4147-A177-3AD203B41FA5}">
                      <a16:colId xmlns:a16="http://schemas.microsoft.com/office/drawing/2014/main" val="20000"/>
                    </a:ext>
                  </a:extLst>
                </a:gridCol>
              </a:tblGrid>
              <a:tr h="864433">
                <a:tc>
                  <a:txBody>
                    <a:bodyPr/>
                    <a:lstStyle/>
                    <a:p>
                      <a:pPr marL="0" marR="0" lvl="0" indent="0" algn="ctr" rtl="0">
                        <a:lnSpc>
                          <a:spcPct val="100000"/>
                        </a:lnSpc>
                        <a:spcBef>
                          <a:spcPts val="0"/>
                        </a:spcBef>
                        <a:spcAft>
                          <a:spcPts val="0"/>
                        </a:spcAft>
                        <a:buClr>
                          <a:srgbClr val="000000"/>
                        </a:buClr>
                        <a:buSzPts val="1400"/>
                        <a:buFont typeface="Arial"/>
                        <a:buNone/>
                      </a:pPr>
                      <a:r>
                        <a:rPr lang="en" sz="1900" b="1" u="none" strike="noStrike" cap="none">
                          <a:solidFill>
                            <a:schemeClr val="lt1"/>
                          </a:solidFill>
                          <a:latin typeface="Gill Sans"/>
                          <a:ea typeface="Gill Sans"/>
                          <a:cs typeface="Gill Sans"/>
                          <a:sym typeface="Gill Sans"/>
                        </a:rPr>
                        <a:t>SYSTEMATIC REVIEW</a:t>
                      </a:r>
                      <a:endParaRPr sz="1900" b="1" u="none" strike="noStrike" cap="none">
                        <a:solidFill>
                          <a:schemeClr val="lt1"/>
                        </a:solidFill>
                        <a:latin typeface="Gill Sans"/>
                        <a:ea typeface="Gill Sans"/>
                        <a:cs typeface="Gill Sans"/>
                        <a:sym typeface="Gill Sans"/>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F455F"/>
                    </a:solidFill>
                  </a:tcPr>
                </a:tc>
                <a:extLst>
                  <a:ext uri="{0D108BD9-81ED-4DB2-BD59-A6C34878D82A}">
                    <a16:rowId xmlns:a16="http://schemas.microsoft.com/office/drawing/2014/main" val="10000"/>
                  </a:ext>
                </a:extLst>
              </a:tr>
              <a:tr h="3356267">
                <a:tc>
                  <a:txBody>
                    <a:bodyPr/>
                    <a:lstStyle/>
                    <a:p>
                      <a:pPr marL="228600" marR="0" lvl="0" indent="-215900" algn="l" rtl="0">
                        <a:lnSpc>
                          <a:spcPct val="100000"/>
                        </a:lnSpc>
                        <a:spcBef>
                          <a:spcPts val="0"/>
                        </a:spcBef>
                        <a:spcAft>
                          <a:spcPts val="0"/>
                        </a:spcAft>
                        <a:buClr>
                          <a:schemeClr val="dk1"/>
                        </a:buClr>
                        <a:buSzPts val="1600"/>
                        <a:buFont typeface="Gill Sans"/>
                        <a:buChar char="●"/>
                      </a:pPr>
                      <a:r>
                        <a:rPr lang="en" sz="2100" u="none" strike="noStrike" cap="none" dirty="0">
                          <a:solidFill>
                            <a:schemeClr val="dk1"/>
                          </a:solidFill>
                          <a:latin typeface="Gill Sans"/>
                          <a:ea typeface="Gill Sans"/>
                          <a:cs typeface="Gill Sans"/>
                          <a:sym typeface="Gill Sans"/>
                        </a:rPr>
                        <a:t>Registered protocol</a:t>
                      </a:r>
                      <a:endParaRPr sz="2100" u="none" strike="noStrike" cap="none" dirty="0">
                        <a:solidFill>
                          <a:schemeClr val="dk1"/>
                        </a:solidFill>
                        <a:latin typeface="Gill Sans"/>
                        <a:ea typeface="Gill Sans"/>
                        <a:cs typeface="Gill Sans"/>
                        <a:sym typeface="Gill Sans"/>
                      </a:endParaRPr>
                    </a:p>
                    <a:p>
                      <a:pPr marL="228600" marR="0" lvl="0" indent="-215900" algn="l" rtl="0">
                        <a:lnSpc>
                          <a:spcPct val="100000"/>
                        </a:lnSpc>
                        <a:spcBef>
                          <a:spcPts val="0"/>
                        </a:spcBef>
                        <a:spcAft>
                          <a:spcPts val="0"/>
                        </a:spcAft>
                        <a:buClr>
                          <a:schemeClr val="dk1"/>
                        </a:buClr>
                        <a:buSzPts val="1600"/>
                        <a:buFont typeface="Gill Sans"/>
                        <a:buChar char="●"/>
                      </a:pPr>
                      <a:r>
                        <a:rPr lang="en" sz="2100" u="none" strike="noStrike" cap="none" dirty="0">
                          <a:solidFill>
                            <a:schemeClr val="dk1"/>
                          </a:solidFill>
                          <a:latin typeface="Gill Sans"/>
                          <a:ea typeface="Gill Sans"/>
                          <a:cs typeface="Gill Sans"/>
                          <a:sym typeface="Gill Sans"/>
                        </a:rPr>
                        <a:t>Review</a:t>
                      </a:r>
                      <a:endParaRPr sz="2100" u="none" strike="noStrike" cap="none" dirty="0">
                        <a:solidFill>
                          <a:schemeClr val="dk1"/>
                        </a:solidFill>
                        <a:latin typeface="Gill Sans"/>
                        <a:ea typeface="Gill Sans"/>
                        <a:cs typeface="Gill Sans"/>
                        <a:sym typeface="Gill Sans"/>
                      </a:endParaRPr>
                    </a:p>
                    <a:p>
                      <a:pPr marL="457200" marR="0" lvl="1" indent="-196850" algn="l" rtl="0">
                        <a:lnSpc>
                          <a:spcPct val="100000"/>
                        </a:lnSpc>
                        <a:spcBef>
                          <a:spcPts val="0"/>
                        </a:spcBef>
                        <a:spcAft>
                          <a:spcPts val="0"/>
                        </a:spcAft>
                        <a:buClr>
                          <a:schemeClr val="dk1"/>
                        </a:buClr>
                        <a:buSzPts val="1300"/>
                        <a:buFont typeface="Gill Sans"/>
                        <a:buChar char="○"/>
                      </a:pPr>
                      <a:r>
                        <a:rPr lang="en" sz="1700" u="none" strike="noStrike" cap="none" dirty="0">
                          <a:solidFill>
                            <a:schemeClr val="dk1"/>
                          </a:solidFill>
                          <a:latin typeface="Gill Sans"/>
                          <a:ea typeface="Gill Sans"/>
                          <a:cs typeface="Gill Sans"/>
                          <a:sym typeface="Gill Sans"/>
                        </a:rPr>
                        <a:t>Lit. search</a:t>
                      </a:r>
                      <a:endParaRPr sz="1700" u="none" strike="noStrike" cap="none" dirty="0">
                        <a:solidFill>
                          <a:schemeClr val="dk1"/>
                        </a:solidFill>
                        <a:latin typeface="Gill Sans"/>
                        <a:ea typeface="Gill Sans"/>
                        <a:cs typeface="Gill Sans"/>
                        <a:sym typeface="Gill Sans"/>
                      </a:endParaRPr>
                    </a:p>
                    <a:p>
                      <a:pPr marL="457200" marR="0" lvl="1" indent="-196850" algn="l" rtl="0">
                        <a:lnSpc>
                          <a:spcPct val="100000"/>
                        </a:lnSpc>
                        <a:spcBef>
                          <a:spcPts val="0"/>
                        </a:spcBef>
                        <a:spcAft>
                          <a:spcPts val="0"/>
                        </a:spcAft>
                        <a:buClr>
                          <a:schemeClr val="dk1"/>
                        </a:buClr>
                        <a:buSzPts val="1300"/>
                        <a:buFont typeface="Gill Sans"/>
                        <a:buChar char="○"/>
                      </a:pPr>
                      <a:r>
                        <a:rPr lang="en" sz="1700" u="none" strike="noStrike" cap="none" dirty="0">
                          <a:solidFill>
                            <a:schemeClr val="dk1"/>
                          </a:solidFill>
                          <a:latin typeface="Gill Sans"/>
                          <a:ea typeface="Gill Sans"/>
                          <a:cs typeface="Gill Sans"/>
                          <a:sym typeface="Gill Sans"/>
                        </a:rPr>
                        <a:t>Abstract</a:t>
                      </a:r>
                      <a:endParaRPr sz="1700" u="none" strike="noStrike" cap="none" dirty="0">
                        <a:solidFill>
                          <a:schemeClr val="dk1"/>
                        </a:solidFill>
                        <a:latin typeface="Gill Sans"/>
                        <a:ea typeface="Gill Sans"/>
                        <a:cs typeface="Gill Sans"/>
                        <a:sym typeface="Gill Sans"/>
                      </a:endParaRPr>
                    </a:p>
                    <a:p>
                      <a:pPr marL="457200" marR="0" lvl="1" indent="-196850" algn="l" rtl="0">
                        <a:lnSpc>
                          <a:spcPct val="100000"/>
                        </a:lnSpc>
                        <a:spcBef>
                          <a:spcPts val="0"/>
                        </a:spcBef>
                        <a:spcAft>
                          <a:spcPts val="0"/>
                        </a:spcAft>
                        <a:buClr>
                          <a:schemeClr val="dk1"/>
                        </a:buClr>
                        <a:buSzPts val="1300"/>
                        <a:buFont typeface="Gill Sans"/>
                        <a:buChar char="○"/>
                      </a:pPr>
                      <a:r>
                        <a:rPr lang="en" sz="1700" u="none" strike="noStrike" cap="none" dirty="0">
                          <a:solidFill>
                            <a:schemeClr val="dk1"/>
                          </a:solidFill>
                          <a:latin typeface="Gill Sans"/>
                          <a:ea typeface="Gill Sans"/>
                          <a:cs typeface="Gill Sans"/>
                          <a:sym typeface="Gill Sans"/>
                        </a:rPr>
                        <a:t>Full review</a:t>
                      </a:r>
                      <a:endParaRPr sz="1700" u="none" strike="noStrike" cap="none" dirty="0">
                        <a:solidFill>
                          <a:schemeClr val="dk1"/>
                        </a:solidFill>
                        <a:latin typeface="Gill Sans"/>
                        <a:ea typeface="Gill Sans"/>
                        <a:cs typeface="Gill Sans"/>
                        <a:sym typeface="Gill Sans"/>
                      </a:endParaRPr>
                    </a:p>
                    <a:p>
                      <a:pPr marL="228600" marR="0" lvl="0" indent="-215900" algn="l" rtl="0">
                        <a:lnSpc>
                          <a:spcPct val="100000"/>
                        </a:lnSpc>
                        <a:spcBef>
                          <a:spcPts val="0"/>
                        </a:spcBef>
                        <a:spcAft>
                          <a:spcPts val="0"/>
                        </a:spcAft>
                        <a:buClr>
                          <a:schemeClr val="dk1"/>
                        </a:buClr>
                        <a:buSzPts val="1600"/>
                        <a:buFont typeface="Gill Sans"/>
                        <a:buChar char="●"/>
                      </a:pPr>
                      <a:r>
                        <a:rPr lang="en" sz="2100" u="none" strike="noStrike" cap="none" dirty="0">
                          <a:solidFill>
                            <a:schemeClr val="dk1"/>
                          </a:solidFill>
                          <a:latin typeface="Gill Sans"/>
                          <a:ea typeface="Gill Sans"/>
                          <a:cs typeface="Gill Sans"/>
                          <a:sym typeface="Gill Sans"/>
                        </a:rPr>
                        <a:t>31 studies from 12 countries</a:t>
                      </a:r>
                      <a:endParaRPr sz="2100" u="none" strike="noStrike" cap="none" dirty="0">
                        <a:latin typeface="Gill Sans"/>
                        <a:ea typeface="Gill Sans"/>
                        <a:cs typeface="Gill Sans"/>
                        <a:sym typeface="Gill Sans"/>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extLst>
                  <a:ext uri="{0D108BD9-81ED-4DB2-BD59-A6C34878D82A}">
                    <a16:rowId xmlns:a16="http://schemas.microsoft.com/office/drawing/2014/main" val="10001"/>
                  </a:ext>
                </a:extLst>
              </a:tr>
            </a:tbl>
          </a:graphicData>
        </a:graphic>
      </p:graphicFrame>
      <p:graphicFrame>
        <p:nvGraphicFramePr>
          <p:cNvPr id="112" name="Google Shape;112;p24"/>
          <p:cNvGraphicFramePr/>
          <p:nvPr/>
        </p:nvGraphicFramePr>
        <p:xfrm>
          <a:off x="2221485" y="1560751"/>
          <a:ext cx="2241033" cy="4220700"/>
        </p:xfrm>
        <a:graphic>
          <a:graphicData uri="http://schemas.openxmlformats.org/drawingml/2006/table">
            <a:tbl>
              <a:tblPr>
                <a:noFill/>
              </a:tblPr>
              <a:tblGrid>
                <a:gridCol w="2241033">
                  <a:extLst>
                    <a:ext uri="{9D8B030D-6E8A-4147-A177-3AD203B41FA5}">
                      <a16:colId xmlns:a16="http://schemas.microsoft.com/office/drawing/2014/main" val="20000"/>
                    </a:ext>
                  </a:extLst>
                </a:gridCol>
              </a:tblGrid>
              <a:tr h="863667">
                <a:tc>
                  <a:txBody>
                    <a:bodyPr/>
                    <a:lstStyle/>
                    <a:p>
                      <a:pPr marL="0" marR="0" lvl="0" indent="0" algn="ctr" rtl="0">
                        <a:lnSpc>
                          <a:spcPct val="100000"/>
                        </a:lnSpc>
                        <a:spcBef>
                          <a:spcPts val="0"/>
                        </a:spcBef>
                        <a:spcAft>
                          <a:spcPts val="0"/>
                        </a:spcAft>
                        <a:buClr>
                          <a:srgbClr val="000000"/>
                        </a:buClr>
                        <a:buSzPts val="1400"/>
                        <a:buFont typeface="Arial"/>
                        <a:buNone/>
                      </a:pPr>
                      <a:r>
                        <a:rPr lang="en" sz="1900" b="1" u="none" strike="noStrike" cap="none">
                          <a:solidFill>
                            <a:schemeClr val="lt1"/>
                          </a:solidFill>
                          <a:latin typeface="Gill Sans"/>
                          <a:ea typeface="Gill Sans"/>
                          <a:cs typeface="Gill Sans"/>
                          <a:sym typeface="Gill Sans"/>
                        </a:rPr>
                        <a:t>DEVELOPMENT</a:t>
                      </a:r>
                      <a:endParaRPr sz="1900" b="1" u="none" strike="noStrike" cap="none">
                        <a:solidFill>
                          <a:schemeClr val="lt1"/>
                        </a:solidFill>
                        <a:latin typeface="Gill Sans"/>
                        <a:ea typeface="Gill Sans"/>
                        <a:cs typeface="Gill Sans"/>
                        <a:sym typeface="Gill Sans"/>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F455F"/>
                    </a:solidFill>
                  </a:tcPr>
                </a:tc>
                <a:extLst>
                  <a:ext uri="{0D108BD9-81ED-4DB2-BD59-A6C34878D82A}">
                    <a16:rowId xmlns:a16="http://schemas.microsoft.com/office/drawing/2014/main" val="10000"/>
                  </a:ext>
                </a:extLst>
              </a:tr>
              <a:tr h="3799800">
                <a:tc>
                  <a:txBody>
                    <a:bodyPr/>
                    <a:lstStyle/>
                    <a:p>
                      <a:pPr marL="342900" marR="0" lvl="0" indent="-215900" algn="l" rtl="0">
                        <a:lnSpc>
                          <a:spcPct val="100000"/>
                        </a:lnSpc>
                        <a:spcBef>
                          <a:spcPts val="0"/>
                        </a:spcBef>
                        <a:spcAft>
                          <a:spcPts val="0"/>
                        </a:spcAft>
                        <a:buClr>
                          <a:srgbClr val="000000"/>
                        </a:buClr>
                        <a:buSzPts val="1600"/>
                        <a:buFont typeface="Gill Sans"/>
                        <a:buChar char="●"/>
                      </a:pPr>
                      <a:r>
                        <a:rPr lang="en" sz="2100" u="none" strike="noStrike" cap="none" dirty="0">
                          <a:solidFill>
                            <a:schemeClr val="dk1"/>
                          </a:solidFill>
                          <a:latin typeface="Gill Sans"/>
                          <a:ea typeface="Gill Sans"/>
                          <a:cs typeface="Gill Sans"/>
                          <a:sym typeface="Gill Sans"/>
                        </a:rPr>
                        <a:t>Framework</a:t>
                      </a:r>
                      <a:endParaRPr sz="2100" u="none" strike="noStrike" cap="none" dirty="0">
                        <a:solidFill>
                          <a:schemeClr val="dk1"/>
                        </a:solidFill>
                        <a:latin typeface="Gill Sans"/>
                        <a:ea typeface="Gill Sans"/>
                        <a:cs typeface="Gill Sans"/>
                        <a:sym typeface="Gill Sans"/>
                      </a:endParaRPr>
                    </a:p>
                    <a:p>
                      <a:pPr marL="571500" marR="0" lvl="1" indent="-196850" algn="l" rtl="0">
                        <a:lnSpc>
                          <a:spcPct val="100000"/>
                        </a:lnSpc>
                        <a:spcBef>
                          <a:spcPts val="0"/>
                        </a:spcBef>
                        <a:spcAft>
                          <a:spcPts val="0"/>
                        </a:spcAft>
                        <a:buClr>
                          <a:schemeClr val="dk1"/>
                        </a:buClr>
                        <a:buSzPts val="1300"/>
                        <a:buFont typeface="Gill Sans"/>
                        <a:buChar char="○"/>
                      </a:pPr>
                      <a:r>
                        <a:rPr lang="en" sz="1700" u="none" strike="noStrike" cap="none" dirty="0">
                          <a:solidFill>
                            <a:schemeClr val="dk1"/>
                          </a:solidFill>
                          <a:latin typeface="Gill Sans"/>
                          <a:ea typeface="Gill Sans"/>
                          <a:cs typeface="Gill Sans"/>
                          <a:sym typeface="Gill Sans"/>
                        </a:rPr>
                        <a:t>3 domains </a:t>
                      </a:r>
                      <a:endParaRPr sz="1700" u="none" strike="noStrike" cap="none" dirty="0">
                        <a:solidFill>
                          <a:schemeClr val="dk1"/>
                        </a:solidFill>
                        <a:latin typeface="Gill Sans"/>
                        <a:ea typeface="Gill Sans"/>
                        <a:cs typeface="Gill Sans"/>
                        <a:sym typeface="Gill Sans"/>
                      </a:endParaRPr>
                    </a:p>
                    <a:p>
                      <a:pPr marL="571500" marR="0" lvl="1" indent="-196850" algn="l" rtl="0">
                        <a:lnSpc>
                          <a:spcPct val="100000"/>
                        </a:lnSpc>
                        <a:spcBef>
                          <a:spcPts val="0"/>
                        </a:spcBef>
                        <a:spcAft>
                          <a:spcPts val="0"/>
                        </a:spcAft>
                        <a:buClr>
                          <a:schemeClr val="dk1"/>
                        </a:buClr>
                        <a:buSzPts val="1300"/>
                        <a:buFont typeface="Gill Sans"/>
                        <a:buChar char="○"/>
                      </a:pPr>
                      <a:r>
                        <a:rPr lang="en" sz="1700" u="none" strike="noStrike" cap="none" dirty="0">
                          <a:solidFill>
                            <a:schemeClr val="dk1"/>
                          </a:solidFill>
                          <a:latin typeface="Gill Sans"/>
                          <a:ea typeface="Gill Sans"/>
                          <a:cs typeface="Gill Sans"/>
                          <a:sym typeface="Gill Sans"/>
                        </a:rPr>
                        <a:t>12 subdomains</a:t>
                      </a:r>
                      <a:endParaRPr sz="1700" u="none" strike="noStrike" cap="none" dirty="0">
                        <a:solidFill>
                          <a:schemeClr val="dk1"/>
                        </a:solidFill>
                        <a:latin typeface="Gill Sans"/>
                        <a:ea typeface="Gill Sans"/>
                        <a:cs typeface="Gill Sans"/>
                        <a:sym typeface="Gill Sans"/>
                      </a:endParaRPr>
                    </a:p>
                    <a:p>
                      <a:pPr marL="342900" marR="0" lvl="0" indent="-215900" algn="l" rtl="0">
                        <a:lnSpc>
                          <a:spcPct val="100000"/>
                        </a:lnSpc>
                        <a:spcBef>
                          <a:spcPts val="0"/>
                        </a:spcBef>
                        <a:spcAft>
                          <a:spcPts val="0"/>
                        </a:spcAft>
                        <a:buClr>
                          <a:srgbClr val="000000"/>
                        </a:buClr>
                        <a:buSzPts val="1600"/>
                        <a:buFont typeface="Gill Sans"/>
                        <a:buChar char="●"/>
                      </a:pPr>
                      <a:r>
                        <a:rPr lang="en" sz="2100" u="none" strike="noStrike" cap="none" dirty="0">
                          <a:solidFill>
                            <a:schemeClr val="dk1"/>
                          </a:solidFill>
                          <a:latin typeface="Gill Sans"/>
                          <a:ea typeface="Gill Sans"/>
                          <a:cs typeface="Gill Sans"/>
                          <a:sym typeface="Gill Sans"/>
                        </a:rPr>
                        <a:t>Tool </a:t>
                      </a:r>
                      <a:endParaRPr sz="2100" u="none" strike="noStrike" cap="none" dirty="0">
                        <a:solidFill>
                          <a:schemeClr val="dk1"/>
                        </a:solidFill>
                        <a:latin typeface="Gill Sans"/>
                        <a:ea typeface="Gill Sans"/>
                        <a:cs typeface="Gill Sans"/>
                        <a:sym typeface="Gill Sans"/>
                      </a:endParaRPr>
                    </a:p>
                    <a:p>
                      <a:pPr marL="571500" marR="0" lvl="1" indent="-196850" algn="l" rtl="0">
                        <a:lnSpc>
                          <a:spcPct val="100000"/>
                        </a:lnSpc>
                        <a:spcBef>
                          <a:spcPts val="0"/>
                        </a:spcBef>
                        <a:spcAft>
                          <a:spcPts val="0"/>
                        </a:spcAft>
                        <a:buClr>
                          <a:srgbClr val="000000"/>
                        </a:buClr>
                        <a:buSzPts val="1300"/>
                        <a:buFont typeface="Gill Sans"/>
                        <a:buChar char="○"/>
                      </a:pPr>
                      <a:r>
                        <a:rPr lang="en" sz="1700" u="none" strike="noStrike" cap="none" dirty="0">
                          <a:latin typeface="Gill Sans"/>
                          <a:ea typeface="Gill Sans"/>
                          <a:cs typeface="Gill Sans"/>
                          <a:sym typeface="Gill Sans"/>
                        </a:rPr>
                        <a:t>Based on JSI benchmarking, performance expectation, and action plan approaches</a:t>
                      </a:r>
                      <a:endParaRPr sz="2000" u="none" strike="noStrike" cap="none" dirty="0">
                        <a:solidFill>
                          <a:schemeClr val="dk1"/>
                        </a:solidFill>
                        <a:latin typeface="Gill Sans"/>
                        <a:ea typeface="Gill Sans"/>
                        <a:cs typeface="Gill Sans"/>
                        <a:sym typeface="Gill Sans"/>
                      </a:endParaRPr>
                    </a:p>
                  </a:txBody>
                  <a:tcPr marL="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extLst>
                  <a:ext uri="{0D108BD9-81ED-4DB2-BD59-A6C34878D82A}">
                    <a16:rowId xmlns:a16="http://schemas.microsoft.com/office/drawing/2014/main" val="10001"/>
                  </a:ext>
                </a:extLst>
              </a:tr>
            </a:tbl>
          </a:graphicData>
        </a:graphic>
      </p:graphicFrame>
      <p:graphicFrame>
        <p:nvGraphicFramePr>
          <p:cNvPr id="113" name="Google Shape;113;p24"/>
          <p:cNvGraphicFramePr/>
          <p:nvPr/>
        </p:nvGraphicFramePr>
        <p:xfrm>
          <a:off x="4545518" y="1588567"/>
          <a:ext cx="4310933" cy="4220700"/>
        </p:xfrm>
        <a:graphic>
          <a:graphicData uri="http://schemas.openxmlformats.org/drawingml/2006/table">
            <a:tbl>
              <a:tblPr>
                <a:noFill/>
              </a:tblPr>
              <a:tblGrid>
                <a:gridCol w="2155467">
                  <a:extLst>
                    <a:ext uri="{9D8B030D-6E8A-4147-A177-3AD203B41FA5}">
                      <a16:colId xmlns:a16="http://schemas.microsoft.com/office/drawing/2014/main" val="20000"/>
                    </a:ext>
                  </a:extLst>
                </a:gridCol>
                <a:gridCol w="2155467">
                  <a:extLst>
                    <a:ext uri="{9D8B030D-6E8A-4147-A177-3AD203B41FA5}">
                      <a16:colId xmlns:a16="http://schemas.microsoft.com/office/drawing/2014/main" val="20001"/>
                    </a:ext>
                  </a:extLst>
                </a:gridCol>
              </a:tblGrid>
              <a:tr h="854500">
                <a:tc gridSpan="2">
                  <a:txBody>
                    <a:bodyPr/>
                    <a:lstStyle/>
                    <a:p>
                      <a:pPr marL="0" marR="0" lvl="0" indent="0" algn="ctr" rtl="0">
                        <a:lnSpc>
                          <a:spcPct val="100000"/>
                        </a:lnSpc>
                        <a:spcBef>
                          <a:spcPts val="0"/>
                        </a:spcBef>
                        <a:spcAft>
                          <a:spcPts val="0"/>
                        </a:spcAft>
                        <a:buClr>
                          <a:srgbClr val="000000"/>
                        </a:buClr>
                        <a:buSzPts val="1400"/>
                        <a:buFont typeface="Arial"/>
                        <a:buNone/>
                      </a:pPr>
                      <a:r>
                        <a:rPr lang="en" sz="1900" b="1" u="none" strike="noStrike" cap="none">
                          <a:solidFill>
                            <a:schemeClr val="lt1"/>
                          </a:solidFill>
                          <a:latin typeface="Gill Sans"/>
                          <a:ea typeface="Gill Sans"/>
                          <a:cs typeface="Gill Sans"/>
                          <a:sym typeface="Gill Sans"/>
                        </a:rPr>
                        <a:t>VALIDATION</a:t>
                      </a:r>
                      <a:endParaRPr sz="1900" b="1" u="none" strike="noStrike" cap="none">
                        <a:solidFill>
                          <a:schemeClr val="lt1"/>
                        </a:solidFill>
                        <a:latin typeface="Gill Sans"/>
                        <a:ea typeface="Gill Sans"/>
                        <a:cs typeface="Gill Sans"/>
                        <a:sym typeface="Gill Sans"/>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F455F"/>
                    </a:solidFill>
                  </a:tcPr>
                </a:tc>
                <a:tc hMerge="1">
                  <a:txBody>
                    <a:bodyPr/>
                    <a:lstStyle/>
                    <a:p>
                      <a:endParaRPr lang="en-US"/>
                    </a:p>
                  </a:txBody>
                  <a:tcPr/>
                </a:tc>
                <a:extLst>
                  <a:ext uri="{0D108BD9-81ED-4DB2-BD59-A6C34878D82A}">
                    <a16:rowId xmlns:a16="http://schemas.microsoft.com/office/drawing/2014/main" val="10000"/>
                  </a:ext>
                </a:extLst>
              </a:tr>
              <a:tr h="3366200">
                <a:tc>
                  <a:txBody>
                    <a:bodyPr/>
                    <a:lstStyle/>
                    <a:p>
                      <a:pPr marL="114300" marR="0" lvl="0" indent="0" algn="ctr" rtl="0">
                        <a:lnSpc>
                          <a:spcPct val="100000"/>
                        </a:lnSpc>
                        <a:spcBef>
                          <a:spcPts val="0"/>
                        </a:spcBef>
                        <a:spcAft>
                          <a:spcPts val="0"/>
                        </a:spcAft>
                        <a:buClr>
                          <a:srgbClr val="000000"/>
                        </a:buClr>
                        <a:buSzPts val="1400"/>
                        <a:buFont typeface="Arial"/>
                        <a:buNone/>
                      </a:pPr>
                      <a:r>
                        <a:rPr lang="en" sz="1900" u="sng" strike="noStrike" cap="none" dirty="0">
                          <a:solidFill>
                            <a:schemeClr val="dk1"/>
                          </a:solidFill>
                          <a:latin typeface="Gill Sans"/>
                          <a:ea typeface="Gill Sans"/>
                          <a:cs typeface="Gill Sans"/>
                          <a:sym typeface="Gill Sans"/>
                        </a:rPr>
                        <a:t>CONSULTATION</a:t>
                      </a:r>
                      <a:endParaRPr sz="1900" u="sng" strike="noStrike" cap="none" dirty="0">
                        <a:solidFill>
                          <a:schemeClr val="dk1"/>
                        </a:solidFill>
                        <a:latin typeface="Gill Sans"/>
                        <a:ea typeface="Gill Sans"/>
                        <a:cs typeface="Gill Sans"/>
                        <a:sym typeface="Gill Sans"/>
                      </a:endParaRPr>
                    </a:p>
                    <a:p>
                      <a:pPr marL="342900" marR="0" lvl="0" indent="-203200" algn="l" rtl="0">
                        <a:lnSpc>
                          <a:spcPct val="100000"/>
                        </a:lnSpc>
                        <a:spcBef>
                          <a:spcPts val="1000"/>
                        </a:spcBef>
                        <a:spcAft>
                          <a:spcPts val="0"/>
                        </a:spcAft>
                        <a:buClr>
                          <a:srgbClr val="000000"/>
                        </a:buClr>
                        <a:buSzPts val="1400"/>
                        <a:buFont typeface="Gill Sans"/>
                        <a:buChar char="●"/>
                      </a:pPr>
                      <a:r>
                        <a:rPr lang="en" sz="1900" u="none" strike="noStrike" cap="none" dirty="0">
                          <a:solidFill>
                            <a:schemeClr val="dk1"/>
                          </a:solidFill>
                          <a:latin typeface="Gill Sans"/>
                          <a:ea typeface="Gill Sans"/>
                          <a:cs typeface="Gill Sans"/>
                          <a:sym typeface="Gill Sans"/>
                        </a:rPr>
                        <a:t>Feedback from PEPFAR implementation teams</a:t>
                      </a:r>
                      <a:endParaRPr sz="1900" u="none" strike="noStrike" cap="none" dirty="0">
                        <a:latin typeface="Gill Sans"/>
                        <a:ea typeface="Gill Sans"/>
                        <a:cs typeface="Gill Sans"/>
                        <a:sym typeface="Gill Sans"/>
                      </a:endParaRPr>
                    </a:p>
                    <a:p>
                      <a:pPr marL="342900" marR="0" lvl="0" indent="-203200" algn="l" rtl="0">
                        <a:lnSpc>
                          <a:spcPct val="100000"/>
                        </a:lnSpc>
                        <a:spcBef>
                          <a:spcPts val="0"/>
                        </a:spcBef>
                        <a:spcAft>
                          <a:spcPts val="0"/>
                        </a:spcAft>
                        <a:buClr>
                          <a:srgbClr val="000000"/>
                        </a:buClr>
                        <a:buSzPts val="1400"/>
                        <a:buFont typeface="Gill Sans"/>
                        <a:buChar char="●"/>
                      </a:pPr>
                      <a:r>
                        <a:rPr lang="en" sz="1900" u="none" strike="noStrike" cap="none" dirty="0">
                          <a:latin typeface="Gill Sans"/>
                          <a:ea typeface="Gill Sans"/>
                          <a:cs typeface="Gill Sans"/>
                          <a:sym typeface="Gill Sans"/>
                        </a:rPr>
                        <a:t>AIDS 2022</a:t>
                      </a:r>
                      <a:endParaRPr sz="1900" u="none" strike="noStrike" cap="none" dirty="0">
                        <a:latin typeface="Gill Sans"/>
                        <a:ea typeface="Gill Sans"/>
                        <a:cs typeface="Gill Sans"/>
                        <a:sym typeface="Gill Sans"/>
                      </a:endParaRPr>
                    </a:p>
                    <a:p>
                      <a:pPr marL="571500" marR="0" lvl="1" indent="-184150" algn="l" rtl="0">
                        <a:lnSpc>
                          <a:spcPct val="100000"/>
                        </a:lnSpc>
                        <a:spcBef>
                          <a:spcPts val="0"/>
                        </a:spcBef>
                        <a:spcAft>
                          <a:spcPts val="0"/>
                        </a:spcAft>
                        <a:buClr>
                          <a:srgbClr val="000000"/>
                        </a:buClr>
                        <a:buSzPts val="1100"/>
                        <a:buFont typeface="Gill Sans"/>
                        <a:buChar char="○"/>
                      </a:pPr>
                      <a:r>
                        <a:rPr lang="en" sz="1500" u="none" strike="noStrike" cap="none" dirty="0">
                          <a:latin typeface="Gill Sans"/>
                          <a:ea typeface="Gill Sans"/>
                          <a:cs typeface="Gill Sans"/>
                          <a:sym typeface="Gill Sans"/>
                        </a:rPr>
                        <a:t>FGD with 25 experts</a:t>
                      </a:r>
                      <a:endParaRPr sz="1500" u="none" strike="noStrike" cap="none" dirty="0">
                        <a:latin typeface="Gill Sans"/>
                        <a:ea typeface="Gill Sans"/>
                        <a:cs typeface="Gill Sans"/>
                        <a:sym typeface="Gill Sans"/>
                      </a:endParaRPr>
                    </a:p>
                    <a:p>
                      <a:pPr marL="571500" marR="0" lvl="1" indent="-184150" algn="l" rtl="0">
                        <a:lnSpc>
                          <a:spcPct val="100000"/>
                        </a:lnSpc>
                        <a:spcBef>
                          <a:spcPts val="0"/>
                        </a:spcBef>
                        <a:spcAft>
                          <a:spcPts val="0"/>
                        </a:spcAft>
                        <a:buClr>
                          <a:srgbClr val="000000"/>
                        </a:buClr>
                        <a:buSzPts val="1100"/>
                        <a:buFont typeface="Gill Sans"/>
                        <a:buChar char="○"/>
                      </a:pPr>
                      <a:r>
                        <a:rPr lang="en" sz="1500" u="none" strike="noStrike" cap="none" dirty="0">
                          <a:latin typeface="Gill Sans"/>
                          <a:ea typeface="Gill Sans"/>
                          <a:cs typeface="Gill Sans"/>
                          <a:sym typeface="Gill Sans"/>
                        </a:rPr>
                        <a:t>Google Survey filled out by 100 people  </a:t>
                      </a:r>
                      <a:endParaRPr sz="1500" u="none" strike="noStrike" cap="none" dirty="0">
                        <a:latin typeface="Gill Sans"/>
                        <a:ea typeface="Gill Sans"/>
                        <a:cs typeface="Gill Sans"/>
                        <a:sym typeface="Gill Sans"/>
                      </a:endParaRPr>
                    </a:p>
                  </a:txBody>
                  <a:tcPr marL="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tc>
                  <a:txBody>
                    <a:bodyPr/>
                    <a:lstStyle/>
                    <a:p>
                      <a:pPr marL="114300" marR="0" lvl="0" indent="0" algn="ctr" rtl="0">
                        <a:lnSpc>
                          <a:spcPct val="100000"/>
                        </a:lnSpc>
                        <a:spcBef>
                          <a:spcPts val="0"/>
                        </a:spcBef>
                        <a:spcAft>
                          <a:spcPts val="0"/>
                        </a:spcAft>
                        <a:buClr>
                          <a:srgbClr val="000000"/>
                        </a:buClr>
                        <a:buSzPts val="1400"/>
                        <a:buFont typeface="Arial"/>
                        <a:buNone/>
                      </a:pPr>
                      <a:r>
                        <a:rPr lang="en" sz="1900" u="sng" strike="noStrike" cap="none" dirty="0">
                          <a:solidFill>
                            <a:schemeClr val="dk1"/>
                          </a:solidFill>
                          <a:latin typeface="Gill Sans"/>
                          <a:ea typeface="Gill Sans"/>
                          <a:cs typeface="Gill Sans"/>
                          <a:sym typeface="Gill Sans"/>
                        </a:rPr>
                        <a:t>USE</a:t>
                      </a:r>
                      <a:endParaRPr sz="1900" u="sng" strike="noStrike" cap="none" dirty="0">
                        <a:solidFill>
                          <a:schemeClr val="dk1"/>
                        </a:solidFill>
                        <a:latin typeface="Gill Sans"/>
                        <a:ea typeface="Gill Sans"/>
                        <a:cs typeface="Gill Sans"/>
                        <a:sym typeface="Gill Sans"/>
                      </a:endParaRPr>
                    </a:p>
                    <a:p>
                      <a:pPr marL="342900" marR="0" lvl="0" indent="-203200" algn="l" rtl="0">
                        <a:lnSpc>
                          <a:spcPct val="100000"/>
                        </a:lnSpc>
                        <a:spcBef>
                          <a:spcPts val="1000"/>
                        </a:spcBef>
                        <a:spcAft>
                          <a:spcPts val="0"/>
                        </a:spcAft>
                        <a:buClr>
                          <a:schemeClr val="dk1"/>
                        </a:buClr>
                        <a:buSzPts val="1400"/>
                        <a:buFont typeface="Gill Sans"/>
                        <a:buChar char="●"/>
                      </a:pPr>
                      <a:r>
                        <a:rPr lang="en" sz="1900" u="none" strike="noStrike" cap="none" dirty="0">
                          <a:solidFill>
                            <a:schemeClr val="dk1"/>
                          </a:solidFill>
                          <a:latin typeface="Gill Sans"/>
                          <a:ea typeface="Gill Sans"/>
                          <a:cs typeface="Gill Sans"/>
                          <a:sym typeface="Gill Sans"/>
                        </a:rPr>
                        <a:t>Ghana pilot</a:t>
                      </a:r>
                      <a:endParaRPr sz="1900" u="none" strike="noStrike" cap="none" dirty="0">
                        <a:solidFill>
                          <a:schemeClr val="dk1"/>
                        </a:solidFill>
                        <a:latin typeface="Gill Sans"/>
                        <a:ea typeface="Gill Sans"/>
                        <a:cs typeface="Gill Sans"/>
                        <a:sym typeface="Gill Sans"/>
                      </a:endParaRPr>
                    </a:p>
                    <a:p>
                      <a:pPr marL="571500" marR="0" lvl="1" indent="-184150" algn="l" rtl="0">
                        <a:lnSpc>
                          <a:spcPct val="100000"/>
                        </a:lnSpc>
                        <a:spcBef>
                          <a:spcPts val="0"/>
                        </a:spcBef>
                        <a:spcAft>
                          <a:spcPts val="0"/>
                        </a:spcAft>
                        <a:buClr>
                          <a:schemeClr val="dk1"/>
                        </a:buClr>
                        <a:buSzPts val="1100"/>
                        <a:buFont typeface="Gill Sans"/>
                        <a:buChar char="○"/>
                      </a:pPr>
                      <a:r>
                        <a:rPr lang="en" sz="1500" u="none" strike="noStrike" cap="none" dirty="0">
                          <a:solidFill>
                            <a:schemeClr val="dk1"/>
                          </a:solidFill>
                          <a:latin typeface="Gill Sans"/>
                          <a:ea typeface="Gill Sans"/>
                          <a:cs typeface="Gill Sans"/>
                          <a:sym typeface="Gill Sans"/>
                        </a:rPr>
                        <a:t>5 facilities</a:t>
                      </a:r>
                      <a:endParaRPr sz="1500" u="none" strike="noStrike" cap="none" dirty="0">
                        <a:solidFill>
                          <a:schemeClr val="dk1"/>
                        </a:solidFill>
                        <a:latin typeface="Gill Sans"/>
                        <a:ea typeface="Gill Sans"/>
                        <a:cs typeface="Gill Sans"/>
                        <a:sym typeface="Gill Sans"/>
                      </a:endParaRPr>
                    </a:p>
                    <a:p>
                      <a:pPr marL="571500" marR="0" lvl="1" indent="-184150" algn="l" rtl="0">
                        <a:lnSpc>
                          <a:spcPct val="100000"/>
                        </a:lnSpc>
                        <a:spcBef>
                          <a:spcPts val="0"/>
                        </a:spcBef>
                        <a:spcAft>
                          <a:spcPts val="0"/>
                        </a:spcAft>
                        <a:buClr>
                          <a:schemeClr val="dk1"/>
                        </a:buClr>
                        <a:buSzPts val="1100"/>
                        <a:buFont typeface="Gill Sans"/>
                        <a:buChar char="○"/>
                      </a:pPr>
                      <a:r>
                        <a:rPr lang="en" sz="1500" u="none" strike="noStrike" cap="none" dirty="0">
                          <a:solidFill>
                            <a:schemeClr val="dk1"/>
                          </a:solidFill>
                          <a:latin typeface="Gill Sans"/>
                          <a:ea typeface="Gill Sans"/>
                          <a:cs typeface="Gill Sans"/>
                          <a:sym typeface="Gill Sans"/>
                        </a:rPr>
                        <a:t>FGD with staff</a:t>
                      </a:r>
                      <a:endParaRPr sz="1500" u="none" strike="noStrike" cap="none" dirty="0">
                        <a:solidFill>
                          <a:schemeClr val="dk1"/>
                        </a:solidFill>
                        <a:latin typeface="Gill Sans"/>
                        <a:ea typeface="Gill Sans"/>
                        <a:cs typeface="Gill Sans"/>
                        <a:sym typeface="Gill Sans"/>
                      </a:endParaRPr>
                    </a:p>
                    <a:p>
                      <a:pPr marL="571500" marR="0" lvl="1" indent="-184150" algn="l" rtl="0">
                        <a:lnSpc>
                          <a:spcPct val="100000"/>
                        </a:lnSpc>
                        <a:spcBef>
                          <a:spcPts val="0"/>
                        </a:spcBef>
                        <a:spcAft>
                          <a:spcPts val="0"/>
                        </a:spcAft>
                        <a:buClr>
                          <a:schemeClr val="dk1"/>
                        </a:buClr>
                        <a:buSzPts val="1100"/>
                        <a:buFont typeface="Gill Sans"/>
                        <a:buChar char="○"/>
                      </a:pPr>
                      <a:r>
                        <a:rPr lang="en" sz="1500" u="none" strike="noStrike" cap="none" dirty="0">
                          <a:solidFill>
                            <a:schemeClr val="dk1"/>
                          </a:solidFill>
                          <a:latin typeface="Gill Sans"/>
                          <a:ea typeface="Gill Sans"/>
                          <a:cs typeface="Gill Sans"/>
                          <a:sym typeface="Gill Sans"/>
                        </a:rPr>
                        <a:t>KII with clients</a:t>
                      </a:r>
                      <a:endParaRPr sz="1500" u="none" strike="noStrike" cap="none" dirty="0">
                        <a:solidFill>
                          <a:schemeClr val="dk1"/>
                        </a:solidFill>
                        <a:latin typeface="Gill Sans"/>
                        <a:ea typeface="Gill Sans"/>
                        <a:cs typeface="Gill Sans"/>
                        <a:sym typeface="Gill Sans"/>
                      </a:endParaRPr>
                    </a:p>
                    <a:p>
                      <a:pPr marL="342900" marR="0" lvl="0" indent="-203200" algn="l" rtl="0">
                        <a:lnSpc>
                          <a:spcPct val="100000"/>
                        </a:lnSpc>
                        <a:spcBef>
                          <a:spcPts val="0"/>
                        </a:spcBef>
                        <a:spcAft>
                          <a:spcPts val="0"/>
                        </a:spcAft>
                        <a:buClr>
                          <a:schemeClr val="dk1"/>
                        </a:buClr>
                        <a:buSzPts val="1400"/>
                        <a:buFont typeface="Gill Sans"/>
                        <a:buChar char="●"/>
                      </a:pPr>
                      <a:r>
                        <a:rPr lang="en" sz="1900" u="none" strike="noStrike" cap="none" dirty="0">
                          <a:solidFill>
                            <a:schemeClr val="dk1"/>
                          </a:solidFill>
                          <a:latin typeface="Gill Sans"/>
                          <a:ea typeface="Gill Sans"/>
                          <a:cs typeface="Gill Sans"/>
                          <a:sym typeface="Gill Sans"/>
                        </a:rPr>
                        <a:t>Zambia pilot</a:t>
                      </a:r>
                      <a:endParaRPr sz="1900" u="none" strike="noStrike" cap="none" dirty="0">
                        <a:solidFill>
                          <a:schemeClr val="dk1"/>
                        </a:solidFill>
                        <a:latin typeface="Gill Sans"/>
                        <a:ea typeface="Gill Sans"/>
                        <a:cs typeface="Gill Sans"/>
                        <a:sym typeface="Gill Sans"/>
                      </a:endParaRPr>
                    </a:p>
                    <a:p>
                      <a:pPr marL="571500" marR="0" lvl="1" indent="-184150" algn="l" rtl="0">
                        <a:lnSpc>
                          <a:spcPct val="100000"/>
                        </a:lnSpc>
                        <a:spcBef>
                          <a:spcPts val="0"/>
                        </a:spcBef>
                        <a:spcAft>
                          <a:spcPts val="0"/>
                        </a:spcAft>
                        <a:buClr>
                          <a:schemeClr val="dk1"/>
                        </a:buClr>
                        <a:buSzPts val="1100"/>
                        <a:buFont typeface="Gill Sans"/>
                        <a:buChar char="○"/>
                      </a:pPr>
                      <a:r>
                        <a:rPr lang="en" sz="1500" u="none" strike="noStrike" cap="none" dirty="0">
                          <a:solidFill>
                            <a:schemeClr val="dk1"/>
                          </a:solidFill>
                          <a:latin typeface="Gill Sans"/>
                          <a:ea typeface="Gill Sans"/>
                          <a:cs typeface="Gill Sans"/>
                          <a:sym typeface="Gill Sans"/>
                        </a:rPr>
                        <a:t>30 facilities</a:t>
                      </a:r>
                      <a:endParaRPr sz="1500" u="none" strike="noStrike" cap="none" dirty="0">
                        <a:solidFill>
                          <a:schemeClr val="dk1"/>
                        </a:solidFill>
                        <a:latin typeface="Gill Sans"/>
                        <a:ea typeface="Gill Sans"/>
                        <a:cs typeface="Gill Sans"/>
                        <a:sym typeface="Gill Sans"/>
                      </a:endParaRPr>
                    </a:p>
                    <a:p>
                      <a:pPr marL="571500" marR="0" lvl="1" indent="-184150" algn="l" rtl="0">
                        <a:lnSpc>
                          <a:spcPct val="100000"/>
                        </a:lnSpc>
                        <a:spcBef>
                          <a:spcPts val="0"/>
                        </a:spcBef>
                        <a:spcAft>
                          <a:spcPts val="0"/>
                        </a:spcAft>
                        <a:buClr>
                          <a:schemeClr val="dk1"/>
                        </a:buClr>
                        <a:buSzPts val="1100"/>
                        <a:buFont typeface="Gill Sans"/>
                        <a:buChar char="○"/>
                      </a:pPr>
                      <a:r>
                        <a:rPr lang="en" sz="1500" u="none" strike="noStrike" cap="none" dirty="0">
                          <a:solidFill>
                            <a:schemeClr val="dk1"/>
                          </a:solidFill>
                          <a:latin typeface="Gill Sans"/>
                          <a:ea typeface="Gill Sans"/>
                          <a:cs typeface="Gill Sans"/>
                          <a:sym typeface="Gill Sans"/>
                        </a:rPr>
                        <a:t>Compared score to clinical outcomes</a:t>
                      </a:r>
                      <a:endParaRPr sz="1700" u="none" strike="noStrike" cap="none" dirty="0">
                        <a:solidFill>
                          <a:schemeClr val="dk1"/>
                        </a:solidFill>
                        <a:latin typeface="Gill Sans"/>
                        <a:ea typeface="Gill Sans"/>
                        <a:cs typeface="Gill Sans"/>
                        <a:sym typeface="Gill Sans"/>
                      </a:endParaRPr>
                    </a:p>
                  </a:txBody>
                  <a:tcPr marL="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extLst>
                  <a:ext uri="{0D108BD9-81ED-4DB2-BD59-A6C34878D82A}">
                    <a16:rowId xmlns:a16="http://schemas.microsoft.com/office/drawing/2014/main" val="10001"/>
                  </a:ext>
                </a:extLst>
              </a:tr>
            </a:tbl>
          </a:graphicData>
        </a:graphic>
      </p:graphicFrame>
      <p:sp>
        <p:nvSpPr>
          <p:cNvPr id="114" name="Google Shape;114;p24"/>
          <p:cNvSpPr/>
          <p:nvPr/>
        </p:nvSpPr>
        <p:spPr>
          <a:xfrm rot="8575889">
            <a:off x="1621240" y="4869423"/>
            <a:ext cx="1246248" cy="1263127"/>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sp>
        <p:nvSpPr>
          <p:cNvPr id="115" name="Google Shape;115;p24"/>
          <p:cNvSpPr/>
          <p:nvPr/>
        </p:nvSpPr>
        <p:spPr>
          <a:xfrm rot="2049783">
            <a:off x="2703313" y="5730329"/>
            <a:ext cx="201585" cy="158651"/>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sp>
        <p:nvSpPr>
          <p:cNvPr id="116" name="Google Shape;116;p24"/>
          <p:cNvSpPr/>
          <p:nvPr/>
        </p:nvSpPr>
        <p:spPr>
          <a:xfrm rot="8575889">
            <a:off x="4082707" y="4971023"/>
            <a:ext cx="1246248" cy="1263127"/>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sp>
        <p:nvSpPr>
          <p:cNvPr id="117" name="Google Shape;117;p24"/>
          <p:cNvSpPr/>
          <p:nvPr/>
        </p:nvSpPr>
        <p:spPr>
          <a:xfrm rot="2049783">
            <a:off x="5164780" y="5831929"/>
            <a:ext cx="201585" cy="158651"/>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graphicFrame>
        <p:nvGraphicFramePr>
          <p:cNvPr id="118" name="Google Shape;118;p24"/>
          <p:cNvGraphicFramePr/>
          <p:nvPr/>
        </p:nvGraphicFramePr>
        <p:xfrm>
          <a:off x="8939451" y="1559918"/>
          <a:ext cx="3094000" cy="4222393"/>
        </p:xfrm>
        <a:graphic>
          <a:graphicData uri="http://schemas.openxmlformats.org/drawingml/2006/table">
            <a:tbl>
              <a:tblPr>
                <a:noFill/>
              </a:tblPr>
              <a:tblGrid>
                <a:gridCol w="3094000">
                  <a:extLst>
                    <a:ext uri="{9D8B030D-6E8A-4147-A177-3AD203B41FA5}">
                      <a16:colId xmlns:a16="http://schemas.microsoft.com/office/drawing/2014/main" val="20000"/>
                    </a:ext>
                  </a:extLst>
                </a:gridCol>
              </a:tblGrid>
              <a:tr h="1002583">
                <a:tc>
                  <a:txBody>
                    <a:bodyPr/>
                    <a:lstStyle/>
                    <a:p>
                      <a:pPr marL="0" marR="0" lvl="0" indent="0" algn="ctr" rtl="0">
                        <a:lnSpc>
                          <a:spcPct val="100000"/>
                        </a:lnSpc>
                        <a:spcBef>
                          <a:spcPts val="0"/>
                        </a:spcBef>
                        <a:spcAft>
                          <a:spcPts val="0"/>
                        </a:spcAft>
                        <a:buClr>
                          <a:srgbClr val="000000"/>
                        </a:buClr>
                        <a:buSzPts val="1400"/>
                        <a:buFont typeface="Arial"/>
                        <a:buNone/>
                      </a:pPr>
                      <a:r>
                        <a:rPr lang="en" sz="2500" b="1" dirty="0">
                          <a:solidFill>
                            <a:schemeClr val="lt1"/>
                          </a:solidFill>
                          <a:latin typeface="Gill Sans"/>
                          <a:ea typeface="Gill Sans"/>
                          <a:cs typeface="Gill Sans"/>
                          <a:sym typeface="Gill Sans"/>
                        </a:rPr>
                        <a:t>ITERATIVE IMPROVEMENT </a:t>
                      </a:r>
                      <a:endParaRPr sz="1900" b="1" u="none" strike="noStrike" cap="none" dirty="0">
                        <a:solidFill>
                          <a:schemeClr val="lt1"/>
                        </a:solidFill>
                        <a:latin typeface="Gill Sans"/>
                        <a:ea typeface="Gill Sans"/>
                        <a:cs typeface="Gill Sans"/>
                        <a:sym typeface="Gill Sans"/>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F455F"/>
                    </a:solidFill>
                  </a:tcPr>
                </a:tc>
                <a:extLst>
                  <a:ext uri="{0D108BD9-81ED-4DB2-BD59-A6C34878D82A}">
                    <a16:rowId xmlns:a16="http://schemas.microsoft.com/office/drawing/2014/main" val="10000"/>
                  </a:ext>
                </a:extLst>
              </a:tr>
              <a:tr h="5934671">
                <a:tc>
                  <a:txBody>
                    <a:bodyPr/>
                    <a:lstStyle/>
                    <a:p>
                      <a:pPr marL="342900" marR="0" lvl="0" indent="-203200" algn="l" rtl="0">
                        <a:lnSpc>
                          <a:spcPct val="100000"/>
                        </a:lnSpc>
                        <a:spcBef>
                          <a:spcPts val="0"/>
                        </a:spcBef>
                        <a:spcAft>
                          <a:spcPts val="0"/>
                        </a:spcAft>
                        <a:buClr>
                          <a:schemeClr val="dk1"/>
                        </a:buClr>
                        <a:buSzPts val="1400"/>
                        <a:buFont typeface="Gill Sans"/>
                        <a:buChar char="●"/>
                      </a:pPr>
                      <a:r>
                        <a:rPr lang="en" sz="2500" dirty="0">
                          <a:solidFill>
                            <a:schemeClr val="dk1"/>
                          </a:solidFill>
                          <a:latin typeface="Gill Sans"/>
                          <a:ea typeface="Gill Sans"/>
                          <a:cs typeface="Gill Sans"/>
                          <a:sym typeface="Gill Sans"/>
                        </a:rPr>
                        <a:t>Repeat measures over time</a:t>
                      </a:r>
                      <a:endParaRPr sz="2500" dirty="0">
                        <a:solidFill>
                          <a:schemeClr val="dk1"/>
                        </a:solidFill>
                        <a:latin typeface="Gill Sans"/>
                        <a:ea typeface="Gill Sans"/>
                        <a:cs typeface="Gill Sans"/>
                        <a:sym typeface="Gill Sans"/>
                      </a:endParaRPr>
                    </a:p>
                    <a:p>
                      <a:pPr marL="342900" marR="0" lvl="0" indent="-203200" algn="l" rtl="0">
                        <a:lnSpc>
                          <a:spcPct val="100000"/>
                        </a:lnSpc>
                        <a:spcBef>
                          <a:spcPts val="0"/>
                        </a:spcBef>
                        <a:spcAft>
                          <a:spcPts val="0"/>
                        </a:spcAft>
                        <a:buClr>
                          <a:schemeClr val="dk1"/>
                        </a:buClr>
                        <a:buSzPts val="1400"/>
                        <a:buFont typeface="Gill Sans"/>
                        <a:buChar char="●"/>
                      </a:pPr>
                      <a:r>
                        <a:rPr lang="en" sz="2500" dirty="0">
                          <a:solidFill>
                            <a:schemeClr val="dk1"/>
                          </a:solidFill>
                          <a:latin typeface="Gill Sans"/>
                          <a:ea typeface="Gill Sans"/>
                          <a:cs typeface="Gill Sans"/>
                          <a:sym typeface="Gill Sans"/>
                        </a:rPr>
                        <a:t>Link with clinical outcomes </a:t>
                      </a:r>
                      <a:endParaRPr sz="2500" dirty="0">
                        <a:solidFill>
                          <a:schemeClr val="dk1"/>
                        </a:solidFill>
                        <a:latin typeface="Gill Sans"/>
                        <a:ea typeface="Gill Sans"/>
                        <a:cs typeface="Gill Sans"/>
                        <a:sym typeface="Gill Sans"/>
                      </a:endParaRPr>
                    </a:p>
                    <a:p>
                      <a:pPr marL="342900" marR="0" lvl="0" indent="-203200" algn="l" rtl="0">
                        <a:lnSpc>
                          <a:spcPct val="100000"/>
                        </a:lnSpc>
                        <a:spcBef>
                          <a:spcPts val="0"/>
                        </a:spcBef>
                        <a:spcAft>
                          <a:spcPts val="0"/>
                        </a:spcAft>
                        <a:buClr>
                          <a:schemeClr val="dk1"/>
                        </a:buClr>
                        <a:buSzPts val="1400"/>
                        <a:buFont typeface="Gill Sans"/>
                        <a:buChar char="●"/>
                      </a:pPr>
                      <a:r>
                        <a:rPr lang="en" sz="2500" dirty="0">
                          <a:solidFill>
                            <a:schemeClr val="dk1"/>
                          </a:solidFill>
                          <a:latin typeface="Gill Sans"/>
                          <a:ea typeface="Gill Sans"/>
                          <a:cs typeface="Gill Sans"/>
                          <a:sym typeface="Gill Sans"/>
                        </a:rPr>
                        <a:t>Importance of disagg. by KP/PP</a:t>
                      </a:r>
                      <a:endParaRPr sz="2500" dirty="0">
                        <a:solidFill>
                          <a:schemeClr val="dk1"/>
                        </a:solidFill>
                        <a:latin typeface="Gill Sans"/>
                        <a:ea typeface="Gill Sans"/>
                        <a:cs typeface="Gill Sans"/>
                        <a:sym typeface="Gill Sans"/>
                      </a:endParaRPr>
                    </a:p>
                    <a:p>
                      <a:pPr marL="342900" marR="0" lvl="0" indent="-203200" algn="l" rtl="0">
                        <a:lnSpc>
                          <a:spcPct val="100000"/>
                        </a:lnSpc>
                        <a:spcBef>
                          <a:spcPts val="0"/>
                        </a:spcBef>
                        <a:spcAft>
                          <a:spcPts val="0"/>
                        </a:spcAft>
                        <a:buClr>
                          <a:schemeClr val="dk1"/>
                        </a:buClr>
                        <a:buSzPts val="1400"/>
                        <a:buFont typeface="Gill Sans"/>
                        <a:buChar char="●"/>
                      </a:pPr>
                      <a:r>
                        <a:rPr lang="en" sz="2500" dirty="0">
                          <a:solidFill>
                            <a:schemeClr val="dk1"/>
                          </a:solidFill>
                          <a:latin typeface="Gill Sans"/>
                          <a:ea typeface="Gill Sans"/>
                          <a:cs typeface="Gill Sans"/>
                          <a:sym typeface="Gill Sans"/>
                        </a:rPr>
                        <a:t>Comm engagement, feedback triangulation  </a:t>
                      </a:r>
                      <a:endParaRPr sz="2500" dirty="0">
                        <a:solidFill>
                          <a:schemeClr val="dk1"/>
                        </a:solidFill>
                        <a:latin typeface="Gill Sans"/>
                        <a:ea typeface="Gill Sans"/>
                        <a:cs typeface="Gill Sans"/>
                        <a:sym typeface="Gill Sans"/>
                      </a:endParaRPr>
                    </a:p>
                    <a:p>
                      <a:pPr marL="342900" marR="0" lvl="0" indent="-203200" algn="l" rtl="0">
                        <a:lnSpc>
                          <a:spcPct val="100000"/>
                        </a:lnSpc>
                        <a:spcBef>
                          <a:spcPts val="0"/>
                        </a:spcBef>
                        <a:spcAft>
                          <a:spcPts val="0"/>
                        </a:spcAft>
                        <a:buClr>
                          <a:schemeClr val="dk1"/>
                        </a:buClr>
                        <a:buSzPts val="1400"/>
                        <a:buFont typeface="Gill Sans"/>
                        <a:buChar char="●"/>
                      </a:pPr>
                      <a:r>
                        <a:rPr lang="en" sz="2500" dirty="0">
                          <a:solidFill>
                            <a:schemeClr val="dk1"/>
                          </a:solidFill>
                          <a:latin typeface="Gill Sans"/>
                          <a:ea typeface="Gill Sans"/>
                          <a:cs typeface="Gill Sans"/>
                          <a:sym typeface="Gill Sans"/>
                        </a:rPr>
                        <a:t>Application in integrated PHC settings</a:t>
                      </a:r>
                      <a:endParaRPr sz="2500" dirty="0">
                        <a:solidFill>
                          <a:schemeClr val="dk1"/>
                        </a:solidFill>
                        <a:latin typeface="Gill Sans"/>
                        <a:ea typeface="Gill Sans"/>
                        <a:cs typeface="Gill Sans"/>
                        <a:sym typeface="Gill Sans"/>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extLst>
                  <a:ext uri="{0D108BD9-81ED-4DB2-BD59-A6C34878D82A}">
                    <a16:rowId xmlns:a16="http://schemas.microsoft.com/office/drawing/2014/main" val="10001"/>
                  </a:ext>
                </a:extLst>
              </a:tr>
            </a:tbl>
          </a:graphicData>
        </a:graphic>
      </p:graphicFrame>
      <p:sp>
        <p:nvSpPr>
          <p:cNvPr id="119" name="Google Shape;119;p24"/>
          <p:cNvSpPr/>
          <p:nvPr/>
        </p:nvSpPr>
        <p:spPr>
          <a:xfrm rot="8575889">
            <a:off x="8188673" y="4971023"/>
            <a:ext cx="1246248" cy="1263127"/>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sp>
        <p:nvSpPr>
          <p:cNvPr id="120" name="Google Shape;120;p24"/>
          <p:cNvSpPr/>
          <p:nvPr/>
        </p:nvSpPr>
        <p:spPr>
          <a:xfrm rot="2049783">
            <a:off x="9270746" y="5831929"/>
            <a:ext cx="201585" cy="158651"/>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grpSp>
        <p:nvGrpSpPr>
          <p:cNvPr id="121" name="Google Shape;121;p24"/>
          <p:cNvGrpSpPr/>
          <p:nvPr/>
        </p:nvGrpSpPr>
        <p:grpSpPr>
          <a:xfrm>
            <a:off x="8108779" y="867619"/>
            <a:ext cx="1755600" cy="1759200"/>
            <a:chOff x="6310184" y="1107914"/>
            <a:chExt cx="1316700" cy="1319400"/>
          </a:xfrm>
        </p:grpSpPr>
        <p:sp>
          <p:nvSpPr>
            <p:cNvPr id="122" name="Google Shape;122;p24"/>
            <p:cNvSpPr/>
            <p:nvPr/>
          </p:nvSpPr>
          <p:spPr>
            <a:xfrm rot="-2224111">
              <a:off x="6501192" y="1293942"/>
              <a:ext cx="934686" cy="947345"/>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sp>
          <p:nvSpPr>
            <p:cNvPr id="123" name="Google Shape;123;p24"/>
            <p:cNvSpPr/>
            <p:nvPr/>
          </p:nvSpPr>
          <p:spPr>
            <a:xfrm rot="-8750217">
              <a:off x="6472920" y="1476663"/>
              <a:ext cx="151189" cy="118988"/>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grpSp>
      <p:grpSp>
        <p:nvGrpSpPr>
          <p:cNvPr id="124" name="Google Shape;124;p24"/>
          <p:cNvGrpSpPr/>
          <p:nvPr/>
        </p:nvGrpSpPr>
        <p:grpSpPr>
          <a:xfrm>
            <a:off x="3739979" y="867619"/>
            <a:ext cx="1755600" cy="1759200"/>
            <a:chOff x="6310184" y="1107914"/>
            <a:chExt cx="1316700" cy="1319400"/>
          </a:xfrm>
        </p:grpSpPr>
        <p:sp>
          <p:nvSpPr>
            <p:cNvPr id="125" name="Google Shape;125;p24"/>
            <p:cNvSpPr/>
            <p:nvPr/>
          </p:nvSpPr>
          <p:spPr>
            <a:xfrm rot="-2224111">
              <a:off x="6501192" y="1293942"/>
              <a:ext cx="934686" cy="947345"/>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sp>
          <p:nvSpPr>
            <p:cNvPr id="126" name="Google Shape;126;p24"/>
            <p:cNvSpPr/>
            <p:nvPr/>
          </p:nvSpPr>
          <p:spPr>
            <a:xfrm rot="-8750217">
              <a:off x="6472920" y="1476663"/>
              <a:ext cx="151189" cy="118988"/>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grpSp>
      <p:sp>
        <p:nvSpPr>
          <p:cNvPr id="127" name="Google Shape;127;p24"/>
          <p:cNvSpPr txBox="1">
            <a:spLocks noGrp="1"/>
          </p:cNvSpPr>
          <p:nvPr>
            <p:ph type="title"/>
          </p:nvPr>
        </p:nvSpPr>
        <p:spPr>
          <a:xfrm>
            <a:off x="609608" y="237217"/>
            <a:ext cx="10576400" cy="1057600"/>
          </a:xfrm>
          <a:prstGeom prst="rect">
            <a:avLst/>
          </a:prstGeom>
          <a:noFill/>
          <a:ln>
            <a:noFill/>
          </a:ln>
        </p:spPr>
        <p:txBody>
          <a:bodyPr spcFirstLastPara="1" wrap="square" lIns="91433" tIns="45700" rIns="91433" bIns="45700" anchor="ctr" anchorCtr="0">
            <a:noAutofit/>
          </a:bodyPr>
          <a:lstStyle/>
          <a:p>
            <a:r>
              <a:rPr lang="en" b="0">
                <a:latin typeface="Montserrat ExtraBold"/>
                <a:ea typeface="Montserrat ExtraBold"/>
                <a:cs typeface="Montserrat ExtraBold"/>
                <a:sym typeface="Montserrat ExtraBold"/>
              </a:rPr>
              <a:t>Tool Development Journey</a:t>
            </a:r>
            <a:endParaRPr b="0">
              <a:latin typeface="Montserrat ExtraBold"/>
              <a:ea typeface="Montserrat ExtraBold"/>
              <a:cs typeface="Montserrat ExtraBold"/>
              <a:sym typeface="Montserrat ExtraBold"/>
            </a:endParaRPr>
          </a:p>
        </p:txBody>
      </p:sp>
      <p:sp>
        <p:nvSpPr>
          <p:cNvPr id="128" name="Google Shape;128;p24"/>
          <p:cNvSpPr txBox="1"/>
          <p:nvPr/>
        </p:nvSpPr>
        <p:spPr>
          <a:xfrm>
            <a:off x="6254267" y="6204633"/>
            <a:ext cx="5779200" cy="426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467" kern="0">
                <a:solidFill>
                  <a:srgbClr val="333333"/>
                </a:solidFill>
                <a:latin typeface="Gill Sans"/>
                <a:ea typeface="Gill Sans"/>
                <a:cs typeface="Gill Sans"/>
                <a:sym typeface="Gill Sans"/>
              </a:rPr>
              <a:t>Figure 4. Person-centered care assessment tool development process</a:t>
            </a:r>
            <a:endParaRPr sz="1467" kern="0">
              <a:solidFill>
                <a:srgbClr val="333333"/>
              </a:solidFill>
              <a:latin typeface="Gill Sans"/>
              <a:ea typeface="Gill Sans"/>
              <a:cs typeface="Gill Sans"/>
              <a:sym typeface="Gill Sans"/>
            </a:endParaRPr>
          </a:p>
        </p:txBody>
      </p:sp>
      <p:sp>
        <p:nvSpPr>
          <p:cNvPr id="3" name="Rectangle 2">
            <a:extLst>
              <a:ext uri="{FF2B5EF4-FFF2-40B4-BE49-F238E27FC236}">
                <a16:creationId xmlns:a16="http://schemas.microsoft.com/office/drawing/2014/main" id="{3D773426-A3C4-0FFE-7BE1-2EC29B65EB1A}"/>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542233" y="394267"/>
            <a:ext cx="10576400" cy="890400"/>
          </a:xfrm>
          <a:prstGeom prst="rect">
            <a:avLst/>
          </a:prstGeom>
          <a:noFill/>
          <a:ln>
            <a:noFill/>
          </a:ln>
        </p:spPr>
        <p:txBody>
          <a:bodyPr spcFirstLastPara="1" wrap="square" lIns="91433" tIns="45700" rIns="91433" bIns="45700" anchor="ctr" anchorCtr="0">
            <a:noAutofit/>
          </a:bodyPr>
          <a:lstStyle/>
          <a:p>
            <a:r>
              <a:rPr lang="en" sz="2800">
                <a:latin typeface="Montserrat ExtraBold"/>
                <a:ea typeface="Montserrat ExtraBold"/>
                <a:cs typeface="Montserrat ExtraBold"/>
                <a:sym typeface="Montserrat ExtraBold"/>
              </a:rPr>
              <a:t>Framework for PCC in HIV and Integrated HIV Settings</a:t>
            </a:r>
            <a:endParaRPr sz="2800">
              <a:latin typeface="Montserrat ExtraBold"/>
              <a:ea typeface="Montserrat ExtraBold"/>
              <a:cs typeface="Montserrat ExtraBold"/>
              <a:sym typeface="Montserrat ExtraBold"/>
            </a:endParaRPr>
          </a:p>
        </p:txBody>
      </p:sp>
      <p:pic>
        <p:nvPicPr>
          <p:cNvPr id="136" name="Google Shape;136;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99567" y="1514668"/>
            <a:ext cx="9792867" cy="4600099"/>
          </a:xfrm>
          <a:prstGeom prst="rect">
            <a:avLst/>
          </a:prstGeom>
          <a:noFill/>
          <a:ln>
            <a:noFill/>
          </a:ln>
        </p:spPr>
      </p:pic>
      <p:sp>
        <p:nvSpPr>
          <p:cNvPr id="137" name="Google Shape;137;p25"/>
          <p:cNvSpPr txBox="1"/>
          <p:nvPr/>
        </p:nvSpPr>
        <p:spPr>
          <a:xfrm>
            <a:off x="3248400" y="6057300"/>
            <a:ext cx="5695200" cy="42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467" kern="0">
                <a:solidFill>
                  <a:srgbClr val="333333"/>
                </a:solidFill>
                <a:latin typeface="Gill Sans"/>
                <a:ea typeface="Gill Sans"/>
                <a:cs typeface="Gill Sans"/>
                <a:sym typeface="Gill Sans"/>
              </a:rPr>
              <a:t>Figure 1: Domains and subdomains resulting from systematic review</a:t>
            </a:r>
            <a:endParaRPr sz="1467" kern="0">
              <a:solidFill>
                <a:srgbClr val="333333"/>
              </a:solidFill>
              <a:latin typeface="Gill Sans"/>
              <a:ea typeface="Gill Sans"/>
              <a:cs typeface="Gill Sans"/>
              <a:sym typeface="Gill Sans"/>
            </a:endParaRPr>
          </a:p>
        </p:txBody>
      </p:sp>
      <p:sp>
        <p:nvSpPr>
          <p:cNvPr id="3" name="Rectangle 2">
            <a:extLst>
              <a:ext uri="{FF2B5EF4-FFF2-40B4-BE49-F238E27FC236}">
                <a16:creationId xmlns:a16="http://schemas.microsoft.com/office/drawing/2014/main" id="{B515B2CD-E42B-F392-7ED7-967867F5CD1D}"/>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cxnSp>
        <p:nvCxnSpPr>
          <p:cNvPr id="4" name="Google Shape;163;p28">
            <a:extLst>
              <a:ext uri="{FF2B5EF4-FFF2-40B4-BE49-F238E27FC236}">
                <a16:creationId xmlns:a16="http://schemas.microsoft.com/office/drawing/2014/main" id="{C0FD418A-E81E-695E-41C9-F386FE04ACD1}"/>
              </a:ext>
            </a:extLst>
          </p:cNvPr>
          <p:cNvCxnSpPr/>
          <p:nvPr/>
        </p:nvCxnSpPr>
        <p:spPr>
          <a:xfrm>
            <a:off x="-3400" y="1270287"/>
            <a:ext cx="11174000" cy="8000"/>
          </a:xfrm>
          <a:prstGeom prst="straightConnector1">
            <a:avLst/>
          </a:prstGeom>
          <a:noFill/>
          <a:ln w="9525" cap="flat" cmpd="sng">
            <a:solidFill>
              <a:srgbClr val="0F455F"/>
            </a:solidFill>
            <a:prstDash val="solid"/>
            <a:round/>
            <a:headEnd type="none" w="sm" len="sm"/>
            <a:tailEnd type="none" w="sm" len="sm"/>
          </a:ln>
        </p:spPr>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617475" y="191051"/>
            <a:ext cx="10576400" cy="1057600"/>
          </a:xfrm>
          <a:prstGeom prst="rect">
            <a:avLst/>
          </a:prstGeom>
          <a:noFill/>
          <a:ln>
            <a:noFill/>
          </a:ln>
        </p:spPr>
        <p:txBody>
          <a:bodyPr spcFirstLastPara="1" wrap="square" lIns="91433" tIns="45700" rIns="91433" bIns="45700" anchor="ctr" anchorCtr="0">
            <a:noAutofit/>
          </a:bodyPr>
          <a:lstStyle/>
          <a:p>
            <a:r>
              <a:rPr lang="en" sz="3200" b="0">
                <a:latin typeface="Montserrat ExtraBold"/>
                <a:ea typeface="Montserrat ExtraBold"/>
                <a:cs typeface="Montserrat ExtraBold"/>
                <a:sym typeface="Montserrat ExtraBold"/>
              </a:rPr>
              <a:t>Example PCC-AT Standard, PE, and Responses  </a:t>
            </a:r>
            <a:endParaRPr sz="3200" b="0">
              <a:latin typeface="Montserrat ExtraBold"/>
              <a:ea typeface="Montserrat ExtraBold"/>
              <a:cs typeface="Montserrat ExtraBold"/>
              <a:sym typeface="Montserrat ExtraBold"/>
            </a:endParaRPr>
          </a:p>
        </p:txBody>
      </p:sp>
      <p:graphicFrame>
        <p:nvGraphicFramePr>
          <p:cNvPr id="144" name="Google Shape;144;p26"/>
          <p:cNvGraphicFramePr/>
          <p:nvPr/>
        </p:nvGraphicFramePr>
        <p:xfrm>
          <a:off x="239234" y="1045468"/>
          <a:ext cx="11630533" cy="5451513"/>
        </p:xfrm>
        <a:graphic>
          <a:graphicData uri="http://schemas.openxmlformats.org/drawingml/2006/table">
            <a:tbl>
              <a:tblPr>
                <a:noFill/>
              </a:tblPr>
              <a:tblGrid>
                <a:gridCol w="2392733">
                  <a:extLst>
                    <a:ext uri="{9D8B030D-6E8A-4147-A177-3AD203B41FA5}">
                      <a16:colId xmlns:a16="http://schemas.microsoft.com/office/drawing/2014/main" val="20000"/>
                    </a:ext>
                  </a:extLst>
                </a:gridCol>
                <a:gridCol w="4333800">
                  <a:extLst>
                    <a:ext uri="{9D8B030D-6E8A-4147-A177-3AD203B41FA5}">
                      <a16:colId xmlns:a16="http://schemas.microsoft.com/office/drawing/2014/main" val="20001"/>
                    </a:ext>
                  </a:extLst>
                </a:gridCol>
                <a:gridCol w="4904000">
                  <a:extLst>
                    <a:ext uri="{9D8B030D-6E8A-4147-A177-3AD203B41FA5}">
                      <a16:colId xmlns:a16="http://schemas.microsoft.com/office/drawing/2014/main" val="20002"/>
                    </a:ext>
                  </a:extLst>
                </a:gridCol>
              </a:tblGrid>
              <a:tr h="446987">
                <a:tc gridSpan="3">
                  <a:txBody>
                    <a:bodyPr/>
                    <a:lstStyle/>
                    <a:p>
                      <a:pPr marL="0" marR="0" lvl="0" indent="0" algn="l" rtl="0">
                        <a:lnSpc>
                          <a:spcPct val="100000"/>
                        </a:lnSpc>
                        <a:spcBef>
                          <a:spcPts val="0"/>
                        </a:spcBef>
                        <a:spcAft>
                          <a:spcPts val="0"/>
                        </a:spcAft>
                        <a:buClr>
                          <a:srgbClr val="000000"/>
                        </a:buClr>
                        <a:buSzPts val="1600"/>
                        <a:buFont typeface="Arial"/>
                        <a:buNone/>
                      </a:pPr>
                      <a:r>
                        <a:rPr lang="en" sz="2100" b="1" u="none" strike="noStrike" cap="none">
                          <a:solidFill>
                            <a:srgbClr val="FFFFFF"/>
                          </a:solidFill>
                          <a:latin typeface="Gill Sans"/>
                          <a:ea typeface="Gill Sans"/>
                          <a:cs typeface="Gill Sans"/>
                          <a:sym typeface="Gill Sans"/>
                        </a:rPr>
                        <a:t>Domain: </a:t>
                      </a:r>
                      <a:r>
                        <a:rPr lang="en" sz="2100" u="none" strike="noStrike" cap="none">
                          <a:solidFill>
                            <a:srgbClr val="FFFFFF"/>
                          </a:solidFill>
                          <a:latin typeface="Gill Sans"/>
                          <a:ea typeface="Gill Sans"/>
                          <a:cs typeface="Gill Sans"/>
                          <a:sym typeface="Gill Sans"/>
                        </a:rPr>
                        <a:t>Service Provision     |     </a:t>
                      </a:r>
                      <a:r>
                        <a:rPr lang="en" sz="2100" b="1" u="none" strike="noStrike" cap="none">
                          <a:solidFill>
                            <a:srgbClr val="FFFFFF"/>
                          </a:solidFill>
                          <a:latin typeface="Gill Sans"/>
                          <a:ea typeface="Gill Sans"/>
                          <a:cs typeface="Gill Sans"/>
                          <a:sym typeface="Gill Sans"/>
                        </a:rPr>
                        <a:t>Subdomain: </a:t>
                      </a:r>
                      <a:r>
                        <a:rPr lang="en" sz="2100" u="none" strike="noStrike" cap="none">
                          <a:solidFill>
                            <a:srgbClr val="FFFFFF"/>
                          </a:solidFill>
                          <a:latin typeface="Gill Sans"/>
                          <a:ea typeface="Gill Sans"/>
                          <a:cs typeface="Gill Sans"/>
                          <a:sym typeface="Gill Sans"/>
                        </a:rPr>
                        <a:t>Service efficiency and integration</a:t>
                      </a:r>
                      <a:endParaRPr sz="2100" b="1" u="none" strike="noStrike" cap="none">
                        <a:solidFill>
                          <a:srgbClr val="FFFFFF"/>
                        </a:solidFill>
                        <a:latin typeface="Gill Sans"/>
                        <a:ea typeface="Gill Sans"/>
                        <a:cs typeface="Gill Sans"/>
                        <a:sym typeface="Gill Sans"/>
                      </a:endParaRPr>
                    </a:p>
                  </a:txBody>
                  <a:tcPr marL="60933" marR="60933" marT="60933" marB="60933" anchor="ctr">
                    <a:lnB w="9525" cap="flat" cmpd="sng">
                      <a:solidFill>
                        <a:srgbClr val="808080"/>
                      </a:solidFill>
                      <a:prstDash val="solid"/>
                      <a:round/>
                      <a:headEnd type="none" w="sm" len="sm"/>
                      <a:tailEnd type="none" w="sm" len="sm"/>
                    </a:lnB>
                    <a:solidFill>
                      <a:srgbClr val="33333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07">
                <a:tc>
                  <a:txBody>
                    <a:bodyPr/>
                    <a:lstStyle/>
                    <a:p>
                      <a:pPr marL="0" marR="0" lvl="0" indent="0" algn="l" rtl="0">
                        <a:lnSpc>
                          <a:spcPct val="100000"/>
                        </a:lnSpc>
                        <a:spcBef>
                          <a:spcPts val="0"/>
                        </a:spcBef>
                        <a:spcAft>
                          <a:spcPts val="0"/>
                        </a:spcAft>
                        <a:buNone/>
                      </a:pPr>
                      <a:r>
                        <a:rPr lang="en" sz="1600" b="1">
                          <a:latin typeface="Gill Sans"/>
                          <a:ea typeface="Gill Sans"/>
                          <a:cs typeface="Gill Sans"/>
                          <a:sym typeface="Gill Sans"/>
                        </a:rPr>
                        <a:t>Performance Standard</a:t>
                      </a:r>
                      <a:endParaRPr sz="1600" b="1" u="none" strike="noStrike" cap="none">
                        <a:latin typeface="Gill Sans"/>
                        <a:ea typeface="Gill Sans"/>
                        <a:cs typeface="Gill Sans"/>
                        <a:sym typeface="Gill Sans"/>
                      </a:endParaRPr>
                    </a:p>
                  </a:txBody>
                  <a:tcPr marL="60933" marR="60933" marT="60933" marB="60933"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solidFill>
                      <a:srgbClr val="EDEBE9"/>
                    </a:solidFill>
                  </a:tcPr>
                </a:tc>
                <a:tc>
                  <a:txBody>
                    <a:bodyPr/>
                    <a:lstStyle/>
                    <a:p>
                      <a:pPr marL="0" marR="0" lvl="0" indent="0" algn="l" rtl="0">
                        <a:lnSpc>
                          <a:spcPct val="100000"/>
                        </a:lnSpc>
                        <a:spcBef>
                          <a:spcPts val="0"/>
                        </a:spcBef>
                        <a:spcAft>
                          <a:spcPts val="0"/>
                        </a:spcAft>
                        <a:buNone/>
                      </a:pPr>
                      <a:r>
                        <a:rPr lang="en" sz="1600" b="1">
                          <a:latin typeface="Gill Sans"/>
                          <a:ea typeface="Gill Sans"/>
                          <a:cs typeface="Gill Sans"/>
                          <a:sym typeface="Gill Sans"/>
                        </a:rPr>
                        <a:t>Performance Expectation</a:t>
                      </a:r>
                      <a:endParaRPr sz="1600" b="1" u="none" strike="noStrike" cap="none">
                        <a:latin typeface="Gill Sans"/>
                        <a:ea typeface="Gill Sans"/>
                        <a:cs typeface="Gill Sans"/>
                        <a:sym typeface="Gill Sans"/>
                      </a:endParaRPr>
                    </a:p>
                  </a:txBody>
                  <a:tcPr marL="60933" marR="60933" marT="60933" marB="60933"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solidFill>
                      <a:srgbClr val="EDEBE9"/>
                    </a:solidFill>
                  </a:tcPr>
                </a:tc>
                <a:tc>
                  <a:txBody>
                    <a:bodyPr/>
                    <a:lstStyle/>
                    <a:p>
                      <a:pPr marL="0" marR="0" lvl="0" indent="0" algn="l" rtl="0">
                        <a:lnSpc>
                          <a:spcPct val="100000"/>
                        </a:lnSpc>
                        <a:spcBef>
                          <a:spcPts val="0"/>
                        </a:spcBef>
                        <a:spcAft>
                          <a:spcPts val="0"/>
                        </a:spcAft>
                        <a:buNone/>
                      </a:pPr>
                      <a:r>
                        <a:rPr lang="en" sz="1600" b="1">
                          <a:latin typeface="Gill Sans"/>
                          <a:ea typeface="Gill Sans"/>
                          <a:cs typeface="Gill Sans"/>
                          <a:sym typeface="Gill Sans"/>
                        </a:rPr>
                        <a:t>Response Options</a:t>
                      </a:r>
                      <a:endParaRPr sz="1600" b="1"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solidFill>
                      <a:srgbClr val="EDEBE9"/>
                    </a:solidFill>
                  </a:tcPr>
                </a:tc>
                <a:extLst>
                  <a:ext uri="{0D108BD9-81ED-4DB2-BD59-A6C34878D82A}">
                    <a16:rowId xmlns:a16="http://schemas.microsoft.com/office/drawing/2014/main" val="10001"/>
                  </a:ext>
                </a:extLst>
              </a:tr>
              <a:tr h="353533">
                <a:tc rowSpan="12">
                  <a:txBody>
                    <a:bodyPr/>
                    <a:lstStyle/>
                    <a:p>
                      <a:pPr marL="0" marR="0" lvl="0" indent="0" algn="l" rtl="0">
                        <a:lnSpc>
                          <a:spcPct val="100000"/>
                        </a:lnSpc>
                        <a:spcBef>
                          <a:spcPts val="0"/>
                        </a:spcBef>
                        <a:spcAft>
                          <a:spcPts val="0"/>
                        </a:spcAft>
                        <a:buClr>
                          <a:srgbClr val="000000"/>
                        </a:buClr>
                        <a:buSzPts val="1300"/>
                        <a:buFont typeface="Arial"/>
                        <a:buNone/>
                      </a:pPr>
                      <a:r>
                        <a:rPr lang="en" sz="1700" u="none" strike="noStrike" cap="none" dirty="0">
                          <a:latin typeface="Gill Sans"/>
                          <a:ea typeface="Gill Sans"/>
                          <a:cs typeface="Gill Sans"/>
                          <a:sym typeface="Gill Sans"/>
                        </a:rPr>
                        <a:t>The facility arranges and sequences services for optimal client flow in terms of speed, efficiency, service integration, and confidentiality.</a:t>
                      </a:r>
                      <a:endParaRPr sz="1700" u="none" strike="noStrike" cap="none" dirty="0">
                        <a:latin typeface="Gill Sans"/>
                        <a:ea typeface="Gill Sans"/>
                        <a:cs typeface="Gill Sans"/>
                        <a:sym typeface="Gill Sans"/>
                      </a:endParaRPr>
                    </a:p>
                  </a:txBody>
                  <a:tcPr marL="60933" marR="60933" marT="60933" marB="60933"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rowSpan="4">
                  <a:txBody>
                    <a:bodyPr/>
                    <a:lstStyle/>
                    <a:p>
                      <a:pPr marL="0" marR="0" lvl="0" indent="0" algn="l" rtl="0">
                        <a:lnSpc>
                          <a:spcPct val="100000"/>
                        </a:lnSpc>
                        <a:spcBef>
                          <a:spcPts val="0"/>
                        </a:spcBef>
                        <a:spcAft>
                          <a:spcPts val="0"/>
                        </a:spcAft>
                        <a:buClr>
                          <a:srgbClr val="000000"/>
                        </a:buClr>
                        <a:buSzPts val="1300"/>
                        <a:buFont typeface="Arial"/>
                        <a:buNone/>
                      </a:pPr>
                      <a:r>
                        <a:rPr lang="en" sz="1600" u="none" strike="noStrike" cap="none">
                          <a:latin typeface="Gill Sans"/>
                          <a:ea typeface="Gill Sans"/>
                          <a:cs typeface="Gill Sans"/>
                          <a:sym typeface="Gill Sans"/>
                        </a:rPr>
                        <a:t>Facility offers a full package of integrated HIV and associated (TB, ST</a:t>
                      </a:r>
                      <a:r>
                        <a:rPr lang="en" sz="1600">
                          <a:latin typeface="Gill Sans"/>
                          <a:ea typeface="Gill Sans"/>
                          <a:cs typeface="Gill Sans"/>
                          <a:sym typeface="Gill Sans"/>
                        </a:rPr>
                        <a:t>I, </a:t>
                      </a:r>
                      <a:r>
                        <a:rPr lang="en" sz="1600" u="none" strike="noStrike" cap="none">
                          <a:latin typeface="Gill Sans"/>
                          <a:ea typeface="Gill Sans"/>
                          <a:cs typeface="Gill Sans"/>
                          <a:sym typeface="Gill Sans"/>
                        </a:rPr>
                        <a:t>FP, MNCH, NCD) clinical, diagnostic and pharmacy services.</a:t>
                      </a:r>
                      <a:endParaRPr sz="1600" u="none" strike="noStrike" cap="none">
                        <a:latin typeface="Gill Sans"/>
                        <a:ea typeface="Gill Sans"/>
                        <a:cs typeface="Gill Sans"/>
                        <a:sym typeface="Gill Sans"/>
                      </a:endParaRPr>
                    </a:p>
                  </a:txBody>
                  <a:tcPr marL="60933" marR="60933" marT="60933" marB="60933"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Gill Sans"/>
                          <a:ea typeface="Gill Sans"/>
                          <a:cs typeface="Gill Sans"/>
                          <a:sym typeface="Gill Sans"/>
                        </a:rPr>
                        <a:t>The facility offers few integrated services</a:t>
                      </a:r>
                      <a:endParaRPr sz="1200"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4733">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a:latin typeface="Gill Sans"/>
                          <a:ea typeface="Gill Sans"/>
                          <a:cs typeface="Gill Sans"/>
                          <a:sym typeface="Gill Sans"/>
                        </a:rPr>
                        <a:t>The facility offers clinical, diagnostic and pharmacy services for HIV-related conditions or non-HIV health issues, but not both.</a:t>
                      </a:r>
                      <a:endParaRPr sz="1200">
                        <a:latin typeface="Gill Sans"/>
                        <a:ea typeface="Gill Sans"/>
                        <a:cs typeface="Gill Sans"/>
                        <a:sym typeface="Gill Sans"/>
                      </a:endParaRPr>
                    </a:p>
                  </a:txBody>
                  <a:tcPr marL="91433" marR="91433"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210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a:latin typeface="Gill Sans"/>
                          <a:ea typeface="Gill Sans"/>
                          <a:cs typeface="Gill Sans"/>
                          <a:sym typeface="Gill Sans"/>
                        </a:rPr>
                        <a:t>The facility offers clinical, diagnostic and pharmacy services for HIV-related conditions and some non-HIV health issues, or for non-HIV health issues and some HIV-related conditions.</a:t>
                      </a:r>
                      <a:endParaRPr sz="1200">
                        <a:latin typeface="Gill Sans"/>
                        <a:ea typeface="Gill Sans"/>
                        <a:cs typeface="Gill Sans"/>
                        <a:sym typeface="Gill Sans"/>
                      </a:endParaRPr>
                    </a:p>
                  </a:txBody>
                  <a:tcPr marL="91433" marR="91433"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99967">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a:latin typeface="Gill Sans"/>
                          <a:ea typeface="Gill Sans"/>
                          <a:cs typeface="Gill Sans"/>
                          <a:sym typeface="Gill Sans"/>
                        </a:rPr>
                        <a:t>The facility offers full package of clinical, diagnostic and pharmacy services for HIV-related conditions and most major health issues.</a:t>
                      </a:r>
                      <a:endParaRPr sz="1200">
                        <a:latin typeface="Gill Sans"/>
                        <a:ea typeface="Gill Sans"/>
                        <a:cs typeface="Gill Sans"/>
                        <a:sym typeface="Gill Sans"/>
                      </a:endParaRPr>
                    </a:p>
                  </a:txBody>
                  <a:tcPr marL="91433" marR="91433"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6867">
                <a:tc vMerge="1">
                  <a:txBody>
                    <a:bodyPr/>
                    <a:lstStyle/>
                    <a:p>
                      <a:endParaRPr lang="en-US"/>
                    </a:p>
                  </a:txBody>
                  <a:tcPr/>
                </a:tc>
                <a:tc rowSpan="4">
                  <a:txBody>
                    <a:bodyPr/>
                    <a:lstStyle/>
                    <a:p>
                      <a:pPr marL="0" marR="0" lvl="0" indent="0" algn="l" rtl="0">
                        <a:lnSpc>
                          <a:spcPct val="100000"/>
                        </a:lnSpc>
                        <a:spcBef>
                          <a:spcPts val="0"/>
                        </a:spcBef>
                        <a:spcAft>
                          <a:spcPts val="0"/>
                        </a:spcAft>
                        <a:buClr>
                          <a:srgbClr val="000000"/>
                        </a:buClr>
                        <a:buSzPts val="1300"/>
                        <a:buFont typeface="Arial"/>
                        <a:buNone/>
                      </a:pPr>
                      <a:r>
                        <a:rPr lang="en" sz="1600" u="none" strike="noStrike" cap="none" dirty="0">
                          <a:latin typeface="Gill Sans"/>
                          <a:ea typeface="Gill Sans"/>
                          <a:cs typeface="Gill Sans"/>
                          <a:sym typeface="Gill Sans"/>
                        </a:rPr>
                        <a:t>Facility offers integrated mental, emotional, and social services (mental health, substance use, nutrition, housing, GBV, etc.)  onsite or at a nearby location.</a:t>
                      </a:r>
                      <a:endParaRPr sz="1600" u="none" strike="noStrike" cap="none" dirty="0">
                        <a:latin typeface="Gill Sans"/>
                        <a:ea typeface="Gill Sans"/>
                        <a:cs typeface="Gill Sans"/>
                        <a:sym typeface="Gill Sans"/>
                      </a:endParaRPr>
                    </a:p>
                  </a:txBody>
                  <a:tcPr marL="60933" marR="60933" marT="60933" marB="60933"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 sz="1200" u="none" strike="noStrike" cap="none">
                          <a:solidFill>
                            <a:schemeClr val="dk1"/>
                          </a:solidFill>
                          <a:latin typeface="Gill Sans"/>
                          <a:ea typeface="Gill Sans"/>
                          <a:cs typeface="Gill Sans"/>
                          <a:sym typeface="Gill Sans"/>
                        </a:rPr>
                        <a:t>No referral or on-site services offered</a:t>
                      </a:r>
                      <a:endParaRPr sz="1900"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lnT w="6350" cap="flat" cmpd="sng">
                      <a:solidFill>
                        <a:srgbClr val="000000"/>
                      </a:solidFill>
                      <a:prstDash val="solid"/>
                      <a:round/>
                      <a:headEnd type="none" w="sm" len="sm"/>
                      <a:tailEnd type="none" w="sm" len="sm"/>
                    </a:lnT>
                  </a:tcPr>
                </a:tc>
                <a:extLst>
                  <a:ext uri="{0D108BD9-81ED-4DB2-BD59-A6C34878D82A}">
                    <a16:rowId xmlns:a16="http://schemas.microsoft.com/office/drawing/2014/main" val="10006"/>
                  </a:ext>
                </a:extLst>
              </a:tr>
              <a:tr h="304747">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solidFill>
                            <a:schemeClr val="dk1"/>
                          </a:solidFill>
                          <a:latin typeface="Gill Sans"/>
                          <a:ea typeface="Gill Sans"/>
                          <a:cs typeface="Gill Sans"/>
                          <a:sym typeface="Gill Sans"/>
                        </a:rPr>
                        <a:t>Travel time &gt; or = 1 hour</a:t>
                      </a:r>
                      <a:endParaRPr sz="1900"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tcPr>
                </a:tc>
                <a:extLst>
                  <a:ext uri="{0D108BD9-81ED-4DB2-BD59-A6C34878D82A}">
                    <a16:rowId xmlns:a16="http://schemas.microsoft.com/office/drawing/2014/main" val="10007"/>
                  </a:ext>
                </a:extLst>
              </a:tr>
              <a:tr h="304747">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solidFill>
                            <a:schemeClr val="dk1"/>
                          </a:solidFill>
                          <a:latin typeface="Gill Sans"/>
                          <a:ea typeface="Gill Sans"/>
                          <a:cs typeface="Gill Sans"/>
                          <a:sym typeface="Gill Sans"/>
                        </a:rPr>
                        <a:t>Travel time &lt; 1 hour</a:t>
                      </a:r>
                      <a:endParaRPr sz="1900"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tcPr>
                </a:tc>
                <a:extLst>
                  <a:ext uri="{0D108BD9-81ED-4DB2-BD59-A6C34878D82A}">
                    <a16:rowId xmlns:a16="http://schemas.microsoft.com/office/drawing/2014/main" val="10008"/>
                  </a:ext>
                </a:extLst>
              </a:tr>
              <a:tr h="3169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solidFill>
                            <a:schemeClr val="dk1"/>
                          </a:solidFill>
                          <a:latin typeface="Gill Sans"/>
                          <a:ea typeface="Gill Sans"/>
                          <a:cs typeface="Gill Sans"/>
                          <a:sym typeface="Gill Sans"/>
                        </a:rPr>
                        <a:t>Services available on site</a:t>
                      </a:r>
                      <a:endParaRPr sz="1900"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304747">
                <a:tc vMerge="1">
                  <a:txBody>
                    <a:bodyPr/>
                    <a:lstStyle/>
                    <a:p>
                      <a:endParaRPr lang="en-US"/>
                    </a:p>
                  </a:txBody>
                  <a:tcPr/>
                </a:tc>
                <a:tc rowSpan="4">
                  <a:txBody>
                    <a:bodyPr/>
                    <a:lstStyle/>
                    <a:p>
                      <a:pPr marL="0" marR="0" lvl="0" indent="0" algn="l" rtl="0">
                        <a:lnSpc>
                          <a:spcPct val="100000"/>
                        </a:lnSpc>
                        <a:spcBef>
                          <a:spcPts val="0"/>
                        </a:spcBef>
                        <a:spcAft>
                          <a:spcPts val="0"/>
                        </a:spcAft>
                        <a:buClr>
                          <a:srgbClr val="000000"/>
                        </a:buClr>
                        <a:buSzPts val="1300"/>
                        <a:buFont typeface="Arial"/>
                        <a:buNone/>
                      </a:pPr>
                      <a:r>
                        <a:rPr lang="en" sz="1600" u="none" strike="noStrike" cap="none">
                          <a:latin typeface="Gill Sans"/>
                          <a:ea typeface="Gill Sans"/>
                          <a:cs typeface="Gill Sans"/>
                          <a:sym typeface="Gill Sans"/>
                        </a:rPr>
                        <a:t>Facility operates bi-directional referral system including two-way coordination and information sharing (e.g., client records, progress) to ensure continuity of care across health system levels and community programs. </a:t>
                      </a:r>
                      <a:endParaRPr sz="1600" u="none" strike="noStrike" cap="none">
                        <a:latin typeface="Gill Sans"/>
                        <a:ea typeface="Gill Sans"/>
                        <a:cs typeface="Gill Sans"/>
                        <a:sym typeface="Gill Sans"/>
                      </a:endParaRPr>
                    </a:p>
                  </a:txBody>
                  <a:tcPr marL="60933" marR="60933" marT="60933" marB="60933"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Gill Sans"/>
                          <a:ea typeface="Gill Sans"/>
                          <a:cs typeface="Gill Sans"/>
                          <a:sym typeface="Gill Sans"/>
                        </a:rPr>
                        <a:t>No documented referral system in place</a:t>
                      </a:r>
                      <a:endParaRPr sz="1200"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304747">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latin typeface="Gill Sans"/>
                          <a:ea typeface="Gill Sans"/>
                          <a:cs typeface="Gill Sans"/>
                          <a:sym typeface="Gill Sans"/>
                        </a:rPr>
                        <a:t>Uni-directional referral system operational using paper records</a:t>
                      </a:r>
                      <a:endParaRPr sz="1200"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1"/>
                  </a:ext>
                </a:extLst>
              </a:tr>
              <a:tr h="316867">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a:solidFill>
                            <a:schemeClr val="dk1"/>
                          </a:solidFill>
                          <a:latin typeface="Gill Sans"/>
                          <a:ea typeface="Gill Sans"/>
                          <a:cs typeface="Gill Sans"/>
                          <a:sym typeface="Gill Sans"/>
                        </a:rPr>
                        <a:t>Bi-directional referral system operational using paper records</a:t>
                      </a:r>
                      <a:endParaRPr sz="1200" u="none" strike="noStrike" cap="none">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2"/>
                  </a:ext>
                </a:extLst>
              </a:tr>
              <a:tr h="499967">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u="none" strike="noStrike" cap="none" dirty="0">
                          <a:latin typeface="Gill Sans"/>
                          <a:ea typeface="Gill Sans"/>
                          <a:cs typeface="Gill Sans"/>
                          <a:sym typeface="Gill Sans"/>
                        </a:rPr>
                        <a:t>Bi-directional referral system operational using digital medical record sharing</a:t>
                      </a:r>
                      <a:endParaRPr sz="1200" u="none" strike="noStrike" cap="none" dirty="0">
                        <a:latin typeface="Gill Sans"/>
                        <a:ea typeface="Gill Sans"/>
                        <a:cs typeface="Gill Sans"/>
                        <a:sym typeface="Gill Sans"/>
                      </a:endParaRPr>
                    </a:p>
                  </a:txBody>
                  <a:tcPr marL="60933" marR="60933" marT="60933" marB="60933">
                    <a:lnL w="9525" cap="flat" cmpd="sng">
                      <a:solidFill>
                        <a:srgbClr val="80808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3" name="Rectangle 2">
            <a:extLst>
              <a:ext uri="{FF2B5EF4-FFF2-40B4-BE49-F238E27FC236}">
                <a16:creationId xmlns:a16="http://schemas.microsoft.com/office/drawing/2014/main" id="{2B33AF56-5BCC-5D04-262C-23926A38C81D}"/>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aphicFrame>
        <p:nvGraphicFramePr>
          <p:cNvPr id="2" name="Diagram 1"/>
          <p:cNvGraphicFramePr/>
          <p:nvPr/>
        </p:nvGraphicFramePr>
        <p:xfrm>
          <a:off x="340243" y="1833526"/>
          <a:ext cx="4725581" cy="3780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1" name="Google Shape;151;p27"/>
          <p:cNvSpPr txBox="1">
            <a:spLocks noGrp="1"/>
          </p:cNvSpPr>
          <p:nvPr>
            <p:ph type="title"/>
          </p:nvPr>
        </p:nvSpPr>
        <p:spPr>
          <a:xfrm>
            <a:off x="609608" y="178651"/>
            <a:ext cx="10576400" cy="1057600"/>
          </a:xfrm>
          <a:prstGeom prst="rect">
            <a:avLst/>
          </a:prstGeom>
          <a:noFill/>
          <a:ln>
            <a:noFill/>
          </a:ln>
        </p:spPr>
        <p:txBody>
          <a:bodyPr spcFirstLastPara="1" wrap="square" lIns="91433" tIns="45700" rIns="91433" bIns="45700" anchor="ctr" anchorCtr="0">
            <a:noAutofit/>
          </a:bodyPr>
          <a:lstStyle/>
          <a:p>
            <a:r>
              <a:rPr lang="en" b="0">
                <a:latin typeface="Montserrat ExtraBold"/>
                <a:ea typeface="Montserrat ExtraBold"/>
                <a:cs typeface="Montserrat ExtraBold"/>
                <a:sym typeface="Montserrat ExtraBold"/>
              </a:rPr>
              <a:t>PCC-AT Scoring </a:t>
            </a:r>
            <a:endParaRPr b="0">
              <a:latin typeface="Montserrat ExtraBold"/>
              <a:ea typeface="Montserrat ExtraBold"/>
              <a:cs typeface="Montserrat ExtraBold"/>
              <a:sym typeface="Montserrat ExtraBold"/>
            </a:endParaRPr>
          </a:p>
        </p:txBody>
      </p:sp>
      <p:pic>
        <p:nvPicPr>
          <p:cNvPr id="152" name="Google Shape;152;p27"/>
          <p:cNvPicPr preferRelativeResize="0"/>
          <p:nvPr/>
        </p:nvPicPr>
        <p:blipFill rotWithShape="1">
          <a:blip r:embed="rId8" cstate="email">
            <a:alphaModFix/>
            <a:extLst>
              <a:ext uri="{28A0092B-C50C-407E-A947-70E740481C1C}">
                <a14:useLocalDpi xmlns:a14="http://schemas.microsoft.com/office/drawing/2010/main"/>
              </a:ext>
            </a:extLst>
          </a:blip>
          <a:srcRect l="-989" b="-1677"/>
          <a:stretch/>
        </p:blipFill>
        <p:spPr>
          <a:xfrm>
            <a:off x="5519480" y="1644503"/>
            <a:ext cx="6294475" cy="3969296"/>
          </a:xfrm>
          <a:prstGeom prst="rect">
            <a:avLst/>
          </a:prstGeom>
          <a:noFill/>
          <a:ln>
            <a:noFill/>
          </a:ln>
          <a:effectLst>
            <a:outerShdw blurRad="57150" dist="19050" dir="5400000" algn="bl" rotWithShape="0">
              <a:srgbClr val="000000">
                <a:alpha val="50000"/>
              </a:srgbClr>
            </a:outerShdw>
          </a:effectLst>
        </p:spPr>
      </p:pic>
      <p:sp>
        <p:nvSpPr>
          <p:cNvPr id="153" name="Google Shape;153;p27"/>
          <p:cNvSpPr txBox="1"/>
          <p:nvPr/>
        </p:nvSpPr>
        <p:spPr>
          <a:xfrm>
            <a:off x="4816456" y="5635164"/>
            <a:ext cx="4476400" cy="445512"/>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467" kern="0" dirty="0">
                <a:solidFill>
                  <a:srgbClr val="333333"/>
                </a:solidFill>
                <a:latin typeface="Gill Sans"/>
                <a:ea typeface="Gill Sans"/>
                <a:cs typeface="Gill Sans"/>
                <a:sym typeface="Gill Sans"/>
              </a:rPr>
              <a:t>Figure 2: Summary of scores by standard</a:t>
            </a:r>
            <a:endParaRPr sz="1467" kern="0" dirty="0">
              <a:solidFill>
                <a:srgbClr val="333333"/>
              </a:solidFill>
              <a:latin typeface="Gill Sans"/>
              <a:ea typeface="Gill Sans"/>
              <a:cs typeface="Gill Sans"/>
              <a:sym typeface="Gill Sans"/>
            </a:endParaRPr>
          </a:p>
        </p:txBody>
      </p:sp>
      <p:sp>
        <p:nvSpPr>
          <p:cNvPr id="3" name="Rectangle 2">
            <a:extLst>
              <a:ext uri="{FF2B5EF4-FFF2-40B4-BE49-F238E27FC236}">
                <a16:creationId xmlns:a16="http://schemas.microsoft.com/office/drawing/2014/main" id="{7986D3A5-3DD5-C02B-40F8-6175521FDD66}"/>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151B-323A-913B-93DB-BB505E6DA8D8}"/>
              </a:ext>
            </a:extLst>
          </p:cNvPr>
          <p:cNvSpPr>
            <a:spLocks noGrp="1"/>
          </p:cNvSpPr>
          <p:nvPr>
            <p:ph type="title"/>
          </p:nvPr>
        </p:nvSpPr>
        <p:spPr/>
        <p:txBody>
          <a:bodyPr/>
          <a:lstStyle/>
          <a:p>
            <a:r>
              <a:rPr lang="en-ZA" dirty="0"/>
              <a:t>Why language matters?</a:t>
            </a:r>
          </a:p>
        </p:txBody>
      </p:sp>
      <p:sp>
        <p:nvSpPr>
          <p:cNvPr id="3" name="Text Placeholder 2">
            <a:extLst>
              <a:ext uri="{FF2B5EF4-FFF2-40B4-BE49-F238E27FC236}">
                <a16:creationId xmlns:a16="http://schemas.microsoft.com/office/drawing/2014/main" id="{B51677E2-FAEE-13B1-FC42-108B4CD806F5}"/>
              </a:ext>
            </a:extLst>
          </p:cNvPr>
          <p:cNvSpPr>
            <a:spLocks noGrp="1"/>
          </p:cNvSpPr>
          <p:nvPr>
            <p:ph type="body" sz="quarter" idx="11"/>
          </p:nvPr>
        </p:nvSpPr>
        <p:spPr>
          <a:xfrm>
            <a:off x="442912" y="2924174"/>
            <a:ext cx="6192837" cy="3133725"/>
          </a:xfrm>
        </p:spPr>
        <p:txBody>
          <a:bodyPr/>
          <a:lstStyle/>
          <a:p>
            <a:r>
              <a:rPr lang="en-GB" sz="2800" dirty="0"/>
              <a:t>Appropriate language can strengthen the global response to the HIV pandemic by diminishing stigma and discrimination, increasing support and understanding for individuals and communities living with HIV.</a:t>
            </a:r>
            <a:endParaRPr lang="en-GB" sz="2800" noProof="0" dirty="0"/>
          </a:p>
          <a:p>
            <a:endParaRPr lang="en-ZA" dirty="0"/>
          </a:p>
        </p:txBody>
      </p:sp>
      <p:pic>
        <p:nvPicPr>
          <p:cNvPr id="2050" name="Picture 2" descr="Heart of Stigma">
            <a:extLst>
              <a:ext uri="{FF2B5EF4-FFF2-40B4-BE49-F238E27FC236}">
                <a16:creationId xmlns:a16="http://schemas.microsoft.com/office/drawing/2014/main" id="{0505A152-CB10-5E56-CB65-705DB2A90327}"/>
              </a:ext>
            </a:extLst>
          </p:cNvPr>
          <p:cNvPicPr>
            <a:picLocks noGrp="1" noChangeAspect="1" noChangeArrowheads="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0977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p:nvPr/>
        </p:nvSpPr>
        <p:spPr>
          <a:xfrm>
            <a:off x="524000" y="1187351"/>
            <a:ext cx="10798400" cy="38136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2000"/>
            </a:pPr>
            <a:endParaRPr sz="2133" kern="0" dirty="0">
              <a:solidFill>
                <a:srgbClr val="000000"/>
              </a:solidFill>
              <a:latin typeface="Gill Sans MT" panose="020B0502020104020203" pitchFamily="34" charset="0"/>
              <a:ea typeface="Gill Sans"/>
              <a:cs typeface="Gill Sans"/>
              <a:sym typeface="Gill Sans"/>
            </a:endParaRPr>
          </a:p>
        </p:txBody>
      </p:sp>
      <p:sp>
        <p:nvSpPr>
          <p:cNvPr id="160" name="Google Shape;160;p28"/>
          <p:cNvSpPr txBox="1">
            <a:spLocks noGrp="1"/>
          </p:cNvSpPr>
          <p:nvPr>
            <p:ph type="title"/>
          </p:nvPr>
        </p:nvSpPr>
        <p:spPr>
          <a:xfrm>
            <a:off x="524008" y="135617"/>
            <a:ext cx="10576400" cy="1057600"/>
          </a:xfrm>
          <a:prstGeom prst="rect">
            <a:avLst/>
          </a:prstGeom>
          <a:noFill/>
          <a:ln>
            <a:noFill/>
          </a:ln>
        </p:spPr>
        <p:txBody>
          <a:bodyPr spcFirstLastPara="1" wrap="square" lIns="91433" tIns="45700" rIns="91433" bIns="45700" anchor="ctr" anchorCtr="0">
            <a:noAutofit/>
          </a:bodyPr>
          <a:lstStyle/>
          <a:p>
            <a:r>
              <a:rPr lang="en" b="0" dirty="0">
                <a:latin typeface="Montserrat ExtraBold"/>
                <a:ea typeface="Montserrat ExtraBold"/>
                <a:cs typeface="Montserrat ExtraBold"/>
                <a:sym typeface="Montserrat ExtraBold"/>
              </a:rPr>
              <a:t>Translation to Action</a:t>
            </a:r>
            <a:endParaRPr b="0" dirty="0">
              <a:latin typeface="Montserrat ExtraBold"/>
              <a:ea typeface="Montserrat ExtraBold"/>
              <a:cs typeface="Montserrat ExtraBold"/>
              <a:sym typeface="Montserrat ExtraBold"/>
            </a:endParaRPr>
          </a:p>
        </p:txBody>
      </p:sp>
      <p:pic>
        <p:nvPicPr>
          <p:cNvPr id="161" name="Google Shape;161;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3998" y="2267469"/>
            <a:ext cx="11325807" cy="3608667"/>
          </a:xfrm>
          <a:prstGeom prst="rect">
            <a:avLst/>
          </a:prstGeom>
          <a:noFill/>
          <a:ln>
            <a:noFill/>
          </a:ln>
        </p:spPr>
      </p:pic>
      <p:sp>
        <p:nvSpPr>
          <p:cNvPr id="162" name="Google Shape;162;p28"/>
          <p:cNvSpPr txBox="1"/>
          <p:nvPr/>
        </p:nvSpPr>
        <p:spPr>
          <a:xfrm>
            <a:off x="7325733" y="5738267"/>
            <a:ext cx="3593200" cy="426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467" kern="0">
                <a:solidFill>
                  <a:srgbClr val="333333"/>
                </a:solidFill>
                <a:latin typeface="Gill Sans"/>
                <a:ea typeface="Gill Sans"/>
                <a:cs typeface="Gill Sans"/>
                <a:sym typeface="Gill Sans"/>
              </a:rPr>
              <a:t>Figure 3: Excerpt from PCC-AT action plan</a:t>
            </a:r>
            <a:endParaRPr sz="1467" kern="0">
              <a:solidFill>
                <a:srgbClr val="333333"/>
              </a:solidFill>
              <a:latin typeface="Gill Sans"/>
              <a:ea typeface="Gill Sans"/>
              <a:cs typeface="Gill Sans"/>
              <a:sym typeface="Gill Sans"/>
            </a:endParaRPr>
          </a:p>
        </p:txBody>
      </p:sp>
      <p:cxnSp>
        <p:nvCxnSpPr>
          <p:cNvPr id="163" name="Google Shape;163;p28"/>
          <p:cNvCxnSpPr/>
          <p:nvPr/>
        </p:nvCxnSpPr>
        <p:spPr>
          <a:xfrm>
            <a:off x="-3400" y="994200"/>
            <a:ext cx="11174000" cy="8000"/>
          </a:xfrm>
          <a:prstGeom prst="straightConnector1">
            <a:avLst/>
          </a:prstGeom>
          <a:noFill/>
          <a:ln w="9525" cap="flat" cmpd="sng">
            <a:solidFill>
              <a:srgbClr val="0F455F"/>
            </a:solidFill>
            <a:prstDash val="solid"/>
            <a:round/>
            <a:headEnd type="none" w="sm" len="sm"/>
            <a:tailEnd type="none" w="sm" len="sm"/>
          </a:ln>
        </p:spPr>
      </p:cxnSp>
      <p:sp>
        <p:nvSpPr>
          <p:cNvPr id="3" name="Rectangle 2">
            <a:extLst>
              <a:ext uri="{FF2B5EF4-FFF2-40B4-BE49-F238E27FC236}">
                <a16:creationId xmlns:a16="http://schemas.microsoft.com/office/drawing/2014/main" id="{37719C5A-3D23-8CF5-E4D7-F09157D99704}"/>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TextBox 1"/>
          <p:cNvSpPr txBox="1"/>
          <p:nvPr/>
        </p:nvSpPr>
        <p:spPr>
          <a:xfrm rot="10800000" flipV="1">
            <a:off x="415850" y="1223219"/>
            <a:ext cx="11433956" cy="748795"/>
          </a:xfrm>
          <a:prstGeom prst="rect">
            <a:avLst/>
          </a:prstGeom>
          <a:solidFill>
            <a:schemeClr val="accent3">
              <a:lumMod val="40000"/>
              <a:lumOff val="60000"/>
            </a:schemeClr>
          </a:solidFill>
        </p:spPr>
        <p:txBody>
          <a:bodyPr wrap="square" rtlCol="0">
            <a:spAutoFit/>
          </a:bodyPr>
          <a:lstStyle/>
          <a:p>
            <a:pPr defTabSz="1219170">
              <a:buClr>
                <a:srgbClr val="000000"/>
              </a:buClr>
              <a:buSzPts val="2000"/>
            </a:pPr>
            <a:r>
              <a:rPr lang="en-US" sz="2133" kern="0" dirty="0">
                <a:solidFill>
                  <a:srgbClr val="000000"/>
                </a:solidFill>
                <a:latin typeface="Gill Sans MT" panose="020B0502020104020203" pitchFamily="34" charset="0"/>
                <a:cs typeface="Arial"/>
                <a:sym typeface="Arial"/>
              </a:rPr>
              <a:t>Scores provide a roadmap for action, enabling continuous improvement by prioritizing needs, monitoring progress, and identifying new areas for strengthening person-centered care</a:t>
            </a:r>
            <a:r>
              <a:rPr lang="en-US" sz="1867" kern="0" dirty="0">
                <a:solidFill>
                  <a:srgbClr val="000000"/>
                </a:solidFill>
                <a:latin typeface="Gill Sans MT" panose="020B0502020104020203" pitchFamily="34" charset="0"/>
                <a:cs typeface="Arial"/>
                <a:sym typeface="Arial"/>
              </a:rPr>
              <a:t>.</a:t>
            </a:r>
            <a:endParaRPr lang="en-US" sz="1867" kern="0" dirty="0">
              <a:solidFill>
                <a:srgbClr val="000000"/>
              </a:solidFill>
              <a:latin typeface="Gill Sans MT" panose="020B0502020104020203" pitchFamily="34" charset="0"/>
              <a:ea typeface="Gill Sans"/>
              <a:cs typeface="Gill Sans"/>
              <a:sym typeface="Gill San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6;p30">
            <a:extLst>
              <a:ext uri="{FF2B5EF4-FFF2-40B4-BE49-F238E27FC236}">
                <a16:creationId xmlns:a16="http://schemas.microsoft.com/office/drawing/2014/main" id="{C1A689E6-506F-184B-B710-A4DEA6E8871F}"/>
              </a:ext>
            </a:extLst>
          </p:cNvPr>
          <p:cNvSpPr txBox="1">
            <a:spLocks noGrp="1"/>
          </p:cNvSpPr>
          <p:nvPr>
            <p:ph type="title"/>
          </p:nvPr>
        </p:nvSpPr>
        <p:spPr>
          <a:xfrm>
            <a:off x="396949" y="1"/>
            <a:ext cx="11379451" cy="981489"/>
          </a:xfrm>
          <a:prstGeom prst="rect">
            <a:avLst/>
          </a:prstGeom>
        </p:spPr>
        <p:txBody>
          <a:bodyPr spcFirstLastPara="1" wrap="square" lIns="121900" tIns="121900" rIns="121900" bIns="121900" anchor="t" anchorCtr="0">
            <a:noAutofit/>
          </a:bodyPr>
          <a:lstStyle/>
          <a:p>
            <a:pPr>
              <a:lnSpc>
                <a:spcPct val="115000"/>
              </a:lnSpc>
              <a:spcBef>
                <a:spcPts val="1600"/>
              </a:spcBef>
              <a:spcAft>
                <a:spcPts val="1600"/>
              </a:spcAft>
              <a:buClr>
                <a:schemeClr val="dk1"/>
              </a:buClr>
              <a:buSzPts val="1100"/>
            </a:pPr>
            <a:r>
              <a:rPr lang="en" dirty="0">
                <a:solidFill>
                  <a:srgbClr val="1B4E67"/>
                </a:solidFill>
                <a:latin typeface="Montserrat ExtraBold"/>
                <a:ea typeface="Times New Roman"/>
                <a:cs typeface="Times New Roman"/>
                <a:sym typeface="Times New Roman"/>
              </a:rPr>
              <a:t>PCC-AT Implementation in Zambia</a:t>
            </a:r>
            <a:endParaRPr lang="en-US" dirty="0">
              <a:solidFill>
                <a:srgbClr val="1B4E67"/>
              </a:solidFill>
              <a:latin typeface="Montserrat ExtraBold"/>
            </a:endParaRPr>
          </a:p>
        </p:txBody>
      </p:sp>
      <p:sp>
        <p:nvSpPr>
          <p:cNvPr id="8" name="Google Shape;198;p30">
            <a:extLst>
              <a:ext uri="{FF2B5EF4-FFF2-40B4-BE49-F238E27FC236}">
                <a16:creationId xmlns:a16="http://schemas.microsoft.com/office/drawing/2014/main" id="{0B078622-55EA-846B-1812-6D7FD12AAC81}"/>
              </a:ext>
            </a:extLst>
          </p:cNvPr>
          <p:cNvSpPr txBox="1">
            <a:spLocks/>
          </p:cNvSpPr>
          <p:nvPr/>
        </p:nvSpPr>
        <p:spPr>
          <a:xfrm>
            <a:off x="5406065" y="3920281"/>
            <a:ext cx="6606364" cy="2345840"/>
          </a:xfrm>
          <a:prstGeom prst="rect">
            <a:avLst/>
          </a:prstGeom>
          <a:solidFill>
            <a:schemeClr val="accent1">
              <a:lumMod val="20000"/>
              <a:lumOff val="80000"/>
            </a:schemeClr>
          </a:solidFill>
          <a:ln>
            <a:solidFill>
              <a:schemeClr val="bg2"/>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SzPts val="523"/>
            </a:pPr>
            <a:r>
              <a:rPr lang="en-US" sz="2133" b="1" kern="0" dirty="0">
                <a:solidFill>
                  <a:srgbClr val="1B4E67"/>
                </a:solidFill>
                <a:latin typeface="Gill Sans MT"/>
                <a:ea typeface="Times New Roman"/>
                <a:cs typeface="Times New Roman"/>
                <a:sym typeface="Times New Roman"/>
              </a:rPr>
              <a:t>PCC-AT Implementation Process</a:t>
            </a:r>
            <a:endParaRPr lang="en-US" sz="2133" b="1" kern="0" dirty="0">
              <a:solidFill>
                <a:srgbClr val="1B4E67"/>
              </a:solidFill>
              <a:latin typeface="Gill Sans MT"/>
              <a:ea typeface="Times New Roman"/>
              <a:cs typeface="Times New Roman"/>
            </a:endParaRPr>
          </a:p>
          <a:p>
            <a:pPr defTabSz="1219170">
              <a:spcBef>
                <a:spcPts val="667"/>
              </a:spcBef>
              <a:buSzPts val="523"/>
            </a:pPr>
            <a:r>
              <a:rPr lang="en-US" sz="1600" b="1" kern="0" dirty="0">
                <a:latin typeface="Gill Sans MT" panose="020B0502020104020203" pitchFamily="34" charset="0"/>
                <a:ea typeface="Times New Roman"/>
                <a:cs typeface="Times New Roman"/>
                <a:sym typeface="Times New Roman"/>
              </a:rPr>
              <a:t>Preparation:</a:t>
            </a:r>
            <a:r>
              <a:rPr lang="en-US" sz="1600" kern="0" dirty="0">
                <a:latin typeface="Gill Sans MT" panose="020B0502020104020203" pitchFamily="34" charset="0"/>
                <a:ea typeface="Times New Roman"/>
                <a:cs typeface="Times New Roman"/>
                <a:sym typeface="Times New Roman"/>
              </a:rPr>
              <a:t> Staff training on PCC-AT use and facilitation.</a:t>
            </a:r>
            <a:endParaRPr lang="en-US" sz="1600" kern="0" dirty="0">
              <a:latin typeface="Gill Sans MT" panose="020B0502020104020203" pitchFamily="34" charset="0"/>
              <a:ea typeface="Times New Roman"/>
              <a:cs typeface="Times New Roman"/>
            </a:endParaRPr>
          </a:p>
          <a:p>
            <a:pPr defTabSz="1219170">
              <a:spcBef>
                <a:spcPts val="267"/>
              </a:spcBef>
              <a:buSzPts val="523"/>
            </a:pPr>
            <a:r>
              <a:rPr lang="en-US" sz="1600" b="1" kern="0" dirty="0">
                <a:latin typeface="Gill Sans MT"/>
                <a:ea typeface="Times New Roman"/>
                <a:cs typeface="Times New Roman"/>
                <a:sym typeface="Times New Roman"/>
              </a:rPr>
              <a:t>Scoring:</a:t>
            </a:r>
            <a:r>
              <a:rPr lang="en-US" sz="1600" kern="0" dirty="0">
                <a:latin typeface="Gill Sans MT"/>
                <a:ea typeface="Times New Roman"/>
                <a:cs typeface="Times New Roman"/>
                <a:sym typeface="Times New Roman"/>
              </a:rPr>
              <a:t> Teams assessed performance expectations across 12 subdomains.</a:t>
            </a:r>
            <a:endParaRPr lang="en-US" sz="1600" kern="0" dirty="0">
              <a:latin typeface="Gill Sans MT"/>
              <a:ea typeface="Times New Roman"/>
              <a:cs typeface="Times New Roman"/>
            </a:endParaRPr>
          </a:p>
          <a:p>
            <a:pPr defTabSz="1219170">
              <a:spcBef>
                <a:spcPts val="267"/>
              </a:spcBef>
              <a:buSzPts val="523"/>
            </a:pPr>
            <a:r>
              <a:rPr lang="en-US" sz="1600" b="1" kern="0" dirty="0">
                <a:latin typeface="Gill Sans MT" panose="020B0502020104020203" pitchFamily="34" charset="0"/>
                <a:ea typeface="Times New Roman"/>
                <a:cs typeface="Times New Roman"/>
                <a:sym typeface="Times New Roman"/>
              </a:rPr>
              <a:t>Action Planning:</a:t>
            </a:r>
            <a:endParaRPr lang="en-US" sz="1600" b="1" kern="0" dirty="0">
              <a:latin typeface="Gill Sans MT" panose="020B0502020104020203" pitchFamily="34" charset="0"/>
              <a:ea typeface="Times New Roman"/>
              <a:cs typeface="Times New Roman"/>
            </a:endParaRPr>
          </a:p>
          <a:p>
            <a:pPr marL="609585" indent="-378451" defTabSz="1219170">
              <a:spcBef>
                <a:spcPts val="267"/>
              </a:spcBef>
              <a:buSzPts val="875"/>
              <a:buFont typeface="Wingdings"/>
              <a:buChar char="Ø"/>
            </a:pPr>
            <a:r>
              <a:rPr lang="en-US" sz="1600" kern="0" dirty="0">
                <a:latin typeface="Gill Sans MT" panose="020B0502020104020203" pitchFamily="34" charset="0"/>
                <a:ea typeface="Times New Roman"/>
                <a:cs typeface="Times New Roman"/>
                <a:sym typeface="Times New Roman"/>
              </a:rPr>
              <a:t>Identify low-scoring areas.</a:t>
            </a:r>
            <a:endParaRPr lang="en-US" sz="1600" kern="0" dirty="0">
              <a:latin typeface="Gill Sans MT" panose="020B0502020104020203" pitchFamily="34" charset="0"/>
              <a:ea typeface="Times New Roman"/>
              <a:cs typeface="Times New Roman"/>
            </a:endParaRPr>
          </a:p>
          <a:p>
            <a:pPr marL="609585" indent="-378451" defTabSz="1219170">
              <a:buSzPts val="875"/>
              <a:buFont typeface="Wingdings"/>
              <a:buChar char="Ø"/>
            </a:pPr>
            <a:r>
              <a:rPr lang="en-US" sz="1600" kern="0" dirty="0">
                <a:latin typeface="Gill Sans MT" panose="020B0502020104020203" pitchFamily="34" charset="0"/>
                <a:ea typeface="Times New Roman"/>
                <a:cs typeface="Times New Roman"/>
                <a:sym typeface="Times New Roman"/>
              </a:rPr>
              <a:t>Conduct root cause analysis.</a:t>
            </a:r>
            <a:endParaRPr lang="en-US" sz="1600" kern="0" dirty="0">
              <a:latin typeface="Gill Sans MT" panose="020B0502020104020203" pitchFamily="34" charset="0"/>
              <a:ea typeface="Times New Roman"/>
              <a:cs typeface="Times New Roman"/>
            </a:endParaRPr>
          </a:p>
          <a:p>
            <a:pPr marL="609585" indent="-360671" defTabSz="1219170">
              <a:buSzPts val="665"/>
              <a:buFont typeface="Wingdings"/>
              <a:buChar char="Ø"/>
            </a:pPr>
            <a:r>
              <a:rPr lang="en-US" sz="1600" kern="0" dirty="0">
                <a:latin typeface="Gill Sans MT" panose="020B0502020104020203" pitchFamily="34" charset="0"/>
                <a:ea typeface="Times New Roman"/>
                <a:cs typeface="Times New Roman"/>
                <a:sym typeface="Times New Roman"/>
              </a:rPr>
              <a:t>Develop priority actions and timelines.</a:t>
            </a:r>
            <a:endParaRPr lang="en-US" sz="1600" kern="0" dirty="0">
              <a:latin typeface="Gill Sans MT" panose="020B0502020104020203" pitchFamily="34" charset="0"/>
              <a:ea typeface="Times New Roman"/>
              <a:cs typeface="Times New Roman"/>
            </a:endParaRPr>
          </a:p>
          <a:p>
            <a:pPr defTabSz="1219170">
              <a:spcAft>
                <a:spcPts val="1600"/>
              </a:spcAft>
              <a:buSzPts val="523"/>
            </a:pPr>
            <a:endParaRPr lang="en-US" sz="1600" kern="0" dirty="0">
              <a:latin typeface="Gill Sans MT" panose="020B0502020104020203" pitchFamily="34" charset="0"/>
            </a:endParaRPr>
          </a:p>
        </p:txBody>
      </p:sp>
      <p:sp>
        <p:nvSpPr>
          <p:cNvPr id="10" name="Google Shape;199;p30">
            <a:extLst>
              <a:ext uri="{FF2B5EF4-FFF2-40B4-BE49-F238E27FC236}">
                <a16:creationId xmlns:a16="http://schemas.microsoft.com/office/drawing/2014/main" id="{B826B6C6-03DB-444E-81BC-36B3178AAAF2}"/>
              </a:ext>
            </a:extLst>
          </p:cNvPr>
          <p:cNvSpPr txBox="1"/>
          <p:nvPr/>
        </p:nvSpPr>
        <p:spPr>
          <a:xfrm>
            <a:off x="5406065" y="1901438"/>
            <a:ext cx="6606364" cy="1944531"/>
          </a:xfrm>
          <a:prstGeom prst="rect">
            <a:avLst/>
          </a:prstGeom>
          <a:solidFill>
            <a:schemeClr val="accent4">
              <a:lumMod val="20000"/>
              <a:lumOff val="80000"/>
            </a:schemeClr>
          </a:solidFill>
          <a:ln>
            <a:solidFill>
              <a:schemeClr val="bg2"/>
            </a:solidFill>
          </a:ln>
        </p:spPr>
        <p:txBody>
          <a:bodyPr spcFirstLastPara="1" wrap="square" lIns="121900" tIns="121900" rIns="121900" bIns="121900" anchor="t" anchorCtr="0">
            <a:spAutoFit/>
          </a:bodyPr>
          <a:lstStyle/>
          <a:p>
            <a:pPr defTabSz="1219170">
              <a:lnSpc>
                <a:spcPct val="115000"/>
              </a:lnSpc>
              <a:buClr>
                <a:srgbClr val="000000"/>
              </a:buClr>
            </a:pPr>
            <a:r>
              <a:rPr lang="en" sz="2133" b="1" kern="0" dirty="0">
                <a:solidFill>
                  <a:srgbClr val="1B4E67"/>
                </a:solidFill>
                <a:latin typeface="Gill Sans MT"/>
                <a:ea typeface="Times New Roman"/>
                <a:cs typeface="Times New Roman"/>
                <a:sym typeface="Times New Roman"/>
              </a:rPr>
              <a:t>Objectives of implementation </a:t>
            </a:r>
            <a:endParaRPr lang="en-US" sz="2133" b="1" kern="0" dirty="0">
              <a:solidFill>
                <a:srgbClr val="1B4E67"/>
              </a:solidFill>
              <a:latin typeface="Gill Sans MT"/>
              <a:ea typeface="Times New Roman"/>
              <a:cs typeface="Times New Roman"/>
              <a:sym typeface="Arial"/>
            </a:endParaRPr>
          </a:p>
          <a:p>
            <a:pPr marL="609585" indent="-389457" defTabSz="1219170">
              <a:spcBef>
                <a:spcPts val="667"/>
              </a:spcBef>
              <a:buClr>
                <a:srgbClr val="000000"/>
              </a:buClr>
              <a:buSzPts val="1000"/>
              <a:buFont typeface="Wingdings"/>
              <a:buChar char="Ø"/>
            </a:pPr>
            <a:r>
              <a:rPr lang="en" sz="1600" kern="0" dirty="0">
                <a:solidFill>
                  <a:srgbClr val="000000"/>
                </a:solidFill>
                <a:latin typeface="Gill Sans MT"/>
                <a:ea typeface="Times New Roman"/>
                <a:cs typeface="Times New Roman"/>
                <a:sym typeface="Times New Roman"/>
              </a:rPr>
              <a:t>Identify </a:t>
            </a:r>
            <a:r>
              <a:rPr lang="en" sz="1600" b="1" kern="0" dirty="0">
                <a:solidFill>
                  <a:srgbClr val="000000"/>
                </a:solidFill>
                <a:latin typeface="Gill Sans MT"/>
                <a:ea typeface="Times New Roman"/>
                <a:cs typeface="Times New Roman"/>
                <a:sym typeface="Times New Roman"/>
              </a:rPr>
              <a:t>PCC strengthening activities </a:t>
            </a:r>
            <a:r>
              <a:rPr lang="en" sz="1600" kern="0" dirty="0">
                <a:solidFill>
                  <a:srgbClr val="000000"/>
                </a:solidFill>
                <a:latin typeface="Gill Sans MT"/>
                <a:ea typeface="Times New Roman"/>
                <a:cs typeface="Times New Roman"/>
                <a:sym typeface="Times New Roman"/>
              </a:rPr>
              <a:t>prioritized by facility staff.</a:t>
            </a:r>
            <a:endParaRPr sz="1600" kern="0" dirty="0">
              <a:solidFill>
                <a:srgbClr val="000000"/>
              </a:solidFill>
              <a:latin typeface="Gill Sans MT"/>
              <a:ea typeface="Times New Roman"/>
              <a:cs typeface="Times New Roman"/>
              <a:sym typeface="Arial"/>
            </a:endParaRPr>
          </a:p>
          <a:p>
            <a:pPr marL="609585" indent="-389457" defTabSz="1219170">
              <a:buClr>
                <a:srgbClr val="000000"/>
              </a:buClr>
              <a:buSzPts val="1000"/>
              <a:buFont typeface="Wingdings"/>
              <a:buChar char="Ø"/>
            </a:pPr>
            <a:r>
              <a:rPr lang="en" sz="1600" kern="0" dirty="0">
                <a:solidFill>
                  <a:srgbClr val="000000"/>
                </a:solidFill>
                <a:latin typeface="Gill Sans MT"/>
                <a:ea typeface="Times New Roman"/>
                <a:cs typeface="Times New Roman"/>
                <a:sym typeface="Times New Roman"/>
              </a:rPr>
              <a:t>Explore common </a:t>
            </a:r>
            <a:r>
              <a:rPr lang="en" sz="1600" b="1" kern="0" dirty="0">
                <a:solidFill>
                  <a:srgbClr val="000000"/>
                </a:solidFill>
                <a:latin typeface="Gill Sans MT"/>
                <a:ea typeface="Times New Roman"/>
                <a:cs typeface="Times New Roman"/>
                <a:sym typeface="Times New Roman"/>
              </a:rPr>
              <a:t>challenges and themes </a:t>
            </a:r>
            <a:r>
              <a:rPr lang="en" sz="1600" kern="0" dirty="0">
                <a:solidFill>
                  <a:srgbClr val="000000"/>
                </a:solidFill>
                <a:latin typeface="Gill Sans MT"/>
                <a:ea typeface="Times New Roman"/>
                <a:cs typeface="Times New Roman"/>
                <a:sym typeface="Times New Roman"/>
              </a:rPr>
              <a:t>in PCC-AT action plans.</a:t>
            </a:r>
            <a:endParaRPr sz="1600" kern="0" dirty="0">
              <a:solidFill>
                <a:srgbClr val="000000"/>
              </a:solidFill>
              <a:latin typeface="Gill Sans MT"/>
              <a:ea typeface="Times New Roman"/>
              <a:cs typeface="Times New Roman"/>
              <a:sym typeface="Arial"/>
            </a:endParaRPr>
          </a:p>
          <a:p>
            <a:pPr marL="609585" indent="-389457" defTabSz="1219170">
              <a:buClr>
                <a:srgbClr val="000000"/>
              </a:buClr>
              <a:buSzPts val="1000"/>
              <a:buFont typeface="Wingdings"/>
              <a:buChar char="Ø"/>
            </a:pPr>
            <a:r>
              <a:rPr lang="en" sz="1600" b="1" kern="0" dirty="0">
                <a:solidFill>
                  <a:srgbClr val="000000"/>
                </a:solidFill>
                <a:latin typeface="Gill Sans MT" panose="020B0502020104020203" pitchFamily="34" charset="0"/>
                <a:ea typeface="Times New Roman"/>
                <a:cs typeface="Times New Roman"/>
                <a:sym typeface="Times New Roman"/>
              </a:rPr>
              <a:t>Analyze differences in actions </a:t>
            </a:r>
            <a:r>
              <a:rPr lang="en" sz="1600" kern="0" dirty="0">
                <a:solidFill>
                  <a:srgbClr val="000000"/>
                </a:solidFill>
                <a:latin typeface="Gill Sans MT" panose="020B0502020104020203" pitchFamily="34" charset="0"/>
                <a:ea typeface="Times New Roman"/>
                <a:cs typeface="Times New Roman"/>
                <a:sym typeface="Times New Roman"/>
              </a:rPr>
              <a:t>by facility size (ART clinic volume) and geographic location.</a:t>
            </a:r>
            <a:endParaRPr sz="1600" kern="0" dirty="0">
              <a:solidFill>
                <a:srgbClr val="000000"/>
              </a:solidFill>
              <a:latin typeface="Gill Sans MT" panose="020B0502020104020203" pitchFamily="34" charset="0"/>
              <a:ea typeface="Times New Roman"/>
              <a:cs typeface="Times New Roman"/>
              <a:sym typeface="Arial"/>
            </a:endParaRPr>
          </a:p>
          <a:p>
            <a:pPr marL="609585" indent="-380990" defTabSz="1219170">
              <a:buClr>
                <a:srgbClr val="000000"/>
              </a:buClr>
              <a:buSzPts val="900"/>
              <a:buFont typeface="Wingdings"/>
              <a:buChar char="Ø"/>
            </a:pPr>
            <a:r>
              <a:rPr lang="en" sz="1600" kern="0" dirty="0">
                <a:solidFill>
                  <a:srgbClr val="000000"/>
                </a:solidFill>
                <a:latin typeface="Gill Sans MT" panose="020B0502020104020203" pitchFamily="34" charset="0"/>
                <a:ea typeface="Times New Roman"/>
                <a:cs typeface="Times New Roman"/>
                <a:sym typeface="Times New Roman"/>
              </a:rPr>
              <a:t>Compare PCC-AT </a:t>
            </a:r>
            <a:r>
              <a:rPr lang="en" sz="1600" b="1" kern="0" dirty="0">
                <a:solidFill>
                  <a:srgbClr val="000000"/>
                </a:solidFill>
                <a:latin typeface="Gill Sans MT" panose="020B0502020104020203" pitchFamily="34" charset="0"/>
                <a:ea typeface="Times New Roman"/>
                <a:cs typeface="Times New Roman"/>
                <a:sym typeface="Times New Roman"/>
              </a:rPr>
              <a:t>scores to clinical outcomes</a:t>
            </a:r>
            <a:endParaRPr sz="1600" b="1" kern="0" dirty="0">
              <a:solidFill>
                <a:srgbClr val="000000"/>
              </a:solidFill>
              <a:latin typeface="Gill Sans MT" panose="020B0502020104020203" pitchFamily="34" charset="0"/>
              <a:ea typeface="Times New Roman"/>
              <a:cs typeface="Times New Roman"/>
              <a:sym typeface="Arial"/>
            </a:endParaRPr>
          </a:p>
        </p:txBody>
      </p:sp>
      <p:cxnSp>
        <p:nvCxnSpPr>
          <p:cNvPr id="12" name="Google Shape;163;p28">
            <a:extLst>
              <a:ext uri="{FF2B5EF4-FFF2-40B4-BE49-F238E27FC236}">
                <a16:creationId xmlns:a16="http://schemas.microsoft.com/office/drawing/2014/main" id="{1436E52A-8F51-9E63-47CA-C277448AEF7E}"/>
              </a:ext>
            </a:extLst>
          </p:cNvPr>
          <p:cNvCxnSpPr/>
          <p:nvPr/>
        </p:nvCxnSpPr>
        <p:spPr>
          <a:xfrm>
            <a:off x="-3400" y="1645765"/>
            <a:ext cx="11174000" cy="8000"/>
          </a:xfrm>
          <a:prstGeom prst="straightConnector1">
            <a:avLst/>
          </a:prstGeom>
          <a:noFill/>
          <a:ln w="9525" cap="flat" cmpd="sng">
            <a:solidFill>
              <a:srgbClr val="0F455F"/>
            </a:solidFill>
            <a:prstDash val="solid"/>
            <a:round/>
            <a:headEnd type="none" w="sm" len="sm"/>
            <a:tailEnd type="none" w="sm" len="sm"/>
          </a:ln>
        </p:spPr>
      </p:cxnSp>
      <p:sp>
        <p:nvSpPr>
          <p:cNvPr id="16" name="Google Shape;197;p30">
            <a:extLst>
              <a:ext uri="{FF2B5EF4-FFF2-40B4-BE49-F238E27FC236}">
                <a16:creationId xmlns:a16="http://schemas.microsoft.com/office/drawing/2014/main" id="{03C9B8F5-C5B5-5797-FD46-54A9EDC4B2DC}"/>
              </a:ext>
            </a:extLst>
          </p:cNvPr>
          <p:cNvSpPr txBox="1">
            <a:spLocks/>
          </p:cNvSpPr>
          <p:nvPr/>
        </p:nvSpPr>
        <p:spPr>
          <a:xfrm>
            <a:off x="330791" y="1898465"/>
            <a:ext cx="4867349" cy="4367656"/>
          </a:xfrm>
          <a:prstGeom prst="rect">
            <a:avLst/>
          </a:prstGeom>
          <a:solidFill>
            <a:schemeClr val="accent3">
              <a:lumMod val="40000"/>
              <a:lumOff val="60000"/>
            </a:schemeClr>
          </a:solidFill>
          <a:ln>
            <a:solidFill>
              <a:schemeClr val="bg2"/>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Bef>
                <a:spcPts val="1600"/>
              </a:spcBef>
              <a:buSzPct val="53784"/>
            </a:pPr>
            <a:r>
              <a:rPr lang="en-US" sz="2133" b="1" kern="0" dirty="0">
                <a:solidFill>
                  <a:srgbClr val="1B4E67"/>
                </a:solidFill>
                <a:latin typeface="Gill Sans MT"/>
                <a:ea typeface="Times New Roman"/>
                <a:cs typeface="Times New Roman"/>
                <a:sym typeface="Times New Roman"/>
              </a:rPr>
              <a:t>Methodology</a:t>
            </a:r>
            <a:endParaRPr lang="en-US" sz="2133" b="1" kern="0" dirty="0">
              <a:solidFill>
                <a:srgbClr val="1B4E67"/>
              </a:solidFill>
              <a:latin typeface="Gill Sans MT"/>
              <a:ea typeface="Times New Roman"/>
              <a:cs typeface="Times New Roman"/>
            </a:endParaRPr>
          </a:p>
          <a:p>
            <a:pPr marL="121917" indent="-243834" defTabSz="1219170">
              <a:spcBef>
                <a:spcPts val="667"/>
              </a:spcBef>
              <a:buSzPct val="94723"/>
              <a:buFont typeface="Wingdings"/>
              <a:buChar char="Ø"/>
            </a:pPr>
            <a:r>
              <a:rPr lang="en-US" sz="1600" b="1" kern="0" dirty="0">
                <a:latin typeface="Gill Sans MT" panose="020B0502020104020203" pitchFamily="34" charset="0"/>
                <a:ea typeface="Times New Roman"/>
                <a:cs typeface="Times New Roman"/>
                <a:sym typeface="Times New Roman"/>
              </a:rPr>
              <a:t>Design:</a:t>
            </a:r>
            <a:r>
              <a:rPr lang="en-US" sz="1600" kern="0" dirty="0">
                <a:latin typeface="Gill Sans MT" panose="020B0502020104020203" pitchFamily="34" charset="0"/>
                <a:ea typeface="Times New Roman"/>
                <a:cs typeface="Times New Roman"/>
                <a:sym typeface="Times New Roman"/>
              </a:rPr>
              <a:t> Mixed-method, cross-sectional study.</a:t>
            </a:r>
            <a:endParaRPr lang="en-US" sz="1600" kern="0" dirty="0">
              <a:latin typeface="Gill Sans MT" panose="020B0502020104020203" pitchFamily="34" charset="0"/>
              <a:ea typeface="Times New Roman"/>
              <a:cs typeface="Times New Roman"/>
            </a:endParaRPr>
          </a:p>
          <a:p>
            <a:pPr marL="121917" indent="-243834" defTabSz="1219170">
              <a:spcBef>
                <a:spcPts val="267"/>
              </a:spcBef>
              <a:buSzPct val="94723"/>
              <a:buFont typeface="Wingdings"/>
              <a:buChar char="Ø"/>
            </a:pPr>
            <a:r>
              <a:rPr lang="en-US" sz="1600" b="1" kern="0" dirty="0">
                <a:latin typeface="Gill Sans MT" panose="020B0502020104020203" pitchFamily="34" charset="0"/>
                <a:ea typeface="Times New Roman"/>
                <a:cs typeface="Times New Roman"/>
                <a:sym typeface="Times New Roman"/>
              </a:rPr>
              <a:t>Site Selection:</a:t>
            </a:r>
            <a:endParaRPr lang="en-US" sz="1600" b="1" kern="0" dirty="0">
              <a:latin typeface="Gill Sans MT" panose="020B0502020104020203" pitchFamily="34" charset="0"/>
              <a:ea typeface="Times New Roman"/>
              <a:cs typeface="Times New Roman"/>
            </a:endParaRPr>
          </a:p>
          <a:p>
            <a:pPr marL="609585" lvl="1" indent="-243834" defTabSz="1219170">
              <a:spcBef>
                <a:spcPts val="267"/>
              </a:spcBef>
              <a:buSzPct val="94723"/>
              <a:buFont typeface="Arial"/>
              <a:buChar char="•"/>
            </a:pPr>
            <a:r>
              <a:rPr lang="en-US" sz="1600" kern="0" dirty="0">
                <a:latin typeface="Gill Sans MT"/>
                <a:ea typeface="Times New Roman"/>
                <a:cs typeface="Times New Roman"/>
                <a:sym typeface="Times New Roman"/>
              </a:rPr>
              <a:t>66 eligible facilities in Copperbelt and Central provinces.</a:t>
            </a:r>
            <a:endParaRPr lang="en-US" sz="1600" kern="0" dirty="0">
              <a:latin typeface="Gill Sans MT"/>
              <a:ea typeface="Times New Roman"/>
              <a:cs typeface="Times New Roman"/>
            </a:endParaRPr>
          </a:p>
          <a:p>
            <a:pPr marL="609585" lvl="1" indent="-243834" defTabSz="1219170">
              <a:buSzPct val="94723"/>
              <a:buFont typeface="Arial"/>
              <a:buChar char="•"/>
            </a:pPr>
            <a:r>
              <a:rPr lang="en-US" sz="1600" kern="0" dirty="0">
                <a:latin typeface="Gill Sans MT"/>
                <a:ea typeface="Times New Roman"/>
                <a:cs typeface="Times New Roman"/>
                <a:sym typeface="Times New Roman"/>
              </a:rPr>
              <a:t>30 randomly selected; 29 in final analysis.</a:t>
            </a:r>
            <a:endParaRPr lang="en-US" sz="1600" kern="0" dirty="0">
              <a:latin typeface="Gill Sans MT"/>
              <a:ea typeface="Times New Roman"/>
              <a:cs typeface="Times New Roman"/>
            </a:endParaRPr>
          </a:p>
          <a:p>
            <a:pPr marL="121917" indent="-243834" defTabSz="1219170">
              <a:spcBef>
                <a:spcPts val="267"/>
              </a:spcBef>
              <a:buSzPct val="94723"/>
              <a:buFont typeface="Wingdings"/>
              <a:buChar char="Ø"/>
            </a:pPr>
            <a:r>
              <a:rPr lang="en-US" sz="1600" b="1" kern="0" dirty="0">
                <a:latin typeface="Gill Sans MT" panose="020B0502020104020203" pitchFamily="34" charset="0"/>
                <a:ea typeface="Times New Roman"/>
                <a:cs typeface="Times New Roman"/>
                <a:sym typeface="Times New Roman"/>
              </a:rPr>
              <a:t>Participants:</a:t>
            </a:r>
            <a:endParaRPr lang="en-US" sz="1600" b="1" kern="0" dirty="0">
              <a:latin typeface="Gill Sans MT" panose="020B0502020104020203" pitchFamily="34" charset="0"/>
              <a:ea typeface="Times New Roman"/>
              <a:cs typeface="Times New Roman"/>
            </a:endParaRPr>
          </a:p>
          <a:p>
            <a:pPr marL="609585" lvl="1" indent="-243834" defTabSz="1219170">
              <a:spcBef>
                <a:spcPts val="267"/>
              </a:spcBef>
              <a:buSzPct val="94723"/>
              <a:buFont typeface="Arial"/>
              <a:buChar char="•"/>
            </a:pPr>
            <a:r>
              <a:rPr lang="en-US" sz="1600" kern="0" dirty="0">
                <a:latin typeface="Gill Sans MT"/>
                <a:ea typeface="Times New Roman"/>
                <a:cs typeface="Times New Roman"/>
                <a:sym typeface="Times New Roman"/>
              </a:rPr>
              <a:t>Health facility staff with ≥1 year of experience.</a:t>
            </a:r>
            <a:endParaRPr lang="en-US" sz="1600" kern="0" dirty="0">
              <a:latin typeface="Gill Sans MT"/>
              <a:ea typeface="Times New Roman"/>
              <a:cs typeface="Times New Roman"/>
            </a:endParaRPr>
          </a:p>
          <a:p>
            <a:pPr marL="609585" lvl="1" indent="-243834" defTabSz="1219170">
              <a:buSzPct val="94723"/>
              <a:buFont typeface="Arial"/>
              <a:buChar char="•"/>
            </a:pPr>
            <a:r>
              <a:rPr lang="en-US" sz="1600" kern="0" dirty="0">
                <a:latin typeface="Gill Sans MT"/>
                <a:ea typeface="Times New Roman"/>
                <a:cs typeface="Times New Roman"/>
                <a:sym typeface="Times New Roman"/>
              </a:rPr>
              <a:t>Varied roles, including HIV nurse practitioner, Clinical Officers, registered nurses, counselors, and community health workers.</a:t>
            </a:r>
            <a:endParaRPr lang="en-US" sz="1600" kern="0" dirty="0">
              <a:latin typeface="Gill Sans MT"/>
              <a:ea typeface="Times New Roman"/>
              <a:cs typeface="Times New Roman"/>
            </a:endParaRPr>
          </a:p>
          <a:p>
            <a:pPr marL="121917" indent="-243834" defTabSz="1219170">
              <a:spcBef>
                <a:spcPts val="267"/>
              </a:spcBef>
              <a:buSzPct val="94723"/>
              <a:buFont typeface="Wingdings"/>
              <a:buChar char="Ø"/>
            </a:pPr>
            <a:r>
              <a:rPr lang="en-US" sz="1600" b="1" kern="0" dirty="0">
                <a:latin typeface="Gill Sans MT" panose="020B0502020104020203" pitchFamily="34" charset="0"/>
                <a:ea typeface="Times New Roman"/>
                <a:cs typeface="Times New Roman"/>
                <a:sym typeface="Times New Roman"/>
              </a:rPr>
              <a:t>Data Collection:</a:t>
            </a:r>
            <a:endParaRPr lang="en-US" sz="1600" b="1" kern="0" dirty="0">
              <a:latin typeface="Gill Sans MT" panose="020B0502020104020203" pitchFamily="34" charset="0"/>
              <a:ea typeface="Times New Roman"/>
              <a:cs typeface="Times New Roman"/>
            </a:endParaRPr>
          </a:p>
          <a:p>
            <a:pPr marL="609585" lvl="1" indent="-243834" defTabSz="1219170">
              <a:spcBef>
                <a:spcPts val="267"/>
              </a:spcBef>
              <a:buSzPct val="94723"/>
              <a:buFont typeface="Arial"/>
              <a:buChar char="•"/>
            </a:pPr>
            <a:r>
              <a:rPr lang="en-US" sz="1600" kern="0" dirty="0">
                <a:latin typeface="Gill Sans MT"/>
                <a:ea typeface="Times New Roman"/>
                <a:cs typeface="Times New Roman"/>
                <a:sym typeface="Times New Roman"/>
              </a:rPr>
              <a:t>PCC-AT implemented through guided discussions and action planning September 2023</a:t>
            </a:r>
            <a:endParaRPr lang="en-US" sz="1600" kern="0" dirty="0">
              <a:latin typeface="Gill Sans MT" panose="020B0502020104020203" pitchFamily="34" charset="0"/>
              <a:ea typeface="Times New Roman"/>
              <a:cs typeface="Times New Roman"/>
            </a:endParaRPr>
          </a:p>
          <a:p>
            <a:pPr defTabSz="1219170">
              <a:spcBef>
                <a:spcPts val="1600"/>
              </a:spcBef>
              <a:spcAft>
                <a:spcPts val="1600"/>
              </a:spcAft>
            </a:pPr>
            <a:endParaRPr lang="en-US" sz="1600" kern="0" dirty="0">
              <a:latin typeface="Gill Sans MT" panose="020B0502020104020203" pitchFamily="34" charset="0"/>
            </a:endParaRPr>
          </a:p>
        </p:txBody>
      </p:sp>
      <p:sp>
        <p:nvSpPr>
          <p:cNvPr id="18" name="Rectangle 17">
            <a:extLst>
              <a:ext uri="{FF2B5EF4-FFF2-40B4-BE49-F238E27FC236}">
                <a16:creationId xmlns:a16="http://schemas.microsoft.com/office/drawing/2014/main" id="{54256588-EDAB-4BD1-4A68-BC4C51985DC2}"/>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5889" y="1898466"/>
            <a:ext cx="822252" cy="68588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23975" y="1898466"/>
            <a:ext cx="788453" cy="68797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23975" y="5584422"/>
            <a:ext cx="799131" cy="681700"/>
          </a:xfrm>
          <a:prstGeom prst="rect">
            <a:avLst/>
          </a:prstGeom>
        </p:spPr>
      </p:pic>
    </p:spTree>
    <p:extLst>
      <p:ext uri="{BB962C8B-B14F-4D97-AF65-F5344CB8AC3E}">
        <p14:creationId xmlns:p14="http://schemas.microsoft.com/office/powerpoint/2010/main" val="7773551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609608" y="653217"/>
            <a:ext cx="10576400" cy="1057600"/>
          </a:xfrm>
          <a:prstGeom prst="rect">
            <a:avLst/>
          </a:prstGeom>
        </p:spPr>
        <p:txBody>
          <a:bodyPr spcFirstLastPara="1" wrap="square" lIns="91433" tIns="45700" rIns="91433" bIns="45700" anchor="ctr" anchorCtr="0">
            <a:noAutofit/>
          </a:bodyPr>
          <a:lstStyle/>
          <a:p>
            <a:r>
              <a:rPr lang="en" sz="3333" b="0" dirty="0">
                <a:latin typeface="Montserrat ExtraBold"/>
                <a:ea typeface="Montserrat ExtraBold"/>
                <a:cs typeface="Montserrat ExtraBold"/>
                <a:sym typeface="Montserrat ExtraBold"/>
              </a:rPr>
              <a:t>PCC Scores</a:t>
            </a:r>
            <a:endParaRPr sz="3333" b="0" dirty="0">
              <a:latin typeface="Montserrat ExtraBold"/>
              <a:ea typeface="Montserrat ExtraBold"/>
              <a:cs typeface="Montserrat ExtraBold"/>
              <a:sym typeface="Montserrat ExtraBold"/>
            </a:endParaRPr>
          </a:p>
        </p:txBody>
      </p:sp>
      <p:pic>
        <p:nvPicPr>
          <p:cNvPr id="206" name="Google Shape;206;p31"/>
          <p:cNvPicPr preferRelativeResize="0"/>
          <p:nvPr/>
        </p:nvPicPr>
        <p:blipFill>
          <a:blip r:embed="rId3">
            <a:alphaModFix/>
          </a:blip>
          <a:stretch>
            <a:fillRect/>
          </a:stretch>
        </p:blipFill>
        <p:spPr>
          <a:xfrm>
            <a:off x="868716" y="1487534"/>
            <a:ext cx="10454568" cy="4921533"/>
          </a:xfrm>
          <a:prstGeom prst="rect">
            <a:avLst/>
          </a:prstGeom>
          <a:noFill/>
          <a:ln>
            <a:noFill/>
          </a:ln>
        </p:spPr>
      </p:pic>
      <p:sp>
        <p:nvSpPr>
          <p:cNvPr id="207" name="Google Shape;207;p31"/>
          <p:cNvSpPr txBox="1"/>
          <p:nvPr/>
        </p:nvSpPr>
        <p:spPr>
          <a:xfrm>
            <a:off x="0" y="6040934"/>
            <a:ext cx="68652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Gill Sans"/>
                <a:ea typeface="Gill Sans"/>
                <a:cs typeface="Gill Sans"/>
                <a:sym typeface="Gill Sans"/>
              </a:rPr>
              <a:t>Figure 7: Distribution of PCC-AT scores by subdomain</a:t>
            </a:r>
            <a:endParaRPr sz="1600" kern="0">
              <a:solidFill>
                <a:srgbClr val="000000"/>
              </a:solidFill>
              <a:latin typeface="Gill Sans"/>
              <a:ea typeface="Gill Sans"/>
              <a:cs typeface="Gill Sans"/>
              <a:sym typeface="Gill Sans"/>
            </a:endParaRPr>
          </a:p>
        </p:txBody>
      </p:sp>
      <p:sp>
        <p:nvSpPr>
          <p:cNvPr id="208" name="Google Shape;208;p31"/>
          <p:cNvSpPr txBox="1">
            <a:spLocks noGrp="1"/>
          </p:cNvSpPr>
          <p:nvPr>
            <p:ph type="title"/>
          </p:nvPr>
        </p:nvSpPr>
        <p:spPr>
          <a:xfrm>
            <a:off x="0" y="97829"/>
            <a:ext cx="4066400" cy="517600"/>
          </a:xfrm>
          <a:prstGeom prst="rect">
            <a:avLst/>
          </a:prstGeom>
          <a:solidFill>
            <a:srgbClr val="0F455F"/>
          </a:solidFill>
        </p:spPr>
        <p:txBody>
          <a:bodyPr spcFirstLastPara="1" wrap="square" lIns="91433" tIns="45700" rIns="91433" bIns="45700" anchor="ctr" anchorCtr="0">
            <a:noAutofit/>
          </a:bodyPr>
          <a:lstStyle/>
          <a:p>
            <a:pPr>
              <a:buClr>
                <a:schemeClr val="dk1"/>
              </a:buClr>
              <a:buSzPts val="1100"/>
            </a:pPr>
            <a:r>
              <a:rPr lang="en" sz="3733" b="0" dirty="0">
                <a:solidFill>
                  <a:srgbClr val="EDEBE9"/>
                </a:solidFill>
                <a:latin typeface="Montserrat ExtraBold"/>
                <a:ea typeface="Montserrat ExtraBold"/>
                <a:cs typeface="Montserrat ExtraBold"/>
                <a:sym typeface="Montserrat ExtraBold"/>
              </a:rPr>
              <a:t>Results</a:t>
            </a:r>
            <a:endParaRPr sz="3733" b="0" dirty="0">
              <a:solidFill>
                <a:srgbClr val="EDEBE9"/>
              </a:solidFill>
              <a:latin typeface="Montserrat ExtraBold"/>
              <a:ea typeface="Montserrat ExtraBold"/>
              <a:cs typeface="Montserrat ExtraBold"/>
              <a:sym typeface="Montserrat ExtraBold"/>
            </a:endParaRPr>
          </a:p>
        </p:txBody>
      </p:sp>
      <p:sp>
        <p:nvSpPr>
          <p:cNvPr id="3" name="Rectangle 2">
            <a:extLst>
              <a:ext uri="{FF2B5EF4-FFF2-40B4-BE49-F238E27FC236}">
                <a16:creationId xmlns:a16="http://schemas.microsoft.com/office/drawing/2014/main" id="{E38209C2-46F4-10AB-83D1-121744AB59A4}"/>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8;p31">
            <a:extLst>
              <a:ext uri="{FF2B5EF4-FFF2-40B4-BE49-F238E27FC236}">
                <a16:creationId xmlns:a16="http://schemas.microsoft.com/office/drawing/2014/main" id="{9C0AEA44-2123-E57E-A740-9BA166A490C3}"/>
              </a:ext>
            </a:extLst>
          </p:cNvPr>
          <p:cNvSpPr txBox="1">
            <a:spLocks noGrp="1"/>
          </p:cNvSpPr>
          <p:nvPr>
            <p:ph type="title"/>
          </p:nvPr>
        </p:nvSpPr>
        <p:spPr>
          <a:xfrm>
            <a:off x="0" y="135633"/>
            <a:ext cx="4066400" cy="517600"/>
          </a:xfrm>
          <a:prstGeom prst="rect">
            <a:avLst/>
          </a:prstGeom>
          <a:solidFill>
            <a:srgbClr val="0F455F"/>
          </a:solidFill>
        </p:spPr>
        <p:txBody>
          <a:bodyPr spcFirstLastPara="1" wrap="square" lIns="91433" tIns="45700" rIns="91433" bIns="45700" anchor="ctr" anchorCtr="0">
            <a:noAutofit/>
          </a:bodyPr>
          <a:lstStyle/>
          <a:p>
            <a:pPr>
              <a:buClr>
                <a:schemeClr val="dk1"/>
              </a:buClr>
              <a:buSzPts val="1100"/>
            </a:pPr>
            <a:r>
              <a:rPr lang="en" sz="3733" b="0" dirty="0">
                <a:solidFill>
                  <a:srgbClr val="EDEBE9"/>
                </a:solidFill>
                <a:latin typeface="Montserrat ExtraBold"/>
                <a:ea typeface="Montserrat ExtraBold"/>
                <a:cs typeface="Montserrat ExtraBold"/>
                <a:sym typeface="Montserrat ExtraBold"/>
              </a:rPr>
              <a:t>Results</a:t>
            </a:r>
            <a:endParaRPr sz="3733" b="0" dirty="0">
              <a:solidFill>
                <a:srgbClr val="EDEBE9"/>
              </a:solidFill>
              <a:latin typeface="Montserrat ExtraBold"/>
              <a:ea typeface="Montserrat ExtraBold"/>
              <a:cs typeface="Montserrat ExtraBold"/>
              <a:sym typeface="Montserrat ExtraBold"/>
            </a:endParaRPr>
          </a:p>
        </p:txBody>
      </p:sp>
      <p:sp>
        <p:nvSpPr>
          <p:cNvPr id="6" name="Google Shape;213;p32">
            <a:extLst>
              <a:ext uri="{FF2B5EF4-FFF2-40B4-BE49-F238E27FC236}">
                <a16:creationId xmlns:a16="http://schemas.microsoft.com/office/drawing/2014/main" id="{93D1DFE9-69AE-C69A-9345-4366719A4263}"/>
              </a:ext>
            </a:extLst>
          </p:cNvPr>
          <p:cNvSpPr txBox="1">
            <a:spLocks/>
          </p:cNvSpPr>
          <p:nvPr/>
        </p:nvSpPr>
        <p:spPr>
          <a:xfrm>
            <a:off x="523033" y="1555774"/>
            <a:ext cx="3704036" cy="4779833"/>
          </a:xfrm>
          <a:prstGeom prst="rect">
            <a:avLst/>
          </a:prstGeom>
          <a:solidFill>
            <a:schemeClr val="bg2">
              <a:lumMod val="20000"/>
              <a:lumOff val="80000"/>
            </a:schemeClr>
          </a:solidFill>
          <a:ln>
            <a:solidFill>
              <a:schemeClr val="accent2"/>
            </a:solid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lnSpc>
                <a:spcPct val="115000"/>
              </a:lnSpc>
              <a:buSzPts val="1100"/>
            </a:pPr>
            <a:r>
              <a:rPr lang="en-US" sz="2133" b="1" kern="0" dirty="0">
                <a:solidFill>
                  <a:srgbClr val="1B4E67"/>
                </a:solidFill>
                <a:latin typeface="Gill Sans MT"/>
              </a:rPr>
              <a:t>Gaps Identified</a:t>
            </a:r>
          </a:p>
          <a:p>
            <a:pPr defTabSz="1219170">
              <a:lnSpc>
                <a:spcPct val="115000"/>
              </a:lnSpc>
              <a:spcBef>
                <a:spcPts val="1333"/>
              </a:spcBef>
            </a:pPr>
            <a:r>
              <a:rPr lang="en-US" sz="1733" b="1" kern="0" dirty="0">
                <a:latin typeface="Gill Sans MT"/>
              </a:rPr>
              <a:t>Key Findings</a:t>
            </a:r>
            <a:r>
              <a:rPr lang="en-US" sz="1733" kern="0" dirty="0">
                <a:latin typeface="Gill Sans MT"/>
              </a:rPr>
              <a:t>:</a:t>
            </a:r>
          </a:p>
          <a:p>
            <a:pPr marL="228594" indent="-228594" defTabSz="1219170">
              <a:spcBef>
                <a:spcPts val="1067"/>
              </a:spcBef>
              <a:buSzPts val="1100"/>
              <a:buFont typeface="Wingdings"/>
              <a:buChar char="Ø"/>
            </a:pPr>
            <a:r>
              <a:rPr lang="en-US" sz="1733" kern="0" dirty="0">
                <a:latin typeface="Gill Sans MT"/>
              </a:rPr>
              <a:t>Gaps were most common in service provision (25 facilities), direct client support (22), and staffing (15).</a:t>
            </a:r>
          </a:p>
          <a:p>
            <a:pPr marL="228594" indent="-228594" defTabSz="1219170">
              <a:lnSpc>
                <a:spcPct val="114999"/>
              </a:lnSpc>
              <a:spcBef>
                <a:spcPts val="1067"/>
              </a:spcBef>
              <a:buSzPts val="1100"/>
              <a:buFont typeface="Wingdings"/>
              <a:buChar char="Ø"/>
            </a:pPr>
            <a:r>
              <a:rPr lang="en-US" sz="1733" kern="0" dirty="0">
                <a:latin typeface="Gill Sans MT"/>
              </a:rPr>
              <a:t>Subdomain-specific issues:</a:t>
            </a:r>
          </a:p>
          <a:p>
            <a:pPr marL="609585" lvl="1" indent="-243834" defTabSz="1219170">
              <a:spcBef>
                <a:spcPts val="1067"/>
              </a:spcBef>
              <a:spcAft>
                <a:spcPts val="400"/>
              </a:spcAft>
              <a:buSzPts val="1100"/>
              <a:buFont typeface="Arial"/>
              <a:buChar char="•"/>
            </a:pPr>
            <a:r>
              <a:rPr lang="en-US" sz="1733" b="1" kern="0" dirty="0">
                <a:latin typeface="Gill Sans MT"/>
              </a:rPr>
              <a:t>Service Provision</a:t>
            </a:r>
            <a:r>
              <a:rPr lang="en-US" sz="1733" kern="0" dirty="0">
                <a:latin typeface="Gill Sans MT"/>
              </a:rPr>
              <a:t>: Digital health tools, client feedback mechanisms.</a:t>
            </a:r>
          </a:p>
          <a:p>
            <a:pPr marL="609585" lvl="1" indent="-243834" defTabSz="1219170">
              <a:spcBef>
                <a:spcPts val="267"/>
              </a:spcBef>
              <a:spcAft>
                <a:spcPts val="400"/>
              </a:spcAft>
              <a:buSzPts val="1100"/>
              <a:buFont typeface="Arial"/>
              <a:buChar char="•"/>
            </a:pPr>
            <a:r>
              <a:rPr lang="en-US" sz="1733" b="1" kern="0" dirty="0">
                <a:latin typeface="Gill Sans MT"/>
              </a:rPr>
              <a:t>Direct Client Support</a:t>
            </a:r>
            <a:r>
              <a:rPr lang="en-US" sz="1733" kern="0" dirty="0">
                <a:latin typeface="Gill Sans MT"/>
              </a:rPr>
              <a:t>: Psychosocial support, client agency.</a:t>
            </a:r>
          </a:p>
          <a:p>
            <a:pPr marL="609585" lvl="1" indent="-243834" defTabSz="1219170">
              <a:spcBef>
                <a:spcPts val="267"/>
              </a:spcBef>
              <a:spcAft>
                <a:spcPts val="400"/>
              </a:spcAft>
              <a:buSzPts val="1100"/>
              <a:buFont typeface="Arial"/>
              <a:buChar char="•"/>
            </a:pPr>
            <a:r>
              <a:rPr lang="en-US" sz="1733" b="1" kern="0" dirty="0">
                <a:latin typeface="Gill Sans MT"/>
              </a:rPr>
              <a:t>Staffing</a:t>
            </a:r>
            <a:r>
              <a:rPr lang="en-US" sz="1733" kern="0" dirty="0">
                <a:latin typeface="Gill Sans MT"/>
              </a:rPr>
              <a:t>: Competency around and  composition.</a:t>
            </a:r>
          </a:p>
          <a:p>
            <a:pPr defTabSz="1219170">
              <a:lnSpc>
                <a:spcPct val="115000"/>
              </a:lnSpc>
              <a:spcBef>
                <a:spcPts val="1600"/>
              </a:spcBef>
            </a:pPr>
            <a:endParaRPr lang="en-US" sz="1800" b="1" kern="0" dirty="0">
              <a:latin typeface="Gill Sans MT" panose="020B0502020104020203" pitchFamily="34" charset="0"/>
              <a:ea typeface="Times New Roman"/>
              <a:cs typeface="Times New Roman"/>
              <a:sym typeface="Times New Roman"/>
            </a:endParaRPr>
          </a:p>
          <a:p>
            <a:pPr defTabSz="1219170">
              <a:spcBef>
                <a:spcPts val="1600"/>
              </a:spcBef>
            </a:pPr>
            <a:endParaRPr lang="en-US" sz="1867" kern="0" dirty="0">
              <a:latin typeface="Gill Sans MT" panose="020B0502020104020203" pitchFamily="34" charset="0"/>
            </a:endParaRPr>
          </a:p>
        </p:txBody>
      </p:sp>
      <p:sp>
        <p:nvSpPr>
          <p:cNvPr id="8" name="Google Shape;214;p32">
            <a:extLst>
              <a:ext uri="{FF2B5EF4-FFF2-40B4-BE49-F238E27FC236}">
                <a16:creationId xmlns:a16="http://schemas.microsoft.com/office/drawing/2014/main" id="{7CC225AC-E0A6-6ACD-3611-61C7EB015C74}"/>
              </a:ext>
            </a:extLst>
          </p:cNvPr>
          <p:cNvSpPr txBox="1">
            <a:spLocks/>
          </p:cNvSpPr>
          <p:nvPr/>
        </p:nvSpPr>
        <p:spPr>
          <a:xfrm>
            <a:off x="8437489" y="1542423"/>
            <a:ext cx="3622195" cy="4793184"/>
          </a:xfrm>
          <a:prstGeom prst="rect">
            <a:avLst/>
          </a:prstGeom>
          <a:solidFill>
            <a:schemeClr val="bg2">
              <a:lumMod val="20000"/>
              <a:lumOff val="80000"/>
            </a:schemeClr>
          </a:solidFill>
          <a:ln>
            <a:solidFill>
              <a:schemeClr val="tx1"/>
            </a:solid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lnSpc>
                <a:spcPct val="115000"/>
              </a:lnSpc>
              <a:buSzPts val="1100"/>
            </a:pPr>
            <a:r>
              <a:rPr lang="en-US" sz="2133" b="1" kern="0" dirty="0">
                <a:solidFill>
                  <a:srgbClr val="1B4E67"/>
                </a:solidFill>
                <a:latin typeface="Gill Sans MT"/>
              </a:rPr>
              <a:t>Common Themes in Action Plans</a:t>
            </a:r>
          </a:p>
          <a:p>
            <a:pPr defTabSz="1219170">
              <a:lnSpc>
                <a:spcPct val="115000"/>
              </a:lnSpc>
              <a:spcBef>
                <a:spcPts val="1333"/>
              </a:spcBef>
            </a:pPr>
            <a:r>
              <a:rPr lang="en-US" sz="1733" b="1" kern="0" dirty="0">
                <a:latin typeface="Gill Sans MT"/>
              </a:rPr>
              <a:t>Themes Across Facilities</a:t>
            </a:r>
            <a:r>
              <a:rPr lang="en-US" sz="1733" kern="0" dirty="0">
                <a:latin typeface="Gill Sans MT"/>
              </a:rPr>
              <a:t>:</a:t>
            </a:r>
          </a:p>
          <a:p>
            <a:pPr marL="380990" indent="-380990" defTabSz="1219170">
              <a:spcBef>
                <a:spcPts val="1067"/>
              </a:spcBef>
              <a:buFont typeface="Arial" panose="020B0604020202020204" pitchFamily="34" charset="0"/>
              <a:buChar char="•"/>
            </a:pPr>
            <a:r>
              <a:rPr lang="en-US" sz="1733" kern="0" dirty="0">
                <a:latin typeface="Gill Sans MT"/>
              </a:rPr>
              <a:t>Stigma reduction and client rights training (higher in rural areas).</a:t>
            </a:r>
          </a:p>
          <a:p>
            <a:pPr marL="380990" indent="-380990" defTabSz="1219170">
              <a:spcBef>
                <a:spcPts val="400"/>
              </a:spcBef>
              <a:buFont typeface="Arial" panose="020B0604020202020204" pitchFamily="34" charset="0"/>
              <a:buChar char="•"/>
            </a:pPr>
            <a:r>
              <a:rPr lang="en-US" sz="1733" kern="0" dirty="0">
                <a:latin typeface="Gill Sans MT"/>
              </a:rPr>
              <a:t>Culturally appropriate materials (IEC) (common in low-volume and rural facilities).</a:t>
            </a:r>
          </a:p>
          <a:p>
            <a:pPr marL="380990" indent="-380990" defTabSz="1219170">
              <a:spcBef>
                <a:spcPts val="400"/>
              </a:spcBef>
              <a:buFont typeface="Arial" panose="020B0604020202020204" pitchFamily="34" charset="0"/>
              <a:buChar char="•"/>
            </a:pPr>
            <a:r>
              <a:rPr lang="en-US" sz="1733" kern="0" dirty="0">
                <a:latin typeface="Gill Sans MT"/>
              </a:rPr>
              <a:t>Peer counselor assignments (common in high-volume facilities).</a:t>
            </a:r>
          </a:p>
          <a:p>
            <a:pPr marL="380990" indent="-380990" defTabSz="1219170">
              <a:spcBef>
                <a:spcPts val="400"/>
              </a:spcBef>
              <a:buFont typeface="Arial" panose="020B0604020202020204" pitchFamily="34" charset="0"/>
              <a:buChar char="•"/>
            </a:pPr>
            <a:r>
              <a:rPr lang="en-US" sz="1733" kern="0" dirty="0">
                <a:latin typeface="Gill Sans MT"/>
              </a:rPr>
              <a:t>Lab infrastructure needs (rural and low-volume facilities).</a:t>
            </a:r>
          </a:p>
          <a:p>
            <a:pPr defTabSz="1219170">
              <a:lnSpc>
                <a:spcPct val="115000"/>
              </a:lnSpc>
              <a:spcBef>
                <a:spcPts val="1600"/>
              </a:spcBef>
            </a:pPr>
            <a:endParaRPr lang="en-US" sz="1600" b="1" kern="0" dirty="0">
              <a:latin typeface="Gill Sans MT" panose="020B0502020104020203" pitchFamily="34" charset="0"/>
              <a:ea typeface="Times New Roman"/>
              <a:cs typeface="Times New Roman"/>
            </a:endParaRPr>
          </a:p>
          <a:p>
            <a:pPr defTabSz="1219170">
              <a:spcBef>
                <a:spcPts val="1600"/>
              </a:spcBef>
            </a:pPr>
            <a:endParaRPr lang="en-US" sz="1867" kern="0" dirty="0">
              <a:latin typeface="Gill Sans MT" panose="020B0502020104020203" pitchFamily="34" charset="0"/>
            </a:endParaRPr>
          </a:p>
        </p:txBody>
      </p:sp>
      <p:sp>
        <p:nvSpPr>
          <p:cNvPr id="10" name="Google Shape;215;p32">
            <a:extLst>
              <a:ext uri="{FF2B5EF4-FFF2-40B4-BE49-F238E27FC236}">
                <a16:creationId xmlns:a16="http://schemas.microsoft.com/office/drawing/2014/main" id="{1165DA87-09C2-1AC7-0564-7AFD341F0106}"/>
              </a:ext>
            </a:extLst>
          </p:cNvPr>
          <p:cNvSpPr txBox="1">
            <a:spLocks/>
          </p:cNvSpPr>
          <p:nvPr/>
        </p:nvSpPr>
        <p:spPr>
          <a:xfrm>
            <a:off x="617475" y="533399"/>
            <a:ext cx="10576400" cy="1057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F455F"/>
              </a:buClr>
              <a:buSzPts val="2700"/>
              <a:buFont typeface="Montserrat"/>
              <a:buNone/>
              <a:defRPr sz="2700" b="1" i="0" u="none" strike="noStrike" cap="none">
                <a:solidFill>
                  <a:srgbClr val="0F455F"/>
                </a:solidFill>
                <a:latin typeface="Montserrat"/>
                <a:ea typeface="Montserrat"/>
                <a:cs typeface="Montserrat"/>
                <a:sym typeface="Montserrat"/>
              </a:defRPr>
            </a:lvl1pPr>
            <a:lvl2pPr marR="0" lvl="1" algn="l" rtl="0">
              <a:lnSpc>
                <a:spcPct val="100000"/>
              </a:lnSpc>
              <a:spcBef>
                <a:spcPts val="0"/>
              </a:spcBef>
              <a:spcAft>
                <a:spcPts val="0"/>
              </a:spcAft>
              <a:buClr>
                <a:srgbClr val="0F455F"/>
              </a:buClr>
              <a:buSzPts val="1100"/>
              <a:buFont typeface="Calibri"/>
              <a:buNone/>
              <a:defRPr sz="2800" b="0" i="0" u="none" strike="noStrike" cap="none">
                <a:solidFill>
                  <a:srgbClr val="0F455F"/>
                </a:solidFill>
                <a:latin typeface="Calibri"/>
                <a:ea typeface="Calibri"/>
                <a:cs typeface="Calibri"/>
                <a:sym typeface="Calibri"/>
              </a:defRPr>
            </a:lvl2pPr>
            <a:lvl3pPr marR="0" lvl="2" algn="l" rtl="0">
              <a:lnSpc>
                <a:spcPct val="100000"/>
              </a:lnSpc>
              <a:spcBef>
                <a:spcPts val="0"/>
              </a:spcBef>
              <a:spcAft>
                <a:spcPts val="0"/>
              </a:spcAft>
              <a:buClr>
                <a:srgbClr val="0F455F"/>
              </a:buClr>
              <a:buSzPts val="1100"/>
              <a:buFont typeface="Calibri"/>
              <a:buNone/>
              <a:defRPr sz="2800" b="0" i="0" u="none" strike="noStrike" cap="none">
                <a:solidFill>
                  <a:srgbClr val="0F455F"/>
                </a:solidFill>
                <a:latin typeface="Calibri"/>
                <a:ea typeface="Calibri"/>
                <a:cs typeface="Calibri"/>
                <a:sym typeface="Calibri"/>
              </a:defRPr>
            </a:lvl3pPr>
            <a:lvl4pPr marR="0" lvl="3" algn="l" rtl="0">
              <a:lnSpc>
                <a:spcPct val="100000"/>
              </a:lnSpc>
              <a:spcBef>
                <a:spcPts val="0"/>
              </a:spcBef>
              <a:spcAft>
                <a:spcPts val="0"/>
              </a:spcAft>
              <a:buClr>
                <a:srgbClr val="0F455F"/>
              </a:buClr>
              <a:buSzPts val="1100"/>
              <a:buFont typeface="Calibri"/>
              <a:buNone/>
              <a:defRPr sz="2800" b="0" i="0" u="none" strike="noStrike" cap="none">
                <a:solidFill>
                  <a:srgbClr val="0F455F"/>
                </a:solidFill>
                <a:latin typeface="Calibri"/>
                <a:ea typeface="Calibri"/>
                <a:cs typeface="Calibri"/>
                <a:sym typeface="Calibri"/>
              </a:defRPr>
            </a:lvl4pPr>
            <a:lvl5pPr marR="0" lvl="4" algn="l" rtl="0">
              <a:lnSpc>
                <a:spcPct val="100000"/>
              </a:lnSpc>
              <a:spcBef>
                <a:spcPts val="0"/>
              </a:spcBef>
              <a:spcAft>
                <a:spcPts val="0"/>
              </a:spcAft>
              <a:buClr>
                <a:srgbClr val="0F455F"/>
              </a:buClr>
              <a:buSzPts val="1100"/>
              <a:buFont typeface="Calibri"/>
              <a:buNone/>
              <a:defRPr sz="2800" b="0" i="0" u="none" strike="noStrike" cap="none">
                <a:solidFill>
                  <a:srgbClr val="0F455F"/>
                </a:solidFill>
                <a:latin typeface="Calibri"/>
                <a:ea typeface="Calibri"/>
                <a:cs typeface="Calibri"/>
                <a:sym typeface="Calibri"/>
              </a:defRPr>
            </a:lvl5pPr>
            <a:lvl6pPr marR="0" lvl="5" algn="l" rtl="0">
              <a:lnSpc>
                <a:spcPct val="100000"/>
              </a:lnSpc>
              <a:spcBef>
                <a:spcPts val="0"/>
              </a:spcBef>
              <a:spcAft>
                <a:spcPts val="0"/>
              </a:spcAft>
              <a:buClr>
                <a:srgbClr val="0F455F"/>
              </a:buClr>
              <a:buSzPts val="1100"/>
              <a:buFont typeface="Calibri"/>
              <a:buNone/>
              <a:defRPr sz="2800" b="0" i="0" u="none" strike="noStrike" cap="none">
                <a:solidFill>
                  <a:srgbClr val="0F455F"/>
                </a:solidFill>
                <a:latin typeface="Calibri"/>
                <a:ea typeface="Calibri"/>
                <a:cs typeface="Calibri"/>
                <a:sym typeface="Calibri"/>
              </a:defRPr>
            </a:lvl6pPr>
            <a:lvl7pPr marR="0" lvl="6" algn="l" rtl="0">
              <a:lnSpc>
                <a:spcPct val="100000"/>
              </a:lnSpc>
              <a:spcBef>
                <a:spcPts val="0"/>
              </a:spcBef>
              <a:spcAft>
                <a:spcPts val="0"/>
              </a:spcAft>
              <a:buClr>
                <a:srgbClr val="0F455F"/>
              </a:buClr>
              <a:buSzPts val="1100"/>
              <a:buFont typeface="Calibri"/>
              <a:buNone/>
              <a:defRPr sz="2800" b="0" i="0" u="none" strike="noStrike" cap="none">
                <a:solidFill>
                  <a:srgbClr val="0F455F"/>
                </a:solidFill>
                <a:latin typeface="Calibri"/>
                <a:ea typeface="Calibri"/>
                <a:cs typeface="Calibri"/>
                <a:sym typeface="Calibri"/>
              </a:defRPr>
            </a:lvl7pPr>
            <a:lvl8pPr marR="0" lvl="7" algn="l" rtl="0">
              <a:lnSpc>
                <a:spcPct val="100000"/>
              </a:lnSpc>
              <a:spcBef>
                <a:spcPts val="0"/>
              </a:spcBef>
              <a:spcAft>
                <a:spcPts val="0"/>
              </a:spcAft>
              <a:buClr>
                <a:srgbClr val="0F455F"/>
              </a:buClr>
              <a:buSzPts val="1100"/>
              <a:buFont typeface="Calibri"/>
              <a:buNone/>
              <a:defRPr sz="2800" b="0" i="0" u="none" strike="noStrike" cap="none">
                <a:solidFill>
                  <a:srgbClr val="0F455F"/>
                </a:solidFill>
                <a:latin typeface="Calibri"/>
                <a:ea typeface="Calibri"/>
                <a:cs typeface="Calibri"/>
                <a:sym typeface="Calibri"/>
              </a:defRPr>
            </a:lvl8pPr>
            <a:lvl9pPr marR="0" lvl="8" algn="l" rtl="0">
              <a:lnSpc>
                <a:spcPct val="100000"/>
              </a:lnSpc>
              <a:spcBef>
                <a:spcPts val="0"/>
              </a:spcBef>
              <a:spcAft>
                <a:spcPts val="0"/>
              </a:spcAft>
              <a:buClr>
                <a:srgbClr val="0F455F"/>
              </a:buClr>
              <a:buSzPts val="1100"/>
              <a:buFont typeface="Calibri"/>
              <a:buNone/>
              <a:defRPr sz="2800" b="0" i="0" u="none" strike="noStrike" cap="none">
                <a:solidFill>
                  <a:srgbClr val="0F455F"/>
                </a:solidFill>
                <a:latin typeface="Calibri"/>
                <a:ea typeface="Calibri"/>
                <a:cs typeface="Calibri"/>
                <a:sym typeface="Calibri"/>
              </a:defRPr>
            </a:lvl9pPr>
          </a:lstStyle>
          <a:p>
            <a:pPr defTabSz="1219170"/>
            <a:r>
              <a:rPr lang="en" sz="2400" kern="0" dirty="0">
                <a:latin typeface="Montserrat ExtraBold"/>
              </a:rPr>
              <a:t>Narratives</a:t>
            </a:r>
            <a:endParaRPr lang="en-US" sz="2400" kern="0" dirty="0">
              <a:latin typeface="Montserrat ExtraBold"/>
            </a:endParaRPr>
          </a:p>
        </p:txBody>
      </p:sp>
      <p:sp>
        <p:nvSpPr>
          <p:cNvPr id="12" name="Google Shape;216;p32">
            <a:extLst>
              <a:ext uri="{FF2B5EF4-FFF2-40B4-BE49-F238E27FC236}">
                <a16:creationId xmlns:a16="http://schemas.microsoft.com/office/drawing/2014/main" id="{EE51B264-E64B-696D-8053-960ADAE577DC}"/>
              </a:ext>
            </a:extLst>
          </p:cNvPr>
          <p:cNvSpPr txBox="1"/>
          <p:nvPr/>
        </p:nvSpPr>
        <p:spPr>
          <a:xfrm>
            <a:off x="4404241" y="1542738"/>
            <a:ext cx="3856075" cy="4798389"/>
          </a:xfrm>
          <a:prstGeom prst="rect">
            <a:avLst/>
          </a:prstGeom>
          <a:solidFill>
            <a:schemeClr val="accent4">
              <a:lumMod val="20000"/>
              <a:lumOff val="80000"/>
            </a:schemeClr>
          </a:solidFill>
          <a:ln>
            <a:solidFill>
              <a:schemeClr val="bg2"/>
            </a:solidFill>
          </a:ln>
          <a:effectLst/>
        </p:spPr>
        <p:txBody>
          <a:bodyPr spcFirstLastPara="1" wrap="square" lIns="121900" tIns="121900" rIns="121900" bIns="121900" anchor="t" anchorCtr="0">
            <a:spAutoFit/>
          </a:bodyPr>
          <a:lstStyle/>
          <a:p>
            <a:pPr defTabSz="1219170">
              <a:lnSpc>
                <a:spcPct val="115000"/>
              </a:lnSpc>
              <a:buClr>
                <a:srgbClr val="000000"/>
              </a:buClr>
            </a:pPr>
            <a:r>
              <a:rPr lang="en" sz="2133" b="1" kern="0" dirty="0">
                <a:solidFill>
                  <a:srgbClr val="1B4E67"/>
                </a:solidFill>
                <a:latin typeface="Gill Sans MT"/>
                <a:cs typeface="Arial"/>
                <a:sym typeface="Arial"/>
              </a:rPr>
              <a:t>Differences by Setting and Clinic Volume</a:t>
            </a:r>
            <a:endParaRPr lang="en-US" sz="1600" kern="0" dirty="0">
              <a:solidFill>
                <a:srgbClr val="000000"/>
              </a:solidFill>
              <a:latin typeface="Gill Sans MT"/>
              <a:cs typeface="Arial"/>
              <a:sym typeface="Arial"/>
            </a:endParaRPr>
          </a:p>
          <a:p>
            <a:pPr defTabSz="1219170">
              <a:lnSpc>
                <a:spcPct val="114999"/>
              </a:lnSpc>
              <a:spcBef>
                <a:spcPts val="1333"/>
              </a:spcBef>
              <a:buClr>
                <a:srgbClr val="000000"/>
              </a:buClr>
            </a:pPr>
            <a:r>
              <a:rPr lang="en" sz="1733" b="1" kern="0" dirty="0">
                <a:solidFill>
                  <a:srgbClr val="000000"/>
                </a:solidFill>
                <a:latin typeface="Gill Sans MT"/>
                <a:cs typeface="Arial"/>
                <a:sym typeface="Arial"/>
              </a:rPr>
              <a:t>Geographic Differences</a:t>
            </a:r>
            <a:r>
              <a:rPr lang="en" sz="1733" kern="0" dirty="0">
                <a:solidFill>
                  <a:srgbClr val="000000"/>
                </a:solidFill>
                <a:latin typeface="Gill Sans MT"/>
                <a:cs typeface="Arial"/>
                <a:sym typeface="Arial"/>
              </a:rPr>
              <a:t>:</a:t>
            </a:r>
          </a:p>
          <a:p>
            <a:pPr marL="228594" indent="-228594" defTabSz="1219170">
              <a:spcBef>
                <a:spcPts val="667"/>
              </a:spcBef>
              <a:spcAft>
                <a:spcPts val="400"/>
              </a:spcAft>
              <a:buClr>
                <a:srgbClr val="000000"/>
              </a:buClr>
              <a:buFont typeface="Arial"/>
              <a:buChar char="•"/>
            </a:pPr>
            <a:r>
              <a:rPr lang="en" sz="1733" kern="0" dirty="0">
                <a:solidFill>
                  <a:srgbClr val="000000"/>
                </a:solidFill>
                <a:latin typeface="Gill Sans MT"/>
                <a:cs typeface="Arial"/>
                <a:sym typeface="Arial"/>
              </a:rPr>
              <a:t>Urban/Peri-urban: CLM and documentation of client feedback.</a:t>
            </a:r>
          </a:p>
          <a:p>
            <a:pPr marL="228594" indent="-228594" defTabSz="1219170">
              <a:spcBef>
                <a:spcPts val="267"/>
              </a:spcBef>
              <a:spcAft>
                <a:spcPts val="400"/>
              </a:spcAft>
              <a:buClr>
                <a:srgbClr val="000000"/>
              </a:buClr>
              <a:buFont typeface="Arial"/>
              <a:buChar char="•"/>
            </a:pPr>
            <a:r>
              <a:rPr lang="en" sz="1733" kern="0" dirty="0">
                <a:solidFill>
                  <a:srgbClr val="000000"/>
                </a:solidFill>
                <a:latin typeface="Gill Sans MT"/>
                <a:cs typeface="Arial"/>
                <a:sym typeface="Arial"/>
              </a:rPr>
              <a:t>Rural: Accessibility and GBV training.</a:t>
            </a:r>
          </a:p>
          <a:p>
            <a:pPr defTabSz="1219170">
              <a:lnSpc>
                <a:spcPct val="114999"/>
              </a:lnSpc>
              <a:buClr>
                <a:srgbClr val="000000"/>
              </a:buClr>
              <a:buSzPts val="1100"/>
            </a:pPr>
            <a:endParaRPr lang="en" sz="1733" b="1" kern="0" dirty="0">
              <a:solidFill>
                <a:srgbClr val="000000"/>
              </a:solidFill>
              <a:latin typeface="Gill Sans MT"/>
              <a:cs typeface="Arial"/>
              <a:sym typeface="Arial"/>
            </a:endParaRPr>
          </a:p>
          <a:p>
            <a:pPr defTabSz="1219170">
              <a:lnSpc>
                <a:spcPct val="114999"/>
              </a:lnSpc>
              <a:buClr>
                <a:srgbClr val="000000"/>
              </a:buClr>
              <a:buSzPts val="1100"/>
            </a:pPr>
            <a:r>
              <a:rPr lang="en" sz="1733" b="1" kern="0" dirty="0">
                <a:solidFill>
                  <a:srgbClr val="000000"/>
                </a:solidFill>
                <a:latin typeface="Gill Sans MT"/>
                <a:cs typeface="Arial"/>
                <a:sym typeface="Arial"/>
              </a:rPr>
              <a:t>Clinic Volume Differences</a:t>
            </a:r>
            <a:r>
              <a:rPr lang="en" sz="1733" kern="0" dirty="0">
                <a:solidFill>
                  <a:srgbClr val="000000"/>
                </a:solidFill>
                <a:latin typeface="Gill Sans MT"/>
                <a:cs typeface="Arial"/>
                <a:sym typeface="Arial"/>
              </a:rPr>
              <a:t>:</a:t>
            </a:r>
          </a:p>
          <a:p>
            <a:pPr marL="228594" indent="-228594" defTabSz="1219170">
              <a:spcBef>
                <a:spcPts val="1067"/>
              </a:spcBef>
              <a:spcAft>
                <a:spcPts val="400"/>
              </a:spcAft>
              <a:buClr>
                <a:srgbClr val="000000"/>
              </a:buClr>
              <a:buSzPts val="1100"/>
              <a:buFont typeface="Arial"/>
              <a:buChar char="•"/>
            </a:pPr>
            <a:r>
              <a:rPr lang="en" sz="1733" kern="0" dirty="0">
                <a:solidFill>
                  <a:srgbClr val="000000"/>
                </a:solidFill>
                <a:latin typeface="Gill Sans MT"/>
                <a:cs typeface="Arial"/>
                <a:sym typeface="Arial"/>
              </a:rPr>
              <a:t>Low/Medium: IEC materials, lab staff needs.</a:t>
            </a:r>
          </a:p>
          <a:p>
            <a:pPr marL="228594" indent="-228594" defTabSz="1219170">
              <a:spcAft>
                <a:spcPts val="400"/>
              </a:spcAft>
              <a:buClr>
                <a:srgbClr val="000000"/>
              </a:buClr>
              <a:buSzPts val="1100"/>
              <a:buFont typeface="Arial"/>
              <a:buChar char="•"/>
            </a:pPr>
            <a:r>
              <a:rPr lang="en" sz="1733" kern="0" dirty="0">
                <a:solidFill>
                  <a:srgbClr val="000000"/>
                </a:solidFill>
                <a:latin typeface="Gill Sans MT"/>
                <a:cs typeface="Arial"/>
                <a:sym typeface="Arial"/>
              </a:rPr>
              <a:t>High: Peer counselor assignments.</a:t>
            </a:r>
          </a:p>
          <a:p>
            <a:pPr marL="228594" indent="-228594" defTabSz="1219170">
              <a:spcAft>
                <a:spcPts val="400"/>
              </a:spcAft>
              <a:buClr>
                <a:srgbClr val="000000"/>
              </a:buClr>
              <a:buSzPts val="1100"/>
              <a:buFont typeface="Arial"/>
              <a:buChar char="•"/>
            </a:pPr>
            <a:endParaRPr lang="en" sz="1733" kern="0" dirty="0">
              <a:solidFill>
                <a:srgbClr val="000000"/>
              </a:solidFill>
              <a:latin typeface="Gill Sans MT"/>
              <a:cs typeface="Arial"/>
              <a:sym typeface="Arial"/>
            </a:endParaRPr>
          </a:p>
          <a:p>
            <a:pPr defTabSz="1219170">
              <a:spcAft>
                <a:spcPts val="400"/>
              </a:spcAft>
              <a:buClr>
                <a:srgbClr val="000000"/>
              </a:buClr>
              <a:buSzPts val="1100"/>
            </a:pPr>
            <a:endParaRPr sz="1733" kern="0" dirty="0">
              <a:solidFill>
                <a:srgbClr val="000000"/>
              </a:solidFill>
              <a:latin typeface="Gill Sans MT"/>
              <a:cs typeface="Arial"/>
              <a:sym typeface="Arial"/>
            </a:endParaRPr>
          </a:p>
        </p:txBody>
      </p:sp>
      <p:cxnSp>
        <p:nvCxnSpPr>
          <p:cNvPr id="14" name="Google Shape;163;p28">
            <a:extLst>
              <a:ext uri="{FF2B5EF4-FFF2-40B4-BE49-F238E27FC236}">
                <a16:creationId xmlns:a16="http://schemas.microsoft.com/office/drawing/2014/main" id="{1C4721B5-97A9-C75B-73AE-5D1E926B7FFA}"/>
              </a:ext>
            </a:extLst>
          </p:cNvPr>
          <p:cNvCxnSpPr/>
          <p:nvPr/>
        </p:nvCxnSpPr>
        <p:spPr>
          <a:xfrm>
            <a:off x="-3400" y="1435939"/>
            <a:ext cx="11174000" cy="8000"/>
          </a:xfrm>
          <a:prstGeom prst="straightConnector1">
            <a:avLst/>
          </a:prstGeom>
          <a:noFill/>
          <a:ln w="9525" cap="flat" cmpd="sng">
            <a:solidFill>
              <a:srgbClr val="0F455F"/>
            </a:solidFill>
            <a:prstDash val="solid"/>
            <a:round/>
            <a:headEnd type="none" w="sm" len="sm"/>
            <a:tailEnd type="none" w="sm" len="sm"/>
          </a:ln>
        </p:spPr>
      </p:cxnSp>
      <p:sp>
        <p:nvSpPr>
          <p:cNvPr id="16" name="Rectangle 15">
            <a:extLst>
              <a:ext uri="{FF2B5EF4-FFF2-40B4-BE49-F238E27FC236}">
                <a16:creationId xmlns:a16="http://schemas.microsoft.com/office/drawing/2014/main" id="{BB3B78F3-87E9-C11E-526A-FBF6EE684BDC}"/>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35457036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617475" y="659638"/>
            <a:ext cx="10799744" cy="1044463"/>
          </a:xfrm>
          <a:prstGeom prst="rect">
            <a:avLst/>
          </a:prstGeom>
        </p:spPr>
        <p:txBody>
          <a:bodyPr spcFirstLastPara="1" wrap="square" lIns="91433" tIns="45700" rIns="91433" bIns="45700" anchor="ctr" anchorCtr="0">
            <a:noAutofit/>
          </a:bodyPr>
          <a:lstStyle/>
          <a:p>
            <a:r>
              <a:rPr lang="en" sz="3067" dirty="0">
                <a:latin typeface="Montserrat ExtraBold"/>
              </a:rPr>
              <a:t>Correlation analysis: PCC-AT scores vs. HIV outcome indicators</a:t>
            </a:r>
            <a:endParaRPr lang="en-US" sz="3067" dirty="0">
              <a:latin typeface="Montserrat ExtraBold"/>
            </a:endParaRPr>
          </a:p>
        </p:txBody>
      </p:sp>
      <p:sp>
        <p:nvSpPr>
          <p:cNvPr id="222" name="Google Shape;222;p33"/>
          <p:cNvSpPr txBox="1">
            <a:spLocks noGrp="1"/>
          </p:cNvSpPr>
          <p:nvPr>
            <p:ph type="title"/>
          </p:nvPr>
        </p:nvSpPr>
        <p:spPr>
          <a:xfrm>
            <a:off x="0" y="107280"/>
            <a:ext cx="4066400" cy="517600"/>
          </a:xfrm>
          <a:prstGeom prst="rect">
            <a:avLst/>
          </a:prstGeom>
          <a:solidFill>
            <a:srgbClr val="0F455F"/>
          </a:solidFill>
        </p:spPr>
        <p:txBody>
          <a:bodyPr spcFirstLastPara="1" wrap="square" lIns="91433" tIns="45700" rIns="91433" bIns="45700" anchor="ctr" anchorCtr="0">
            <a:noAutofit/>
          </a:bodyPr>
          <a:lstStyle/>
          <a:p>
            <a:pPr>
              <a:buClr>
                <a:schemeClr val="dk1"/>
              </a:buClr>
              <a:buSzPts val="1100"/>
            </a:pPr>
            <a:r>
              <a:rPr lang="en" sz="3733" b="0" dirty="0">
                <a:solidFill>
                  <a:srgbClr val="EDEBE9"/>
                </a:solidFill>
                <a:latin typeface="Montserrat ExtraBold"/>
                <a:ea typeface="Montserrat ExtraBold"/>
                <a:cs typeface="Montserrat ExtraBold"/>
                <a:sym typeface="Montserrat ExtraBold"/>
              </a:rPr>
              <a:t>Results</a:t>
            </a:r>
            <a:endParaRPr sz="3733" b="0" dirty="0">
              <a:solidFill>
                <a:srgbClr val="EDEBE9"/>
              </a:solidFill>
              <a:latin typeface="Montserrat ExtraBold"/>
              <a:ea typeface="Montserrat ExtraBold"/>
              <a:cs typeface="Montserrat ExtraBold"/>
              <a:sym typeface="Montserrat ExtraBold"/>
            </a:endParaRPr>
          </a:p>
        </p:txBody>
      </p:sp>
      <p:sp>
        <p:nvSpPr>
          <p:cNvPr id="223" name="Google Shape;223;p33"/>
          <p:cNvSpPr txBox="1"/>
          <p:nvPr/>
        </p:nvSpPr>
        <p:spPr>
          <a:xfrm>
            <a:off x="0" y="6040933"/>
            <a:ext cx="100344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Gill Sans"/>
                <a:ea typeface="Gill Sans"/>
                <a:cs typeface="Gill Sans"/>
                <a:sym typeface="Gill Sans"/>
              </a:rPr>
              <a:t>Figure 8: Correlation between PCC-AT domain scores and viral load coverage by client population group</a:t>
            </a:r>
            <a:endParaRPr sz="1600" kern="0">
              <a:solidFill>
                <a:srgbClr val="000000"/>
              </a:solidFill>
              <a:latin typeface="Gill Sans"/>
              <a:ea typeface="Gill Sans"/>
              <a:cs typeface="Gill Sans"/>
              <a:sym typeface="Gill Sans"/>
            </a:endParaRPr>
          </a:p>
        </p:txBody>
      </p:sp>
      <p:pic>
        <p:nvPicPr>
          <p:cNvPr id="224" name="Google Shape;224;p33"/>
          <p:cNvPicPr preferRelativeResize="0"/>
          <p:nvPr/>
        </p:nvPicPr>
        <p:blipFill>
          <a:blip r:embed="rId3">
            <a:alphaModFix/>
          </a:blip>
          <a:stretch>
            <a:fillRect/>
          </a:stretch>
        </p:blipFill>
        <p:spPr>
          <a:xfrm>
            <a:off x="474981" y="1820651"/>
            <a:ext cx="11242035" cy="4156284"/>
          </a:xfrm>
          <a:prstGeom prst="rect">
            <a:avLst/>
          </a:prstGeom>
          <a:noFill/>
          <a:ln>
            <a:noFill/>
          </a:ln>
        </p:spPr>
      </p:pic>
      <p:sp>
        <p:nvSpPr>
          <p:cNvPr id="3" name="Rectangle 2">
            <a:extLst>
              <a:ext uri="{FF2B5EF4-FFF2-40B4-BE49-F238E27FC236}">
                <a16:creationId xmlns:a16="http://schemas.microsoft.com/office/drawing/2014/main" id="{28A572D5-9409-60FC-8E81-C34396B32163}"/>
              </a:ext>
            </a:extLst>
          </p:cNvPr>
          <p:cNvSpPr/>
          <p:nvPr/>
        </p:nvSpPr>
        <p:spPr>
          <a:xfrm>
            <a:off x="1841" y="6547556"/>
            <a:ext cx="12171143" cy="302469"/>
          </a:xfrm>
          <a:prstGeom prst="rect">
            <a:avLst/>
          </a:prstGeom>
          <a:solidFill>
            <a:srgbClr val="E72128"/>
          </a:solidFill>
          <a:ln>
            <a:solidFill>
              <a:srgbClr val="E72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593F36-901E-6B64-1752-B5D6ECE75377}"/>
              </a:ext>
            </a:extLst>
          </p:cNvPr>
          <p:cNvSpPr>
            <a:spLocks noGrp="1"/>
          </p:cNvSpPr>
          <p:nvPr>
            <p:ph type="body" idx="1"/>
          </p:nvPr>
        </p:nvSpPr>
        <p:spPr>
          <a:xfrm>
            <a:off x="812801" y="2391146"/>
            <a:ext cx="10383495" cy="2835349"/>
          </a:xfrm>
          <a:solidFill>
            <a:schemeClr val="accent2">
              <a:lumMod val="25000"/>
              <a:lumOff val="75000"/>
            </a:schemeClr>
          </a:solidFill>
        </p:spPr>
        <p:txBody>
          <a:bodyPr/>
          <a:lstStyle/>
          <a:p>
            <a:pPr>
              <a:spcBef>
                <a:spcPts val="1067"/>
              </a:spcBef>
              <a:buFont typeface="Wingdings"/>
              <a:buChar char="Ø"/>
            </a:pPr>
            <a:r>
              <a:rPr lang="en-US" sz="2133" dirty="0">
                <a:latin typeface="Gill Sans MT"/>
              </a:rPr>
              <a:t>PCC-AT is feasible and effective for identifying strengths, weaknesses, and priorities in person-centered HIV service provision. </a:t>
            </a:r>
            <a:endParaRPr lang="en-US" sz="2133" dirty="0"/>
          </a:p>
          <a:p>
            <a:pPr>
              <a:spcBef>
                <a:spcPts val="1067"/>
              </a:spcBef>
              <a:buFont typeface="Wingdings"/>
              <a:buChar char="Ø"/>
            </a:pPr>
            <a:r>
              <a:rPr lang="en-US" sz="2133" dirty="0">
                <a:latin typeface="Gill Sans MT"/>
              </a:rPr>
              <a:t>Common challenges and themes point to opportunities for targeted interventions. </a:t>
            </a:r>
          </a:p>
          <a:p>
            <a:pPr>
              <a:spcBef>
                <a:spcPts val="1067"/>
              </a:spcBef>
              <a:buFont typeface="Wingdings"/>
              <a:buChar char="Ø"/>
            </a:pPr>
            <a:r>
              <a:rPr lang="en-US" sz="2133" dirty="0">
                <a:latin typeface="Gill Sans MT"/>
              </a:rPr>
              <a:t>Differences in priorities by facility type highlight the need for context-specific strategies </a:t>
            </a:r>
          </a:p>
          <a:p>
            <a:pPr>
              <a:spcBef>
                <a:spcPts val="1067"/>
              </a:spcBef>
              <a:buFont typeface="Wingdings"/>
              <a:buChar char="Ø"/>
            </a:pPr>
            <a:r>
              <a:rPr lang="en-US" sz="2133" dirty="0">
                <a:latin typeface="Gill Sans MT"/>
              </a:rPr>
              <a:t>PCC-AT facilitated a structured approach to assessing and improving PCC in HIV treatment. </a:t>
            </a:r>
          </a:p>
          <a:p>
            <a:pPr marL="186262" indent="0">
              <a:buNone/>
            </a:pPr>
            <a:endParaRPr lang="en-US" sz="2133" dirty="0">
              <a:latin typeface="Gill Sans MT"/>
            </a:endParaRPr>
          </a:p>
        </p:txBody>
      </p:sp>
      <p:sp>
        <p:nvSpPr>
          <p:cNvPr id="4" name="Title 3">
            <a:extLst>
              <a:ext uri="{FF2B5EF4-FFF2-40B4-BE49-F238E27FC236}">
                <a16:creationId xmlns:a16="http://schemas.microsoft.com/office/drawing/2014/main" id="{3DB15021-1D8C-8EBB-7B24-A7AFD8EBBEE5}"/>
              </a:ext>
            </a:extLst>
          </p:cNvPr>
          <p:cNvSpPr>
            <a:spLocks noGrp="1"/>
          </p:cNvSpPr>
          <p:nvPr>
            <p:ph type="title"/>
          </p:nvPr>
        </p:nvSpPr>
        <p:spPr/>
        <p:txBody>
          <a:bodyPr/>
          <a:lstStyle/>
          <a:p>
            <a:r>
              <a:rPr lang="en-US" dirty="0">
                <a:latin typeface="Montserrat ExtraBold"/>
              </a:rPr>
              <a:t>Conclusions</a:t>
            </a:r>
          </a:p>
        </p:txBody>
      </p:sp>
    </p:spTree>
    <p:extLst>
      <p:ext uri="{BB962C8B-B14F-4D97-AF65-F5344CB8AC3E}">
        <p14:creationId xmlns:p14="http://schemas.microsoft.com/office/powerpoint/2010/main" val="6804361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091"/>
        <p:cNvGrpSpPr/>
        <p:nvPr/>
      </p:nvGrpSpPr>
      <p:grpSpPr>
        <a:xfrm>
          <a:off x="0" y="0"/>
          <a:ext cx="0" cy="0"/>
          <a:chOff x="0" y="0"/>
          <a:chExt cx="0" cy="0"/>
        </a:xfrm>
      </p:grpSpPr>
      <p:sp>
        <p:nvSpPr>
          <p:cNvPr id="3092" name="Google Shape;3092;p402"/>
          <p:cNvSpPr txBox="1">
            <a:spLocks noGrp="1"/>
          </p:cNvSpPr>
          <p:nvPr>
            <p:ph type="title"/>
          </p:nvPr>
        </p:nvSpPr>
        <p:spPr>
          <a:xfrm>
            <a:off x="542233" y="394267"/>
            <a:ext cx="10576400" cy="890400"/>
          </a:xfrm>
          <a:prstGeom prst="rect">
            <a:avLst/>
          </a:prstGeom>
        </p:spPr>
        <p:txBody>
          <a:bodyPr spcFirstLastPara="1" wrap="square" lIns="121900" tIns="121900" rIns="121900" bIns="121900" anchor="ctr" anchorCtr="0">
            <a:normAutofit/>
          </a:bodyPr>
          <a:lstStyle/>
          <a:p>
            <a:r>
              <a:rPr lang="en" dirty="0">
                <a:latin typeface="Gill Sans MT" panose="020B0502020104020203" pitchFamily="34" charset="0"/>
              </a:rPr>
              <a:t>Publications</a:t>
            </a:r>
            <a:r>
              <a:rPr lang="en" dirty="0"/>
              <a:t>  </a:t>
            </a:r>
            <a:endParaRPr dirty="0"/>
          </a:p>
        </p:txBody>
      </p:sp>
      <p:sp>
        <p:nvSpPr>
          <p:cNvPr id="3093" name="Google Shape;3093;p402"/>
          <p:cNvSpPr txBox="1"/>
          <p:nvPr/>
        </p:nvSpPr>
        <p:spPr>
          <a:xfrm>
            <a:off x="377800" y="1379300"/>
            <a:ext cx="5944400" cy="4238000"/>
          </a:xfrm>
          <a:prstGeom prst="rect">
            <a:avLst/>
          </a:prstGeom>
          <a:noFill/>
          <a:ln>
            <a:noFill/>
          </a:ln>
        </p:spPr>
        <p:txBody>
          <a:bodyPr spcFirstLastPara="1" wrap="square" lIns="121900" tIns="121900" rIns="121900" bIns="121900" anchor="t" anchorCtr="0">
            <a:noAutofit/>
          </a:bodyPr>
          <a:lstStyle/>
          <a:p>
            <a:pPr marL="609585" indent="-474121" defTabSz="1219170">
              <a:buClr>
                <a:srgbClr val="000000"/>
              </a:buClr>
              <a:buSzPts val="2000"/>
              <a:buFont typeface="Calibri"/>
              <a:buChar char="●"/>
            </a:pPr>
            <a:r>
              <a:rPr lang="en" sz="2667" u="sng" kern="0" dirty="0">
                <a:solidFill>
                  <a:srgbClr val="0000FF"/>
                </a:solidFill>
                <a:latin typeface="Gill Sans MT" panose="020B0502020104020203" pitchFamily="34" charset="0"/>
                <a:ea typeface="Calibri"/>
                <a:cs typeface="Calibri"/>
                <a:sym typeface="Calibri"/>
                <a:hlinkClick r:id="rId3">
                  <a:extLst>
                    <a:ext uri="{A12FA001-AC4F-418D-AE19-62706E023703}">
                      <ahyp:hlinkClr xmlns:ahyp="http://schemas.microsoft.com/office/drawing/2018/hyperlinkcolor" val="tx"/>
                    </a:ext>
                  </a:extLst>
                </a:hlinkClick>
              </a:rPr>
              <a:t>Systematic review</a:t>
            </a:r>
            <a:endParaRPr sz="2667" kern="0" dirty="0">
              <a:solidFill>
                <a:srgbClr val="000000"/>
              </a:solidFill>
              <a:latin typeface="Gill Sans MT" panose="020B0502020104020203" pitchFamily="34" charset="0"/>
              <a:ea typeface="Calibri"/>
              <a:cs typeface="Calibri"/>
              <a:sym typeface="Calibri"/>
            </a:endParaRPr>
          </a:p>
          <a:p>
            <a:pPr marL="609585" indent="-474121" defTabSz="1219170">
              <a:buClr>
                <a:srgbClr val="000000"/>
              </a:buClr>
              <a:buSzPts val="2000"/>
              <a:buFont typeface="Calibri"/>
              <a:buChar char="●"/>
            </a:pPr>
            <a:r>
              <a:rPr lang="en" sz="2667" kern="0" dirty="0">
                <a:solidFill>
                  <a:srgbClr val="000000"/>
                </a:solidFill>
                <a:latin typeface="Gill Sans MT" panose="020B0502020104020203" pitchFamily="34" charset="0"/>
                <a:ea typeface="Calibri"/>
                <a:cs typeface="Calibri"/>
                <a:sym typeface="Calibri"/>
              </a:rPr>
              <a:t>Ops research in Ghana</a:t>
            </a:r>
            <a:endParaRPr sz="2667" kern="0" dirty="0">
              <a:solidFill>
                <a:srgbClr val="000000"/>
              </a:solidFill>
              <a:latin typeface="Gill Sans MT" panose="020B0502020104020203" pitchFamily="34" charset="0"/>
              <a:ea typeface="Calibri"/>
              <a:cs typeface="Calibri"/>
              <a:sym typeface="Calibri"/>
            </a:endParaRPr>
          </a:p>
          <a:p>
            <a:pPr marL="1219170" lvl="1" indent="-474121" defTabSz="1219170">
              <a:buClr>
                <a:srgbClr val="000000"/>
              </a:buClr>
              <a:buSzPts val="2000"/>
              <a:buFont typeface="Calibri"/>
              <a:buChar char="○"/>
            </a:pPr>
            <a:r>
              <a:rPr lang="en" sz="2667" u="sng" kern="0" dirty="0">
                <a:solidFill>
                  <a:srgbClr val="0000FF"/>
                </a:solidFill>
                <a:latin typeface="Gill Sans MT" panose="020B0502020104020203" pitchFamily="34" charset="0"/>
                <a:ea typeface="Calibri"/>
                <a:cs typeface="Calibri"/>
                <a:sym typeface="Calibri"/>
                <a:hlinkClick r:id="rId4">
                  <a:extLst>
                    <a:ext uri="{A12FA001-AC4F-418D-AE19-62706E023703}">
                      <ahyp:hlinkClr xmlns:ahyp="http://schemas.microsoft.com/office/drawing/2018/hyperlinkcolor" val="tx"/>
                    </a:ext>
                  </a:extLst>
                </a:hlinkClick>
              </a:rPr>
              <a:t>Protocol</a:t>
            </a:r>
            <a:endParaRPr sz="2667" kern="0" dirty="0">
              <a:solidFill>
                <a:srgbClr val="000000"/>
              </a:solidFill>
              <a:latin typeface="Gill Sans MT" panose="020B0502020104020203" pitchFamily="34" charset="0"/>
              <a:ea typeface="Calibri"/>
              <a:cs typeface="Calibri"/>
              <a:sym typeface="Calibri"/>
            </a:endParaRPr>
          </a:p>
          <a:p>
            <a:pPr marL="1219170" lvl="1" indent="-474121" defTabSz="1219170">
              <a:buClr>
                <a:srgbClr val="000000"/>
              </a:buClr>
              <a:buSzPts val="2000"/>
              <a:buFont typeface="Calibri"/>
              <a:buChar char="○"/>
            </a:pPr>
            <a:r>
              <a:rPr lang="en" sz="2667" u="sng" kern="0" dirty="0">
                <a:solidFill>
                  <a:srgbClr val="0000FF"/>
                </a:solidFill>
                <a:latin typeface="Gill Sans MT" panose="020B0502020104020203" pitchFamily="34" charset="0"/>
                <a:ea typeface="Calibri"/>
                <a:cs typeface="Calibri"/>
                <a:sym typeface="Calibri"/>
                <a:hlinkClick r:id="rId5">
                  <a:extLst>
                    <a:ext uri="{A12FA001-AC4F-418D-AE19-62706E023703}">
                      <ahyp:hlinkClr xmlns:ahyp="http://schemas.microsoft.com/office/drawing/2018/hyperlinkcolor" val="tx"/>
                    </a:ext>
                  </a:extLst>
                </a:hlinkClick>
              </a:rPr>
              <a:t>Feasibility results</a:t>
            </a:r>
            <a:endParaRPr sz="2667" kern="0" dirty="0">
              <a:solidFill>
                <a:srgbClr val="000000"/>
              </a:solidFill>
              <a:latin typeface="Gill Sans MT" panose="020B0502020104020203" pitchFamily="34" charset="0"/>
              <a:ea typeface="Calibri"/>
              <a:cs typeface="Calibri"/>
              <a:sym typeface="Calibri"/>
            </a:endParaRPr>
          </a:p>
          <a:p>
            <a:pPr marL="1219170" lvl="1" indent="-482588" defTabSz="1219170">
              <a:buClr>
                <a:srgbClr val="000000"/>
              </a:buClr>
              <a:buSzPts val="2100"/>
              <a:buFont typeface="Calibri"/>
              <a:buChar char="○"/>
            </a:pPr>
            <a:r>
              <a:rPr lang="en" sz="2667" u="sng" kern="0" dirty="0">
                <a:solidFill>
                  <a:srgbClr val="0000FF"/>
                </a:solidFill>
                <a:latin typeface="Gill Sans MT" panose="020B0502020104020203" pitchFamily="34" charset="0"/>
                <a:ea typeface="Calibri"/>
                <a:cs typeface="Calibri"/>
                <a:sym typeface="Calibri"/>
                <a:hlinkClick r:id="rId6">
                  <a:extLst>
                    <a:ext uri="{A12FA001-AC4F-418D-AE19-62706E023703}">
                      <ahyp:hlinkClr xmlns:ahyp="http://schemas.microsoft.com/office/drawing/2018/hyperlinkcolor" val="tx"/>
                    </a:ext>
                  </a:extLst>
                </a:hlinkClick>
              </a:rPr>
              <a:t>Consistency and validity results</a:t>
            </a:r>
            <a:endParaRPr sz="1600" kern="0" dirty="0">
              <a:solidFill>
                <a:srgbClr val="000000"/>
              </a:solidFill>
              <a:latin typeface="Gill Sans MT" panose="020B0502020104020203" pitchFamily="34" charset="0"/>
              <a:ea typeface="Calibri"/>
              <a:cs typeface="Calibri"/>
              <a:sym typeface="Calibri"/>
            </a:endParaRPr>
          </a:p>
          <a:p>
            <a:pPr marL="1219170" lvl="1" indent="-474121" defTabSz="1219170">
              <a:buClr>
                <a:srgbClr val="000000"/>
              </a:buClr>
              <a:buSzPts val="2000"/>
              <a:buFont typeface="Calibri"/>
              <a:buChar char="○"/>
            </a:pPr>
            <a:r>
              <a:rPr lang="en" sz="2667" u="sng" kern="0" dirty="0">
                <a:solidFill>
                  <a:srgbClr val="0000FF"/>
                </a:solidFill>
                <a:latin typeface="Gill Sans MT" panose="020B0502020104020203" pitchFamily="34" charset="0"/>
                <a:ea typeface="Calibri"/>
                <a:cs typeface="Calibri"/>
                <a:sym typeface="Calibri"/>
                <a:hlinkClick r:id="rId7">
                  <a:extLst>
                    <a:ext uri="{A12FA001-AC4F-418D-AE19-62706E023703}">
                      <ahyp:hlinkClr xmlns:ahyp="http://schemas.microsoft.com/office/drawing/2018/hyperlinkcolor" val="tx"/>
                    </a:ext>
                  </a:extLst>
                </a:hlinkClick>
              </a:rPr>
              <a:t>Commentary</a:t>
            </a:r>
            <a:endParaRPr sz="2667" kern="0" dirty="0">
              <a:solidFill>
                <a:srgbClr val="000000"/>
              </a:solidFill>
              <a:latin typeface="Gill Sans MT" panose="020B0502020104020203" pitchFamily="34" charset="0"/>
              <a:ea typeface="Calibri"/>
              <a:cs typeface="Calibri"/>
              <a:sym typeface="Calibri"/>
            </a:endParaRPr>
          </a:p>
          <a:p>
            <a:pPr marL="609585" indent="-474121" defTabSz="1219170">
              <a:buClr>
                <a:srgbClr val="000000"/>
              </a:buClr>
              <a:buSzPts val="2000"/>
              <a:buFont typeface="Calibri"/>
              <a:buChar char="●"/>
            </a:pPr>
            <a:r>
              <a:rPr lang="en" sz="2667" kern="0" dirty="0">
                <a:solidFill>
                  <a:srgbClr val="000000"/>
                </a:solidFill>
                <a:latin typeface="Gill Sans MT" panose="020B0502020104020203" pitchFamily="34" charset="0"/>
                <a:ea typeface="Calibri"/>
                <a:cs typeface="Calibri"/>
                <a:sym typeface="Calibri"/>
              </a:rPr>
              <a:t>Ops research in Zambia</a:t>
            </a:r>
            <a:endParaRPr sz="2667" kern="0" dirty="0">
              <a:solidFill>
                <a:srgbClr val="000000"/>
              </a:solidFill>
              <a:latin typeface="Gill Sans MT" panose="020B0502020104020203" pitchFamily="34" charset="0"/>
              <a:ea typeface="Calibri"/>
              <a:cs typeface="Calibri"/>
              <a:sym typeface="Calibri"/>
            </a:endParaRPr>
          </a:p>
          <a:p>
            <a:pPr marL="1219170" lvl="1" indent="-482588" defTabSz="1219170">
              <a:buClr>
                <a:srgbClr val="000000"/>
              </a:buClr>
              <a:buSzPts val="2100"/>
              <a:buFont typeface="Calibri"/>
              <a:buChar char="○"/>
            </a:pPr>
            <a:r>
              <a:rPr lang="en" sz="2667" u="sng" kern="0" dirty="0">
                <a:solidFill>
                  <a:srgbClr val="0000FF"/>
                </a:solidFill>
                <a:latin typeface="Gill Sans MT" panose="020B0502020104020203" pitchFamily="34" charset="0"/>
                <a:ea typeface="Calibri"/>
                <a:cs typeface="Calibri"/>
                <a:sym typeface="Calibri"/>
                <a:hlinkClick r:id="rId8">
                  <a:extLst>
                    <a:ext uri="{A12FA001-AC4F-418D-AE19-62706E023703}">
                      <ahyp:hlinkClr xmlns:ahyp="http://schemas.microsoft.com/office/drawing/2018/hyperlinkcolor" val="tx"/>
                    </a:ext>
                  </a:extLst>
                </a:hlinkClick>
              </a:rPr>
              <a:t>Protocol </a:t>
            </a:r>
            <a:endParaRPr sz="2667" kern="0" dirty="0">
              <a:solidFill>
                <a:srgbClr val="000000"/>
              </a:solidFill>
              <a:latin typeface="Gill Sans MT" panose="020B0502020104020203" pitchFamily="34" charset="0"/>
              <a:ea typeface="Calibri"/>
              <a:cs typeface="Calibri"/>
              <a:sym typeface="Calibri"/>
            </a:endParaRPr>
          </a:p>
          <a:p>
            <a:pPr marL="1219170" lvl="1" indent="-491054" defTabSz="1219170">
              <a:buClr>
                <a:srgbClr val="000000"/>
              </a:buClr>
              <a:buSzPts val="2200"/>
              <a:buFont typeface="Calibri"/>
              <a:buChar char="○"/>
            </a:pPr>
            <a:r>
              <a:rPr lang="en" sz="2667" u="sng" kern="0" dirty="0">
                <a:solidFill>
                  <a:srgbClr val="0000FF"/>
                </a:solidFill>
                <a:latin typeface="Gill Sans MT" panose="020B0502020104020203" pitchFamily="34" charset="0"/>
                <a:ea typeface="Calibri"/>
                <a:cs typeface="Calibri"/>
                <a:sym typeface="Calibri"/>
                <a:hlinkClick r:id="rId9">
                  <a:extLst>
                    <a:ext uri="{A12FA001-AC4F-418D-AE19-62706E023703}">
                      <ahyp:hlinkClr xmlns:ahyp="http://schemas.microsoft.com/office/drawing/2018/hyperlinkcolor" val="tx"/>
                    </a:ext>
                  </a:extLst>
                </a:hlinkClick>
              </a:rPr>
              <a:t>Qualitative results</a:t>
            </a:r>
            <a:r>
              <a:rPr lang="en" sz="2667" kern="0" dirty="0">
                <a:solidFill>
                  <a:srgbClr val="000000"/>
                </a:solidFill>
                <a:latin typeface="Gill Sans MT" panose="020B0502020104020203" pitchFamily="34" charset="0"/>
                <a:ea typeface="Calibri"/>
                <a:cs typeface="Calibri"/>
                <a:sym typeface="Calibri"/>
              </a:rPr>
              <a:t>–action plans</a:t>
            </a:r>
            <a:endParaRPr sz="2667" kern="0" dirty="0">
              <a:solidFill>
                <a:srgbClr val="000000"/>
              </a:solidFill>
              <a:latin typeface="Gill Sans MT" panose="020B0502020104020203" pitchFamily="34" charset="0"/>
              <a:ea typeface="Calibri"/>
              <a:cs typeface="Calibri"/>
              <a:sym typeface="Calibri"/>
            </a:endParaRPr>
          </a:p>
          <a:p>
            <a:pPr marL="1219170" lvl="1" indent="-474121" defTabSz="1219170">
              <a:buClr>
                <a:srgbClr val="000000"/>
              </a:buClr>
              <a:buSzPts val="2000"/>
              <a:buFont typeface="Calibri"/>
              <a:buChar char="○"/>
            </a:pPr>
            <a:r>
              <a:rPr lang="en" sz="2667" kern="0" dirty="0">
                <a:solidFill>
                  <a:srgbClr val="000000"/>
                </a:solidFill>
                <a:latin typeface="Gill Sans MT" panose="020B0502020104020203" pitchFamily="34" charset="0"/>
                <a:ea typeface="Calibri"/>
                <a:cs typeface="Calibri"/>
                <a:sym typeface="Calibri"/>
              </a:rPr>
              <a:t>Quantitative results–scores vs. HIV outcomes </a:t>
            </a:r>
            <a:r>
              <a:rPr lang="en" sz="1867" kern="0" dirty="0">
                <a:solidFill>
                  <a:srgbClr val="000000"/>
                </a:solidFill>
                <a:latin typeface="Gill Sans MT" panose="020B0502020104020203" pitchFamily="34" charset="0"/>
                <a:ea typeface="Calibri"/>
                <a:cs typeface="Calibri"/>
                <a:sym typeface="Calibri"/>
              </a:rPr>
              <a:t>(under development)</a:t>
            </a:r>
            <a:endParaRPr sz="1867" kern="0" dirty="0">
              <a:solidFill>
                <a:srgbClr val="000000"/>
              </a:solidFill>
              <a:latin typeface="Gill Sans MT" panose="020B0502020104020203" pitchFamily="34" charset="0"/>
              <a:ea typeface="Calibri"/>
              <a:cs typeface="Calibri"/>
              <a:sym typeface="Calibri"/>
            </a:endParaRPr>
          </a:p>
        </p:txBody>
      </p:sp>
      <p:pic>
        <p:nvPicPr>
          <p:cNvPr id="3094" name="Google Shape;3094;p402"/>
          <p:cNvPicPr preferRelativeResize="0"/>
          <p:nvPr/>
        </p:nvPicPr>
        <p:blipFill rotWithShape="1">
          <a:blip r:embed="rId10" cstate="email">
            <a:alphaModFix/>
            <a:extLst>
              <a:ext uri="{28A0092B-C50C-407E-A947-70E740481C1C}">
                <a14:useLocalDpi xmlns:a14="http://schemas.microsoft.com/office/drawing/2010/main"/>
              </a:ext>
            </a:extLst>
          </a:blip>
          <a:srcRect r="-491"/>
          <a:stretch/>
        </p:blipFill>
        <p:spPr>
          <a:xfrm rot="-696105">
            <a:off x="6291504" y="2073986"/>
            <a:ext cx="2748285" cy="3595333"/>
          </a:xfrm>
          <a:prstGeom prst="rect">
            <a:avLst/>
          </a:prstGeom>
          <a:noFill/>
          <a:ln w="28575" cap="flat" cmpd="sng">
            <a:solidFill>
              <a:srgbClr val="0F455F"/>
            </a:solidFill>
            <a:prstDash val="solid"/>
            <a:round/>
            <a:headEnd type="none" w="sm" len="sm"/>
            <a:tailEnd type="none" w="sm" len="sm"/>
          </a:ln>
        </p:spPr>
      </p:pic>
      <p:pic>
        <p:nvPicPr>
          <p:cNvPr id="3095" name="Google Shape;3095;p402"/>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8061417" y="1614567"/>
            <a:ext cx="2848153" cy="3550317"/>
          </a:xfrm>
          <a:prstGeom prst="rect">
            <a:avLst/>
          </a:prstGeom>
          <a:noFill/>
          <a:ln w="28575" cap="flat" cmpd="sng">
            <a:solidFill>
              <a:srgbClr val="0F455F"/>
            </a:solidFill>
            <a:prstDash val="solid"/>
            <a:round/>
            <a:headEnd type="none" w="sm" len="sm"/>
            <a:tailEnd type="none" w="sm" len="sm"/>
          </a:ln>
        </p:spPr>
      </p:pic>
      <p:pic>
        <p:nvPicPr>
          <p:cNvPr id="3096" name="Google Shape;3096;p402"/>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rot="802845">
            <a:off x="10054003" y="2098803"/>
            <a:ext cx="2725879" cy="3545692"/>
          </a:xfrm>
          <a:prstGeom prst="rect">
            <a:avLst/>
          </a:prstGeom>
          <a:noFill/>
          <a:ln w="28575" cap="flat" cmpd="sng">
            <a:solidFill>
              <a:srgbClr val="0F455F"/>
            </a:solidFill>
            <a:prstDash val="solid"/>
            <a:round/>
            <a:headEnd type="none" w="sm" len="sm"/>
            <a:tailEnd type="none" w="sm" len="sm"/>
          </a:ln>
        </p:spPr>
      </p:pic>
    </p:spTree>
    <p:extLst>
      <p:ext uri="{BB962C8B-B14F-4D97-AF65-F5344CB8AC3E}">
        <p14:creationId xmlns:p14="http://schemas.microsoft.com/office/powerpoint/2010/main" val="24119479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1B4E6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E17604-0661-02BF-69E1-4FB84B2BD0A4}"/>
              </a:ext>
            </a:extLst>
          </p:cNvPr>
          <p:cNvSpPr/>
          <p:nvPr/>
        </p:nvSpPr>
        <p:spPr>
          <a:xfrm>
            <a:off x="379" y="3707753"/>
            <a:ext cx="12194284" cy="31538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5" name="Rectangle 4">
            <a:extLst>
              <a:ext uri="{FF2B5EF4-FFF2-40B4-BE49-F238E27FC236}">
                <a16:creationId xmlns:a16="http://schemas.microsoft.com/office/drawing/2014/main" id="{DB96FF12-72DC-345D-122F-DE9B18CD87A9}"/>
              </a:ext>
            </a:extLst>
          </p:cNvPr>
          <p:cNvSpPr/>
          <p:nvPr/>
        </p:nvSpPr>
        <p:spPr>
          <a:xfrm>
            <a:off x="380" y="3542101"/>
            <a:ext cx="12315761" cy="3440993"/>
          </a:xfrm>
          <a:prstGeom prst="rect">
            <a:avLst/>
          </a:prstGeom>
          <a:solidFill>
            <a:srgbClr val="1B4E67">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Title 1">
            <a:extLst>
              <a:ext uri="{FF2B5EF4-FFF2-40B4-BE49-F238E27FC236}">
                <a16:creationId xmlns:a16="http://schemas.microsoft.com/office/drawing/2014/main" id="{4FFBA661-7C13-F422-A1BE-B1F29ABEE950}"/>
              </a:ext>
            </a:extLst>
          </p:cNvPr>
          <p:cNvSpPr>
            <a:spLocks noGrp="1"/>
          </p:cNvSpPr>
          <p:nvPr>
            <p:ph type="title"/>
          </p:nvPr>
        </p:nvSpPr>
        <p:spPr>
          <a:xfrm>
            <a:off x="415600" y="1951192"/>
            <a:ext cx="11360800" cy="1122400"/>
          </a:xfrm>
        </p:spPr>
        <p:txBody>
          <a:bodyPr/>
          <a:lstStyle/>
          <a:p>
            <a:r>
              <a:rPr lang="en-US" dirty="0">
                <a:solidFill>
                  <a:srgbClr val="FFFFFF"/>
                </a:solidFill>
                <a:latin typeface="Montserrat ExtraBold"/>
              </a:rPr>
              <a:t>Thank You</a:t>
            </a:r>
          </a:p>
        </p:txBody>
      </p:sp>
      <p:sp>
        <p:nvSpPr>
          <p:cNvPr id="3" name="TextBox 2">
            <a:extLst>
              <a:ext uri="{FF2B5EF4-FFF2-40B4-BE49-F238E27FC236}">
                <a16:creationId xmlns:a16="http://schemas.microsoft.com/office/drawing/2014/main" id="{FBB59CB9-2879-5062-4E5C-86805A838E08}"/>
              </a:ext>
            </a:extLst>
          </p:cNvPr>
          <p:cNvSpPr txBox="1"/>
          <p:nvPr/>
        </p:nvSpPr>
        <p:spPr>
          <a:xfrm>
            <a:off x="683553" y="4477179"/>
            <a:ext cx="5814961" cy="12722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2667" b="1" kern="0" dirty="0">
                <a:solidFill>
                  <a:srgbClr val="1B4E67"/>
                </a:solidFill>
                <a:latin typeface="Gill Sans MT"/>
                <a:cs typeface="Arial"/>
                <a:sym typeface="Arial"/>
              </a:rPr>
              <a:t>Contact: </a:t>
            </a:r>
          </a:p>
          <a:p>
            <a:pPr defTabSz="1219170">
              <a:buClr>
                <a:srgbClr val="000000"/>
              </a:buClr>
            </a:pPr>
            <a:r>
              <a:rPr lang="en-US" sz="2400" kern="0" err="1">
                <a:solidFill>
                  <a:srgbClr val="1B4E67"/>
                </a:solidFill>
                <a:latin typeface="Gill Sans MT"/>
                <a:cs typeface="Arial"/>
                <a:sym typeface="Arial"/>
              </a:rPr>
              <a:t>Lackeby</a:t>
            </a:r>
            <a:r>
              <a:rPr lang="en-US" sz="2400" kern="0" dirty="0">
                <a:solidFill>
                  <a:srgbClr val="1B4E67"/>
                </a:solidFill>
                <a:latin typeface="Gill Sans MT"/>
                <a:cs typeface="Arial"/>
                <a:sym typeface="Arial"/>
              </a:rPr>
              <a:t> Kawanga </a:t>
            </a:r>
          </a:p>
          <a:p>
            <a:pPr defTabSz="1219170">
              <a:buClr>
                <a:srgbClr val="000000"/>
              </a:buClr>
            </a:pPr>
            <a:r>
              <a:rPr lang="en-US" sz="2400" kern="0" dirty="0">
                <a:solidFill>
                  <a:srgbClr val="1B4E67"/>
                </a:solidFill>
                <a:latin typeface="Gill Sans MT"/>
                <a:cs typeface="Arial"/>
                <a:sym typeface="Arial"/>
              </a:rPr>
              <a:t>lackeby_kawanga@zm.jsi.com</a:t>
            </a:r>
          </a:p>
        </p:txBody>
      </p:sp>
      <p:pic>
        <p:nvPicPr>
          <p:cNvPr id="4" name="Picture 3" descr="A red and white rectangular sign with white letters&#10;&#10;Description automatically generated">
            <a:extLst>
              <a:ext uri="{FF2B5EF4-FFF2-40B4-BE49-F238E27FC236}">
                <a16:creationId xmlns:a16="http://schemas.microsoft.com/office/drawing/2014/main" id="{9134133A-F5A6-A792-171E-779FB1E748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56336" y="4476043"/>
            <a:ext cx="1750869" cy="1232455"/>
          </a:xfrm>
          <a:prstGeom prst="rect">
            <a:avLst/>
          </a:prstGeom>
        </p:spPr>
      </p:pic>
    </p:spTree>
    <p:extLst>
      <p:ext uri="{BB962C8B-B14F-4D97-AF65-F5344CB8AC3E}">
        <p14:creationId xmlns:p14="http://schemas.microsoft.com/office/powerpoint/2010/main" val="38916606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59C5-80CF-95F2-8735-581ECB39C339}"/>
              </a:ext>
            </a:extLst>
          </p:cNvPr>
          <p:cNvSpPr>
            <a:spLocks noGrp="1"/>
          </p:cNvSpPr>
          <p:nvPr>
            <p:ph type="title"/>
          </p:nvPr>
        </p:nvSpPr>
        <p:spPr/>
        <p:txBody>
          <a:bodyPr/>
          <a:lstStyle/>
          <a:p>
            <a:r>
              <a:rPr lang="en-US" sz="2800" dirty="0"/>
              <a:t>Session 6 – There is no health without mental health</a:t>
            </a:r>
            <a:endParaRPr lang="en-CH" sz="2800" dirty="0"/>
          </a:p>
        </p:txBody>
      </p:sp>
      <p:pic>
        <p:nvPicPr>
          <p:cNvPr id="7" name="Picture Placeholder 6" descr="Stressed healthcare worker">
            <a:extLst>
              <a:ext uri="{FF2B5EF4-FFF2-40B4-BE49-F238E27FC236}">
                <a16:creationId xmlns:a16="http://schemas.microsoft.com/office/drawing/2014/main" id="{C3B85634-D02A-E760-EA12-DF0F6B6C4B73}"/>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graphicFrame>
        <p:nvGraphicFramePr>
          <p:cNvPr id="5" name="Table 4">
            <a:extLst>
              <a:ext uri="{FF2B5EF4-FFF2-40B4-BE49-F238E27FC236}">
                <a16:creationId xmlns:a16="http://schemas.microsoft.com/office/drawing/2014/main" id="{7994A257-9E60-A76C-6880-5CD9ECEFBA77}"/>
              </a:ext>
            </a:extLst>
          </p:cNvPr>
          <p:cNvGraphicFramePr>
            <a:graphicFrameLocks noGrp="1"/>
          </p:cNvGraphicFramePr>
          <p:nvPr/>
        </p:nvGraphicFramePr>
        <p:xfrm>
          <a:off x="442913" y="2765425"/>
          <a:ext cx="6024793" cy="1440016"/>
        </p:xfrm>
        <a:graphic>
          <a:graphicData uri="http://schemas.openxmlformats.org/drawingml/2006/table">
            <a:tbl>
              <a:tblPr firstRow="1" firstCol="1" bandRow="1"/>
              <a:tblGrid>
                <a:gridCol w="1166498">
                  <a:extLst>
                    <a:ext uri="{9D8B030D-6E8A-4147-A177-3AD203B41FA5}">
                      <a16:colId xmlns:a16="http://schemas.microsoft.com/office/drawing/2014/main" val="656252016"/>
                    </a:ext>
                  </a:extLst>
                </a:gridCol>
                <a:gridCol w="3509016">
                  <a:extLst>
                    <a:ext uri="{9D8B030D-6E8A-4147-A177-3AD203B41FA5}">
                      <a16:colId xmlns:a16="http://schemas.microsoft.com/office/drawing/2014/main" val="1567833846"/>
                    </a:ext>
                  </a:extLst>
                </a:gridCol>
                <a:gridCol w="1349279">
                  <a:extLst>
                    <a:ext uri="{9D8B030D-6E8A-4147-A177-3AD203B41FA5}">
                      <a16:colId xmlns:a16="http://schemas.microsoft.com/office/drawing/2014/main" val="1883968090"/>
                    </a:ext>
                  </a:extLst>
                </a:gridCol>
              </a:tblGrid>
              <a:tr h="501882">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Time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Session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Verdana" panose="020B0604030504040204" pitchFamily="34" charset="0"/>
                          <a:ea typeface="Verdana" panose="020B0604030504040204" pitchFamily="34" charset="0"/>
                          <a:cs typeface="Verdana" panose="020B0604030504040204" pitchFamily="34" charset="0"/>
                        </a:rPr>
                        <a:t>Speaker / Moderator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extLst>
                  <a:ext uri="{0D108BD9-81ED-4DB2-BD59-A6C34878D82A}">
                    <a16:rowId xmlns:a16="http://schemas.microsoft.com/office/drawing/2014/main" val="3370550726"/>
                  </a:ext>
                </a:extLst>
              </a:tr>
              <a:tr h="469067">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10:30 – 11:15</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Healthcare provider stress management </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marL="24130">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Sandra Simbeza</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3983676696"/>
                  </a:ext>
                </a:extLst>
              </a:tr>
              <a:tr h="469067">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11:15 – 12:00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Reflections and lessons learnt so far</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All</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1763231725"/>
                  </a:ext>
                </a:extLst>
              </a:tr>
            </a:tbl>
          </a:graphicData>
        </a:graphic>
      </p:graphicFrame>
    </p:spTree>
    <p:extLst>
      <p:ext uri="{BB962C8B-B14F-4D97-AF65-F5344CB8AC3E}">
        <p14:creationId xmlns:p14="http://schemas.microsoft.com/office/powerpoint/2010/main" val="22229433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Google Shape;55;p13">
            <a:extLst>
              <a:ext uri="{FF2B5EF4-FFF2-40B4-BE49-F238E27FC236}">
                <a16:creationId xmlns:a16="http://schemas.microsoft.com/office/drawing/2014/main" id="{F28CC84F-6602-AC60-E7CF-909C8BBFEE83}"/>
              </a:ext>
            </a:extLst>
          </p:cNvPr>
          <p:cNvSpPr txBox="1">
            <a:spLocks/>
          </p:cNvSpPr>
          <p:nvPr/>
        </p:nvSpPr>
        <p:spPr>
          <a:xfrm>
            <a:off x="378933" y="3632200"/>
            <a:ext cx="11813068" cy="121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464646"/>
              </a:buClr>
              <a:buSzPts val="2800"/>
              <a:buFont typeface="Arial"/>
              <a:buNone/>
              <a:tabLst/>
              <a:defRPr/>
            </a:pPr>
            <a:r>
              <a:rPr kumimoji="0" lang="en-US" sz="3733" b="1" i="0" u="none" strike="noStrike" kern="1200" cap="none" spc="0" normalizeH="0" baseline="0" noProof="0" dirty="0">
                <a:ln>
                  <a:noFill/>
                </a:ln>
                <a:solidFill>
                  <a:prstClr val="black"/>
                </a:solidFill>
                <a:effectLst/>
                <a:uLnTx/>
                <a:uFillTx/>
                <a:latin typeface="Arial"/>
                <a:cs typeface="Arial"/>
                <a:sym typeface="Arial"/>
              </a:rPr>
              <a:t>Healthcare Providers Stress Management Training Module</a:t>
            </a:r>
            <a:r>
              <a:rPr kumimoji="0" lang="en-US" sz="2400" b="1" i="0" u="none" strike="noStrike" kern="1200" cap="none" spc="0" normalizeH="0" baseline="0" noProof="0" dirty="0">
                <a:ln>
                  <a:noFill/>
                </a:ln>
                <a:solidFill>
                  <a:prstClr val="black"/>
                </a:solidFill>
                <a:effectLst/>
                <a:uLnTx/>
                <a:uFillTx/>
                <a:latin typeface="Arial"/>
                <a:cs typeface="Arial"/>
                <a:sym typeface="Arial"/>
              </a:rPr>
              <a:t>.</a:t>
            </a:r>
          </a:p>
          <a:p>
            <a:pPr marL="0" marR="0" lvl="0" indent="0" algn="ctr" defTabSz="1219170" rtl="0" eaLnBrk="1" fontAlgn="auto" latinLnBrk="0" hangingPunct="1">
              <a:lnSpc>
                <a:spcPct val="100000"/>
              </a:lnSpc>
              <a:spcBef>
                <a:spcPts val="0"/>
              </a:spcBef>
              <a:spcAft>
                <a:spcPts val="0"/>
              </a:spcAft>
              <a:buClr>
                <a:srgbClr val="464646"/>
              </a:buClr>
              <a:buSzPts val="2800"/>
              <a:buFont typeface="Arial"/>
              <a:buNone/>
              <a:tabLst/>
              <a:defRPr/>
            </a:pPr>
            <a:endParaRPr kumimoji="0" lang="en-US" sz="1867" b="1" i="0" u="none" strike="noStrike" kern="1200" cap="none" spc="0" normalizeH="0" baseline="0" noProof="0" dirty="0">
              <a:ln>
                <a:noFill/>
              </a:ln>
              <a:solidFill>
                <a:prstClr val="black"/>
              </a:solidFill>
              <a:effectLst/>
              <a:uLnTx/>
              <a:uFillTx/>
              <a:latin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464646"/>
              </a:buClr>
              <a:buSzPts val="2800"/>
              <a:buFont typeface="Arial"/>
              <a:buNone/>
              <a:tabLst/>
              <a:defRPr/>
            </a:pPr>
            <a:r>
              <a:rPr kumimoji="0" lang="en-US" sz="2667" b="1" i="0" u="none" strike="noStrike" kern="1200" cap="none" spc="0" normalizeH="0" baseline="0" noProof="0" dirty="0">
                <a:ln>
                  <a:noFill/>
                </a:ln>
                <a:solidFill>
                  <a:prstClr val="black"/>
                </a:solidFill>
                <a:effectLst/>
                <a:uLnTx/>
                <a:uFillTx/>
                <a:latin typeface="Arial"/>
                <a:cs typeface="Arial"/>
                <a:sym typeface="Arial"/>
              </a:rPr>
              <a:t>Presenter: Sandra Simbeza</a:t>
            </a:r>
          </a:p>
        </p:txBody>
      </p:sp>
      <p:pic>
        <p:nvPicPr>
          <p:cNvPr id="3" name="Picture 2" descr="A logo with two people&#10;&#10;Description automatically generated">
            <a:extLst>
              <a:ext uri="{FF2B5EF4-FFF2-40B4-BE49-F238E27FC236}">
                <a16:creationId xmlns:a16="http://schemas.microsoft.com/office/drawing/2014/main" id="{8B1C77CE-667C-CEFC-E0CC-618E0C345B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252" y="6225544"/>
            <a:ext cx="2930784" cy="507427"/>
          </a:xfrm>
          <a:prstGeom prst="rect">
            <a:avLst/>
          </a:prstGeom>
          <a:noFill/>
          <a:ln>
            <a:noFill/>
          </a:ln>
        </p:spPr>
      </p:pic>
      <p:sp>
        <p:nvSpPr>
          <p:cNvPr id="6" name="Title 5">
            <a:extLst>
              <a:ext uri="{FF2B5EF4-FFF2-40B4-BE49-F238E27FC236}">
                <a16:creationId xmlns:a16="http://schemas.microsoft.com/office/drawing/2014/main" id="{A1755B7A-BBFD-6946-348A-AA94B69FEE4A}"/>
              </a:ext>
            </a:extLst>
          </p:cNvPr>
          <p:cNvSpPr>
            <a:spLocks noGrp="1"/>
          </p:cNvSpPr>
          <p:nvPr>
            <p:ph type="ctrTitle"/>
          </p:nvPr>
        </p:nvSpPr>
        <p:spPr>
          <a:xfrm>
            <a:off x="243253" y="1295402"/>
            <a:ext cx="11813068" cy="2336799"/>
          </a:xfrm>
        </p:spPr>
        <p:txBody>
          <a:bodyPr>
            <a:normAutofit fontScale="90000"/>
          </a:bodyPr>
          <a:lstStyle/>
          <a:p>
            <a:pPr>
              <a:lnSpc>
                <a:spcPct val="100000"/>
              </a:lnSpc>
            </a:pP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br>
              <a:rPr lang="en-US" sz="5333" kern="100" dirty="0">
                <a:solidFill>
                  <a:srgbClr val="0066CC"/>
                </a:solidFill>
                <a:latin typeface="Arial" panose="020B0604020202020204" pitchFamily="34" charset="0"/>
                <a:ea typeface="Calibri" panose="020F0502020204030204" pitchFamily="34" charset="0"/>
                <a:cs typeface="Times New Roman" panose="02020603050405020304" pitchFamily="18" charset="0"/>
              </a:rPr>
            </a:br>
            <a:r>
              <a:rPr lang="en-US" sz="5333"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Person-</a:t>
            </a:r>
            <a:r>
              <a:rPr lang="en-US" sz="5333" kern="1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Centred</a:t>
            </a:r>
            <a:r>
              <a:rPr lang="en-US" sz="5333"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 Care Advocacy Academy 2024 </a:t>
            </a:r>
            <a:br>
              <a:rPr lang="en-US" sz="2667"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br>
            <a:endParaRPr lang="en-ZM" sz="2667"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442913" y="1401624"/>
            <a:ext cx="6192838" cy="1151076"/>
          </a:xfrm>
        </p:spPr>
        <p:txBody>
          <a:bodyPr anchor="t">
            <a:normAutofit/>
          </a:bodyPr>
          <a:lstStyle/>
          <a:p>
            <a:r>
              <a:rPr lang="en-GB" noProof="0"/>
              <a:t>Language Checklist </a:t>
            </a: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type="body" sz="quarter" idx="11"/>
          </p:nvPr>
        </p:nvSpPr>
        <p:spPr>
          <a:xfrm>
            <a:off x="442912" y="2552700"/>
            <a:ext cx="6192837" cy="3505200"/>
          </a:xfrm>
        </p:spPr>
        <p:txBody>
          <a:bodyPr anchor="t">
            <a:normAutofit/>
          </a:bodyPr>
          <a:lstStyle/>
          <a:p>
            <a:pPr>
              <a:spcAft>
                <a:spcPts val="600"/>
              </a:spcAft>
              <a:buFont typeface="Wingdings" panose="05000000000000000000" pitchFamily="2" charset="2"/>
              <a:buChar char="q"/>
            </a:pPr>
            <a:endParaRPr lang="en-GB" sz="2000"/>
          </a:p>
          <a:p>
            <a:pPr marL="442913" indent="-442913">
              <a:spcAft>
                <a:spcPts val="600"/>
              </a:spcAft>
              <a:buFont typeface="Wingdings" panose="05000000000000000000" pitchFamily="2" charset="2"/>
              <a:buChar char="q"/>
            </a:pPr>
            <a:r>
              <a:rPr lang="en-GB" sz="2000"/>
              <a:t>Is the language you use focused on reducing stigma? </a:t>
            </a:r>
          </a:p>
          <a:p>
            <a:pPr marL="442913" indent="-442913">
              <a:spcAft>
                <a:spcPts val="600"/>
              </a:spcAft>
              <a:buFont typeface="Wingdings" panose="05000000000000000000" pitchFamily="2" charset="2"/>
              <a:buChar char="q"/>
            </a:pPr>
            <a:endParaRPr lang="en-GB" sz="2000"/>
          </a:p>
          <a:p>
            <a:pPr marL="442913" indent="-442913">
              <a:spcAft>
                <a:spcPts val="600"/>
              </a:spcAft>
              <a:buFont typeface="Wingdings" panose="05000000000000000000" pitchFamily="2" charset="2"/>
              <a:buChar char="q"/>
            </a:pPr>
            <a:r>
              <a:rPr lang="en-GB" sz="2000"/>
              <a:t>Is the language you use person-centred? </a:t>
            </a:r>
          </a:p>
          <a:p>
            <a:pPr marL="442913" indent="-442913">
              <a:spcAft>
                <a:spcPts val="600"/>
              </a:spcAft>
              <a:buFont typeface="Wingdings" panose="05000000000000000000" pitchFamily="2" charset="2"/>
              <a:buChar char="q"/>
            </a:pPr>
            <a:endParaRPr lang="en-GB" sz="2000"/>
          </a:p>
          <a:p>
            <a:pPr marL="442913" indent="-442913">
              <a:spcAft>
                <a:spcPts val="600"/>
              </a:spcAft>
              <a:buFont typeface="Wingdings" panose="05000000000000000000" pitchFamily="2" charset="2"/>
              <a:buChar char="q"/>
            </a:pPr>
            <a:r>
              <a:rPr lang="en-GB" sz="2000"/>
              <a:t>Is the language you use reflective of the values and preferences of the relevant community?</a:t>
            </a:r>
            <a:endParaRPr lang="en-GB" sz="2000" noProof="0"/>
          </a:p>
        </p:txBody>
      </p:sp>
      <p:pic>
        <p:nvPicPr>
          <p:cNvPr id="8" name="Picture Placeholder 7" descr="Doctor smiling">
            <a:extLst>
              <a:ext uri="{FF2B5EF4-FFF2-40B4-BE49-F238E27FC236}">
                <a16:creationId xmlns:a16="http://schemas.microsoft.com/office/drawing/2014/main" id="{443D5D57-08E8-1AA1-5599-E00D91CC224A}"/>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969886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60400" y="177801"/>
            <a:ext cx="10871200" cy="935567"/>
          </a:xfrm>
        </p:spPr>
        <p:txBody>
          <a:bodyPr/>
          <a:lstStyle/>
          <a:p>
            <a:r>
              <a:rPr lang="en-US" b="1" dirty="0">
                <a:solidFill>
                  <a:srgbClr val="0066CC"/>
                </a:solidFill>
              </a:rPr>
              <a:t>Being a healthcare worker</a:t>
            </a:r>
            <a:endParaRPr lang="en-US" dirty="0">
              <a:solidFill>
                <a:srgbClr val="0066CC"/>
              </a:solidFill>
            </a:endParaRPr>
          </a:p>
        </p:txBody>
      </p:sp>
      <p:sp>
        <p:nvSpPr>
          <p:cNvPr id="4" name="Content Placeholder 3"/>
          <p:cNvSpPr>
            <a:spLocks noGrp="1"/>
          </p:cNvSpPr>
          <p:nvPr>
            <p:ph idx="4294967295"/>
          </p:nvPr>
        </p:nvSpPr>
        <p:spPr>
          <a:xfrm>
            <a:off x="711200" y="1295400"/>
            <a:ext cx="10160000" cy="5181600"/>
          </a:xfrm>
        </p:spPr>
        <p:txBody>
          <a:bodyPr>
            <a:noAutofit/>
          </a:bodyPr>
          <a:lstStyle/>
          <a:p>
            <a:pPr marL="609585" indent="-609585">
              <a:spcBef>
                <a:spcPts val="0"/>
              </a:spcBef>
              <a:spcAft>
                <a:spcPts val="0"/>
              </a:spcAft>
              <a:buSzTx/>
              <a:defRPr/>
            </a:pPr>
            <a:r>
              <a:rPr lang="en-US" sz="3733" dirty="0"/>
              <a:t>Why did you become a healthcare worker?</a:t>
            </a:r>
          </a:p>
          <a:p>
            <a:pPr marL="609585" indent="-609585">
              <a:spcBef>
                <a:spcPts val="0"/>
              </a:spcBef>
              <a:spcAft>
                <a:spcPts val="0"/>
              </a:spcAft>
              <a:buSzTx/>
              <a:defRPr/>
            </a:pPr>
            <a:endParaRPr lang="en-US" sz="3733" dirty="0"/>
          </a:p>
          <a:p>
            <a:pPr marL="609585" indent="-609585">
              <a:spcBef>
                <a:spcPts val="0"/>
              </a:spcBef>
              <a:spcAft>
                <a:spcPts val="0"/>
              </a:spcAft>
              <a:buSzTx/>
              <a:defRPr/>
            </a:pPr>
            <a:endParaRPr lang="en-US" sz="3733" dirty="0"/>
          </a:p>
          <a:p>
            <a:pPr marL="609585" indent="-609585">
              <a:spcBef>
                <a:spcPts val="0"/>
              </a:spcBef>
              <a:spcAft>
                <a:spcPts val="0"/>
              </a:spcAft>
              <a:buSzTx/>
              <a:defRPr/>
            </a:pPr>
            <a:endParaRPr lang="en-US" sz="3733" dirty="0"/>
          </a:p>
          <a:p>
            <a:pPr marL="609585" indent="-609585">
              <a:spcBef>
                <a:spcPts val="0"/>
              </a:spcBef>
              <a:spcAft>
                <a:spcPts val="0"/>
              </a:spcAft>
              <a:buSzTx/>
              <a:defRPr/>
            </a:pPr>
            <a:r>
              <a:rPr lang="en-US" sz="3733" dirty="0"/>
              <a:t>What are the 1 – 2 best things about being a healthcare worker?</a:t>
            </a:r>
          </a:p>
        </p:txBody>
      </p:sp>
    </p:spTree>
    <p:extLst>
      <p:ext uri="{BB962C8B-B14F-4D97-AF65-F5344CB8AC3E}">
        <p14:creationId xmlns:p14="http://schemas.microsoft.com/office/powerpoint/2010/main" val="30714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374A-1E21-354A-905C-3366C8684377}"/>
              </a:ext>
            </a:extLst>
          </p:cNvPr>
          <p:cNvSpPr>
            <a:spLocks noGrp="1"/>
          </p:cNvSpPr>
          <p:nvPr>
            <p:ph type="title"/>
          </p:nvPr>
        </p:nvSpPr>
        <p:spPr>
          <a:xfrm>
            <a:off x="406400" y="157480"/>
            <a:ext cx="10871200" cy="934720"/>
          </a:xfrm>
        </p:spPr>
        <p:txBody>
          <a:bodyPr/>
          <a:lstStyle/>
          <a:p>
            <a:r>
              <a:rPr lang="en-GB" dirty="0">
                <a:solidFill>
                  <a:srgbClr val="0066CC"/>
                </a:solidFill>
              </a:rPr>
              <a:t>What are the goals of HIV care in Zambia?</a:t>
            </a:r>
            <a:endParaRPr lang="en-GB" dirty="0"/>
          </a:p>
        </p:txBody>
      </p:sp>
      <p:sp>
        <p:nvSpPr>
          <p:cNvPr id="4" name="TextBox 3">
            <a:extLst>
              <a:ext uri="{FF2B5EF4-FFF2-40B4-BE49-F238E27FC236}">
                <a16:creationId xmlns:a16="http://schemas.microsoft.com/office/drawing/2014/main" id="{E285042A-329E-FB4C-8E44-6984681EEFC4}"/>
              </a:ext>
            </a:extLst>
          </p:cNvPr>
          <p:cNvSpPr txBox="1"/>
          <p:nvPr/>
        </p:nvSpPr>
        <p:spPr>
          <a:xfrm>
            <a:off x="609600" y="1295401"/>
            <a:ext cx="10871200" cy="518039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3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services for all people living with HIV</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Continue to keep those who access services in HIV care</a:t>
            </a:r>
            <a:endParaRPr kumimoji="0" lang="en-GB" sz="3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Achieve good health for all patients who are in HIV care</a:t>
            </a:r>
            <a:endParaRPr kumimoji="0" lang="en-US" sz="3733"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133" b="0" i="0" u="none" strike="noStrike" kern="1200" cap="none" spc="0" normalizeH="0" baseline="0" noProof="0" dirty="0">
              <a:ln>
                <a:noFill/>
              </a:ln>
              <a:solidFill>
                <a:prstClr val="black"/>
              </a:solidFill>
              <a:effectLst/>
              <a:uLnTx/>
              <a:uFillTx/>
              <a:latin typeface="Tw Cen MT"/>
              <a:ea typeface="+mn-ea"/>
              <a:cs typeface="+mn-cs"/>
            </a:endParaRPr>
          </a:p>
        </p:txBody>
      </p:sp>
      <p:sp>
        <p:nvSpPr>
          <p:cNvPr id="3" name="TextBox 2">
            <a:extLst>
              <a:ext uri="{FF2B5EF4-FFF2-40B4-BE49-F238E27FC236}">
                <a16:creationId xmlns:a16="http://schemas.microsoft.com/office/drawing/2014/main" id="{A2F7E114-325B-BE47-97DD-80F2B7D75D8E}"/>
              </a:ext>
            </a:extLst>
          </p:cNvPr>
          <p:cNvSpPr txBox="1"/>
          <p:nvPr/>
        </p:nvSpPr>
        <p:spPr>
          <a:xfrm>
            <a:off x="2743200" y="5572411"/>
            <a:ext cx="11277600"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goals are shared by both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 care workers</a:t>
            </a:r>
            <a:r>
              <a:rPr kumimoji="0" lang="en-US" sz="3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3733"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clients</a:t>
            </a:r>
          </a:p>
        </p:txBody>
      </p:sp>
    </p:spTree>
    <p:extLst>
      <p:ext uri="{BB962C8B-B14F-4D97-AF65-F5344CB8AC3E}">
        <p14:creationId xmlns:p14="http://schemas.microsoft.com/office/powerpoint/2010/main" val="40637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CD89D-D188-DE47-9CF4-82E2C00963B0}"/>
              </a:ext>
            </a:extLst>
          </p:cNvPr>
          <p:cNvSpPr>
            <a:spLocks noGrp="1"/>
          </p:cNvSpPr>
          <p:nvPr>
            <p:ph sz="quarter" idx="4294967295"/>
          </p:nvPr>
        </p:nvSpPr>
        <p:spPr>
          <a:xfrm>
            <a:off x="0" y="1904999"/>
            <a:ext cx="5384800" cy="4656815"/>
          </a:xfrm>
        </p:spPr>
        <p:txBody>
          <a:bodyPr>
            <a:normAutofit/>
          </a:bodyPr>
          <a:lstStyle/>
          <a:p>
            <a:pPr marL="106677" indent="0" algn="ctr">
              <a:buNone/>
            </a:pPr>
            <a:r>
              <a:rPr lang="en-US" sz="3733" b="1" dirty="0"/>
              <a:t>What are some of the challenges you face in working towards achieving these goals?</a:t>
            </a:r>
          </a:p>
        </p:txBody>
      </p:sp>
      <p:sp>
        <p:nvSpPr>
          <p:cNvPr id="6" name="Title 2">
            <a:extLst>
              <a:ext uri="{FF2B5EF4-FFF2-40B4-BE49-F238E27FC236}">
                <a16:creationId xmlns:a16="http://schemas.microsoft.com/office/drawing/2014/main" id="{A9CFCFDF-C1A9-6F4E-8326-D863FD80152D}"/>
              </a:ext>
            </a:extLst>
          </p:cNvPr>
          <p:cNvSpPr>
            <a:spLocks noGrp="1"/>
          </p:cNvSpPr>
          <p:nvPr>
            <p:ph type="title" idx="4294967295"/>
          </p:nvPr>
        </p:nvSpPr>
        <p:spPr>
          <a:xfrm>
            <a:off x="0" y="-50800"/>
            <a:ext cx="11074400" cy="1143000"/>
          </a:xfrm>
        </p:spPr>
        <p:txBody>
          <a:bodyPr rtlCol="0">
            <a:normAutofit/>
          </a:bodyPr>
          <a:lstStyle/>
          <a:p>
            <a:pPr fontAlgn="auto">
              <a:spcAft>
                <a:spcPts val="0"/>
              </a:spcAft>
              <a:defRPr/>
            </a:pPr>
            <a:r>
              <a:rPr lang="en-US" dirty="0">
                <a:solidFill>
                  <a:srgbClr val="0066CC"/>
                </a:solidFill>
              </a:rPr>
              <a:t>Challenges faced by healthcare workers</a:t>
            </a:r>
          </a:p>
        </p:txBody>
      </p:sp>
      <p:pic>
        <p:nvPicPr>
          <p:cNvPr id="4" name="Picture 5" descr="C:\Users\Michelle Tregear\AppData\Local\Microsoft\Windows\Temporary Internet Files\Content.IE5\FF3JVQGV\MC900442072[1].wmf">
            <a:extLst>
              <a:ext uri="{FF2B5EF4-FFF2-40B4-BE49-F238E27FC236}">
                <a16:creationId xmlns:a16="http://schemas.microsoft.com/office/drawing/2014/main" id="{1665A401-75BB-C243-8D3E-5F02F820AF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3450" y="1445684"/>
            <a:ext cx="1125101" cy="91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5C2949A-0B69-6541-9A5E-2E4FE33BF0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88000" y="1263503"/>
            <a:ext cx="6096000" cy="4838995"/>
          </a:xfrm>
          <a:prstGeom prst="rect">
            <a:avLst/>
          </a:prstGeom>
        </p:spPr>
      </p:pic>
    </p:spTree>
    <p:extLst>
      <p:ext uri="{BB962C8B-B14F-4D97-AF65-F5344CB8AC3E}">
        <p14:creationId xmlns:p14="http://schemas.microsoft.com/office/powerpoint/2010/main" val="11955618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278E11D-00C4-E349-9FA5-D018F0FC2332}"/>
              </a:ext>
            </a:extLst>
          </p:cNvPr>
          <p:cNvSpPr>
            <a:spLocks noGrp="1"/>
          </p:cNvSpPr>
          <p:nvPr>
            <p:ph sz="quarter" idx="4294967295"/>
          </p:nvPr>
        </p:nvSpPr>
        <p:spPr>
          <a:xfrm>
            <a:off x="304800" y="381000"/>
            <a:ext cx="11480800" cy="6477000"/>
          </a:xfrm>
        </p:spPr>
        <p:txBody>
          <a:bodyPr/>
          <a:lstStyle/>
          <a:p>
            <a:pPr marL="106677" indent="0">
              <a:buNone/>
            </a:pPr>
            <a:endParaRPr lang="en-US" sz="3733" i="1" dirty="0"/>
          </a:p>
          <a:p>
            <a:pPr marL="106677" indent="0">
              <a:buNone/>
            </a:pPr>
            <a:endParaRPr lang="en-US" sz="3733" i="1" dirty="0"/>
          </a:p>
          <a:p>
            <a:pPr marL="106677" indent="0">
              <a:buNone/>
            </a:pPr>
            <a:endParaRPr lang="en-US" sz="3733" i="1" dirty="0"/>
          </a:p>
          <a:p>
            <a:pPr marL="106677" indent="0">
              <a:buNone/>
            </a:pPr>
            <a:r>
              <a:rPr lang="en-US" sz="3733" i="1" dirty="0"/>
              <a:t>“Being a HCW is … an extremely difficult thing. You have to be strong, you need to have … a neutral heart.” – Healthcare worker</a:t>
            </a:r>
          </a:p>
          <a:p>
            <a:pPr marL="106677" indent="0">
              <a:buNone/>
            </a:pPr>
            <a:endParaRPr lang="en-US" dirty="0">
              <a:solidFill>
                <a:srgbClr val="002776"/>
              </a:solidFill>
            </a:endParaRPr>
          </a:p>
        </p:txBody>
      </p:sp>
    </p:spTree>
    <p:extLst>
      <p:ext uri="{BB962C8B-B14F-4D97-AF65-F5344CB8AC3E}">
        <p14:creationId xmlns:p14="http://schemas.microsoft.com/office/powerpoint/2010/main" val="19670036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77801"/>
            <a:ext cx="11684000" cy="935567"/>
          </a:xfrm>
        </p:spPr>
        <p:txBody>
          <a:bodyPr>
            <a:normAutofit fontScale="90000"/>
          </a:bodyPr>
          <a:lstStyle/>
          <a:p>
            <a:r>
              <a:rPr lang="en-US" b="1" dirty="0">
                <a:solidFill>
                  <a:srgbClr val="0066CC"/>
                </a:solidFill>
              </a:rPr>
              <a:t>Reactions under stress, in the words of a colleague:</a:t>
            </a:r>
            <a:endParaRPr lang="en-US" dirty="0">
              <a:solidFill>
                <a:srgbClr val="0066CC"/>
              </a:solidFill>
            </a:endParaRPr>
          </a:p>
        </p:txBody>
      </p:sp>
      <p:sp>
        <p:nvSpPr>
          <p:cNvPr id="4" name="Content Placeholder 3"/>
          <p:cNvSpPr>
            <a:spLocks noGrp="1"/>
          </p:cNvSpPr>
          <p:nvPr>
            <p:ph idx="4294967295"/>
          </p:nvPr>
        </p:nvSpPr>
        <p:spPr>
          <a:xfrm>
            <a:off x="609600" y="1397000"/>
            <a:ext cx="10160000" cy="5181600"/>
          </a:xfrm>
        </p:spPr>
        <p:txBody>
          <a:bodyPr>
            <a:noAutofit/>
          </a:bodyPr>
          <a:lstStyle/>
          <a:p>
            <a:pPr marL="0" indent="0">
              <a:spcBef>
                <a:spcPts val="0"/>
              </a:spcBef>
              <a:spcAft>
                <a:spcPts val="0"/>
              </a:spcAft>
              <a:buSzTx/>
              <a:buNone/>
              <a:defRPr/>
            </a:pPr>
            <a:r>
              <a:rPr lang="en-US" sz="3733" i="1" dirty="0"/>
              <a:t>“But sometimes when some patients go far, your temper may rise and you respond –</a:t>
            </a:r>
          </a:p>
          <a:p>
            <a:pPr marL="0" indent="0">
              <a:spcBef>
                <a:spcPts val="0"/>
              </a:spcBef>
              <a:spcAft>
                <a:spcPts val="0"/>
              </a:spcAft>
              <a:buSzTx/>
              <a:buNone/>
              <a:defRPr/>
            </a:pPr>
            <a:endParaRPr lang="en-US" sz="3733" i="1" dirty="0"/>
          </a:p>
          <a:p>
            <a:pPr marL="0" indent="0" algn="ctr">
              <a:spcBef>
                <a:spcPts val="0"/>
              </a:spcBef>
              <a:spcAft>
                <a:spcPts val="0"/>
              </a:spcAft>
              <a:buSzTx/>
              <a:buNone/>
              <a:defRPr/>
            </a:pPr>
            <a:r>
              <a:rPr lang="en-US" sz="3733" i="1" dirty="0"/>
              <a:t>‘You, madam! You should have manners! </a:t>
            </a:r>
          </a:p>
          <a:p>
            <a:pPr marL="0" indent="0" algn="ctr">
              <a:spcBef>
                <a:spcPts val="0"/>
              </a:spcBef>
              <a:spcAft>
                <a:spcPts val="0"/>
              </a:spcAft>
              <a:buSzTx/>
              <a:buNone/>
              <a:defRPr/>
            </a:pPr>
            <a:r>
              <a:rPr lang="en-US" sz="3733" i="1" dirty="0"/>
              <a:t>Go and sit down, you came late!’</a:t>
            </a:r>
          </a:p>
          <a:p>
            <a:pPr marL="0" indent="0">
              <a:spcBef>
                <a:spcPts val="0"/>
              </a:spcBef>
              <a:spcAft>
                <a:spcPts val="0"/>
              </a:spcAft>
              <a:buSzTx/>
              <a:buNone/>
              <a:defRPr/>
            </a:pPr>
            <a:endParaRPr lang="en-US" sz="3733" i="1" dirty="0"/>
          </a:p>
          <a:p>
            <a:pPr marL="0" indent="0">
              <a:spcBef>
                <a:spcPts val="0"/>
              </a:spcBef>
              <a:spcAft>
                <a:spcPts val="0"/>
              </a:spcAft>
              <a:buSzTx/>
              <a:buNone/>
              <a:defRPr/>
            </a:pPr>
            <a:r>
              <a:rPr lang="en-US" sz="3733" i="1" dirty="0"/>
              <a:t>And you even go outside and sit and we won’t talk to each other again.” – Healthcare worker</a:t>
            </a:r>
          </a:p>
        </p:txBody>
      </p:sp>
    </p:spTree>
    <p:extLst>
      <p:ext uri="{BB962C8B-B14F-4D97-AF65-F5344CB8AC3E}">
        <p14:creationId xmlns:p14="http://schemas.microsoft.com/office/powerpoint/2010/main" val="6165039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D61164-2636-6740-92A3-07F1FDFD7849}"/>
              </a:ext>
            </a:extLst>
          </p:cNvPr>
          <p:cNvSpPr/>
          <p:nvPr/>
        </p:nvSpPr>
        <p:spPr>
          <a:xfrm>
            <a:off x="380180" y="584200"/>
            <a:ext cx="11785600" cy="91300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err="1">
                <a:ln>
                  <a:noFill/>
                </a:ln>
                <a:solidFill>
                  <a:srgbClr val="0066CC"/>
                </a:solidFill>
                <a:effectLst/>
                <a:uLnTx/>
                <a:uFillTx/>
                <a:latin typeface="Arial" panose="020B0604020202020204" pitchFamily="34" charset="0"/>
                <a:ea typeface="+mn-ea"/>
                <a:cs typeface="Arial" panose="020B0604020202020204" pitchFamily="34" charset="0"/>
              </a:rPr>
              <a:t>Imiti</a:t>
            </a:r>
            <a:r>
              <a:rPr kumimoji="0" lang="en-US" sz="5333" b="1" i="0" u="none" strike="noStrike" kern="1200" cap="none" spc="0" normalizeH="0" baseline="0" noProof="0" dirty="0">
                <a:ln>
                  <a:noFill/>
                </a:ln>
                <a:solidFill>
                  <a:srgbClr val="0066CC"/>
                </a:solidFill>
                <a:effectLst/>
                <a:uLnTx/>
                <a:uFillTx/>
                <a:latin typeface="Arial" panose="020B0604020202020204" pitchFamily="34" charset="0"/>
                <a:ea typeface="+mn-ea"/>
                <a:cs typeface="Arial" panose="020B0604020202020204" pitchFamily="34" charset="0"/>
              </a:rPr>
              <a:t> </a:t>
            </a:r>
            <a:r>
              <a:rPr kumimoji="0" lang="en-US" sz="5333" b="1" i="0" u="none" strike="noStrike" kern="1200" cap="none" spc="0" normalizeH="0" baseline="0" noProof="0" dirty="0" err="1">
                <a:ln>
                  <a:noFill/>
                </a:ln>
                <a:solidFill>
                  <a:srgbClr val="0066CC"/>
                </a:solidFill>
                <a:effectLst/>
                <a:uLnTx/>
                <a:uFillTx/>
                <a:latin typeface="Arial" panose="020B0604020202020204" pitchFamily="34" charset="0"/>
                <a:ea typeface="+mn-ea"/>
                <a:cs typeface="Arial" panose="020B0604020202020204" pitchFamily="34" charset="0"/>
              </a:rPr>
              <a:t>ipalamine</a:t>
            </a:r>
            <a:r>
              <a:rPr kumimoji="0" lang="en-US" sz="5333" b="1" i="0" u="none" strike="noStrike" kern="1200" cap="none" spc="0" normalizeH="0" baseline="0" noProof="0" dirty="0">
                <a:ln>
                  <a:noFill/>
                </a:ln>
                <a:solidFill>
                  <a:srgbClr val="0066CC"/>
                </a:solidFill>
                <a:effectLst/>
                <a:uLnTx/>
                <a:uFillTx/>
                <a:latin typeface="Arial" panose="020B0604020202020204" pitchFamily="34" charset="0"/>
                <a:ea typeface="+mn-ea"/>
                <a:cs typeface="Arial" panose="020B0604020202020204" pitchFamily="34" charset="0"/>
              </a:rPr>
              <a:t> </a:t>
            </a:r>
            <a:r>
              <a:rPr kumimoji="0" lang="en-US" sz="5333" b="1" i="0" u="none" strike="noStrike" kern="1200" cap="none" spc="0" normalizeH="0" baseline="0" noProof="0" dirty="0" err="1">
                <a:ln>
                  <a:noFill/>
                </a:ln>
                <a:solidFill>
                  <a:srgbClr val="0066CC"/>
                </a:solidFill>
                <a:effectLst/>
                <a:uLnTx/>
                <a:uFillTx/>
                <a:latin typeface="Arial" panose="020B0604020202020204" pitchFamily="34" charset="0"/>
                <a:ea typeface="+mn-ea"/>
                <a:cs typeface="Arial" panose="020B0604020202020204" pitchFamily="34" charset="0"/>
              </a:rPr>
              <a:t>taibula</a:t>
            </a:r>
            <a:r>
              <a:rPr kumimoji="0" lang="en-US" sz="5333" b="1" i="0" u="none" strike="noStrike" kern="1200" cap="none" spc="0" normalizeH="0" baseline="0" noProof="0" dirty="0">
                <a:ln>
                  <a:noFill/>
                </a:ln>
                <a:solidFill>
                  <a:srgbClr val="0066CC"/>
                </a:solidFill>
                <a:effectLst/>
                <a:uLnTx/>
                <a:uFillTx/>
                <a:latin typeface="Arial" panose="020B0604020202020204" pitchFamily="34" charset="0"/>
                <a:ea typeface="+mn-ea"/>
                <a:cs typeface="Arial" panose="020B0604020202020204" pitchFamily="34" charset="0"/>
              </a:rPr>
              <a:t> </a:t>
            </a:r>
            <a:r>
              <a:rPr kumimoji="0" lang="en-US" sz="5333" b="1" i="0" u="none" strike="noStrike" kern="1200" cap="none" spc="0" normalizeH="0" baseline="0" noProof="0" dirty="0" err="1">
                <a:ln>
                  <a:noFill/>
                </a:ln>
                <a:solidFill>
                  <a:srgbClr val="0066CC"/>
                </a:solidFill>
                <a:effectLst/>
                <a:uLnTx/>
                <a:uFillTx/>
                <a:latin typeface="Arial" panose="020B0604020202020204" pitchFamily="34" charset="0"/>
                <a:ea typeface="+mn-ea"/>
                <a:cs typeface="Arial" panose="020B0604020202020204" pitchFamily="34" charset="0"/>
              </a:rPr>
              <a:t>kushenkana</a:t>
            </a:r>
            <a:endParaRPr kumimoji="0" lang="en-US" sz="5333" b="1" i="0" u="none" strike="noStrike" kern="1200" cap="none" spc="0" normalizeH="0" baseline="0" noProof="0" dirty="0">
              <a:ln>
                <a:noFill/>
              </a:ln>
              <a:solidFill>
                <a:srgbClr val="0066CC"/>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8E2535FC-85A1-034C-8872-0DBEDCCB66AE}"/>
              </a:ext>
            </a:extLst>
          </p:cNvPr>
          <p:cNvPicPr>
            <a:picLocks noChangeAspect="1"/>
          </p:cNvPicPr>
          <p:nvPr/>
        </p:nvPicPr>
        <p:blipFill>
          <a:blip r:embed="rId3"/>
          <a:stretch>
            <a:fillRect/>
          </a:stretch>
        </p:blipFill>
        <p:spPr>
          <a:xfrm>
            <a:off x="4470401" y="1826611"/>
            <a:ext cx="3860800" cy="4610776"/>
          </a:xfrm>
          <a:prstGeom prst="rect">
            <a:avLst/>
          </a:prstGeom>
        </p:spPr>
      </p:pic>
    </p:spTree>
    <p:extLst>
      <p:ext uri="{BB962C8B-B14F-4D97-AF65-F5344CB8AC3E}">
        <p14:creationId xmlns:p14="http://schemas.microsoft.com/office/powerpoint/2010/main" val="33045867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15530"/>
            <a:ext cx="10871200" cy="935567"/>
          </a:xfrm>
        </p:spPr>
        <p:txBody>
          <a:bodyPr/>
          <a:lstStyle/>
          <a:p>
            <a:r>
              <a:rPr lang="en-US" b="1" dirty="0">
                <a:solidFill>
                  <a:srgbClr val="0066CC"/>
                </a:solidFill>
              </a:rPr>
              <a:t>Stress: What is stress? </a:t>
            </a:r>
          </a:p>
        </p:txBody>
      </p:sp>
      <p:sp>
        <p:nvSpPr>
          <p:cNvPr id="3" name="Content Placeholder 2"/>
          <p:cNvSpPr>
            <a:spLocks noGrp="1"/>
          </p:cNvSpPr>
          <p:nvPr>
            <p:ph idx="4294967295"/>
          </p:nvPr>
        </p:nvSpPr>
        <p:spPr>
          <a:xfrm>
            <a:off x="406400" y="1051097"/>
            <a:ext cx="11379200" cy="5387804"/>
          </a:xfrm>
        </p:spPr>
        <p:txBody>
          <a:bodyPr>
            <a:noAutofit/>
          </a:bodyPr>
          <a:lstStyle/>
          <a:p>
            <a:pPr>
              <a:spcBef>
                <a:spcPts val="0"/>
              </a:spcBef>
              <a:spcAft>
                <a:spcPts val="800"/>
              </a:spcAft>
            </a:pPr>
            <a:r>
              <a:rPr lang="en-US" sz="3733" dirty="0"/>
              <a:t>Stress happens a lot to healthcare workers globally</a:t>
            </a:r>
          </a:p>
          <a:p>
            <a:pPr>
              <a:spcBef>
                <a:spcPts val="0"/>
              </a:spcBef>
              <a:spcAft>
                <a:spcPts val="800"/>
              </a:spcAft>
            </a:pPr>
            <a:r>
              <a:rPr lang="en-US" sz="3733" dirty="0"/>
              <a:t>Stress comes from discrepancy between what needs to be done and what we can accomplish</a:t>
            </a:r>
          </a:p>
          <a:p>
            <a:pPr>
              <a:spcBef>
                <a:spcPts val="0"/>
              </a:spcBef>
              <a:spcAft>
                <a:spcPts val="800"/>
              </a:spcAft>
            </a:pPr>
            <a:r>
              <a:rPr lang="en-US" sz="3733" dirty="0"/>
              <a:t> When we are stressed, both clients and healthcare workers often have reactions with undesirable outcomes</a:t>
            </a:r>
          </a:p>
        </p:txBody>
      </p:sp>
    </p:spTree>
    <p:extLst>
      <p:ext uri="{BB962C8B-B14F-4D97-AF65-F5344CB8AC3E}">
        <p14:creationId xmlns:p14="http://schemas.microsoft.com/office/powerpoint/2010/main" val="11773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25FA76-4F92-8BAF-EEB2-02C541F1409D}"/>
              </a:ext>
            </a:extLst>
          </p:cNvPr>
          <p:cNvSpPr>
            <a:spLocks noGrp="1"/>
          </p:cNvSpPr>
          <p:nvPr>
            <p:ph type="title"/>
          </p:nvPr>
        </p:nvSpPr>
        <p:spPr>
          <a:xfrm>
            <a:off x="812800" y="157480"/>
            <a:ext cx="10871200" cy="934720"/>
          </a:xfrm>
        </p:spPr>
        <p:txBody>
          <a:bodyPr vert="horz" lIns="121920" tIns="60960" rIns="121920" bIns="60960" anchor="b">
            <a:normAutofit/>
          </a:bodyPr>
          <a:lstStyle/>
          <a:p>
            <a:r>
              <a:rPr lang="en-US" sz="5867">
                <a:solidFill>
                  <a:srgbClr val="0070C0"/>
                </a:solidFill>
                <a:cs typeface="Arial"/>
              </a:rPr>
              <a:t>The Stress Curve </a:t>
            </a:r>
            <a:endParaRPr lang="en-US" sz="5867">
              <a:solidFill>
                <a:srgbClr val="0070C0"/>
              </a:solidFill>
            </a:endParaRPr>
          </a:p>
        </p:txBody>
      </p:sp>
      <p:pic>
        <p:nvPicPr>
          <p:cNvPr id="2" name="Picture 2" descr="Diagram&#10;&#10;Description automatically generated">
            <a:extLst>
              <a:ext uri="{FF2B5EF4-FFF2-40B4-BE49-F238E27FC236}">
                <a16:creationId xmlns:a16="http://schemas.microsoft.com/office/drawing/2014/main" id="{C5DF3AE2-A8C8-FB50-00D8-FE535A2CAA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8287" y="1464049"/>
            <a:ext cx="9429709" cy="4714449"/>
          </a:xfrm>
          <a:prstGeom prst="rect">
            <a:avLst/>
          </a:prstGeom>
          <a:noFill/>
        </p:spPr>
      </p:pic>
      <p:sp>
        <p:nvSpPr>
          <p:cNvPr id="4" name="TextBox 3">
            <a:extLst>
              <a:ext uri="{FF2B5EF4-FFF2-40B4-BE49-F238E27FC236}">
                <a16:creationId xmlns:a16="http://schemas.microsoft.com/office/drawing/2014/main" id="{01B0B8CF-0E0C-BF88-3C26-38EFBCED37AB}"/>
              </a:ext>
            </a:extLst>
          </p:cNvPr>
          <p:cNvSpPr txBox="1"/>
          <p:nvPr/>
        </p:nvSpPr>
        <p:spPr>
          <a:xfrm>
            <a:off x="9725660" y="6339841"/>
            <a:ext cx="2743200" cy="369332"/>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a:ea typeface="+mn-ea"/>
                <a:cs typeface="Arial"/>
              </a:rPr>
              <a:t>Source: Vector Mine </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2455845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15530"/>
            <a:ext cx="10871200" cy="935567"/>
          </a:xfrm>
        </p:spPr>
        <p:txBody>
          <a:bodyPr/>
          <a:lstStyle/>
          <a:p>
            <a:r>
              <a:rPr lang="en-US" b="1" dirty="0">
                <a:solidFill>
                  <a:srgbClr val="0066CC"/>
                </a:solidFill>
              </a:rPr>
              <a:t>Managing Stress: What can we do? </a:t>
            </a:r>
          </a:p>
        </p:txBody>
      </p:sp>
      <p:sp>
        <p:nvSpPr>
          <p:cNvPr id="3" name="Content Placeholder 2"/>
          <p:cNvSpPr>
            <a:spLocks noGrp="1"/>
          </p:cNvSpPr>
          <p:nvPr>
            <p:ph idx="4294967295"/>
          </p:nvPr>
        </p:nvSpPr>
        <p:spPr>
          <a:xfrm>
            <a:off x="406400" y="1051097"/>
            <a:ext cx="11379200" cy="5387804"/>
          </a:xfrm>
        </p:spPr>
        <p:txBody>
          <a:bodyPr>
            <a:noAutofit/>
          </a:bodyPr>
          <a:lstStyle/>
          <a:p>
            <a:pPr>
              <a:spcBef>
                <a:spcPts val="0"/>
              </a:spcBef>
              <a:spcAft>
                <a:spcPts val="800"/>
              </a:spcAft>
            </a:pPr>
            <a:r>
              <a:rPr lang="en-US" sz="3733" dirty="0"/>
              <a:t>There are things that we can do as individuals, co-workers and in the work environment to help to prevent stress and burn out. </a:t>
            </a:r>
          </a:p>
          <a:p>
            <a:pPr>
              <a:spcBef>
                <a:spcPts val="0"/>
              </a:spcBef>
              <a:spcAft>
                <a:spcPts val="800"/>
              </a:spcAft>
            </a:pPr>
            <a:r>
              <a:rPr lang="en-US" sz="3733" dirty="0"/>
              <a:t> We need to rehearse so that we react to situations that are difficult in a constructive way</a:t>
            </a:r>
          </a:p>
          <a:p>
            <a:pPr>
              <a:spcBef>
                <a:spcPts val="0"/>
              </a:spcBef>
              <a:spcAft>
                <a:spcPts val="800"/>
              </a:spcAft>
            </a:pPr>
            <a:r>
              <a:rPr lang="en-US" sz="3733" dirty="0"/>
              <a:t>We need to do what we can to work together and create a work environment that limits stress.</a:t>
            </a:r>
          </a:p>
          <a:p>
            <a:pPr marL="106677" indent="0">
              <a:spcBef>
                <a:spcPts val="0"/>
              </a:spcBef>
              <a:spcAft>
                <a:spcPts val="800"/>
              </a:spcAft>
              <a:buNone/>
            </a:pPr>
            <a:endParaRPr lang="en-US" sz="3733" dirty="0"/>
          </a:p>
        </p:txBody>
      </p:sp>
    </p:spTree>
    <p:extLst>
      <p:ext uri="{BB962C8B-B14F-4D97-AF65-F5344CB8AC3E}">
        <p14:creationId xmlns:p14="http://schemas.microsoft.com/office/powerpoint/2010/main" val="363875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00" y="787401"/>
            <a:ext cx="11074400" cy="4978401"/>
          </a:xfrm>
        </p:spPr>
        <p:txBody>
          <a:bodyPr>
            <a:normAutofit fontScale="90000"/>
          </a:bodyPr>
          <a:lstStyle/>
          <a:p>
            <a:pPr>
              <a:lnSpc>
                <a:spcPct val="100000"/>
              </a:lnSpc>
              <a:spcBef>
                <a:spcPts val="800"/>
              </a:spcBef>
              <a:spcAft>
                <a:spcPts val="800"/>
              </a:spcAft>
            </a:pPr>
            <a:br>
              <a:rPr lang="en-US" sz="5333" dirty="0">
                <a:solidFill>
                  <a:srgbClr val="0066CC"/>
                </a:solidFill>
              </a:rPr>
            </a:br>
            <a:br>
              <a:rPr lang="en-US" sz="5333" dirty="0">
                <a:solidFill>
                  <a:srgbClr val="0066CC"/>
                </a:solidFill>
              </a:rPr>
            </a:br>
            <a:br>
              <a:rPr lang="en-US" sz="5333" dirty="0">
                <a:solidFill>
                  <a:srgbClr val="0066CC"/>
                </a:solidFill>
              </a:rPr>
            </a:br>
            <a:br>
              <a:rPr lang="en-US" sz="5333" dirty="0">
                <a:solidFill>
                  <a:srgbClr val="0066CC"/>
                </a:solidFill>
              </a:rPr>
            </a:br>
            <a:r>
              <a:rPr lang="en-US" sz="5333" dirty="0">
                <a:solidFill>
                  <a:srgbClr val="0066CC"/>
                </a:solidFill>
              </a:rPr>
              <a:t>Exercise 1: Step 1</a:t>
            </a:r>
            <a:br>
              <a:rPr lang="en-US" sz="5333" dirty="0">
                <a:solidFill>
                  <a:srgbClr val="0066CC"/>
                </a:solidFill>
              </a:rPr>
            </a:br>
            <a:br>
              <a:rPr lang="en-US" sz="5333" dirty="0">
                <a:solidFill>
                  <a:srgbClr val="0066CC"/>
                </a:solidFill>
              </a:rPr>
            </a:br>
            <a:r>
              <a:rPr lang="en-US" sz="4133" dirty="0">
                <a:solidFill>
                  <a:srgbClr val="0066CC"/>
                </a:solidFill>
              </a:rPr>
              <a:t>Write one line per post-it for situations that have stressed you at work</a:t>
            </a:r>
            <a:br>
              <a:rPr lang="en-US" sz="4133" dirty="0">
                <a:solidFill>
                  <a:srgbClr val="0066CC"/>
                </a:solidFill>
              </a:rPr>
            </a:br>
            <a:br>
              <a:rPr lang="en-US" sz="4133" dirty="0">
                <a:solidFill>
                  <a:srgbClr val="0066CC"/>
                </a:solidFill>
              </a:rPr>
            </a:br>
            <a:r>
              <a:rPr lang="en-US" sz="4133" dirty="0">
                <a:solidFill>
                  <a:srgbClr val="0066CC"/>
                </a:solidFill>
              </a:rPr>
              <a:t>You are allowed to use up to 3 post-its.</a:t>
            </a:r>
            <a:br>
              <a:rPr lang="en-US" sz="4133" dirty="0">
                <a:solidFill>
                  <a:srgbClr val="0066CC"/>
                </a:solidFill>
              </a:rPr>
            </a:br>
            <a:br>
              <a:rPr lang="en-US" sz="4133" dirty="0">
                <a:solidFill>
                  <a:srgbClr val="0066CC"/>
                </a:solidFill>
              </a:rPr>
            </a:br>
            <a:r>
              <a:rPr lang="en-US" sz="4133" dirty="0">
                <a:solidFill>
                  <a:srgbClr val="0066CC"/>
                </a:solidFill>
              </a:rPr>
              <a:t>Stick the post-its on the left-hand side of the flip charts posted on the wall</a:t>
            </a:r>
          </a:p>
        </p:txBody>
      </p:sp>
    </p:spTree>
    <p:extLst>
      <p:ext uri="{BB962C8B-B14F-4D97-AF65-F5344CB8AC3E}">
        <p14:creationId xmlns:p14="http://schemas.microsoft.com/office/powerpoint/2010/main" val="3000445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442913" y="1401624"/>
            <a:ext cx="6192838" cy="1151076"/>
          </a:xfrm>
        </p:spPr>
        <p:txBody>
          <a:bodyPr anchor="t">
            <a:normAutofit/>
          </a:bodyPr>
          <a:lstStyle/>
          <a:p>
            <a:r>
              <a:rPr lang="en-GB" sz="3900" noProof="0"/>
              <a:t>Person-first language</a:t>
            </a: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type="body" sz="quarter" idx="11"/>
          </p:nvPr>
        </p:nvSpPr>
        <p:spPr>
          <a:xfrm>
            <a:off x="442912" y="2552700"/>
            <a:ext cx="6192837" cy="3505200"/>
          </a:xfrm>
        </p:spPr>
        <p:txBody>
          <a:bodyPr anchor="t">
            <a:normAutofit/>
          </a:bodyPr>
          <a:lstStyle/>
          <a:p>
            <a:pPr>
              <a:spcAft>
                <a:spcPts val="600"/>
              </a:spcAft>
            </a:pPr>
            <a:endParaRPr lang="en-GB" sz="1700" noProof="0"/>
          </a:p>
          <a:p>
            <a:pPr>
              <a:spcAft>
                <a:spcPts val="600"/>
              </a:spcAft>
            </a:pPr>
            <a:r>
              <a:rPr lang="en-GB" sz="1700"/>
              <a:t>Person-first language is important because many communities impacted by HIV feel that identifying a person by their physical health, mental health or social condition alone indicates a lack of respect and diminishes the multifaceted nature of the human condition. </a:t>
            </a:r>
          </a:p>
          <a:p>
            <a:pPr>
              <a:spcAft>
                <a:spcPts val="600"/>
              </a:spcAft>
            </a:pPr>
            <a:endParaRPr lang="en-GB" sz="1700"/>
          </a:p>
          <a:p>
            <a:pPr>
              <a:spcAft>
                <a:spcPts val="600"/>
              </a:spcAft>
            </a:pPr>
            <a:r>
              <a:rPr lang="en-GB" sz="1700"/>
              <a:t>While some communities prefer person-first language, it is also important to connect with local communities around the language that they feel is most appropriate in their context and how they wish to be referred to. </a:t>
            </a:r>
          </a:p>
          <a:p>
            <a:pPr>
              <a:spcAft>
                <a:spcPts val="600"/>
              </a:spcAft>
            </a:pPr>
            <a:endParaRPr lang="en-GB" sz="1700"/>
          </a:p>
          <a:p>
            <a:pPr>
              <a:spcAft>
                <a:spcPts val="600"/>
              </a:spcAft>
            </a:pPr>
            <a:endParaRPr lang="en-GB" sz="1700" noProof="0"/>
          </a:p>
        </p:txBody>
      </p:sp>
      <p:pic>
        <p:nvPicPr>
          <p:cNvPr id="10" name="Picture 9" descr="Colorful carved figures of humans">
            <a:extLst>
              <a:ext uri="{FF2B5EF4-FFF2-40B4-BE49-F238E27FC236}">
                <a16:creationId xmlns:a16="http://schemas.microsoft.com/office/drawing/2014/main" id="{921BCD4B-AD4C-76C2-89B9-9AF339C79493}"/>
              </a:ext>
            </a:extLst>
          </p:cNvPr>
          <p:cNvPicPr>
            <a:picLocks noChangeAspect="1"/>
          </p:cNvPicPr>
          <p:nvPr/>
        </p:nvPicPr>
        <p:blipFill>
          <a:blip r:embed="rId3" cstate="email">
            <a:extLst>
              <a:ext uri="{28A0092B-C50C-407E-A947-70E740481C1C}">
                <a14:useLocalDpi xmlns:a14="http://schemas.microsoft.com/office/drawing/2010/main"/>
              </a:ext>
            </a:extLst>
          </a:blip>
          <a:srcRect b="-1"/>
          <a:stretch/>
        </p:blipFill>
        <p:spPr>
          <a:xfrm>
            <a:off x="6996113" y="10"/>
            <a:ext cx="5195887" cy="6857990"/>
          </a:xfrm>
          <a:prstGeom prst="rect">
            <a:avLst/>
          </a:prstGeom>
          <a:noFill/>
        </p:spPr>
      </p:pic>
    </p:spTree>
    <p:extLst>
      <p:ext uri="{BB962C8B-B14F-4D97-AF65-F5344CB8AC3E}">
        <p14:creationId xmlns:p14="http://schemas.microsoft.com/office/powerpoint/2010/main" val="16890778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00" y="584201"/>
            <a:ext cx="11074400" cy="4978401"/>
          </a:xfrm>
        </p:spPr>
        <p:txBody>
          <a:bodyPr>
            <a:normAutofit/>
          </a:bodyPr>
          <a:lstStyle/>
          <a:p>
            <a:pPr>
              <a:lnSpc>
                <a:spcPct val="100000"/>
              </a:lnSpc>
              <a:spcBef>
                <a:spcPts val="800"/>
              </a:spcBef>
              <a:spcAft>
                <a:spcPts val="800"/>
              </a:spcAft>
            </a:pPr>
            <a:r>
              <a:rPr lang="en-US" sz="5333" dirty="0">
                <a:solidFill>
                  <a:srgbClr val="0066CC"/>
                </a:solidFill>
              </a:rPr>
              <a:t>Exercise 1: Step 2</a:t>
            </a:r>
            <a:br>
              <a:rPr lang="en-US" sz="5333" dirty="0">
                <a:solidFill>
                  <a:srgbClr val="0066CC"/>
                </a:solidFill>
              </a:rPr>
            </a:br>
            <a:br>
              <a:rPr lang="en-US" sz="5333" dirty="0">
                <a:solidFill>
                  <a:srgbClr val="0066CC"/>
                </a:solidFill>
              </a:rPr>
            </a:br>
            <a:r>
              <a:rPr lang="en-US" sz="4133" dirty="0">
                <a:solidFill>
                  <a:srgbClr val="0066CC"/>
                </a:solidFill>
              </a:rPr>
              <a:t>Read over the situations and put a blank post-it against each situation that you have experienced</a:t>
            </a:r>
            <a:br>
              <a:rPr lang="en-US" sz="4133" dirty="0">
                <a:solidFill>
                  <a:srgbClr val="0066CC"/>
                </a:solidFill>
              </a:rPr>
            </a:br>
            <a:endParaRPr lang="en-US" sz="4133" dirty="0">
              <a:solidFill>
                <a:srgbClr val="0066CC"/>
              </a:solidFill>
            </a:endParaRPr>
          </a:p>
        </p:txBody>
      </p:sp>
    </p:spTree>
    <p:extLst>
      <p:ext uri="{BB962C8B-B14F-4D97-AF65-F5344CB8AC3E}">
        <p14:creationId xmlns:p14="http://schemas.microsoft.com/office/powerpoint/2010/main" val="3086129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00" y="0"/>
            <a:ext cx="10871200" cy="6858000"/>
          </a:xfrm>
        </p:spPr>
        <p:txBody>
          <a:bodyPr>
            <a:normAutofit fontScale="90000"/>
          </a:bodyPr>
          <a:lstStyle/>
          <a:p>
            <a:pPr>
              <a:lnSpc>
                <a:spcPct val="150000"/>
              </a:lnSpc>
            </a:pPr>
            <a:br>
              <a:rPr lang="en-US" sz="5333" dirty="0">
                <a:solidFill>
                  <a:srgbClr val="0066CC"/>
                </a:solidFill>
              </a:rPr>
            </a:br>
            <a:br>
              <a:rPr lang="en-US" sz="5333" dirty="0">
                <a:solidFill>
                  <a:srgbClr val="0066CC"/>
                </a:solidFill>
              </a:rPr>
            </a:br>
            <a:br>
              <a:rPr lang="en-US" sz="5333" dirty="0">
                <a:solidFill>
                  <a:srgbClr val="0066CC"/>
                </a:solidFill>
              </a:rPr>
            </a:br>
            <a:br>
              <a:rPr lang="en-US" sz="5333" dirty="0">
                <a:solidFill>
                  <a:srgbClr val="0066CC"/>
                </a:solidFill>
              </a:rPr>
            </a:br>
            <a:br>
              <a:rPr lang="en-US" sz="5333" dirty="0">
                <a:solidFill>
                  <a:srgbClr val="0066CC"/>
                </a:solidFill>
              </a:rPr>
            </a:br>
            <a:br>
              <a:rPr lang="en-US" sz="5333" dirty="0">
                <a:solidFill>
                  <a:srgbClr val="0066CC"/>
                </a:solidFill>
              </a:rPr>
            </a:br>
            <a:r>
              <a:rPr lang="en-US" sz="5333" dirty="0">
                <a:solidFill>
                  <a:srgbClr val="0066CC"/>
                </a:solidFill>
              </a:rPr>
              <a:t>Exercise 1: Step 3</a:t>
            </a:r>
            <a:br>
              <a:rPr lang="en-US" sz="5333" dirty="0">
                <a:solidFill>
                  <a:srgbClr val="0066CC"/>
                </a:solidFill>
              </a:rPr>
            </a:br>
            <a:r>
              <a:rPr lang="en-US" sz="4800" b="0" dirty="0">
                <a:solidFill>
                  <a:srgbClr val="0066CC"/>
                </a:solidFill>
              </a:rPr>
              <a:t>Practical solutions to these stressful situations</a:t>
            </a:r>
            <a:br>
              <a:rPr lang="en-US" sz="5333" b="0" dirty="0">
                <a:solidFill>
                  <a:srgbClr val="0066CC"/>
                </a:solidFill>
              </a:rPr>
            </a:br>
            <a:br>
              <a:rPr lang="en-US" sz="5333" b="0" dirty="0">
                <a:solidFill>
                  <a:srgbClr val="0066CC"/>
                </a:solidFill>
              </a:rPr>
            </a:br>
            <a:r>
              <a:rPr lang="en-US" sz="4133" b="0" dirty="0">
                <a:solidFill>
                  <a:srgbClr val="0066CC"/>
                </a:solidFill>
              </a:rPr>
              <a:t>At each table, discuss as per the guidance from the facilitators </a:t>
            </a:r>
            <a:br>
              <a:rPr lang="en-US" sz="4133" b="0" dirty="0">
                <a:solidFill>
                  <a:srgbClr val="0066CC"/>
                </a:solidFill>
              </a:rPr>
            </a:br>
            <a:endParaRPr lang="en-US" sz="4133" b="0" dirty="0">
              <a:solidFill>
                <a:srgbClr val="0066CC"/>
              </a:solidFill>
            </a:endParaRPr>
          </a:p>
        </p:txBody>
      </p:sp>
    </p:spTree>
    <p:extLst>
      <p:ext uri="{BB962C8B-B14F-4D97-AF65-F5344CB8AC3E}">
        <p14:creationId xmlns:p14="http://schemas.microsoft.com/office/powerpoint/2010/main" val="27989699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7952"/>
            <a:ext cx="10871200" cy="933449"/>
          </a:xfrm>
        </p:spPr>
        <p:txBody>
          <a:bodyPr/>
          <a:lstStyle/>
          <a:p>
            <a:r>
              <a:rPr lang="en-US" b="1" dirty="0">
                <a:solidFill>
                  <a:srgbClr val="0066CC"/>
                </a:solidFill>
              </a:rPr>
              <a:t>Learning Point </a:t>
            </a:r>
            <a:r>
              <a:rPr lang="mr-IN" b="1" dirty="0">
                <a:solidFill>
                  <a:srgbClr val="0066CC"/>
                </a:solidFill>
              </a:rPr>
              <a:t>–</a:t>
            </a:r>
            <a:r>
              <a:rPr lang="en-US" b="1" dirty="0">
                <a:solidFill>
                  <a:srgbClr val="0066CC"/>
                </a:solidFill>
              </a:rPr>
              <a:t> Stress</a:t>
            </a:r>
          </a:p>
        </p:txBody>
      </p:sp>
      <p:sp>
        <p:nvSpPr>
          <p:cNvPr id="3" name="Content Placeholder 2"/>
          <p:cNvSpPr>
            <a:spLocks noGrp="1"/>
          </p:cNvSpPr>
          <p:nvPr>
            <p:ph idx="4294967295"/>
          </p:nvPr>
        </p:nvSpPr>
        <p:spPr>
          <a:xfrm>
            <a:off x="1320800" y="1397000"/>
            <a:ext cx="10464800" cy="5251451"/>
          </a:xfrm>
        </p:spPr>
        <p:txBody>
          <a:bodyPr>
            <a:normAutofit/>
          </a:bodyPr>
          <a:lstStyle/>
          <a:p>
            <a:r>
              <a:rPr lang="en-US" sz="3200" dirty="0"/>
              <a:t>Stress can…</a:t>
            </a:r>
          </a:p>
          <a:p>
            <a:pPr lvl="1"/>
            <a:r>
              <a:rPr lang="en-US" sz="3200" dirty="0"/>
              <a:t>Make us behave in a way we do not like </a:t>
            </a:r>
          </a:p>
          <a:p>
            <a:pPr lvl="1"/>
            <a:r>
              <a:rPr lang="en-US" sz="3200" dirty="0"/>
              <a:t>Make us feel negative </a:t>
            </a:r>
          </a:p>
          <a:p>
            <a:pPr lvl="1"/>
            <a:r>
              <a:rPr lang="en-US" sz="3200" dirty="0"/>
              <a:t>Lead to burn out</a:t>
            </a:r>
          </a:p>
          <a:p>
            <a:pPr lvl="4"/>
            <a:r>
              <a:rPr lang="en-US" sz="2667" b="1" dirty="0"/>
              <a:t>Emotional exhaustion</a:t>
            </a:r>
            <a:r>
              <a:rPr lang="en-US" sz="2667" dirty="0"/>
              <a:t>: You stop caring about your patients</a:t>
            </a:r>
          </a:p>
          <a:p>
            <a:pPr lvl="4"/>
            <a:r>
              <a:rPr lang="en-US" sz="2667" b="1" dirty="0"/>
              <a:t>Cynicism</a:t>
            </a:r>
            <a:r>
              <a:rPr lang="en-US" sz="2667" dirty="0"/>
              <a:t>: You don’t believe anything can change, and</a:t>
            </a:r>
          </a:p>
          <a:p>
            <a:pPr lvl="4"/>
            <a:r>
              <a:rPr lang="en-US" sz="2667" b="1" dirty="0"/>
              <a:t>Inefficacy</a:t>
            </a:r>
            <a:r>
              <a:rPr lang="en-US" sz="2667" dirty="0"/>
              <a:t>: You do not get the desired effect of your work</a:t>
            </a:r>
          </a:p>
        </p:txBody>
      </p:sp>
      <p:pic>
        <p:nvPicPr>
          <p:cNvPr id="4" name="Picture 3">
            <a:extLst>
              <a:ext uri="{FF2B5EF4-FFF2-40B4-BE49-F238E27FC236}">
                <a16:creationId xmlns:a16="http://schemas.microsoft.com/office/drawing/2014/main" id="{8DE74314-2B18-B341-9E08-B2D32A794DC0}"/>
              </a:ext>
            </a:extLst>
          </p:cNvPr>
          <p:cNvPicPr>
            <a:picLocks noChangeAspect="1"/>
          </p:cNvPicPr>
          <p:nvPr/>
        </p:nvPicPr>
        <p:blipFill>
          <a:blip r:embed="rId3"/>
          <a:stretch>
            <a:fillRect/>
          </a:stretch>
        </p:blipFill>
        <p:spPr>
          <a:xfrm>
            <a:off x="7579228" y="208985"/>
            <a:ext cx="1725195" cy="1637843"/>
          </a:xfrm>
          <a:prstGeom prst="rect">
            <a:avLst/>
          </a:prstGeom>
        </p:spPr>
      </p:pic>
    </p:spTree>
    <p:extLst>
      <p:ext uri="{BB962C8B-B14F-4D97-AF65-F5344CB8AC3E}">
        <p14:creationId xmlns:p14="http://schemas.microsoft.com/office/powerpoint/2010/main" val="297833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6646-0861-47EE-809D-2F373D37CB74}"/>
              </a:ext>
            </a:extLst>
          </p:cNvPr>
          <p:cNvSpPr>
            <a:spLocks noGrp="1"/>
          </p:cNvSpPr>
          <p:nvPr>
            <p:ph type="title" idx="4294967295"/>
          </p:nvPr>
        </p:nvSpPr>
        <p:spPr>
          <a:xfrm>
            <a:off x="419101" y="0"/>
            <a:ext cx="11772900" cy="1532467"/>
          </a:xfrm>
        </p:spPr>
        <p:txBody>
          <a:bodyPr>
            <a:normAutofit/>
          </a:bodyPr>
          <a:lstStyle/>
          <a:p>
            <a:r>
              <a:rPr lang="en-US" dirty="0">
                <a:solidFill>
                  <a:srgbClr val="0066CC"/>
                </a:solidFill>
              </a:rPr>
              <a:t>Somethings we can do to cope as individuals: </a:t>
            </a:r>
          </a:p>
        </p:txBody>
      </p:sp>
      <p:sp>
        <p:nvSpPr>
          <p:cNvPr id="3" name="Content Placeholder 2">
            <a:extLst>
              <a:ext uri="{FF2B5EF4-FFF2-40B4-BE49-F238E27FC236}">
                <a16:creationId xmlns:a16="http://schemas.microsoft.com/office/drawing/2014/main" id="{38C58583-C0CA-431B-9015-AFBD66BDC272}"/>
              </a:ext>
            </a:extLst>
          </p:cNvPr>
          <p:cNvSpPr>
            <a:spLocks noGrp="1"/>
          </p:cNvSpPr>
          <p:nvPr>
            <p:ph idx="4294967295"/>
          </p:nvPr>
        </p:nvSpPr>
        <p:spPr>
          <a:xfrm>
            <a:off x="812800" y="1632857"/>
            <a:ext cx="10541000" cy="4966910"/>
          </a:xfrm>
        </p:spPr>
        <p:txBody>
          <a:bodyPr>
            <a:noAutofit/>
          </a:bodyPr>
          <a:lstStyle/>
          <a:p>
            <a:r>
              <a:rPr lang="en-US" sz="3733" dirty="0"/>
              <a:t>Taking care of yourself outside work – good diet, sleep, trust in divine power, exercise, socialize- power of good relationships.</a:t>
            </a:r>
          </a:p>
          <a:p>
            <a:r>
              <a:rPr lang="en-US" sz="3733" dirty="0"/>
              <a:t>Staying focused</a:t>
            </a:r>
          </a:p>
          <a:p>
            <a:r>
              <a:rPr lang="en-US" sz="3733" dirty="0"/>
              <a:t>Asking for help</a:t>
            </a:r>
          </a:p>
        </p:txBody>
      </p:sp>
    </p:spTree>
    <p:extLst>
      <p:ext uri="{BB962C8B-B14F-4D97-AF65-F5344CB8AC3E}">
        <p14:creationId xmlns:p14="http://schemas.microsoft.com/office/powerpoint/2010/main" val="20049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00" y="498305"/>
            <a:ext cx="11480800" cy="935567"/>
          </a:xfrm>
        </p:spPr>
        <p:txBody>
          <a:bodyPr>
            <a:noAutofit/>
          </a:bodyPr>
          <a:lstStyle/>
          <a:p>
            <a:r>
              <a:rPr lang="en-US" b="1" dirty="0">
                <a:solidFill>
                  <a:srgbClr val="0066CC"/>
                </a:solidFill>
              </a:rPr>
              <a:t>Somethings we can do to cope as individuals (Continued): </a:t>
            </a:r>
          </a:p>
        </p:txBody>
      </p:sp>
      <p:sp>
        <p:nvSpPr>
          <p:cNvPr id="3" name="Content Placeholder 2"/>
          <p:cNvSpPr>
            <a:spLocks noGrp="1"/>
          </p:cNvSpPr>
          <p:nvPr>
            <p:ph idx="4294967295"/>
          </p:nvPr>
        </p:nvSpPr>
        <p:spPr>
          <a:xfrm>
            <a:off x="711200" y="1803400"/>
            <a:ext cx="11176000" cy="4876800"/>
          </a:xfrm>
        </p:spPr>
        <p:txBody>
          <a:bodyPr>
            <a:noAutofit/>
          </a:bodyPr>
          <a:lstStyle/>
          <a:p>
            <a:pPr lvl="1"/>
            <a:r>
              <a:rPr lang="en-US" sz="3733" dirty="0"/>
              <a:t>Regaining your calm</a:t>
            </a:r>
          </a:p>
          <a:p>
            <a:pPr lvl="3"/>
            <a:r>
              <a:rPr lang="en-US" sz="3733" dirty="0"/>
              <a:t>Recognize stress by how we feel and behave</a:t>
            </a:r>
            <a:endParaRPr lang="en-US" sz="3733" b="1" i="1" dirty="0"/>
          </a:p>
          <a:p>
            <a:pPr lvl="3"/>
            <a:r>
              <a:rPr lang="en-US" sz="3733" dirty="0"/>
              <a:t>Understand the effect of reactions on ourselves and on others </a:t>
            </a:r>
          </a:p>
          <a:p>
            <a:pPr lvl="3"/>
            <a:r>
              <a:rPr lang="en-US" sz="3733" dirty="0"/>
              <a:t>Think about how to best manage reactions </a:t>
            </a:r>
          </a:p>
          <a:p>
            <a:pPr lvl="3"/>
            <a:r>
              <a:rPr lang="en-US" sz="3733" dirty="0"/>
              <a:t>Carry a picture of best practice in dealing with difficult clients and situations</a:t>
            </a:r>
          </a:p>
          <a:p>
            <a:endParaRPr lang="en-US" sz="3733" dirty="0"/>
          </a:p>
        </p:txBody>
      </p:sp>
    </p:spTree>
    <p:extLst>
      <p:ext uri="{BB962C8B-B14F-4D97-AF65-F5344CB8AC3E}">
        <p14:creationId xmlns:p14="http://schemas.microsoft.com/office/powerpoint/2010/main" val="22611489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FA4F-3B67-D943-BD59-A7D13084320B}"/>
              </a:ext>
            </a:extLst>
          </p:cNvPr>
          <p:cNvSpPr>
            <a:spLocks noGrp="1"/>
          </p:cNvSpPr>
          <p:nvPr>
            <p:ph type="title" idx="4294967295"/>
          </p:nvPr>
        </p:nvSpPr>
        <p:spPr>
          <a:xfrm>
            <a:off x="711200" y="626533"/>
            <a:ext cx="10871200" cy="914400"/>
          </a:xfrm>
        </p:spPr>
        <p:txBody>
          <a:bodyPr>
            <a:normAutofit/>
          </a:bodyPr>
          <a:lstStyle/>
          <a:p>
            <a:r>
              <a:rPr lang="en-US" dirty="0">
                <a:solidFill>
                  <a:srgbClr val="0066CC"/>
                </a:solidFill>
              </a:rPr>
              <a:t>Somethings we can do to cope on the job:</a:t>
            </a:r>
          </a:p>
        </p:txBody>
      </p:sp>
      <p:sp>
        <p:nvSpPr>
          <p:cNvPr id="3" name="Content Placeholder 2">
            <a:extLst>
              <a:ext uri="{FF2B5EF4-FFF2-40B4-BE49-F238E27FC236}">
                <a16:creationId xmlns:a16="http://schemas.microsoft.com/office/drawing/2014/main" id="{1357B624-D255-3F4A-BE56-2135FF592B83}"/>
              </a:ext>
            </a:extLst>
          </p:cNvPr>
          <p:cNvSpPr>
            <a:spLocks noGrp="1"/>
          </p:cNvSpPr>
          <p:nvPr>
            <p:ph idx="4294967295"/>
          </p:nvPr>
        </p:nvSpPr>
        <p:spPr>
          <a:xfrm>
            <a:off x="711200" y="1849968"/>
            <a:ext cx="10871200" cy="4322233"/>
          </a:xfrm>
        </p:spPr>
        <p:txBody>
          <a:bodyPr/>
          <a:lstStyle/>
          <a:p>
            <a:r>
              <a:rPr lang="en-US" sz="3733" dirty="0"/>
              <a:t>Deep breathing</a:t>
            </a:r>
          </a:p>
          <a:p>
            <a:r>
              <a:rPr lang="en-US" sz="3733" dirty="0"/>
              <a:t>Stretching</a:t>
            </a:r>
          </a:p>
          <a:p>
            <a:r>
              <a:rPr lang="en-US" sz="3733" dirty="0"/>
              <a:t>Walking around</a:t>
            </a:r>
          </a:p>
          <a:p>
            <a:r>
              <a:rPr lang="en-US" sz="3733" dirty="0"/>
              <a:t>Eating healthy snacks</a:t>
            </a:r>
          </a:p>
          <a:p>
            <a:r>
              <a:rPr lang="en-US" sz="3733" dirty="0"/>
              <a:t>Organizing your work area</a:t>
            </a:r>
          </a:p>
          <a:p>
            <a:endParaRPr lang="en-US" dirty="0"/>
          </a:p>
        </p:txBody>
      </p:sp>
    </p:spTree>
    <p:extLst>
      <p:ext uri="{BB962C8B-B14F-4D97-AF65-F5344CB8AC3E}">
        <p14:creationId xmlns:p14="http://schemas.microsoft.com/office/powerpoint/2010/main" val="16692318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384" y="245533"/>
            <a:ext cx="12003616" cy="872067"/>
          </a:xfrm>
        </p:spPr>
        <p:txBody>
          <a:bodyPr>
            <a:noAutofit/>
          </a:bodyPr>
          <a:lstStyle/>
          <a:p>
            <a:r>
              <a:rPr lang="en-US" sz="3467" dirty="0">
                <a:solidFill>
                  <a:srgbClr val="0066CC"/>
                </a:solidFill>
              </a:rPr>
              <a:t>What could colleagues and the workplace do to PREVENT stress or IMPROVE the scenario outcome? </a:t>
            </a:r>
          </a:p>
        </p:txBody>
      </p:sp>
      <p:sp>
        <p:nvSpPr>
          <p:cNvPr id="5" name="Content Placeholder 2">
            <a:extLst>
              <a:ext uri="{FF2B5EF4-FFF2-40B4-BE49-F238E27FC236}">
                <a16:creationId xmlns:a16="http://schemas.microsoft.com/office/drawing/2014/main" id="{FE857371-571D-4077-9D2C-2C891269D2BC}"/>
              </a:ext>
            </a:extLst>
          </p:cNvPr>
          <p:cNvSpPr>
            <a:spLocks noGrp="1"/>
          </p:cNvSpPr>
          <p:nvPr>
            <p:ph idx="4294967295"/>
          </p:nvPr>
        </p:nvSpPr>
        <p:spPr>
          <a:xfrm>
            <a:off x="6515101" y="990601"/>
            <a:ext cx="5676900" cy="5471583"/>
          </a:xfrm>
        </p:spPr>
        <p:txBody>
          <a:bodyPr>
            <a:noAutofit/>
          </a:bodyPr>
          <a:lstStyle/>
          <a:p>
            <a:pPr marL="0" indent="0">
              <a:spcBef>
                <a:spcPts val="0"/>
              </a:spcBef>
              <a:spcAft>
                <a:spcPts val="0"/>
              </a:spcAft>
              <a:buNone/>
            </a:pPr>
            <a:r>
              <a:rPr lang="en-US" sz="3200" u="sng" dirty="0"/>
              <a:t>Workplace can:</a:t>
            </a:r>
          </a:p>
          <a:p>
            <a:pPr marL="342891" indent="-342891">
              <a:spcBef>
                <a:spcPts val="0"/>
              </a:spcBef>
              <a:spcAft>
                <a:spcPts val="0"/>
              </a:spcAft>
              <a:buFont typeface="Wingdings" panose="05000000000000000000" pitchFamily="2" charset="2"/>
              <a:buChar char="ü"/>
            </a:pPr>
            <a:r>
              <a:rPr lang="en-US" sz="2667" dirty="0" err="1"/>
              <a:t>Utilise</a:t>
            </a:r>
            <a:r>
              <a:rPr lang="en-US" sz="2667" dirty="0"/>
              <a:t> DSD models </a:t>
            </a:r>
          </a:p>
          <a:p>
            <a:pPr marL="342891" indent="-342891">
              <a:spcBef>
                <a:spcPts val="0"/>
              </a:spcBef>
              <a:spcAft>
                <a:spcPts val="0"/>
              </a:spcAft>
              <a:buFont typeface="Wingdings" panose="05000000000000000000" pitchFamily="2" charset="2"/>
              <a:buChar char="ü"/>
            </a:pPr>
            <a:r>
              <a:rPr lang="en-US" sz="2667" dirty="0"/>
              <a:t>Plan the use of limited space</a:t>
            </a:r>
          </a:p>
          <a:p>
            <a:pPr marL="342891" indent="-342891">
              <a:spcBef>
                <a:spcPts val="0"/>
              </a:spcBef>
              <a:spcAft>
                <a:spcPts val="0"/>
              </a:spcAft>
              <a:buFont typeface="Wingdings" panose="05000000000000000000" pitchFamily="2" charset="2"/>
              <a:buChar char="ü"/>
            </a:pPr>
            <a:r>
              <a:rPr lang="en-US" sz="2667" dirty="0"/>
              <a:t>Be patient </a:t>
            </a:r>
          </a:p>
          <a:p>
            <a:pPr marL="342891" indent="-342891">
              <a:spcBef>
                <a:spcPts val="0"/>
              </a:spcBef>
              <a:spcAft>
                <a:spcPts val="0"/>
              </a:spcAft>
              <a:buFont typeface="Wingdings" panose="05000000000000000000" pitchFamily="2" charset="2"/>
              <a:buChar char="ü"/>
            </a:pPr>
            <a:r>
              <a:rPr lang="en-US" sz="2667" dirty="0"/>
              <a:t>Create compatible work schedules and lunch shifts</a:t>
            </a:r>
          </a:p>
          <a:p>
            <a:pPr marL="342891" indent="-342891">
              <a:spcBef>
                <a:spcPts val="0"/>
              </a:spcBef>
              <a:spcAft>
                <a:spcPts val="0"/>
              </a:spcAft>
              <a:buFont typeface="Wingdings" panose="05000000000000000000" pitchFamily="2" charset="2"/>
              <a:buChar char="ü"/>
            </a:pPr>
            <a:r>
              <a:rPr lang="en-US" sz="2667" dirty="0"/>
              <a:t>Clearly define roles and responsibilities</a:t>
            </a:r>
          </a:p>
          <a:p>
            <a:pPr marL="342891" indent="-342891">
              <a:spcBef>
                <a:spcPts val="0"/>
              </a:spcBef>
              <a:spcAft>
                <a:spcPts val="0"/>
              </a:spcAft>
              <a:buFont typeface="Wingdings" panose="05000000000000000000" pitchFamily="2" charset="2"/>
              <a:buChar char="ü"/>
            </a:pPr>
            <a:r>
              <a:rPr lang="en-US" sz="2667" dirty="0"/>
              <a:t>Workers participate in decisions affecting their jobs</a:t>
            </a:r>
          </a:p>
          <a:p>
            <a:pPr marL="342891" indent="-342891">
              <a:spcBef>
                <a:spcPts val="0"/>
              </a:spcBef>
              <a:spcAft>
                <a:spcPts val="0"/>
              </a:spcAft>
              <a:buFont typeface="Wingdings" panose="05000000000000000000" pitchFamily="2" charset="2"/>
              <a:buChar char="ü"/>
            </a:pPr>
            <a:r>
              <a:rPr lang="en-US" sz="2667" dirty="0"/>
              <a:t>Improved communications</a:t>
            </a:r>
          </a:p>
          <a:p>
            <a:pPr marL="342891" indent="-342891">
              <a:spcBef>
                <a:spcPts val="0"/>
              </a:spcBef>
              <a:spcAft>
                <a:spcPts val="0"/>
              </a:spcAft>
              <a:buFont typeface="Wingdings" panose="05000000000000000000" pitchFamily="2" charset="2"/>
              <a:buChar char="ü"/>
            </a:pPr>
            <a:r>
              <a:rPr lang="en-US" sz="2667" dirty="0"/>
              <a:t>Social interaction among workers</a:t>
            </a:r>
          </a:p>
          <a:p>
            <a:pPr marL="342891" indent="-342891">
              <a:spcBef>
                <a:spcPts val="0"/>
              </a:spcBef>
              <a:spcAft>
                <a:spcPts val="0"/>
              </a:spcAft>
              <a:buFont typeface="Wingdings" panose="05000000000000000000" pitchFamily="2" charset="2"/>
              <a:buChar char="ü"/>
            </a:pPr>
            <a:r>
              <a:rPr lang="en-US" sz="2667" dirty="0"/>
              <a:t>Temperature, light, noise, space</a:t>
            </a:r>
          </a:p>
        </p:txBody>
      </p:sp>
      <p:sp>
        <p:nvSpPr>
          <p:cNvPr id="4" name="Rectangle 3">
            <a:extLst>
              <a:ext uri="{FF2B5EF4-FFF2-40B4-BE49-F238E27FC236}">
                <a16:creationId xmlns:a16="http://schemas.microsoft.com/office/drawing/2014/main" id="{A63ADE4A-E47F-B94E-BE4F-27A8016047F3}"/>
              </a:ext>
            </a:extLst>
          </p:cNvPr>
          <p:cNvSpPr/>
          <p:nvPr/>
        </p:nvSpPr>
        <p:spPr>
          <a:xfrm>
            <a:off x="304800" y="990601"/>
            <a:ext cx="6204285" cy="592040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Colleagues can:</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Listen</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Understand where others are coming from, what is going on in their lives</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Team work, cooperation, respect</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Mentor</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Offer a break</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Offer time management or organization tips</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Offer help</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positive</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Smile, laugh</a:t>
            </a:r>
          </a:p>
          <a:p>
            <a:pPr marL="342891" marR="0" lvl="0" indent="-342891" algn="l"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Help each other to learn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smartcare</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practice, practice, practice</a:t>
            </a:r>
          </a:p>
        </p:txBody>
      </p:sp>
    </p:spTree>
    <p:extLst>
      <p:ext uri="{BB962C8B-B14F-4D97-AF65-F5344CB8AC3E}">
        <p14:creationId xmlns:p14="http://schemas.microsoft.com/office/powerpoint/2010/main" val="30767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787400"/>
            <a:ext cx="4064000" cy="4848141"/>
          </a:xfrm>
        </p:spPr>
        <p:txBody>
          <a:bodyPr/>
          <a:lstStyle/>
          <a:p>
            <a:r>
              <a:rPr lang="en-US" dirty="0">
                <a:solidFill>
                  <a:srgbClr val="0066CC"/>
                </a:solidFill>
              </a:rPr>
              <a:t>Some things we can do to cope on the job:</a:t>
            </a:r>
            <a:br>
              <a:rPr lang="en-US" dirty="0">
                <a:solidFill>
                  <a:srgbClr val="0066CC"/>
                </a:solidFill>
              </a:rPr>
            </a:br>
            <a:br>
              <a:rPr lang="en-US" dirty="0">
                <a:solidFill>
                  <a:srgbClr val="0066CC"/>
                </a:solidFill>
              </a:rPr>
            </a:br>
            <a:r>
              <a:rPr lang="en-US" dirty="0">
                <a:solidFill>
                  <a:srgbClr val="0066CC"/>
                </a:solidFill>
              </a:rPr>
              <a:t>Changing the relationship dynamic with the clients</a:t>
            </a:r>
          </a:p>
        </p:txBody>
      </p:sp>
      <p:pic>
        <p:nvPicPr>
          <p:cNvPr id="4" name="Picture 3">
            <a:extLst>
              <a:ext uri="{FF2B5EF4-FFF2-40B4-BE49-F238E27FC236}">
                <a16:creationId xmlns:a16="http://schemas.microsoft.com/office/drawing/2014/main" id="{57D07C8C-941D-C645-A41D-70A8157412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82203" y="76201"/>
            <a:ext cx="6106597" cy="6599476"/>
          </a:xfrm>
          <a:prstGeom prst="rect">
            <a:avLst/>
          </a:prstGeom>
          <a:ln>
            <a:solidFill>
              <a:schemeClr val="tx1"/>
            </a:solidFill>
          </a:ln>
        </p:spPr>
      </p:pic>
    </p:spTree>
    <p:extLst>
      <p:ext uri="{BB962C8B-B14F-4D97-AF65-F5344CB8AC3E}">
        <p14:creationId xmlns:p14="http://schemas.microsoft.com/office/powerpoint/2010/main" val="42453295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0446" y="-330200"/>
            <a:ext cx="11591109" cy="1325563"/>
          </a:xfrm>
        </p:spPr>
        <p:txBody>
          <a:bodyPr/>
          <a:lstStyle/>
          <a:p>
            <a:r>
              <a:rPr lang="en-US" b="1" dirty="0">
                <a:solidFill>
                  <a:srgbClr val="0066CC"/>
                </a:solidFill>
              </a:rPr>
              <a:t>Discretionary power</a:t>
            </a:r>
          </a:p>
        </p:txBody>
      </p:sp>
      <p:sp>
        <p:nvSpPr>
          <p:cNvPr id="3" name="Content Placeholder 2"/>
          <p:cNvSpPr>
            <a:spLocks noGrp="1"/>
          </p:cNvSpPr>
          <p:nvPr>
            <p:ph idx="1"/>
          </p:nvPr>
        </p:nvSpPr>
        <p:spPr>
          <a:xfrm>
            <a:off x="838200" y="995363"/>
            <a:ext cx="10515600" cy="5786437"/>
          </a:xfrm>
        </p:spPr>
        <p:txBody>
          <a:bodyPr>
            <a:normAutofit fontScale="92500" lnSpcReduction="20000"/>
          </a:bodyPr>
          <a:lstStyle/>
          <a:p>
            <a:r>
              <a:rPr lang="en-US" sz="3733" dirty="0"/>
              <a:t>The </a:t>
            </a:r>
            <a:r>
              <a:rPr lang="en-US" sz="3733" dirty="0" err="1"/>
              <a:t>behaviour</a:t>
            </a:r>
            <a:r>
              <a:rPr lang="en-US" sz="3733" dirty="0"/>
              <a:t> of clients can sometimes feel difficult, but healthcare workers hold the power</a:t>
            </a:r>
          </a:p>
          <a:p>
            <a:r>
              <a:rPr lang="en-US" sz="3733" dirty="0"/>
              <a:t>That power comes with opportunity and responsibility</a:t>
            </a:r>
          </a:p>
          <a:p>
            <a:r>
              <a:rPr lang="en-US" sz="3733" dirty="0"/>
              <a:t>The choices that you make matter to the client! (sometimes a lot)</a:t>
            </a:r>
          </a:p>
          <a:p>
            <a:r>
              <a:rPr lang="en-US" sz="3733" dirty="0"/>
              <a:t>If a client struggles to get her medications because she cannot get time off work and you choose to give her two weeks of medications, instead of three months of medications, what might be the consequences?</a:t>
            </a:r>
          </a:p>
          <a:p>
            <a:pPr marL="106677" indent="0">
              <a:buNone/>
            </a:pPr>
            <a:endParaRPr lang="en-US" dirty="0">
              <a:solidFill>
                <a:srgbClr val="FF0000"/>
              </a:solidFill>
            </a:endParaRPr>
          </a:p>
        </p:txBody>
      </p:sp>
    </p:spTree>
    <p:extLst>
      <p:ext uri="{BB962C8B-B14F-4D97-AF65-F5344CB8AC3E}">
        <p14:creationId xmlns:p14="http://schemas.microsoft.com/office/powerpoint/2010/main" val="23469309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7F03-F4E7-B7A8-4E61-AA4447313E08}"/>
              </a:ext>
            </a:extLst>
          </p:cNvPr>
          <p:cNvSpPr>
            <a:spLocks noGrp="1"/>
          </p:cNvSpPr>
          <p:nvPr>
            <p:ph type="title"/>
          </p:nvPr>
        </p:nvSpPr>
        <p:spPr/>
        <p:txBody>
          <a:bodyPr/>
          <a:lstStyle/>
          <a:p>
            <a:r>
              <a:rPr lang="en-US" dirty="0"/>
              <a:t>Another method to manage stress...</a:t>
            </a:r>
          </a:p>
        </p:txBody>
      </p:sp>
      <p:sp>
        <p:nvSpPr>
          <p:cNvPr id="3" name="Content Placeholder 2">
            <a:extLst>
              <a:ext uri="{FF2B5EF4-FFF2-40B4-BE49-F238E27FC236}">
                <a16:creationId xmlns:a16="http://schemas.microsoft.com/office/drawing/2014/main" id="{C843571C-5866-52BE-C352-CE223FF7C213}"/>
              </a:ext>
            </a:extLst>
          </p:cNvPr>
          <p:cNvSpPr>
            <a:spLocks noGrp="1"/>
          </p:cNvSpPr>
          <p:nvPr>
            <p:ph sz="quarter" idx="13"/>
          </p:nvPr>
        </p:nvSpPr>
        <p:spPr>
          <a:xfrm>
            <a:off x="812800" y="1498600"/>
            <a:ext cx="10871200" cy="4368800"/>
          </a:xfrm>
        </p:spPr>
        <p:txBody>
          <a:bodyPr>
            <a:normAutofit/>
          </a:bodyPr>
          <a:lstStyle/>
          <a:p>
            <a:pPr marL="106678" indent="0">
              <a:buNone/>
            </a:pPr>
            <a:r>
              <a:rPr lang="en-US" sz="3733" b="1" dirty="0">
                <a:latin typeface="Arial"/>
                <a:cs typeface="Arial"/>
              </a:rPr>
              <a:t>…is the use of Psychological First Aid (PFA). </a:t>
            </a:r>
          </a:p>
          <a:p>
            <a:pPr>
              <a:buFont typeface="Arial" panose="020B0604020202020204" pitchFamily="34" charset="0"/>
              <a:buChar char="•"/>
            </a:pPr>
            <a:endParaRPr lang="en-US" sz="3733" b="1" dirty="0">
              <a:latin typeface="Arial"/>
              <a:cs typeface="Arial"/>
            </a:endParaRPr>
          </a:p>
          <a:p>
            <a:pPr marL="106677" indent="0" algn="ctr">
              <a:buNone/>
            </a:pPr>
            <a:r>
              <a:rPr lang="en-US" sz="3733" b="1" dirty="0">
                <a:latin typeface="Arial"/>
                <a:cs typeface="Arial"/>
              </a:rPr>
              <a:t> A tool healthcare workers can use to support each other and manage stress.</a:t>
            </a:r>
            <a:endParaRPr lang="en-US" sz="3733" dirty="0"/>
          </a:p>
        </p:txBody>
      </p:sp>
    </p:spTree>
    <p:extLst>
      <p:ext uri="{BB962C8B-B14F-4D97-AF65-F5344CB8AC3E}">
        <p14:creationId xmlns:p14="http://schemas.microsoft.com/office/powerpoint/2010/main" val="1003397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BC79-ADC6-0046-8A5F-BE970FB5E168}"/>
              </a:ext>
            </a:extLst>
          </p:cNvPr>
          <p:cNvSpPr>
            <a:spLocks noGrp="1"/>
          </p:cNvSpPr>
          <p:nvPr>
            <p:ph type="title"/>
          </p:nvPr>
        </p:nvSpPr>
        <p:spPr>
          <a:xfrm>
            <a:off x="1532803" y="329775"/>
            <a:ext cx="9975705" cy="1260000"/>
          </a:xfrm>
        </p:spPr>
        <p:txBody>
          <a:bodyPr/>
          <a:lstStyle/>
          <a:p>
            <a:r>
              <a:rPr lang="en-GB" dirty="0"/>
              <a:t>The words we use matter in</a:t>
            </a:r>
            <a:br>
              <a:rPr lang="en-GB" dirty="0"/>
            </a:br>
            <a:r>
              <a:rPr lang="en-GB" dirty="0"/>
              <a:t>the response to HIV</a:t>
            </a:r>
          </a:p>
        </p:txBody>
      </p:sp>
      <p:graphicFrame>
        <p:nvGraphicFramePr>
          <p:cNvPr id="3" name="Table 2">
            <a:extLst>
              <a:ext uri="{FF2B5EF4-FFF2-40B4-BE49-F238E27FC236}">
                <a16:creationId xmlns:a16="http://schemas.microsoft.com/office/drawing/2014/main" id="{4CC2B414-9817-9648-9985-51C140EC0C7C}"/>
              </a:ext>
            </a:extLst>
          </p:cNvPr>
          <p:cNvGraphicFramePr>
            <a:graphicFrameLocks noGrp="1"/>
          </p:cNvGraphicFramePr>
          <p:nvPr/>
        </p:nvGraphicFramePr>
        <p:xfrm>
          <a:off x="487017" y="2310064"/>
          <a:ext cx="11231218" cy="3898231"/>
        </p:xfrm>
        <a:graphic>
          <a:graphicData uri="http://schemas.openxmlformats.org/drawingml/2006/table">
            <a:tbl>
              <a:tblPr firstRow="1" bandRow="1">
                <a:tableStyleId>{2D5ABB26-0587-4C30-8999-92F81FD0307C}</a:tableStyleId>
              </a:tblPr>
              <a:tblGrid>
                <a:gridCol w="5615609">
                  <a:extLst>
                    <a:ext uri="{9D8B030D-6E8A-4147-A177-3AD203B41FA5}">
                      <a16:colId xmlns:a16="http://schemas.microsoft.com/office/drawing/2014/main" val="943908093"/>
                    </a:ext>
                  </a:extLst>
                </a:gridCol>
                <a:gridCol w="5615609">
                  <a:extLst>
                    <a:ext uri="{9D8B030D-6E8A-4147-A177-3AD203B41FA5}">
                      <a16:colId xmlns:a16="http://schemas.microsoft.com/office/drawing/2014/main" val="3383536006"/>
                    </a:ext>
                  </a:extLst>
                </a:gridCol>
              </a:tblGrid>
              <a:tr h="777937">
                <a:tc>
                  <a:txBody>
                    <a:bodyPr/>
                    <a:lstStyle/>
                    <a:p>
                      <a:pPr algn="l" defTabSz="914400" rtl="0" eaLnBrk="1" latinLnBrk="0" hangingPunct="1">
                        <a:lnSpc>
                          <a:spcPct val="90000"/>
                        </a:lnSpc>
                        <a:spcBef>
                          <a:spcPct val="0"/>
                        </a:spcBef>
                        <a:buNone/>
                      </a:pPr>
                      <a:r>
                        <a:rPr lang="en-GB" sz="3600" b="0" kern="1200" dirty="0">
                          <a:solidFill>
                            <a:schemeClr val="tx1"/>
                          </a:solidFill>
                        </a:rPr>
                        <a:t>    Do…</a:t>
                      </a:r>
                      <a:endParaRPr lang="en-GB" sz="3600" b="0" kern="1200" dirty="0">
                        <a:solidFill>
                          <a:schemeClr val="tx1"/>
                        </a:solidFill>
                        <a:latin typeface="+mj-lt"/>
                        <a:ea typeface="+mj-ea"/>
                        <a:cs typeface="+mj-cs"/>
                      </a:endParaRPr>
                    </a:p>
                  </a:txBody>
                  <a:tcPr marL="144000" marR="144000" marT="108000" marB="108000" anchor="ctr">
                    <a:lnR w="6350" cap="flat" cmpd="sng" algn="ctr">
                      <a:noFill/>
                      <a:prstDash val="solid"/>
                      <a:round/>
                      <a:headEnd type="none" w="med" len="med"/>
                      <a:tailEnd type="none" w="med" len="med"/>
                    </a:lnR>
                    <a:lnB w="6350" cap="flat" cmpd="sng" algn="ctr">
                      <a:solidFill>
                        <a:schemeClr val="tx1">
                          <a:lumMod val="50000"/>
                          <a:lumOff val="50000"/>
                        </a:schemeClr>
                      </a:solidFill>
                      <a:prstDash val="solid"/>
                      <a:round/>
                      <a:headEnd type="none" w="med" len="med"/>
                      <a:tailEnd type="none" w="med" len="med"/>
                    </a:lnB>
                  </a:tcPr>
                </a:tc>
                <a:tc>
                  <a:txBody>
                    <a:bodyPr/>
                    <a:lstStyle/>
                    <a:p>
                      <a:pPr algn="l"/>
                      <a:r>
                        <a:rPr lang="en-GB" sz="3600" b="0" kern="1200" dirty="0">
                          <a:solidFill>
                            <a:schemeClr val="tx1"/>
                          </a:solidFill>
                        </a:rPr>
                        <a:t>    Don't...</a:t>
                      </a:r>
                      <a:endParaRPr lang="en-GB" sz="3600" b="0" kern="1200" dirty="0">
                        <a:solidFill>
                          <a:schemeClr val="tx1"/>
                        </a:solidFill>
                        <a:latin typeface="+mj-lt"/>
                        <a:ea typeface="+mj-ea"/>
                        <a:cs typeface="+mj-cs"/>
                      </a:endParaRPr>
                    </a:p>
                  </a:txBody>
                  <a:tcPr marL="144000" marR="144000" marT="108000" marB="108000" anchor="ctr">
                    <a:lnL w="6350" cap="flat" cmpd="sng" algn="ctr">
                      <a:noFill/>
                      <a:prstDash val="solid"/>
                      <a:round/>
                      <a:headEnd type="none" w="med" len="med"/>
                      <a:tailEnd type="none" w="med" len="med"/>
                    </a:lnL>
                    <a:lnB w="63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308297431"/>
                  </a:ext>
                </a:extLst>
              </a:tr>
              <a:tr h="944219">
                <a:tc>
                  <a:txBody>
                    <a:bodyPr/>
                    <a:lstStyle/>
                    <a:p>
                      <a:pPr algn="l"/>
                      <a:r>
                        <a:rPr lang="en-GB" sz="1400" kern="1200" dirty="0">
                          <a:solidFill>
                            <a:schemeClr val="tx1"/>
                          </a:solidFill>
                          <a:effectLst/>
                        </a:rPr>
                        <a:t>use: people or person living with HIV; person or people with COVID-19; person or people with TB; person or people living with HIV and TB; healthcare seekers or clients.</a:t>
                      </a:r>
                      <a:endParaRPr lang="en-US" sz="1400" kern="1200" dirty="0">
                        <a:solidFill>
                          <a:schemeClr val="tx1"/>
                        </a:solidFill>
                        <a:effectLst/>
                        <a:latin typeface="+mn-lt"/>
                        <a:ea typeface="+mn-ea"/>
                        <a:cs typeface="+mn-cs"/>
                      </a:endParaRPr>
                    </a:p>
                  </a:txBody>
                  <a:tcPr marL="0" marR="216000" marT="144000" marB="14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rPr>
                        <a:t>l</a:t>
                      </a:r>
                      <a:r>
                        <a:rPr lang="en-GB" sz="1400" kern="1200" dirty="0">
                          <a:solidFill>
                            <a:schemeClr val="tx1"/>
                          </a:solidFill>
                          <a:effectLst/>
                          <a:latin typeface="+mn-lt"/>
                        </a:rPr>
                        <a:t>abel people as: HIV-infected; infected; co-infected; cases; carriers; victims; patients; sufferers.</a:t>
                      </a:r>
                      <a:endParaRPr lang="en-US" sz="1400" kern="1200" dirty="0">
                        <a:solidFill>
                          <a:schemeClr val="tx1"/>
                        </a:solidFill>
                        <a:effectLst/>
                        <a:latin typeface="+mn-lt"/>
                        <a:ea typeface="+mn-ea"/>
                        <a:cs typeface="+mn-cs"/>
                      </a:endParaRPr>
                    </a:p>
                  </a:txBody>
                  <a:tcPr marL="0" marR="216000" marT="108000" marB="108000">
                    <a:lnL w="12700" cap="flat" cmpd="sng" algn="ctr">
                      <a:no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530848083"/>
                  </a:ext>
                </a:extLst>
              </a:tr>
              <a:tr h="1522178">
                <a:tc>
                  <a:txBody>
                    <a:bodyPr/>
                    <a:lstStyle/>
                    <a:p>
                      <a:pPr marL="0" indent="0" algn="l">
                        <a:buFont typeface="Arial" panose="020B0604020202020204" pitchFamily="34" charset="0"/>
                        <a:buNone/>
                      </a:pPr>
                      <a:r>
                        <a:rPr lang="en-GB" sz="1400" kern="1200" dirty="0">
                          <a:solidFill>
                            <a:schemeClr val="tx1"/>
                          </a:solidFill>
                          <a:effectLst/>
                        </a:rPr>
                        <a:t>spell out the names of key populations: </a:t>
                      </a:r>
                      <a:r>
                        <a:rPr lang="en-GB" sz="1400" kern="1200" baseline="0" dirty="0">
                          <a:solidFill>
                            <a:schemeClr val="tx1"/>
                          </a:solidFill>
                          <a:effectLst/>
                        </a:rPr>
                        <a:t> </a:t>
                      </a:r>
                    </a:p>
                    <a:p>
                      <a:pPr marL="285750" indent="-285750" algn="l">
                        <a:buFont typeface="Arial" panose="020B0604020202020204" pitchFamily="34" charset="0"/>
                        <a:buChar char="•"/>
                      </a:pPr>
                      <a:r>
                        <a:rPr lang="en-GB" sz="1400" kern="1200" dirty="0">
                          <a:solidFill>
                            <a:schemeClr val="tx1"/>
                          </a:solidFill>
                          <a:effectLst/>
                        </a:rPr>
                        <a:t>gay men and other men who have sex with men</a:t>
                      </a:r>
                    </a:p>
                    <a:p>
                      <a:pPr marL="285750" indent="-285750" algn="l">
                        <a:buFont typeface="Arial" panose="020B0604020202020204" pitchFamily="34" charset="0"/>
                        <a:buChar char="•"/>
                      </a:pPr>
                      <a:r>
                        <a:rPr lang="en-GB" sz="1400" kern="1200" dirty="0">
                          <a:solidFill>
                            <a:schemeClr val="tx1"/>
                          </a:solidFill>
                          <a:effectLst/>
                        </a:rPr>
                        <a:t>sex workers and their clients</a:t>
                      </a:r>
                    </a:p>
                    <a:p>
                      <a:pPr marL="285750" indent="-285750" algn="l">
                        <a:buFont typeface="Arial" panose="020B0604020202020204" pitchFamily="34" charset="0"/>
                        <a:buChar char="•"/>
                      </a:pPr>
                      <a:r>
                        <a:rPr lang="en-GB" sz="1400" kern="1200" dirty="0">
                          <a:solidFill>
                            <a:schemeClr val="tx1"/>
                          </a:solidFill>
                          <a:effectLst/>
                        </a:rPr>
                        <a:t>trans people</a:t>
                      </a:r>
                    </a:p>
                    <a:p>
                      <a:pPr marL="285750" indent="-285750" algn="l">
                        <a:buFont typeface="Arial" panose="020B0604020202020204" pitchFamily="34" charset="0"/>
                        <a:buChar char="•"/>
                      </a:pPr>
                      <a:r>
                        <a:rPr lang="en-GB" sz="1400" kern="1200" dirty="0">
                          <a:solidFill>
                            <a:schemeClr val="tx1"/>
                          </a:solidFill>
                          <a:effectLst/>
                        </a:rPr>
                        <a:t>people who inject drugs</a:t>
                      </a:r>
                    </a:p>
                    <a:p>
                      <a:pPr marL="285750" indent="-285750" algn="l">
                        <a:buFont typeface="Arial" panose="020B0604020202020204" pitchFamily="34" charset="0"/>
                        <a:buChar char="•"/>
                      </a:pPr>
                      <a:r>
                        <a:rPr lang="en-GB" sz="1400" dirty="0"/>
                        <a:t>people in prisons and other closed settings</a:t>
                      </a:r>
                    </a:p>
                  </a:txBody>
                  <a:tcPr marL="0" marR="216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rPr>
                        <a:t>use acronyms for key and vulnerable populations unless you have genuine space constraints, possibly in a graphic.</a:t>
                      </a:r>
                      <a:endParaRPr lang="en-US" sz="1400" kern="1200" dirty="0">
                        <a:solidFill>
                          <a:schemeClr val="tx1"/>
                        </a:solidFill>
                        <a:effectLst/>
                        <a:latin typeface="+mn-lt"/>
                        <a:ea typeface="+mn-ea"/>
                        <a:cs typeface="+mn-cs"/>
                      </a:endParaRPr>
                    </a:p>
                  </a:txBody>
                  <a:tcPr marL="0" marR="216000" marT="108000" marB="108000">
                    <a:lnL w="12700" cap="flat" cmpd="sng" algn="ctr">
                      <a:no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81768733"/>
                  </a:ext>
                </a:extLst>
              </a:tr>
              <a:tr h="653897">
                <a:tc>
                  <a:txBody>
                    <a:bodyPr/>
                    <a:lstStyle/>
                    <a:p>
                      <a:pPr algn="l"/>
                      <a:r>
                        <a:rPr lang="en-US" sz="1400" kern="1200" dirty="0">
                          <a:solidFill>
                            <a:schemeClr val="tx1"/>
                          </a:solidFill>
                          <a:effectLst/>
                        </a:rPr>
                        <a:t>talk of the response to HIV or COVID-19 and ending the HIV pandemic as a public health threat.</a:t>
                      </a:r>
                      <a:endParaRPr lang="en-GB" sz="1400" dirty="0"/>
                    </a:p>
                  </a:txBody>
                  <a:tcPr marL="0" marR="216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400" kern="1200" dirty="0">
                          <a:solidFill>
                            <a:schemeClr val="tx1"/>
                          </a:solidFill>
                          <a:effectLst/>
                        </a:rPr>
                        <a:t>use war talk and </a:t>
                      </a:r>
                      <a:r>
                        <a:rPr lang="en-GB" sz="1400" kern="1200" noProof="0" dirty="0">
                          <a:solidFill>
                            <a:schemeClr val="tx1"/>
                          </a:solidFill>
                          <a:effectLst/>
                        </a:rPr>
                        <a:t>fearmonger</a:t>
                      </a:r>
                      <a:r>
                        <a:rPr lang="en-US" sz="1400" kern="1200" dirty="0">
                          <a:solidFill>
                            <a:schemeClr val="tx1"/>
                          </a:solidFill>
                          <a:effectLst/>
                        </a:rPr>
                        <a:t>.</a:t>
                      </a:r>
                      <a:endParaRPr lang="en-GB" sz="1400" dirty="0"/>
                    </a:p>
                  </a:txBody>
                  <a:tcPr marL="0" marR="216000" marT="108000" marB="108000">
                    <a:lnL w="12700" cap="flat" cmpd="sng" algn="ctr">
                      <a:no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68419451"/>
                  </a:ext>
                </a:extLst>
              </a:tr>
            </a:tbl>
          </a:graphicData>
        </a:graphic>
      </p:graphicFrame>
      <p:pic>
        <p:nvPicPr>
          <p:cNvPr id="4" name="Picture 3">
            <a:extLst>
              <a:ext uri="{FF2B5EF4-FFF2-40B4-BE49-F238E27FC236}">
                <a16:creationId xmlns:a16="http://schemas.microsoft.com/office/drawing/2014/main" id="{2A04D6EB-F680-3A49-8338-F4A15CBCA23D}"/>
              </a:ext>
            </a:extLst>
          </p:cNvPr>
          <p:cNvPicPr>
            <a:picLocks noChangeAspect="1"/>
          </p:cNvPicPr>
          <p:nvPr/>
        </p:nvPicPr>
        <p:blipFill>
          <a:blip r:embed="rId2"/>
          <a:stretch>
            <a:fillRect/>
          </a:stretch>
        </p:blipFill>
        <p:spPr>
          <a:xfrm>
            <a:off x="454811" y="2397918"/>
            <a:ext cx="561052" cy="561052"/>
          </a:xfrm>
          <a:prstGeom prst="rect">
            <a:avLst/>
          </a:prstGeom>
        </p:spPr>
      </p:pic>
      <p:pic>
        <p:nvPicPr>
          <p:cNvPr id="5" name="Picture 4">
            <a:extLst>
              <a:ext uri="{FF2B5EF4-FFF2-40B4-BE49-F238E27FC236}">
                <a16:creationId xmlns:a16="http://schemas.microsoft.com/office/drawing/2014/main" id="{7F874D45-C4C4-F74D-AE92-6BF8D33C4820}"/>
              </a:ext>
            </a:extLst>
          </p:cNvPr>
          <p:cNvPicPr>
            <a:picLocks noChangeAspect="1"/>
          </p:cNvPicPr>
          <p:nvPr/>
        </p:nvPicPr>
        <p:blipFill>
          <a:blip r:embed="rId3"/>
          <a:stretch>
            <a:fillRect/>
          </a:stretch>
        </p:blipFill>
        <p:spPr>
          <a:xfrm>
            <a:off x="6074988" y="2397918"/>
            <a:ext cx="561052" cy="561052"/>
          </a:xfrm>
          <a:prstGeom prst="rect">
            <a:avLst/>
          </a:prstGeom>
        </p:spPr>
      </p:pic>
    </p:spTree>
    <p:extLst>
      <p:ext uri="{BB962C8B-B14F-4D97-AF65-F5344CB8AC3E}">
        <p14:creationId xmlns:p14="http://schemas.microsoft.com/office/powerpoint/2010/main" val="37940806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sychological First Aid – Needed More Than Ever | Mrs. Riley's Class">
            <a:extLst>
              <a:ext uri="{FF2B5EF4-FFF2-40B4-BE49-F238E27FC236}">
                <a16:creationId xmlns:a16="http://schemas.microsoft.com/office/drawing/2014/main" id="{C43F4E7F-7AA6-FD49-A2E7-C676125A0E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6A90B0-F51A-B23E-1792-B75588140843}"/>
              </a:ext>
            </a:extLst>
          </p:cNvPr>
          <p:cNvSpPr txBox="1"/>
          <p:nvPr/>
        </p:nvSpPr>
        <p:spPr>
          <a:xfrm>
            <a:off x="8216901" y="6492240"/>
            <a:ext cx="5387340" cy="369332"/>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a:ea typeface="+mn-ea"/>
                <a:cs typeface="Arial"/>
              </a:rPr>
              <a:t>Source: Minnesota Department of Health </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1786275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A2F6917-872A-BE5B-394D-96FA4458B627}"/>
              </a:ext>
            </a:extLst>
          </p:cNvPr>
          <p:cNvSpPr>
            <a:spLocks noGrp="1"/>
          </p:cNvSpPr>
          <p:nvPr>
            <p:ph type="title"/>
          </p:nvPr>
        </p:nvSpPr>
        <p:spPr/>
        <p:txBody>
          <a:bodyPr/>
          <a:lstStyle/>
          <a:p>
            <a:r>
              <a:rPr lang="en-US" sz="4267" dirty="0">
                <a:latin typeface="Arial" panose="020B0604020202020204" pitchFamily="34" charset="0"/>
                <a:cs typeface="Arial" panose="020B0604020202020204" pitchFamily="34" charset="0"/>
              </a:rPr>
              <a:t>What is Psychological First Aid </a:t>
            </a:r>
            <a:endParaRPr lang="en-US" dirty="0"/>
          </a:p>
        </p:txBody>
      </p:sp>
      <p:sp>
        <p:nvSpPr>
          <p:cNvPr id="5" name="Content Placeholder 4">
            <a:extLst>
              <a:ext uri="{FF2B5EF4-FFF2-40B4-BE49-F238E27FC236}">
                <a16:creationId xmlns:a16="http://schemas.microsoft.com/office/drawing/2014/main" id="{9E93089A-A0CA-BF89-8F96-F713EC70A1E5}"/>
              </a:ext>
            </a:extLst>
          </p:cNvPr>
          <p:cNvSpPr>
            <a:spLocks noGrp="1"/>
          </p:cNvSpPr>
          <p:nvPr>
            <p:ph sz="quarter" idx="13"/>
          </p:nvPr>
        </p:nvSpPr>
        <p:spPr/>
        <p:txBody>
          <a:bodyPr vert="horz" lIns="121920" tIns="60960" rIns="121920" bIns="60960" anchor="t">
            <a:normAutofit/>
          </a:bodyPr>
          <a:lstStyle/>
          <a:p>
            <a:pPr marL="106677" indent="0">
              <a:buNone/>
            </a:pPr>
            <a:r>
              <a:rPr lang="en-US" sz="3733" dirty="0">
                <a:latin typeface="Arial"/>
                <a:cs typeface="Arial"/>
              </a:rPr>
              <a:t>It is a humane and supportive response to a fellow human being who is suffering and may need support. It is an acute intervention of choice when responding to the psychological needs of children, adults and families affected by disaster and pandemic.</a:t>
            </a:r>
            <a:endParaRPr lang="en-US"/>
          </a:p>
          <a:p>
            <a:endParaRPr lang="en-US" dirty="0"/>
          </a:p>
        </p:txBody>
      </p:sp>
      <p:sp>
        <p:nvSpPr>
          <p:cNvPr id="6" name="TextBox 5">
            <a:extLst>
              <a:ext uri="{FF2B5EF4-FFF2-40B4-BE49-F238E27FC236}">
                <a16:creationId xmlns:a16="http://schemas.microsoft.com/office/drawing/2014/main" id="{9BE5024E-B64E-4AD4-A1DA-A2C505C924AA}"/>
              </a:ext>
            </a:extLst>
          </p:cNvPr>
          <p:cNvSpPr txBox="1"/>
          <p:nvPr/>
        </p:nvSpPr>
        <p:spPr>
          <a:xfrm>
            <a:off x="7924800" y="6377337"/>
            <a:ext cx="426720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PFA for all – WHO </a:t>
            </a:r>
          </a:p>
        </p:txBody>
      </p:sp>
    </p:spTree>
    <p:extLst>
      <p:ext uri="{BB962C8B-B14F-4D97-AF65-F5344CB8AC3E}">
        <p14:creationId xmlns:p14="http://schemas.microsoft.com/office/powerpoint/2010/main" val="39003594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A2F6917-872A-BE5B-394D-96FA4458B627}"/>
              </a:ext>
            </a:extLst>
          </p:cNvPr>
          <p:cNvSpPr>
            <a:spLocks noGrp="1"/>
          </p:cNvSpPr>
          <p:nvPr>
            <p:ph type="title"/>
          </p:nvPr>
        </p:nvSpPr>
        <p:spPr>
          <a:xfrm>
            <a:off x="812800" y="157480"/>
            <a:ext cx="10871200" cy="934720"/>
          </a:xfrm>
        </p:spPr>
        <p:txBody>
          <a:bodyPr anchor="b">
            <a:normAutofit/>
          </a:bodyPr>
          <a:lstStyle/>
          <a:p>
            <a:r>
              <a:rPr lang="en-US" dirty="0"/>
              <a:t>Psychological First Aid </a:t>
            </a:r>
          </a:p>
        </p:txBody>
      </p:sp>
      <p:sp>
        <p:nvSpPr>
          <p:cNvPr id="16" name="Content Placeholder 2">
            <a:extLst>
              <a:ext uri="{FF2B5EF4-FFF2-40B4-BE49-F238E27FC236}">
                <a16:creationId xmlns:a16="http://schemas.microsoft.com/office/drawing/2014/main" id="{B96D4C73-8510-B01E-5995-8D41953527E6}"/>
              </a:ext>
            </a:extLst>
          </p:cNvPr>
          <p:cNvSpPr>
            <a:spLocks noGrp="1"/>
          </p:cNvSpPr>
          <p:nvPr>
            <p:ph sz="quarter" idx="13"/>
          </p:nvPr>
        </p:nvSpPr>
        <p:spPr>
          <a:xfrm>
            <a:off x="812800" y="1803402"/>
            <a:ext cx="5181600" cy="4358165"/>
          </a:xfrm>
        </p:spPr>
        <p:txBody>
          <a:bodyPr/>
          <a:lstStyle/>
          <a:p>
            <a:pPr marL="106677" indent="0">
              <a:buNone/>
            </a:pPr>
            <a:r>
              <a:rPr lang="en-US" dirty="0"/>
              <a:t> </a:t>
            </a:r>
          </a:p>
        </p:txBody>
      </p:sp>
      <p:pic>
        <p:nvPicPr>
          <p:cNvPr id="4" name="Content Placeholder 3" descr="Graphical user interface, text&#10;&#10;Description automatically generated with medium confidence">
            <a:extLst>
              <a:ext uri="{FF2B5EF4-FFF2-40B4-BE49-F238E27FC236}">
                <a16:creationId xmlns:a16="http://schemas.microsoft.com/office/drawing/2014/main" id="{4FB7B040-4120-A6E3-1925-1A3F2ED64884}"/>
              </a:ext>
            </a:extLst>
          </p:cNvPr>
          <p:cNvPicPr>
            <a:picLocks noGrp="1" noChangeAspect="1"/>
          </p:cNvPicPr>
          <p:nvPr>
            <p:ph sz="quarter" idx="14"/>
          </p:nvPr>
        </p:nvPicPr>
        <p:blipFill>
          <a:blip r:embed="rId3">
            <a:extLst>
              <a:ext uri="{28A0092B-C50C-407E-A947-70E740481C1C}">
                <a14:useLocalDpi xmlns:a14="http://schemas.microsoft.com/office/drawing/2010/main"/>
              </a:ext>
            </a:extLst>
          </a:blip>
          <a:stretch>
            <a:fillRect/>
          </a:stretch>
        </p:blipFill>
        <p:spPr>
          <a:xfrm>
            <a:off x="6956055" y="1988720"/>
            <a:ext cx="5181600" cy="3881197"/>
          </a:xfrm>
          <a:prstGeom prst="rect">
            <a:avLst/>
          </a:prstGeom>
          <a:noFill/>
        </p:spPr>
      </p:pic>
      <p:graphicFrame>
        <p:nvGraphicFramePr>
          <p:cNvPr id="3" name="Diagram 2">
            <a:extLst>
              <a:ext uri="{FF2B5EF4-FFF2-40B4-BE49-F238E27FC236}">
                <a16:creationId xmlns:a16="http://schemas.microsoft.com/office/drawing/2014/main" id="{9A846FBC-2A14-55E6-D7E1-340218F227D4}"/>
              </a:ext>
            </a:extLst>
          </p:cNvPr>
          <p:cNvGraphicFramePr/>
          <p:nvPr/>
        </p:nvGraphicFramePr>
        <p:xfrm>
          <a:off x="2697123" y="1084325"/>
          <a:ext cx="4165603" cy="43349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0">
            <a:extLst>
              <a:ext uri="{FF2B5EF4-FFF2-40B4-BE49-F238E27FC236}">
                <a16:creationId xmlns:a16="http://schemas.microsoft.com/office/drawing/2014/main" id="{3D47EF46-2694-9CD5-72EC-1D0ABB7A4CB3}"/>
              </a:ext>
            </a:extLst>
          </p:cNvPr>
          <p:cNvSpPr txBox="1"/>
          <p:nvPr/>
        </p:nvSpPr>
        <p:spPr>
          <a:xfrm>
            <a:off x="-2" y="4766929"/>
            <a:ext cx="7113179"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Arial"/>
                <a:ea typeface="+mn-ea"/>
                <a:cs typeface="Arial"/>
              </a:rPr>
              <a:t>.</a:t>
            </a:r>
            <a:endParaRPr kumimoji="0" lang="en-US" sz="3200" b="1" i="1" u="sng"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5984139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AE4F-8909-9E99-29F5-B754BF372FE7}"/>
              </a:ext>
            </a:extLst>
          </p:cNvPr>
          <p:cNvSpPr>
            <a:spLocks noGrp="1"/>
          </p:cNvSpPr>
          <p:nvPr>
            <p:ph type="title"/>
          </p:nvPr>
        </p:nvSpPr>
        <p:spPr>
          <a:xfrm>
            <a:off x="812800" y="157480"/>
            <a:ext cx="10871200" cy="934720"/>
          </a:xfrm>
        </p:spPr>
        <p:txBody>
          <a:bodyPr vert="horz" lIns="121920" tIns="60960" rIns="121920" bIns="60960" anchor="b">
            <a:normAutofit fontScale="90000"/>
          </a:bodyPr>
          <a:lstStyle/>
          <a:p>
            <a:r>
              <a:rPr lang="en-US"/>
              <a:t>Seven Components of Psychological First Aid</a:t>
            </a:r>
            <a:endParaRPr lang="en-US" dirty="0"/>
          </a:p>
        </p:txBody>
      </p:sp>
      <p:pic>
        <p:nvPicPr>
          <p:cNvPr id="2050" name="Picture 2" descr="Post Trauma Support – Providing Psychological First Aid (PFA)">
            <a:extLst>
              <a:ext uri="{FF2B5EF4-FFF2-40B4-BE49-F238E27FC236}">
                <a16:creationId xmlns:a16="http://schemas.microsoft.com/office/drawing/2014/main" id="{787D22B6-FB97-2BA8-8259-781C44CC817C}"/>
              </a:ext>
            </a:extLst>
          </p:cNvPr>
          <p:cNvPicPr>
            <a:picLocks noGrp="1" noChangeAspect="1" noChangeArrowheads="1"/>
          </p:cNvPicPr>
          <p:nvPr>
            <p:ph sz="quarter" idx="13"/>
          </p:nvPr>
        </p:nvPicPr>
        <p:blipFill>
          <a:blip r:embed="rId3" cstate="email">
            <a:extLst>
              <a:ext uri="{28A0092B-C50C-407E-A947-70E740481C1C}">
                <a14:useLocalDpi xmlns:a14="http://schemas.microsoft.com/office/drawing/2010/main"/>
              </a:ext>
            </a:extLst>
          </a:blip>
          <a:stretch>
            <a:fillRect/>
          </a:stretch>
        </p:blipFill>
        <p:spPr bwMode="auto">
          <a:xfrm>
            <a:off x="1727200" y="1295400"/>
            <a:ext cx="8839200" cy="5405120"/>
          </a:xfrm>
          <a:prstGeom prst="rect">
            <a:avLst/>
          </a:prstGeom>
          <a:solidFill>
            <a:srgbClr val="FFFFFF"/>
          </a:solidFill>
        </p:spPr>
      </p:pic>
    </p:spTree>
    <p:extLst>
      <p:ext uri="{BB962C8B-B14F-4D97-AF65-F5344CB8AC3E}">
        <p14:creationId xmlns:p14="http://schemas.microsoft.com/office/powerpoint/2010/main" val="38095062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D9E-955D-DEFD-4003-C431F76C4674}"/>
              </a:ext>
            </a:extLst>
          </p:cNvPr>
          <p:cNvSpPr>
            <a:spLocks noGrp="1"/>
          </p:cNvSpPr>
          <p:nvPr>
            <p:ph type="title"/>
          </p:nvPr>
        </p:nvSpPr>
        <p:spPr/>
        <p:txBody>
          <a:bodyPr vert="horz" lIns="121920" tIns="60960" rIns="121920" bIns="60960" anchor="b">
            <a:normAutofit/>
          </a:bodyPr>
          <a:lstStyle/>
          <a:p>
            <a:r>
              <a:rPr lang="en-US"/>
              <a:t>Psychological First Aid is NOT..........</a:t>
            </a:r>
          </a:p>
        </p:txBody>
      </p:sp>
      <p:sp>
        <p:nvSpPr>
          <p:cNvPr id="3" name="Content Placeholder 2">
            <a:extLst>
              <a:ext uri="{FF2B5EF4-FFF2-40B4-BE49-F238E27FC236}">
                <a16:creationId xmlns:a16="http://schemas.microsoft.com/office/drawing/2014/main" id="{B6BB6E11-BACC-BFDA-2B67-2AE868EFDDA3}"/>
              </a:ext>
            </a:extLst>
          </p:cNvPr>
          <p:cNvSpPr>
            <a:spLocks noGrp="1"/>
          </p:cNvSpPr>
          <p:nvPr>
            <p:ph sz="quarter" idx="13"/>
          </p:nvPr>
        </p:nvSpPr>
        <p:spPr>
          <a:xfrm>
            <a:off x="812800" y="1397000"/>
            <a:ext cx="10871200" cy="4876800"/>
          </a:xfrm>
        </p:spPr>
        <p:txBody>
          <a:bodyPr vert="horz" lIns="121920" tIns="60960" rIns="121920" bIns="60960" anchor="t">
            <a:noAutofit/>
          </a:bodyPr>
          <a:lstStyle/>
          <a:p>
            <a:r>
              <a:rPr lang="en-US" sz="3733">
                <a:latin typeface="Arial"/>
                <a:cs typeface="Arial"/>
              </a:rPr>
              <a:t>Something only professionals can do.</a:t>
            </a:r>
          </a:p>
          <a:p>
            <a:r>
              <a:rPr lang="en-US" sz="3733">
                <a:latin typeface="Arial"/>
                <a:cs typeface="Arial"/>
              </a:rPr>
              <a:t>Psychological debriefing.</a:t>
            </a:r>
          </a:p>
          <a:p>
            <a:r>
              <a:rPr lang="en-US" sz="3733">
                <a:latin typeface="Arial"/>
                <a:cs typeface="Arial"/>
              </a:rPr>
              <a:t>Professional counselling or therapy. </a:t>
            </a:r>
            <a:endParaRPr lang="en-US" sz="3733"/>
          </a:p>
          <a:p>
            <a:r>
              <a:rPr lang="en-US" sz="3733">
                <a:latin typeface="Arial"/>
                <a:cs typeface="Arial"/>
              </a:rPr>
              <a:t>Encouraging a detailed discussion of the </a:t>
            </a:r>
            <a:r>
              <a:rPr lang="en-US" sz="3733" dirty="0">
                <a:latin typeface="Arial"/>
                <a:cs typeface="Arial"/>
              </a:rPr>
              <a:t>event that has caused the distress, traumatic experiences and losses.</a:t>
            </a:r>
          </a:p>
        </p:txBody>
      </p:sp>
    </p:spTree>
    <p:extLst>
      <p:ext uri="{BB962C8B-B14F-4D97-AF65-F5344CB8AC3E}">
        <p14:creationId xmlns:p14="http://schemas.microsoft.com/office/powerpoint/2010/main" val="15034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D9E-955D-DEFD-4003-C431F76C4674}"/>
              </a:ext>
            </a:extLst>
          </p:cNvPr>
          <p:cNvSpPr>
            <a:spLocks noGrp="1"/>
          </p:cNvSpPr>
          <p:nvPr>
            <p:ph type="title"/>
          </p:nvPr>
        </p:nvSpPr>
        <p:spPr/>
        <p:txBody>
          <a:bodyPr vert="horz" lIns="121920" tIns="60960" rIns="121920" bIns="60960" anchor="b">
            <a:normAutofit/>
          </a:bodyPr>
          <a:lstStyle/>
          <a:p>
            <a:r>
              <a:rPr lang="en-US"/>
              <a:t>Psychological First Aid is NOT</a:t>
            </a:r>
          </a:p>
        </p:txBody>
      </p:sp>
      <p:sp>
        <p:nvSpPr>
          <p:cNvPr id="3" name="Content Placeholder 2">
            <a:extLst>
              <a:ext uri="{FF2B5EF4-FFF2-40B4-BE49-F238E27FC236}">
                <a16:creationId xmlns:a16="http://schemas.microsoft.com/office/drawing/2014/main" id="{B6BB6E11-BACC-BFDA-2B67-2AE868EFDDA3}"/>
              </a:ext>
            </a:extLst>
          </p:cNvPr>
          <p:cNvSpPr>
            <a:spLocks noGrp="1"/>
          </p:cNvSpPr>
          <p:nvPr>
            <p:ph sz="quarter" idx="13"/>
          </p:nvPr>
        </p:nvSpPr>
        <p:spPr>
          <a:xfrm>
            <a:off x="812800" y="1295400"/>
            <a:ext cx="11277600" cy="4876800"/>
          </a:xfrm>
        </p:spPr>
        <p:txBody>
          <a:bodyPr vert="horz" lIns="121920" tIns="60960" rIns="121920" bIns="60960" anchor="t">
            <a:noAutofit/>
          </a:bodyPr>
          <a:lstStyle/>
          <a:p>
            <a:r>
              <a:rPr lang="en-US" sz="3733">
                <a:latin typeface="Arial"/>
                <a:cs typeface="Arial"/>
              </a:rPr>
              <a:t>Asking someone to analyze what has happened </a:t>
            </a:r>
            <a:r>
              <a:rPr lang="en-US" sz="3733" dirty="0">
                <a:latin typeface="Arial"/>
                <a:cs typeface="Arial"/>
              </a:rPr>
              <a:t>to them.</a:t>
            </a:r>
          </a:p>
          <a:p>
            <a:r>
              <a:rPr lang="en-US" sz="3733">
                <a:latin typeface="Arial"/>
                <a:cs typeface="Arial"/>
              </a:rPr>
              <a:t>Pressing someone to talk for details on what </a:t>
            </a:r>
            <a:r>
              <a:rPr lang="en-US" sz="3733" dirty="0">
                <a:latin typeface="Arial"/>
                <a:cs typeface="Arial"/>
              </a:rPr>
              <a:t>happened </a:t>
            </a:r>
            <a:endParaRPr lang="en-US" sz="3733" dirty="0"/>
          </a:p>
          <a:p>
            <a:r>
              <a:rPr lang="en-US" sz="3733">
                <a:latin typeface="Arial"/>
                <a:cs typeface="Arial"/>
              </a:rPr>
              <a:t>Pressuring people to share their feelings and </a:t>
            </a:r>
            <a:r>
              <a:rPr lang="en-US" sz="3733" dirty="0">
                <a:latin typeface="Arial"/>
                <a:cs typeface="Arial"/>
              </a:rPr>
              <a:t>reactions to an event.</a:t>
            </a:r>
          </a:p>
          <a:p>
            <a:r>
              <a:rPr lang="en-US" sz="3733">
                <a:latin typeface="Arial"/>
                <a:cs typeface="Arial"/>
              </a:rPr>
              <a:t>Something that everybody who has been affected </a:t>
            </a:r>
            <a:r>
              <a:rPr lang="en-US" sz="3733" dirty="0">
                <a:latin typeface="Arial"/>
                <a:cs typeface="Arial"/>
              </a:rPr>
              <a:t>by an emergency will need</a:t>
            </a:r>
          </a:p>
        </p:txBody>
      </p:sp>
    </p:spTree>
    <p:extLst>
      <p:ext uri="{BB962C8B-B14F-4D97-AF65-F5344CB8AC3E}">
        <p14:creationId xmlns:p14="http://schemas.microsoft.com/office/powerpoint/2010/main" val="34682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D9E-955D-DEFD-4003-C431F76C4674}"/>
              </a:ext>
            </a:extLst>
          </p:cNvPr>
          <p:cNvSpPr>
            <a:spLocks noGrp="1"/>
          </p:cNvSpPr>
          <p:nvPr>
            <p:ph type="title"/>
          </p:nvPr>
        </p:nvSpPr>
        <p:spPr/>
        <p:txBody>
          <a:bodyPr/>
          <a:lstStyle/>
          <a:p>
            <a:r>
              <a:rPr lang="en-US" dirty="0"/>
              <a:t>Who may benefit from PFA?</a:t>
            </a:r>
          </a:p>
        </p:txBody>
      </p:sp>
      <p:sp>
        <p:nvSpPr>
          <p:cNvPr id="3" name="Content Placeholder 2">
            <a:extLst>
              <a:ext uri="{FF2B5EF4-FFF2-40B4-BE49-F238E27FC236}">
                <a16:creationId xmlns:a16="http://schemas.microsoft.com/office/drawing/2014/main" id="{B6BB6E11-BACC-BFDA-2B67-2AE868EFDDA3}"/>
              </a:ext>
            </a:extLst>
          </p:cNvPr>
          <p:cNvSpPr>
            <a:spLocks noGrp="1"/>
          </p:cNvSpPr>
          <p:nvPr>
            <p:ph sz="quarter" idx="13"/>
          </p:nvPr>
        </p:nvSpPr>
        <p:spPr>
          <a:xfrm>
            <a:off x="812800" y="1587999"/>
            <a:ext cx="11270343" cy="5385391"/>
          </a:xfrm>
        </p:spPr>
        <p:txBody>
          <a:bodyPr vert="horz" lIns="121920" tIns="60960" rIns="121920" bIns="60960" anchor="t">
            <a:noAutofit/>
          </a:bodyPr>
          <a:lstStyle/>
          <a:p>
            <a:r>
              <a:rPr lang="en-US" sz="3200" dirty="0">
                <a:latin typeface="Arial"/>
                <a:cs typeface="Arial"/>
              </a:rPr>
              <a:t>Very distressed people who were recently exposed to a serious stressful event </a:t>
            </a:r>
            <a:endParaRPr lang="en-US" sz="3200" dirty="0"/>
          </a:p>
          <a:p>
            <a:r>
              <a:rPr lang="en-US" sz="3200" dirty="0">
                <a:latin typeface="Arial"/>
                <a:cs typeface="Arial"/>
              </a:rPr>
              <a:t>Can be provided to adults and children, adolescents, parents/caretakers, families who have recently experienced a crisis event and are distressed. </a:t>
            </a:r>
            <a:endParaRPr lang="en-US" sz="3200" dirty="0"/>
          </a:p>
          <a:p>
            <a:r>
              <a:rPr lang="en-US" sz="3200" dirty="0">
                <a:latin typeface="Arial"/>
                <a:cs typeface="Arial"/>
              </a:rPr>
              <a:t>Not everyone who experiences a crisis event will need or want PFA.</a:t>
            </a:r>
          </a:p>
          <a:p>
            <a:endParaRPr lang="en-US" sz="3200" b="1" u="sng" dirty="0">
              <a:latin typeface="Arial"/>
              <a:cs typeface="Arial"/>
            </a:endParaRPr>
          </a:p>
          <a:p>
            <a:endParaRPr lang="en-US" sz="3733" dirty="0"/>
          </a:p>
        </p:txBody>
      </p:sp>
    </p:spTree>
    <p:extLst>
      <p:ext uri="{BB962C8B-B14F-4D97-AF65-F5344CB8AC3E}">
        <p14:creationId xmlns:p14="http://schemas.microsoft.com/office/powerpoint/2010/main" val="198310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D9E-955D-DEFD-4003-C431F76C467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When &amp; where should PFA be provided?</a:t>
            </a:r>
            <a:endParaRPr lang="en-US" dirty="0"/>
          </a:p>
        </p:txBody>
      </p:sp>
      <p:sp>
        <p:nvSpPr>
          <p:cNvPr id="3" name="Content Placeholder 2">
            <a:extLst>
              <a:ext uri="{FF2B5EF4-FFF2-40B4-BE49-F238E27FC236}">
                <a16:creationId xmlns:a16="http://schemas.microsoft.com/office/drawing/2014/main" id="{B6BB6E11-BACC-BFDA-2B67-2AE868EFDDA3}"/>
              </a:ext>
            </a:extLst>
          </p:cNvPr>
          <p:cNvSpPr>
            <a:spLocks noGrp="1"/>
          </p:cNvSpPr>
          <p:nvPr>
            <p:ph sz="quarter" idx="13"/>
          </p:nvPr>
        </p:nvSpPr>
        <p:spPr>
          <a:xfrm>
            <a:off x="812800" y="1295400"/>
            <a:ext cx="11277600" cy="5181600"/>
          </a:xfrm>
        </p:spPr>
        <p:txBody>
          <a:bodyPr vert="horz" lIns="121920" tIns="60960" rIns="121920" bIns="60960" anchor="t">
            <a:noAutofit/>
          </a:bodyPr>
          <a:lstStyle/>
          <a:p>
            <a:r>
              <a:rPr lang="en-US" sz="3733" dirty="0">
                <a:latin typeface="Arial"/>
                <a:cs typeface="Arial"/>
              </a:rPr>
              <a:t>Upon first contact with very distressed people, usually immediately following an event, or sometimes a few days or weeks later depend on </a:t>
            </a:r>
            <a:r>
              <a:rPr lang="en-US" sz="3733">
                <a:latin typeface="Arial"/>
                <a:cs typeface="Arial"/>
              </a:rPr>
              <a:t>situation, resource available. </a:t>
            </a:r>
            <a:endParaRPr lang="en-US"/>
          </a:p>
          <a:p>
            <a:r>
              <a:rPr lang="en-US" sz="3733" dirty="0">
                <a:latin typeface="Arial"/>
                <a:cs typeface="Arial"/>
              </a:rPr>
              <a:t>It can be provided anywhere – but privacy and confidentiality is </a:t>
            </a:r>
            <a:r>
              <a:rPr lang="en-US" sz="3733">
                <a:latin typeface="Arial"/>
                <a:cs typeface="Arial"/>
              </a:rPr>
              <a:t>key.</a:t>
            </a:r>
          </a:p>
          <a:p>
            <a:endParaRPr lang="en-US" sz="3467" b="1" u="sng" dirty="0">
              <a:latin typeface="Arial"/>
              <a:cs typeface="Arial"/>
            </a:endParaRPr>
          </a:p>
          <a:p>
            <a:endParaRPr lang="en-US" sz="3733" dirty="0"/>
          </a:p>
        </p:txBody>
      </p:sp>
    </p:spTree>
    <p:extLst>
      <p:ext uri="{BB962C8B-B14F-4D97-AF65-F5344CB8AC3E}">
        <p14:creationId xmlns:p14="http://schemas.microsoft.com/office/powerpoint/2010/main" val="177527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4C64-C420-3004-6464-8738A01D62F3}"/>
              </a:ext>
            </a:extLst>
          </p:cNvPr>
          <p:cNvSpPr>
            <a:spLocks noGrp="1"/>
          </p:cNvSpPr>
          <p:nvPr>
            <p:ph type="title"/>
          </p:nvPr>
        </p:nvSpPr>
        <p:spPr>
          <a:xfrm>
            <a:off x="193675" y="218440"/>
            <a:ext cx="10871200" cy="934720"/>
          </a:xfrm>
        </p:spPr>
        <p:txBody>
          <a:bodyPr>
            <a:noAutofit/>
          </a:bodyPr>
          <a:lstStyle/>
          <a:p>
            <a:r>
              <a:rPr lang="en-US" sz="3733" dirty="0"/>
              <a:t>What things might people who have </a:t>
            </a:r>
            <a:br>
              <a:rPr lang="en-US" sz="3733" dirty="0"/>
            </a:br>
            <a:r>
              <a:rPr lang="en-US" sz="3733" dirty="0"/>
              <a:t>undergone a crisis need?</a:t>
            </a:r>
          </a:p>
        </p:txBody>
      </p:sp>
      <p:sp>
        <p:nvSpPr>
          <p:cNvPr id="3" name="Content Placeholder 2">
            <a:extLst>
              <a:ext uri="{FF2B5EF4-FFF2-40B4-BE49-F238E27FC236}">
                <a16:creationId xmlns:a16="http://schemas.microsoft.com/office/drawing/2014/main" id="{12A7DE08-0D46-5715-F370-A216CD4157E1}"/>
              </a:ext>
            </a:extLst>
          </p:cNvPr>
          <p:cNvSpPr>
            <a:spLocks noGrp="1"/>
          </p:cNvSpPr>
          <p:nvPr>
            <p:ph sz="quarter" idx="13"/>
          </p:nvPr>
        </p:nvSpPr>
        <p:spPr>
          <a:xfrm>
            <a:off x="812800" y="1498600"/>
            <a:ext cx="10871200" cy="4673600"/>
          </a:xfrm>
        </p:spPr>
        <p:txBody>
          <a:bodyPr>
            <a:normAutofit fontScale="85000" lnSpcReduction="10000"/>
          </a:bodyPr>
          <a:lstStyle/>
          <a:p>
            <a:r>
              <a:rPr lang="en-US" sz="3200" dirty="0"/>
              <a:t>Practical things – like a blanket, food, water, shelter </a:t>
            </a:r>
          </a:p>
          <a:p>
            <a:r>
              <a:rPr lang="en-US" sz="3200" dirty="0"/>
              <a:t>Medical care for injuries or a help with chronic medical conditions </a:t>
            </a:r>
          </a:p>
          <a:p>
            <a:r>
              <a:rPr lang="en-US" sz="3200" dirty="0"/>
              <a:t>Safety and protection </a:t>
            </a:r>
          </a:p>
          <a:p>
            <a:r>
              <a:rPr lang="en-US" sz="3200" dirty="0"/>
              <a:t>Information – about the event, loved ones, available services </a:t>
            </a:r>
          </a:p>
          <a:p>
            <a:r>
              <a:rPr lang="en-US" sz="3200" dirty="0"/>
              <a:t>Someone who is willing to listen </a:t>
            </a:r>
          </a:p>
          <a:p>
            <a:r>
              <a:rPr lang="en-US" sz="3200" dirty="0"/>
              <a:t>To be able to contact loved ones </a:t>
            </a:r>
          </a:p>
          <a:p>
            <a:r>
              <a:rPr lang="en-US" sz="3200" dirty="0"/>
              <a:t>Specific support related to their culture or religion  </a:t>
            </a:r>
          </a:p>
          <a:p>
            <a:r>
              <a:rPr lang="en-US" sz="3200" dirty="0"/>
              <a:t>Being consulted and involved in decisions that affect them </a:t>
            </a:r>
          </a:p>
          <a:p>
            <a:endParaRPr lang="en-US" dirty="0"/>
          </a:p>
        </p:txBody>
      </p:sp>
    </p:spTree>
    <p:extLst>
      <p:ext uri="{BB962C8B-B14F-4D97-AF65-F5344CB8AC3E}">
        <p14:creationId xmlns:p14="http://schemas.microsoft.com/office/powerpoint/2010/main" val="12854478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D9E-955D-DEFD-4003-C431F76C4674}"/>
              </a:ext>
            </a:extLst>
          </p:cNvPr>
          <p:cNvSpPr>
            <a:spLocks noGrp="1"/>
          </p:cNvSpPr>
          <p:nvPr>
            <p:ph type="title"/>
          </p:nvPr>
        </p:nvSpPr>
        <p:spPr/>
        <p:txBody>
          <a:bodyPr>
            <a:normAutofit fontScale="90000"/>
          </a:bodyPr>
          <a:lstStyle/>
          <a:p>
            <a:br>
              <a:rPr lang="en-US" b="0" i="1" dirty="0">
                <a:solidFill>
                  <a:srgbClr val="333333"/>
                </a:solidFill>
                <a:effectLst/>
                <a:latin typeface="PT Serif" panose="020A0603040505020204" pitchFamily="18" charset="77"/>
              </a:rPr>
            </a:br>
            <a:br>
              <a:rPr lang="en-US" dirty="0"/>
            </a:br>
            <a:r>
              <a:rPr lang="en-US" dirty="0"/>
              <a:t>How to provide PFA: 3 Main Principles</a:t>
            </a:r>
          </a:p>
        </p:txBody>
      </p:sp>
      <p:sp>
        <p:nvSpPr>
          <p:cNvPr id="7" name="Content Placeholder 6">
            <a:extLst>
              <a:ext uri="{FF2B5EF4-FFF2-40B4-BE49-F238E27FC236}">
                <a16:creationId xmlns:a16="http://schemas.microsoft.com/office/drawing/2014/main" id="{AA22291C-C7EF-C757-DA05-E4143D534E96}"/>
              </a:ext>
            </a:extLst>
          </p:cNvPr>
          <p:cNvSpPr>
            <a:spLocks noGrp="1"/>
          </p:cNvSpPr>
          <p:nvPr>
            <p:ph sz="quarter" idx="13"/>
          </p:nvPr>
        </p:nvSpPr>
        <p:spPr>
          <a:xfrm>
            <a:off x="529955" y="1549402"/>
            <a:ext cx="5181600" cy="4358165"/>
          </a:xfrm>
        </p:spPr>
        <p:txBody>
          <a:bodyPr/>
          <a:lstStyle/>
          <a:p>
            <a:pPr marL="106677" indent="0">
              <a:buNone/>
            </a:pPr>
            <a:r>
              <a:rPr lang="en-US" dirty="0"/>
              <a:t> </a:t>
            </a:r>
            <a:r>
              <a:rPr lang="en-US" sz="3733" dirty="0"/>
              <a:t>1. Look</a:t>
            </a:r>
          </a:p>
        </p:txBody>
      </p:sp>
      <p:sp>
        <p:nvSpPr>
          <p:cNvPr id="8" name="Content Placeholder 7">
            <a:extLst>
              <a:ext uri="{FF2B5EF4-FFF2-40B4-BE49-F238E27FC236}">
                <a16:creationId xmlns:a16="http://schemas.microsoft.com/office/drawing/2014/main" id="{F8BC04FB-3448-F257-DF02-4D612E368CB9}"/>
              </a:ext>
            </a:extLst>
          </p:cNvPr>
          <p:cNvSpPr>
            <a:spLocks noGrp="1"/>
          </p:cNvSpPr>
          <p:nvPr>
            <p:ph sz="quarter" idx="14"/>
          </p:nvPr>
        </p:nvSpPr>
        <p:spPr>
          <a:xfrm>
            <a:off x="5616460" y="1295402"/>
            <a:ext cx="6025008" cy="4866165"/>
          </a:xfrm>
        </p:spPr>
        <p:txBody>
          <a:bodyPr>
            <a:noAutofit/>
          </a:bodyPr>
          <a:lstStyle/>
          <a:p>
            <a:r>
              <a:rPr lang="en-US" sz="3733" dirty="0">
                <a:solidFill>
                  <a:srgbClr val="333333"/>
                </a:solidFill>
                <a:latin typeface="Roboto" panose="02000000000000000000" pitchFamily="2" charset="0"/>
              </a:rPr>
              <a:t>For Safety and security risk.</a:t>
            </a:r>
          </a:p>
          <a:p>
            <a:r>
              <a:rPr lang="en-US" sz="3733" dirty="0">
                <a:solidFill>
                  <a:srgbClr val="333333"/>
                </a:solidFill>
                <a:latin typeface="Roboto" panose="02000000000000000000" pitchFamily="2" charset="0"/>
              </a:rPr>
              <a:t>Assess dangers</a:t>
            </a:r>
          </a:p>
          <a:p>
            <a:r>
              <a:rPr lang="en-US" sz="3733" dirty="0">
                <a:solidFill>
                  <a:srgbClr val="333333"/>
                </a:solidFill>
                <a:latin typeface="Roboto" panose="02000000000000000000" pitchFamily="2" charset="0"/>
              </a:rPr>
              <a:t>Get information about the event/crisis/situation</a:t>
            </a:r>
          </a:p>
        </p:txBody>
      </p:sp>
      <p:pic>
        <p:nvPicPr>
          <p:cNvPr id="2050" name="Picture 2" descr="Look left bw stock illustration">
            <a:hlinkClick r:id="rId3"/>
            <a:extLst>
              <a:ext uri="{FF2B5EF4-FFF2-40B4-BE49-F238E27FC236}">
                <a16:creationId xmlns:a16="http://schemas.microsoft.com/office/drawing/2014/main" id="{3D318ECC-4F05-5367-64DB-125C23C204F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2801" y="2755843"/>
            <a:ext cx="4520815" cy="339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237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C9C6-721C-1B67-729F-3F22FDA27211}"/>
              </a:ext>
            </a:extLst>
          </p:cNvPr>
          <p:cNvSpPr>
            <a:spLocks noGrp="1"/>
          </p:cNvSpPr>
          <p:nvPr>
            <p:ph type="title"/>
          </p:nvPr>
        </p:nvSpPr>
        <p:spPr>
          <a:xfrm>
            <a:off x="442913" y="1401624"/>
            <a:ext cx="9888864" cy="1260000"/>
          </a:xfrm>
        </p:spPr>
        <p:txBody>
          <a:bodyPr/>
          <a:lstStyle/>
          <a:p>
            <a:r>
              <a:rPr lang="en-US" dirty="0"/>
              <a:t>How can we rewrite these using person-first language?</a:t>
            </a:r>
            <a:endParaRPr lang="en-CH" dirty="0"/>
          </a:p>
        </p:txBody>
      </p:sp>
      <p:sp>
        <p:nvSpPr>
          <p:cNvPr id="3" name="Content Placeholder 2">
            <a:extLst>
              <a:ext uri="{FF2B5EF4-FFF2-40B4-BE49-F238E27FC236}">
                <a16:creationId xmlns:a16="http://schemas.microsoft.com/office/drawing/2014/main" id="{B3FB654B-D4CD-C6DB-2F3A-5370415625FF}"/>
              </a:ext>
            </a:extLst>
          </p:cNvPr>
          <p:cNvSpPr>
            <a:spLocks noGrp="1"/>
          </p:cNvSpPr>
          <p:nvPr>
            <p:ph idx="1"/>
          </p:nvPr>
        </p:nvSpPr>
        <p:spPr>
          <a:xfrm>
            <a:off x="442913" y="2766059"/>
            <a:ext cx="9285549" cy="3291841"/>
          </a:xfrm>
        </p:spPr>
        <p:txBody>
          <a:bodyPr/>
          <a:lstStyle/>
          <a:p>
            <a:pPr marL="457200" indent="-457200">
              <a:lnSpc>
                <a:spcPct val="150000"/>
              </a:lnSpc>
              <a:buFont typeface="+mj-lt"/>
              <a:buAutoNum type="alphaUcPeriod"/>
            </a:pPr>
            <a:r>
              <a:rPr lang="en-US" strike="sngStrike" dirty="0"/>
              <a:t>HIV positive person</a:t>
            </a:r>
            <a:r>
              <a:rPr lang="en-US" dirty="0"/>
              <a:t> </a:t>
            </a:r>
            <a:r>
              <a:rPr lang="en-US" dirty="0" err="1"/>
              <a:t>Person</a:t>
            </a:r>
            <a:r>
              <a:rPr lang="en-US" dirty="0"/>
              <a:t> living with HIV</a:t>
            </a:r>
            <a:endParaRPr lang="en-US" strike="sngStrike" dirty="0"/>
          </a:p>
          <a:p>
            <a:pPr marL="457200" indent="-457200">
              <a:lnSpc>
                <a:spcPct val="150000"/>
              </a:lnSpc>
              <a:buFont typeface="+mj-lt"/>
              <a:buAutoNum type="alphaUcPeriod"/>
            </a:pPr>
            <a:r>
              <a:rPr lang="en-US" strike="sngStrike" dirty="0"/>
              <a:t>Drug abusing prostitutes</a:t>
            </a:r>
            <a:r>
              <a:rPr lang="en-US" dirty="0"/>
              <a:t> Sex workers who use drugs</a:t>
            </a:r>
          </a:p>
          <a:p>
            <a:pPr marL="457200" indent="-457200">
              <a:lnSpc>
                <a:spcPct val="150000"/>
              </a:lnSpc>
              <a:buFont typeface="+mj-lt"/>
              <a:buAutoNum type="alphaUcPeriod"/>
            </a:pPr>
            <a:r>
              <a:rPr lang="en-US" strike="sngStrike" dirty="0"/>
              <a:t>HIV-infected people</a:t>
            </a:r>
            <a:r>
              <a:rPr lang="en-US" dirty="0"/>
              <a:t> </a:t>
            </a:r>
            <a:r>
              <a:rPr lang="en-US" dirty="0" err="1"/>
              <a:t>People</a:t>
            </a:r>
            <a:r>
              <a:rPr lang="en-US" dirty="0"/>
              <a:t> living with HIV</a:t>
            </a:r>
            <a:endParaRPr lang="en-US" strike="sngStrike" dirty="0"/>
          </a:p>
          <a:p>
            <a:pPr marL="457200" indent="-457200">
              <a:lnSpc>
                <a:spcPct val="150000"/>
              </a:lnSpc>
              <a:buFont typeface="+mj-lt"/>
              <a:buAutoNum type="alphaUcPeriod"/>
            </a:pPr>
            <a:r>
              <a:rPr lang="en-US" strike="sngStrike" dirty="0"/>
              <a:t>HIV prevention patient</a:t>
            </a:r>
            <a:r>
              <a:rPr lang="en-US" dirty="0"/>
              <a:t> Client accessing HIV prevention services</a:t>
            </a:r>
          </a:p>
          <a:p>
            <a:pPr marL="457200" indent="-457200">
              <a:lnSpc>
                <a:spcPct val="150000"/>
              </a:lnSpc>
              <a:buFont typeface="+mj-lt"/>
              <a:buAutoNum type="alphaUcPeriod"/>
            </a:pPr>
            <a:r>
              <a:rPr lang="en-US" strike="sngStrike" dirty="0"/>
              <a:t>Person at-risk of HIV infection </a:t>
            </a:r>
            <a:r>
              <a:rPr lang="en-US" dirty="0"/>
              <a:t>Person vulnerable to HIV acquisition</a:t>
            </a:r>
          </a:p>
          <a:p>
            <a:pPr marL="457200" indent="-457200">
              <a:lnSpc>
                <a:spcPct val="150000"/>
              </a:lnSpc>
              <a:buFont typeface="+mj-lt"/>
              <a:buAutoNum type="alphaUcPeriod"/>
            </a:pPr>
            <a:endParaRPr lang="en-CH" dirty="0"/>
          </a:p>
        </p:txBody>
      </p:sp>
    </p:spTree>
    <p:extLst>
      <p:ext uri="{BB962C8B-B14F-4D97-AF65-F5344CB8AC3E}">
        <p14:creationId xmlns:p14="http://schemas.microsoft.com/office/powerpoint/2010/main" val="41938660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D9E-955D-DEFD-4003-C431F76C4674}"/>
              </a:ext>
            </a:extLst>
          </p:cNvPr>
          <p:cNvSpPr>
            <a:spLocks noGrp="1"/>
          </p:cNvSpPr>
          <p:nvPr>
            <p:ph type="title"/>
          </p:nvPr>
        </p:nvSpPr>
        <p:spPr/>
        <p:txBody>
          <a:bodyPr>
            <a:normAutofit fontScale="90000"/>
          </a:bodyPr>
          <a:lstStyle/>
          <a:p>
            <a:br>
              <a:rPr lang="en-US" b="0" i="1" dirty="0">
                <a:solidFill>
                  <a:srgbClr val="333333"/>
                </a:solidFill>
                <a:effectLst/>
                <a:latin typeface="PT Serif" panose="020A0603040505020204" pitchFamily="18" charset="77"/>
              </a:rPr>
            </a:br>
            <a:br>
              <a:rPr lang="en-US" dirty="0"/>
            </a:br>
            <a:r>
              <a:rPr lang="en-US" dirty="0"/>
              <a:t>How to provide PFA: 3 Main Principles</a:t>
            </a:r>
          </a:p>
        </p:txBody>
      </p:sp>
      <p:sp>
        <p:nvSpPr>
          <p:cNvPr id="7" name="Content Placeholder 6">
            <a:extLst>
              <a:ext uri="{FF2B5EF4-FFF2-40B4-BE49-F238E27FC236}">
                <a16:creationId xmlns:a16="http://schemas.microsoft.com/office/drawing/2014/main" id="{AA22291C-C7EF-C757-DA05-E4143D534E96}"/>
              </a:ext>
            </a:extLst>
          </p:cNvPr>
          <p:cNvSpPr>
            <a:spLocks noGrp="1"/>
          </p:cNvSpPr>
          <p:nvPr>
            <p:ph sz="quarter" idx="13"/>
          </p:nvPr>
        </p:nvSpPr>
        <p:spPr>
          <a:xfrm>
            <a:off x="529955" y="1549402"/>
            <a:ext cx="5181600" cy="4358165"/>
          </a:xfrm>
        </p:spPr>
        <p:txBody>
          <a:bodyPr/>
          <a:lstStyle/>
          <a:p>
            <a:pPr marL="106677" indent="0">
              <a:buNone/>
            </a:pPr>
            <a:r>
              <a:rPr lang="en-US" dirty="0"/>
              <a:t> </a:t>
            </a:r>
            <a:r>
              <a:rPr lang="en-US" sz="3733" dirty="0"/>
              <a:t>2. Listen </a:t>
            </a:r>
          </a:p>
        </p:txBody>
      </p:sp>
      <p:sp>
        <p:nvSpPr>
          <p:cNvPr id="8" name="Content Placeholder 7">
            <a:extLst>
              <a:ext uri="{FF2B5EF4-FFF2-40B4-BE49-F238E27FC236}">
                <a16:creationId xmlns:a16="http://schemas.microsoft.com/office/drawing/2014/main" id="{F8BC04FB-3448-F257-DF02-4D612E368CB9}"/>
              </a:ext>
            </a:extLst>
          </p:cNvPr>
          <p:cNvSpPr>
            <a:spLocks noGrp="1"/>
          </p:cNvSpPr>
          <p:nvPr>
            <p:ph sz="quarter" idx="14"/>
          </p:nvPr>
        </p:nvSpPr>
        <p:spPr>
          <a:xfrm>
            <a:off x="5711555" y="584200"/>
            <a:ext cx="5929912" cy="5892800"/>
          </a:xfrm>
        </p:spPr>
        <p:txBody>
          <a:bodyPr>
            <a:noAutofit/>
          </a:bodyPr>
          <a:lstStyle/>
          <a:p>
            <a:pPr marL="106677" indent="0">
              <a:buNone/>
            </a:pPr>
            <a:endParaRPr lang="en-US" dirty="0"/>
          </a:p>
          <a:p>
            <a:pPr marL="457189" indent="-457189">
              <a:lnSpc>
                <a:spcPts val="3200"/>
              </a:lnSpc>
            </a:pPr>
            <a:r>
              <a:rPr lang="en-US" sz="2667" dirty="0">
                <a:solidFill>
                  <a:srgbClr val="333333"/>
                </a:solidFill>
                <a:latin typeface="Roboto" panose="02000000000000000000" pitchFamily="2" charset="0"/>
              </a:rPr>
              <a:t>Approach the person in need of help and introduce yourself.</a:t>
            </a:r>
          </a:p>
          <a:p>
            <a:pPr marL="457189" indent="-457189">
              <a:lnSpc>
                <a:spcPts val="3200"/>
              </a:lnSpc>
            </a:pPr>
            <a:r>
              <a:rPr lang="en-US" sz="2667" dirty="0">
                <a:solidFill>
                  <a:srgbClr val="333333"/>
                </a:solidFill>
                <a:latin typeface="Roboto" panose="02000000000000000000" pitchFamily="2" charset="0"/>
              </a:rPr>
              <a:t>Pay attention and listen actively.</a:t>
            </a:r>
          </a:p>
          <a:p>
            <a:pPr marL="457189" indent="-457189">
              <a:lnSpc>
                <a:spcPts val="3200"/>
              </a:lnSpc>
            </a:pPr>
            <a:r>
              <a:rPr lang="en-US" sz="2667" dirty="0">
                <a:solidFill>
                  <a:srgbClr val="333333"/>
                </a:solidFill>
                <a:latin typeface="Roboto" panose="02000000000000000000" pitchFamily="2" charset="0"/>
              </a:rPr>
              <a:t> Understand the other person's feelings.</a:t>
            </a:r>
          </a:p>
          <a:p>
            <a:pPr marL="457189" indent="-457189">
              <a:lnSpc>
                <a:spcPts val="3200"/>
              </a:lnSpc>
            </a:pPr>
            <a:r>
              <a:rPr lang="en-US" sz="2667" dirty="0">
                <a:solidFill>
                  <a:srgbClr val="333333"/>
                </a:solidFill>
                <a:latin typeface="Roboto" panose="02000000000000000000" pitchFamily="2" charset="0"/>
              </a:rPr>
              <a:t> Calm the person in crisis/ need</a:t>
            </a:r>
          </a:p>
          <a:p>
            <a:pPr marL="457189" indent="-457189">
              <a:lnSpc>
                <a:spcPts val="3200"/>
              </a:lnSpc>
            </a:pPr>
            <a:r>
              <a:rPr lang="en-US" sz="2667" dirty="0">
                <a:solidFill>
                  <a:srgbClr val="333333"/>
                </a:solidFill>
                <a:latin typeface="Roboto" panose="02000000000000000000" pitchFamily="2" charset="0"/>
              </a:rPr>
              <a:t> Ask about their needs and concerns.</a:t>
            </a:r>
          </a:p>
          <a:p>
            <a:pPr marL="457189" indent="-457189">
              <a:lnSpc>
                <a:spcPts val="3200"/>
              </a:lnSpc>
            </a:pPr>
            <a:r>
              <a:rPr lang="en-US" sz="2667" dirty="0">
                <a:solidFill>
                  <a:srgbClr val="333333"/>
                </a:solidFill>
                <a:latin typeface="Roboto" panose="02000000000000000000" pitchFamily="2" charset="0"/>
              </a:rPr>
              <a:t>Help the person in crisis with their immediate needs and try to solve their issue(s).</a:t>
            </a:r>
          </a:p>
          <a:p>
            <a:pPr marL="106677" indent="0">
              <a:buNone/>
            </a:pPr>
            <a:endParaRPr lang="en-US" sz="3733" dirty="0">
              <a:solidFill>
                <a:srgbClr val="333333"/>
              </a:solidFill>
              <a:latin typeface="Roboto" panose="02000000000000000000" pitchFamily="2" charset="0"/>
            </a:endParaRPr>
          </a:p>
        </p:txBody>
      </p:sp>
      <p:pic>
        <p:nvPicPr>
          <p:cNvPr id="4100" name="Picture 4" descr="Ear Listening Stock Illustrations – 8,984 Ear Listening Stock  Illustrations, Vectors &amp; Clipart - Dreamstime">
            <a:extLst>
              <a:ext uri="{FF2B5EF4-FFF2-40B4-BE49-F238E27FC236}">
                <a16:creationId xmlns:a16="http://schemas.microsoft.com/office/drawing/2014/main" id="{0DAE9E7B-1F28-25F6-A955-319690794B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5755" y="222456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135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D9E-955D-DEFD-4003-C431F76C4674}"/>
              </a:ext>
            </a:extLst>
          </p:cNvPr>
          <p:cNvSpPr>
            <a:spLocks noGrp="1"/>
          </p:cNvSpPr>
          <p:nvPr>
            <p:ph type="title"/>
          </p:nvPr>
        </p:nvSpPr>
        <p:spPr/>
        <p:txBody>
          <a:bodyPr>
            <a:normAutofit fontScale="90000"/>
          </a:bodyPr>
          <a:lstStyle/>
          <a:p>
            <a:br>
              <a:rPr lang="en-US" b="0" i="1" dirty="0">
                <a:solidFill>
                  <a:srgbClr val="333333"/>
                </a:solidFill>
                <a:effectLst/>
                <a:latin typeface="PT Serif" panose="020A0603040505020204" pitchFamily="18" charset="77"/>
              </a:rPr>
            </a:br>
            <a:br>
              <a:rPr lang="en-US" dirty="0"/>
            </a:br>
            <a:r>
              <a:rPr lang="en-US" dirty="0"/>
              <a:t>How to provide PFA: 3 Main Principles</a:t>
            </a:r>
          </a:p>
        </p:txBody>
      </p:sp>
      <p:sp>
        <p:nvSpPr>
          <p:cNvPr id="7" name="Content Placeholder 6">
            <a:extLst>
              <a:ext uri="{FF2B5EF4-FFF2-40B4-BE49-F238E27FC236}">
                <a16:creationId xmlns:a16="http://schemas.microsoft.com/office/drawing/2014/main" id="{AA22291C-C7EF-C757-DA05-E4143D534E96}"/>
              </a:ext>
            </a:extLst>
          </p:cNvPr>
          <p:cNvSpPr>
            <a:spLocks noGrp="1"/>
          </p:cNvSpPr>
          <p:nvPr>
            <p:ph sz="quarter" idx="13"/>
          </p:nvPr>
        </p:nvSpPr>
        <p:spPr>
          <a:xfrm>
            <a:off x="529955" y="1549402"/>
            <a:ext cx="5181600" cy="4358165"/>
          </a:xfrm>
        </p:spPr>
        <p:txBody>
          <a:bodyPr/>
          <a:lstStyle/>
          <a:p>
            <a:pPr marL="106677" indent="0">
              <a:buNone/>
            </a:pPr>
            <a:r>
              <a:rPr lang="en-US" dirty="0"/>
              <a:t> </a:t>
            </a:r>
            <a:r>
              <a:rPr lang="en-US" sz="3733" dirty="0"/>
              <a:t>3. Link </a:t>
            </a:r>
          </a:p>
        </p:txBody>
      </p:sp>
      <p:sp>
        <p:nvSpPr>
          <p:cNvPr id="8" name="Content Placeholder 7">
            <a:extLst>
              <a:ext uri="{FF2B5EF4-FFF2-40B4-BE49-F238E27FC236}">
                <a16:creationId xmlns:a16="http://schemas.microsoft.com/office/drawing/2014/main" id="{F8BC04FB-3448-F257-DF02-4D612E368CB9}"/>
              </a:ext>
            </a:extLst>
          </p:cNvPr>
          <p:cNvSpPr>
            <a:spLocks noGrp="1"/>
          </p:cNvSpPr>
          <p:nvPr>
            <p:ph sz="quarter" idx="14"/>
          </p:nvPr>
        </p:nvSpPr>
        <p:spPr>
          <a:xfrm>
            <a:off x="5181600" y="1701800"/>
            <a:ext cx="6025008" cy="4561365"/>
          </a:xfrm>
        </p:spPr>
        <p:txBody>
          <a:bodyPr>
            <a:noAutofit/>
          </a:bodyPr>
          <a:lstStyle/>
          <a:p>
            <a:pPr algn="l"/>
            <a:r>
              <a:rPr lang="en-US" sz="3200" dirty="0">
                <a:solidFill>
                  <a:srgbClr val="333333"/>
                </a:solidFill>
                <a:latin typeface="Roboto" panose="02000000000000000000" pitchFamily="2" charset="0"/>
              </a:rPr>
              <a:t>Make relevant information, services, and other sources of assistance available.</a:t>
            </a:r>
          </a:p>
          <a:p>
            <a:pPr algn="l"/>
            <a:r>
              <a:rPr lang="en-US" sz="3200" dirty="0">
                <a:solidFill>
                  <a:srgbClr val="333333"/>
                </a:solidFill>
                <a:latin typeface="Roboto" panose="02000000000000000000" pitchFamily="2" charset="0"/>
              </a:rPr>
              <a:t>Help them connect or reunite with relatives.</a:t>
            </a:r>
          </a:p>
          <a:p>
            <a:pPr algn="l"/>
            <a:r>
              <a:rPr lang="en-US" sz="3200" dirty="0">
                <a:solidFill>
                  <a:srgbClr val="333333"/>
                </a:solidFill>
                <a:latin typeface="Roboto" panose="02000000000000000000" pitchFamily="2" charset="0"/>
              </a:rPr>
              <a:t>Provide social assistance.</a:t>
            </a:r>
          </a:p>
          <a:p>
            <a:pPr algn="l"/>
            <a:r>
              <a:rPr lang="en-US" sz="3200" dirty="0">
                <a:solidFill>
                  <a:srgbClr val="333333"/>
                </a:solidFill>
                <a:latin typeface="Roboto" panose="02000000000000000000" pitchFamily="2" charset="0"/>
              </a:rPr>
              <a:t>Actively try to help solve the issue(s).</a:t>
            </a:r>
          </a:p>
          <a:p>
            <a:endParaRPr lang="en-US" sz="3733" dirty="0">
              <a:solidFill>
                <a:srgbClr val="333333"/>
              </a:solidFill>
              <a:latin typeface="Roboto" panose="02000000000000000000" pitchFamily="2" charset="0"/>
            </a:endParaRPr>
          </a:p>
        </p:txBody>
      </p:sp>
      <p:pic>
        <p:nvPicPr>
          <p:cNvPr id="6146" name="Picture 2" descr="Link Icon PNG Transparent Background, Free Download #9892 - FreeIconsPNG">
            <a:extLst>
              <a:ext uri="{FF2B5EF4-FFF2-40B4-BE49-F238E27FC236}">
                <a16:creationId xmlns:a16="http://schemas.microsoft.com/office/drawing/2014/main" id="{CB905951-5992-14DB-212E-EB45A3A9EB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1645" y="222456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448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EDEFD-97B0-CA88-49E5-67F0093C93D3}"/>
              </a:ext>
            </a:extLst>
          </p:cNvPr>
          <p:cNvSpPr>
            <a:spLocks noGrp="1"/>
          </p:cNvSpPr>
          <p:nvPr>
            <p:ph type="title"/>
          </p:nvPr>
        </p:nvSpPr>
        <p:spPr/>
        <p:txBody>
          <a:bodyPr/>
          <a:lstStyle/>
          <a:p>
            <a:r>
              <a:rPr lang="en-US" dirty="0"/>
              <a:t>Psychological First AID Examples</a:t>
            </a:r>
          </a:p>
        </p:txBody>
      </p:sp>
      <p:sp>
        <p:nvSpPr>
          <p:cNvPr id="3" name="Content Placeholder 2">
            <a:extLst>
              <a:ext uri="{FF2B5EF4-FFF2-40B4-BE49-F238E27FC236}">
                <a16:creationId xmlns:a16="http://schemas.microsoft.com/office/drawing/2014/main" id="{82D0ACD7-615A-945C-DC90-2078B9974355}"/>
              </a:ext>
            </a:extLst>
          </p:cNvPr>
          <p:cNvSpPr>
            <a:spLocks noGrp="1"/>
          </p:cNvSpPr>
          <p:nvPr>
            <p:ph sz="quarter" idx="13"/>
          </p:nvPr>
        </p:nvSpPr>
        <p:spPr>
          <a:xfrm>
            <a:off x="812800" y="1397000"/>
            <a:ext cx="10871200" cy="4775200"/>
          </a:xfrm>
        </p:spPr>
        <p:txBody>
          <a:bodyPr>
            <a:normAutofit/>
          </a:bodyPr>
          <a:lstStyle/>
          <a:p>
            <a:pPr marL="792460" indent="-685783">
              <a:buFont typeface="+mj-lt"/>
              <a:buAutoNum type="arabicPeriod"/>
            </a:pPr>
            <a:r>
              <a:rPr lang="en-US" sz="3733" dirty="0"/>
              <a:t>Staff Break Room</a:t>
            </a:r>
          </a:p>
          <a:p>
            <a:pPr marL="106677" indent="0">
              <a:buNone/>
            </a:pPr>
            <a:r>
              <a:rPr lang="en-US" sz="3733" dirty="0"/>
              <a:t>Available:  </a:t>
            </a:r>
            <a:r>
              <a:rPr lang="en-US" sz="3733" dirty="0">
                <a:hlinkClick r:id="rId3"/>
              </a:rPr>
              <a:t>https://youtu.be/NGr9BnY90WY?si=DTZfxSXC4i6hklb3</a:t>
            </a:r>
            <a:endParaRPr lang="en-US" sz="3733" dirty="0"/>
          </a:p>
          <a:p>
            <a:pPr marL="106677" indent="0">
              <a:buNone/>
            </a:pPr>
            <a:r>
              <a:rPr lang="en-US" sz="3733" dirty="0"/>
              <a:t>2. Vaccination Clinic : Anxious Students in Line</a:t>
            </a:r>
          </a:p>
          <a:p>
            <a:pPr marL="106677" indent="0">
              <a:buNone/>
            </a:pPr>
            <a:r>
              <a:rPr lang="en-US" sz="3733" dirty="0"/>
              <a:t>Available: </a:t>
            </a:r>
            <a:r>
              <a:rPr lang="en-US" sz="3733" dirty="0">
                <a:hlinkClick r:id="rId4"/>
              </a:rPr>
              <a:t>https://www.youtube.com/watch?v=Zu4-mrzgUls</a:t>
            </a:r>
            <a:endParaRPr lang="en-US" sz="3733" dirty="0"/>
          </a:p>
          <a:p>
            <a:pPr marL="106677" indent="0">
              <a:buNone/>
            </a:pPr>
            <a:endParaRPr lang="en-US" sz="3733" dirty="0"/>
          </a:p>
        </p:txBody>
      </p:sp>
      <p:sp>
        <p:nvSpPr>
          <p:cNvPr id="4" name="TextBox 3">
            <a:extLst>
              <a:ext uri="{FF2B5EF4-FFF2-40B4-BE49-F238E27FC236}">
                <a16:creationId xmlns:a16="http://schemas.microsoft.com/office/drawing/2014/main" id="{7152EFDA-C8BC-33E8-1188-F88A3E9BA7A3}"/>
              </a:ext>
            </a:extLst>
          </p:cNvPr>
          <p:cNvSpPr txBox="1"/>
          <p:nvPr/>
        </p:nvSpPr>
        <p:spPr>
          <a:xfrm>
            <a:off x="5938520" y="6553201"/>
            <a:ext cx="5059680" cy="369332"/>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a:ea typeface="+mn-ea"/>
                <a:cs typeface="Arial"/>
              </a:rPr>
              <a:t>Source: Institute for Disaster Mental Health( IDMH)</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222154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7DFF7F-CD3E-D169-0FED-998D5DDD5D38}"/>
              </a:ext>
            </a:extLst>
          </p:cNvPr>
          <p:cNvSpPr>
            <a:spLocks noGrp="1"/>
          </p:cNvSpPr>
          <p:nvPr>
            <p:ph type="title"/>
          </p:nvPr>
        </p:nvSpPr>
        <p:spPr/>
        <p:txBody>
          <a:bodyPr/>
          <a:lstStyle/>
          <a:p>
            <a:r>
              <a:rPr lang="en-US" dirty="0"/>
              <a:t>When Using PFA, Remember....</a:t>
            </a:r>
          </a:p>
        </p:txBody>
      </p:sp>
      <p:sp>
        <p:nvSpPr>
          <p:cNvPr id="3" name="Content Placeholder 2">
            <a:extLst>
              <a:ext uri="{FF2B5EF4-FFF2-40B4-BE49-F238E27FC236}">
                <a16:creationId xmlns:a16="http://schemas.microsoft.com/office/drawing/2014/main" id="{A4DB4C03-BCBA-8D03-D5AD-DC5773BB8B2B}"/>
              </a:ext>
            </a:extLst>
          </p:cNvPr>
          <p:cNvSpPr>
            <a:spLocks noGrp="1"/>
          </p:cNvSpPr>
          <p:nvPr>
            <p:ph sz="quarter" idx="13"/>
          </p:nvPr>
        </p:nvSpPr>
        <p:spPr>
          <a:xfrm>
            <a:off x="812800" y="1232787"/>
            <a:ext cx="10871200" cy="5471040"/>
          </a:xfrm>
        </p:spPr>
        <p:txBody>
          <a:bodyPr vert="horz" lIns="121920" tIns="60960" rIns="121920" bIns="60960" anchor="t">
            <a:normAutofit/>
          </a:bodyPr>
          <a:lstStyle/>
          <a:p>
            <a:r>
              <a:rPr lang="en-US" sz="3733" dirty="0">
                <a:latin typeface="Arial"/>
                <a:cs typeface="Arial"/>
              </a:rPr>
              <a:t>Goal is to help people to return to their base line functioning , not to fix all their problems.</a:t>
            </a:r>
          </a:p>
          <a:p>
            <a:r>
              <a:rPr lang="en-US" sz="3733" dirty="0">
                <a:latin typeface="Arial"/>
                <a:cs typeface="Arial"/>
              </a:rPr>
              <a:t>People should not be treated identically, individual needs and cultural differences must be respected.</a:t>
            </a:r>
          </a:p>
          <a:p>
            <a:r>
              <a:rPr lang="en-US" sz="3733" dirty="0">
                <a:latin typeface="Arial"/>
                <a:cs typeface="Arial"/>
              </a:rPr>
              <a:t>You MUST understand limits of PFA, and know when and how to refer for more intensive mental health care if </a:t>
            </a:r>
            <a:r>
              <a:rPr lang="en-US" sz="3733">
                <a:latin typeface="Arial"/>
                <a:cs typeface="Arial"/>
              </a:rPr>
              <a:t>needed.</a:t>
            </a:r>
          </a:p>
          <a:p>
            <a:pPr marL="106677" indent="0">
              <a:buNone/>
            </a:pPr>
            <a:endParaRPr lang="en-US" sz="3733"/>
          </a:p>
          <a:p>
            <a:pPr marL="106677" indent="0">
              <a:buNone/>
            </a:pPr>
            <a:endParaRPr lang="en-US" sz="3733"/>
          </a:p>
          <a:p>
            <a:endParaRPr lang="en-US" dirty="0"/>
          </a:p>
        </p:txBody>
      </p:sp>
    </p:spTree>
    <p:extLst>
      <p:ext uri="{BB962C8B-B14F-4D97-AF65-F5344CB8AC3E}">
        <p14:creationId xmlns:p14="http://schemas.microsoft.com/office/powerpoint/2010/main" val="282148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xEl>
                                              <p:pRg st="0" end="0"/>
                                            </p:txEl>
                                          </p:spTgt>
                                        </p:tgtEl>
                                        <p:attrNameLst>
                                          <p:attrName>fillcolor</p:attrName>
                                        </p:attrNameLst>
                                      </p:cBhvr>
                                      <p:to>
                                        <a:schemeClr val="accent2"/>
                                      </p:to>
                                    </p:animClr>
                                    <p:set>
                                      <p:cBhvr>
                                        <p:cTn id="7" dur="2000" fill="hold"/>
                                        <p:tgtEl>
                                          <p:spTgt spid="3">
                                            <p:txEl>
                                              <p:pRg st="0" end="0"/>
                                            </p:txEl>
                                          </p:spTgt>
                                        </p:tgtEl>
                                        <p:attrNameLst>
                                          <p:attrName>fill.type</p:attrName>
                                        </p:attrNameLst>
                                      </p:cBhvr>
                                      <p:to>
                                        <p:strVal val="solid"/>
                                      </p:to>
                                    </p:set>
                                    <p:set>
                                      <p:cBhvr>
                                        <p:cTn id="8" dur="2000" fill="hold"/>
                                        <p:tgtEl>
                                          <p:spTgt spid="3">
                                            <p:txEl>
                                              <p:pRg st="0" end="0"/>
                                            </p:txEl>
                                          </p:spTgt>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grpId="0" nodeType="clickEffect">
                                  <p:stCondLst>
                                    <p:cond delay="0"/>
                                  </p:stCondLst>
                                  <p:childTnLst>
                                    <p:animClr clrSpc="rgb" dir="cw">
                                      <p:cBhvr>
                                        <p:cTn id="12" dur="2000" fill="hold"/>
                                        <p:tgtEl>
                                          <p:spTgt spid="3">
                                            <p:txEl>
                                              <p:pRg st="1" end="1"/>
                                            </p:txEl>
                                          </p:spTgt>
                                        </p:tgtEl>
                                        <p:attrNameLst>
                                          <p:attrName>fillcolor</p:attrName>
                                        </p:attrNameLst>
                                      </p:cBhvr>
                                      <p:to>
                                        <a:schemeClr val="accent2"/>
                                      </p:to>
                                    </p:animClr>
                                    <p:set>
                                      <p:cBhvr>
                                        <p:cTn id="13" dur="2000" fill="hold"/>
                                        <p:tgtEl>
                                          <p:spTgt spid="3">
                                            <p:txEl>
                                              <p:pRg st="1" end="1"/>
                                            </p:txEl>
                                          </p:spTgt>
                                        </p:tgtEl>
                                        <p:attrNameLst>
                                          <p:attrName>fill.type</p:attrName>
                                        </p:attrNameLst>
                                      </p:cBhvr>
                                      <p:to>
                                        <p:strVal val="solid"/>
                                      </p:to>
                                    </p:set>
                                    <p:set>
                                      <p:cBhvr>
                                        <p:cTn id="14" dur="2000" fill="hold"/>
                                        <p:tgtEl>
                                          <p:spTgt spid="3">
                                            <p:txEl>
                                              <p:pRg st="1" end="1"/>
                                            </p:txEl>
                                          </p:spTgt>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grpId="0" nodeType="clickEffect">
                                  <p:stCondLst>
                                    <p:cond delay="0"/>
                                  </p:stCondLst>
                                  <p:childTnLst>
                                    <p:animClr clrSpc="rgb" dir="cw">
                                      <p:cBhvr>
                                        <p:cTn id="18" dur="2000" fill="hold"/>
                                        <p:tgtEl>
                                          <p:spTgt spid="3">
                                            <p:txEl>
                                              <p:pRg st="2" end="2"/>
                                            </p:txEl>
                                          </p:spTgt>
                                        </p:tgtEl>
                                        <p:attrNameLst>
                                          <p:attrName>fillcolor</p:attrName>
                                        </p:attrNameLst>
                                      </p:cBhvr>
                                      <p:to>
                                        <a:schemeClr val="accent2"/>
                                      </p:to>
                                    </p:animClr>
                                    <p:set>
                                      <p:cBhvr>
                                        <p:cTn id="19" dur="2000" fill="hold"/>
                                        <p:tgtEl>
                                          <p:spTgt spid="3">
                                            <p:txEl>
                                              <p:pRg st="2" end="2"/>
                                            </p:txEl>
                                          </p:spTgt>
                                        </p:tgtEl>
                                        <p:attrNameLst>
                                          <p:attrName>fill.type</p:attrName>
                                        </p:attrNameLst>
                                      </p:cBhvr>
                                      <p:to>
                                        <p:strVal val="solid"/>
                                      </p:to>
                                    </p:set>
                                    <p:set>
                                      <p:cBhvr>
                                        <p:cTn id="20" dur="20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7DFF7F-CD3E-D169-0FED-998D5DDD5D38}"/>
              </a:ext>
            </a:extLst>
          </p:cNvPr>
          <p:cNvSpPr>
            <a:spLocks noGrp="1"/>
          </p:cNvSpPr>
          <p:nvPr>
            <p:ph type="title"/>
          </p:nvPr>
        </p:nvSpPr>
        <p:spPr/>
        <p:txBody>
          <a:bodyPr/>
          <a:lstStyle/>
          <a:p>
            <a:r>
              <a:rPr lang="en-US" dirty="0"/>
              <a:t> </a:t>
            </a:r>
            <a:r>
              <a:rPr lang="en-US" sz="5867" dirty="0"/>
              <a:t>PFA, Do’s and Don’ts </a:t>
            </a:r>
          </a:p>
        </p:txBody>
      </p:sp>
      <p:graphicFrame>
        <p:nvGraphicFramePr>
          <p:cNvPr id="11" name="Table 11">
            <a:extLst>
              <a:ext uri="{FF2B5EF4-FFF2-40B4-BE49-F238E27FC236}">
                <a16:creationId xmlns:a16="http://schemas.microsoft.com/office/drawing/2014/main" id="{312247E9-0E48-57CE-19A0-9012917512A9}"/>
              </a:ext>
            </a:extLst>
          </p:cNvPr>
          <p:cNvGraphicFramePr>
            <a:graphicFrameLocks noGrp="1"/>
          </p:cNvGraphicFramePr>
          <p:nvPr>
            <p:ph sz="quarter" idx="13"/>
          </p:nvPr>
        </p:nvGraphicFramePr>
        <p:xfrm>
          <a:off x="203200" y="1295400"/>
          <a:ext cx="11988800" cy="5526475"/>
        </p:xfrm>
        <a:graphic>
          <a:graphicData uri="http://schemas.openxmlformats.org/drawingml/2006/table">
            <a:tbl>
              <a:tblPr firstRow="1" bandRow="1">
                <a:tableStyleId>{5C22544A-7EE6-4342-B048-85BDC9FD1C3A}</a:tableStyleId>
              </a:tblPr>
              <a:tblGrid>
                <a:gridCol w="5994400">
                  <a:extLst>
                    <a:ext uri="{9D8B030D-6E8A-4147-A177-3AD203B41FA5}">
                      <a16:colId xmlns:a16="http://schemas.microsoft.com/office/drawing/2014/main" val="2193221057"/>
                    </a:ext>
                  </a:extLst>
                </a:gridCol>
                <a:gridCol w="5994400">
                  <a:extLst>
                    <a:ext uri="{9D8B030D-6E8A-4147-A177-3AD203B41FA5}">
                      <a16:colId xmlns:a16="http://schemas.microsoft.com/office/drawing/2014/main" val="3371377431"/>
                    </a:ext>
                  </a:extLst>
                </a:gridCol>
              </a:tblGrid>
              <a:tr h="528320">
                <a:tc>
                  <a:txBody>
                    <a:bodyPr/>
                    <a:lstStyle/>
                    <a:p>
                      <a:r>
                        <a:rPr lang="en-US" sz="2700" dirty="0">
                          <a:latin typeface="Arial" panose="020B0604020202020204" pitchFamily="34" charset="0"/>
                          <a:cs typeface="Arial" panose="020B0604020202020204" pitchFamily="34" charset="0"/>
                        </a:rPr>
                        <a:t>DON’T </a:t>
                      </a:r>
                    </a:p>
                  </a:txBody>
                  <a:tcPr marL="121920" marR="121920" marT="60960" marB="60960"/>
                </a:tc>
                <a:tc>
                  <a:txBody>
                    <a:bodyPr/>
                    <a:lstStyle/>
                    <a:p>
                      <a:r>
                        <a:rPr lang="en-US" sz="2700" dirty="0">
                          <a:latin typeface="Arial" panose="020B0604020202020204" pitchFamily="34" charset="0"/>
                          <a:cs typeface="Arial" panose="020B0604020202020204" pitchFamily="34" charset="0"/>
                        </a:rPr>
                        <a:t>DO</a:t>
                      </a:r>
                    </a:p>
                  </a:txBody>
                  <a:tcPr marL="121920" marR="121920" marT="60960" marB="60960"/>
                </a:tc>
                <a:extLst>
                  <a:ext uri="{0D108BD9-81ED-4DB2-BD59-A6C34878D82A}">
                    <a16:rowId xmlns:a16="http://schemas.microsoft.com/office/drawing/2014/main" val="2078740324"/>
                  </a:ext>
                </a:extLst>
              </a:tr>
              <a:tr h="900963">
                <a:tc>
                  <a:txBody>
                    <a:bodyPr/>
                    <a:lstStyle/>
                    <a:p>
                      <a:r>
                        <a:rPr lang="en-US" sz="2700" dirty="0">
                          <a:latin typeface="Arial" panose="020B0604020202020204" pitchFamily="34" charset="0"/>
                          <a:cs typeface="Arial" panose="020B0604020202020204" pitchFamily="34" charset="0"/>
                        </a:rPr>
                        <a:t>Over promise or over reassure </a:t>
                      </a:r>
                    </a:p>
                  </a:txBody>
                  <a:tcPr marL="121920" marR="121920" marT="60960" marB="60960"/>
                </a:tc>
                <a:tc>
                  <a:txBody>
                    <a:bodyPr/>
                    <a:lstStyle/>
                    <a:p>
                      <a:r>
                        <a:rPr lang="en-US" sz="2700" dirty="0">
                          <a:latin typeface="Arial" panose="020B0604020202020204" pitchFamily="34" charset="0"/>
                          <a:cs typeface="Arial" panose="020B0604020202020204" pitchFamily="34" charset="0"/>
                        </a:rPr>
                        <a:t>Be realistic in your assurance </a:t>
                      </a:r>
                    </a:p>
                  </a:txBody>
                  <a:tcPr marL="121920" marR="121920" marT="60960" marB="60960"/>
                </a:tc>
                <a:extLst>
                  <a:ext uri="{0D108BD9-81ED-4DB2-BD59-A6C34878D82A}">
                    <a16:rowId xmlns:a16="http://schemas.microsoft.com/office/drawing/2014/main" val="3780143433"/>
                  </a:ext>
                </a:extLst>
              </a:tr>
              <a:tr h="1301389">
                <a:tc>
                  <a:txBody>
                    <a:bodyPr/>
                    <a:lstStyle/>
                    <a:p>
                      <a:r>
                        <a:rPr lang="en-US" sz="2700" dirty="0">
                          <a:latin typeface="Arial" panose="020B0604020202020204" pitchFamily="34" charset="0"/>
                          <a:cs typeface="Arial" panose="020B0604020202020204" pitchFamily="34" charset="0"/>
                        </a:rPr>
                        <a:t>Minimize a distressed person’s situation or make comparison with others </a:t>
                      </a:r>
                    </a:p>
                  </a:txBody>
                  <a:tcPr marL="121920" marR="121920" marT="60960" marB="60960"/>
                </a:tc>
                <a:tc>
                  <a:txBody>
                    <a:bodyPr/>
                    <a:lstStyle/>
                    <a:p>
                      <a:r>
                        <a:rPr lang="en-US" sz="2700" dirty="0">
                          <a:latin typeface="Arial" panose="020B0604020202020204" pitchFamily="34" charset="0"/>
                          <a:cs typeface="Arial" panose="020B0604020202020204" pitchFamily="34" charset="0"/>
                        </a:rPr>
                        <a:t>Validate the survivor’s feelings </a:t>
                      </a:r>
                    </a:p>
                  </a:txBody>
                  <a:tcPr marL="121920" marR="121920" marT="60960" marB="60960"/>
                </a:tc>
                <a:extLst>
                  <a:ext uri="{0D108BD9-81ED-4DB2-BD59-A6C34878D82A}">
                    <a16:rowId xmlns:a16="http://schemas.microsoft.com/office/drawing/2014/main" val="3548354301"/>
                  </a:ext>
                </a:extLst>
              </a:tr>
              <a:tr h="900963">
                <a:tc>
                  <a:txBody>
                    <a:bodyPr/>
                    <a:lstStyle/>
                    <a:p>
                      <a:r>
                        <a:rPr lang="en-US" sz="2700" dirty="0">
                          <a:latin typeface="Arial" panose="020B0604020202020204" pitchFamily="34" charset="0"/>
                          <a:cs typeface="Arial" panose="020B0604020202020204" pitchFamily="34" charset="0"/>
                        </a:rPr>
                        <a:t>Change the subject </a:t>
                      </a:r>
                    </a:p>
                  </a:txBody>
                  <a:tcPr marL="121920" marR="121920" marT="60960" marB="60960"/>
                </a:tc>
                <a:tc>
                  <a:txBody>
                    <a:bodyPr/>
                    <a:lstStyle/>
                    <a:p>
                      <a:r>
                        <a:rPr lang="en-US" sz="2700" dirty="0">
                          <a:latin typeface="Arial" panose="020B0604020202020204" pitchFamily="34" charset="0"/>
                          <a:cs typeface="Arial" panose="020B0604020202020204" pitchFamily="34" charset="0"/>
                        </a:rPr>
                        <a:t>Stay with the survivor’s focus</a:t>
                      </a:r>
                    </a:p>
                  </a:txBody>
                  <a:tcPr marL="121920" marR="121920" marT="60960" marB="60960"/>
                </a:tc>
                <a:extLst>
                  <a:ext uri="{0D108BD9-81ED-4DB2-BD59-A6C34878D82A}">
                    <a16:rowId xmlns:a16="http://schemas.microsoft.com/office/drawing/2014/main" val="3127560854"/>
                  </a:ext>
                </a:extLst>
              </a:tr>
              <a:tr h="528320">
                <a:tc>
                  <a:txBody>
                    <a:bodyPr/>
                    <a:lstStyle/>
                    <a:p>
                      <a:r>
                        <a:rPr lang="en-US" sz="2700" dirty="0">
                          <a:latin typeface="Arial" panose="020B0604020202020204" pitchFamily="34" charset="0"/>
                          <a:cs typeface="Arial" panose="020B0604020202020204" pitchFamily="34" charset="0"/>
                        </a:rPr>
                        <a:t>Fill up silence with chatter</a:t>
                      </a:r>
                    </a:p>
                  </a:txBody>
                  <a:tcPr marL="121920" marR="121920" marT="60960" marB="60960"/>
                </a:tc>
                <a:tc>
                  <a:txBody>
                    <a:bodyPr/>
                    <a:lstStyle/>
                    <a:p>
                      <a:r>
                        <a:rPr lang="en-US" sz="2700" dirty="0">
                          <a:latin typeface="Arial" panose="020B0604020202020204" pitchFamily="34" charset="0"/>
                          <a:cs typeface="Arial" panose="020B0604020202020204" pitchFamily="34" charset="0"/>
                        </a:rPr>
                        <a:t>Learn to tolerate silence </a:t>
                      </a:r>
                    </a:p>
                  </a:txBody>
                  <a:tcPr marL="121920" marR="121920" marT="60960" marB="60960"/>
                </a:tc>
                <a:extLst>
                  <a:ext uri="{0D108BD9-81ED-4DB2-BD59-A6C34878D82A}">
                    <a16:rowId xmlns:a16="http://schemas.microsoft.com/office/drawing/2014/main" val="3944171525"/>
                  </a:ext>
                </a:extLst>
              </a:tr>
              <a:tr h="1301389">
                <a:tc>
                  <a:txBody>
                    <a:bodyPr/>
                    <a:lstStyle/>
                    <a:p>
                      <a:r>
                        <a:rPr lang="en-US" sz="2700" dirty="0">
                          <a:latin typeface="Arial" panose="020B0604020202020204" pitchFamily="34" charset="0"/>
                          <a:cs typeface="Arial" panose="020B0604020202020204" pitchFamily="34" charset="0"/>
                        </a:rPr>
                        <a:t>Take a distressed person anger or frustration personally </a:t>
                      </a:r>
                    </a:p>
                  </a:txBody>
                  <a:tcPr marL="121920" marR="121920" marT="60960" marB="60960"/>
                </a:tc>
                <a:tc>
                  <a:txBody>
                    <a:bodyPr/>
                    <a:lstStyle/>
                    <a:p>
                      <a:r>
                        <a:rPr lang="en-US" sz="2700" dirty="0">
                          <a:latin typeface="Arial"/>
                          <a:cs typeface="Arial"/>
                        </a:rPr>
                        <a:t>Accept that they are venting and it's not really aimed at you </a:t>
                      </a:r>
                      <a:endParaRPr lang="en-US" sz="27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120016195"/>
                  </a:ext>
                </a:extLst>
              </a:tr>
            </a:tbl>
          </a:graphicData>
        </a:graphic>
      </p:graphicFrame>
    </p:spTree>
    <p:extLst>
      <p:ext uri="{BB962C8B-B14F-4D97-AF65-F5344CB8AC3E}">
        <p14:creationId xmlns:p14="http://schemas.microsoft.com/office/powerpoint/2010/main" val="403363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F840-ED70-E1F8-55F1-087A98D507CC}"/>
              </a:ext>
            </a:extLst>
          </p:cNvPr>
          <p:cNvSpPr>
            <a:spLocks noGrp="1"/>
          </p:cNvSpPr>
          <p:nvPr>
            <p:ph type="title"/>
          </p:nvPr>
        </p:nvSpPr>
        <p:spPr>
          <a:xfrm>
            <a:off x="508001" y="365127"/>
            <a:ext cx="5581519" cy="625475"/>
          </a:xfrm>
        </p:spPr>
        <p:txBody>
          <a:bodyPr>
            <a:normAutofit/>
          </a:bodyPr>
          <a:lstStyle/>
          <a:p>
            <a:r>
              <a:rPr lang="en-US" b="1" dirty="0">
                <a:solidFill>
                  <a:srgbClr val="0070C0"/>
                </a:solidFill>
              </a:rPr>
              <a:t>The Serenity Prayer </a:t>
            </a:r>
            <a:endParaRPr lang="en-ZM" b="1" dirty="0">
              <a:solidFill>
                <a:srgbClr val="0070C0"/>
              </a:solidFill>
            </a:endParaRPr>
          </a:p>
        </p:txBody>
      </p:sp>
      <p:sp>
        <p:nvSpPr>
          <p:cNvPr id="3" name="Content Placeholder 2">
            <a:extLst>
              <a:ext uri="{FF2B5EF4-FFF2-40B4-BE49-F238E27FC236}">
                <a16:creationId xmlns:a16="http://schemas.microsoft.com/office/drawing/2014/main" id="{6D41AA14-39A5-E1D5-E9A3-02828B70B1EB}"/>
              </a:ext>
            </a:extLst>
          </p:cNvPr>
          <p:cNvSpPr>
            <a:spLocks noGrp="1"/>
          </p:cNvSpPr>
          <p:nvPr>
            <p:ph idx="1"/>
          </p:nvPr>
        </p:nvSpPr>
        <p:spPr>
          <a:xfrm>
            <a:off x="838200" y="1193801"/>
            <a:ext cx="5962785" cy="5299073"/>
          </a:xfrm>
        </p:spPr>
        <p:txBody>
          <a:bodyPr>
            <a:normAutofit fontScale="55000" lnSpcReduction="20000"/>
          </a:bodyPr>
          <a:lstStyle/>
          <a:p>
            <a:pPr marL="0" indent="0">
              <a:buNone/>
            </a:pPr>
            <a:r>
              <a:rPr lang="en-US" i="1" dirty="0">
                <a:latin typeface="Arial" panose="020B0604020202020204" pitchFamily="34" charset="0"/>
                <a:cs typeface="Arial" panose="020B0604020202020204" pitchFamily="34" charset="0"/>
              </a:rPr>
              <a:t>              ,</a:t>
            </a:r>
          </a:p>
          <a:p>
            <a:pPr marL="0" indent="0" algn="ctr">
              <a:lnSpc>
                <a:spcPct val="150000"/>
              </a:lnSpc>
              <a:buNone/>
            </a:pPr>
            <a:r>
              <a:rPr lang="en-US" sz="6000" i="1" dirty="0"/>
              <a:t>Grant me</a:t>
            </a:r>
            <a:r>
              <a:rPr lang="en-US" sz="6000" b="1" i="1" dirty="0"/>
              <a:t> serenity </a:t>
            </a:r>
            <a:r>
              <a:rPr lang="en-US" sz="6000" i="1" dirty="0"/>
              <a:t>to accept things I cannot change, </a:t>
            </a:r>
          </a:p>
          <a:p>
            <a:pPr marL="0" indent="0" algn="ctr">
              <a:lnSpc>
                <a:spcPct val="150000"/>
              </a:lnSpc>
              <a:buNone/>
            </a:pPr>
            <a:r>
              <a:rPr lang="en-US" sz="6000" b="1" i="1" dirty="0"/>
              <a:t>Courage</a:t>
            </a:r>
            <a:r>
              <a:rPr lang="en-US" sz="6000" i="1" dirty="0"/>
              <a:t> to change the things I can and </a:t>
            </a:r>
            <a:endParaRPr lang="en-US" sz="6000" b="1" i="1" dirty="0"/>
          </a:p>
          <a:p>
            <a:pPr marL="0" indent="0" algn="ctr">
              <a:lnSpc>
                <a:spcPct val="150000"/>
              </a:lnSpc>
              <a:buNone/>
            </a:pPr>
            <a:r>
              <a:rPr lang="en-US" sz="6000" b="1" i="1" dirty="0"/>
              <a:t>wisdom</a:t>
            </a:r>
            <a:r>
              <a:rPr lang="en-US" sz="6000" i="1" dirty="0"/>
              <a:t> to know the difference</a:t>
            </a:r>
            <a:r>
              <a:rPr lang="en-US" i="1" dirty="0">
                <a:latin typeface="Arial" panose="020B0604020202020204" pitchFamily="34" charset="0"/>
                <a:cs typeface="Arial" panose="020B0604020202020204" pitchFamily="34" charset="0"/>
              </a:rPr>
              <a:t>. </a:t>
            </a:r>
          </a:p>
          <a:p>
            <a:endParaRPr lang="en-ZM" sz="2000" dirty="0"/>
          </a:p>
        </p:txBody>
      </p:sp>
      <p:pic>
        <p:nvPicPr>
          <p:cNvPr id="5" name="Picture 4" descr="Hand reaching out to sun">
            <a:extLst>
              <a:ext uri="{FF2B5EF4-FFF2-40B4-BE49-F238E27FC236}">
                <a16:creationId xmlns:a16="http://schemas.microsoft.com/office/drawing/2014/main" id="{A07ABA81-2D7B-B433-3C2D-2A3C9DC4B2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00985" y="1193800"/>
            <a:ext cx="5391017" cy="56642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853922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5560-76E8-824C-A40B-A0A63F5ACBFA}"/>
              </a:ext>
            </a:extLst>
          </p:cNvPr>
          <p:cNvSpPr>
            <a:spLocks noGrp="1"/>
          </p:cNvSpPr>
          <p:nvPr>
            <p:ph type="title"/>
          </p:nvPr>
        </p:nvSpPr>
        <p:spPr>
          <a:xfrm>
            <a:off x="203200" y="0"/>
            <a:ext cx="10871200" cy="934720"/>
          </a:xfrm>
        </p:spPr>
        <p:txBody>
          <a:bodyPr/>
          <a:lstStyle/>
          <a:p>
            <a:r>
              <a:rPr lang="en-US" dirty="0">
                <a:solidFill>
                  <a:srgbClr val="0066CC"/>
                </a:solidFill>
              </a:rPr>
              <a:t>Conclusion</a:t>
            </a:r>
          </a:p>
        </p:txBody>
      </p:sp>
      <p:sp>
        <p:nvSpPr>
          <p:cNvPr id="3" name="Content Placeholder 2">
            <a:extLst>
              <a:ext uri="{FF2B5EF4-FFF2-40B4-BE49-F238E27FC236}">
                <a16:creationId xmlns:a16="http://schemas.microsoft.com/office/drawing/2014/main" id="{AB0A8902-D9E4-6B4C-A6A3-EA78019D90BC}"/>
              </a:ext>
            </a:extLst>
          </p:cNvPr>
          <p:cNvSpPr>
            <a:spLocks noGrp="1"/>
          </p:cNvSpPr>
          <p:nvPr>
            <p:ph idx="1"/>
          </p:nvPr>
        </p:nvSpPr>
        <p:spPr>
          <a:xfrm>
            <a:off x="406399" y="848715"/>
            <a:ext cx="11811591" cy="5384800"/>
          </a:xfrm>
        </p:spPr>
        <p:txBody>
          <a:bodyPr>
            <a:noAutofit/>
          </a:bodyPr>
          <a:lstStyle/>
          <a:p>
            <a:r>
              <a:rPr lang="en-US" sz="3733"/>
              <a:t>Commitment </a:t>
            </a:r>
            <a:r>
              <a:rPr lang="en-US" sz="3733" dirty="0"/>
              <a:t>to 95-95-95 at a </a:t>
            </a:r>
            <a:r>
              <a:rPr lang="en-US" sz="3733"/>
              <a:t>global level</a:t>
            </a:r>
            <a:endParaRPr lang="en-US" sz="3733" dirty="0"/>
          </a:p>
          <a:p>
            <a:r>
              <a:rPr lang="en-US" sz="3733" dirty="0"/>
              <a:t>HCWs face challenges in achieving this goal</a:t>
            </a:r>
          </a:p>
          <a:p>
            <a:r>
              <a:rPr lang="en-US" sz="3733" dirty="0"/>
              <a:t>HCWs have the power to apply national guidelines in a manner that works for the patient</a:t>
            </a:r>
          </a:p>
          <a:p>
            <a:r>
              <a:rPr lang="en-US" sz="3733" dirty="0"/>
              <a:t>Determining what works for the patient requires PCC: </a:t>
            </a:r>
            <a:r>
              <a:rPr lang="en-US" sz="3733" b="1" i="1" dirty="0"/>
              <a:t>Empathy, shared decision-making and coordinated care</a:t>
            </a:r>
          </a:p>
          <a:p>
            <a:endParaRPr lang="en-US" sz="1867" dirty="0"/>
          </a:p>
        </p:txBody>
      </p:sp>
    </p:spTree>
    <p:extLst>
      <p:ext uri="{BB962C8B-B14F-4D97-AF65-F5344CB8AC3E}">
        <p14:creationId xmlns:p14="http://schemas.microsoft.com/office/powerpoint/2010/main" val="19458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4715-029F-8346-B3A6-FD683E3DF8F6}"/>
              </a:ext>
            </a:extLst>
          </p:cNvPr>
          <p:cNvSpPr>
            <a:spLocks noGrp="1"/>
          </p:cNvSpPr>
          <p:nvPr>
            <p:ph type="title"/>
          </p:nvPr>
        </p:nvSpPr>
        <p:spPr/>
        <p:txBody>
          <a:bodyPr>
            <a:normAutofit/>
          </a:bodyPr>
          <a:lstStyle/>
          <a:p>
            <a:r>
              <a:rPr lang="en-US" dirty="0"/>
              <a:t>Most importantly…</a:t>
            </a:r>
          </a:p>
        </p:txBody>
      </p:sp>
      <p:pic>
        <p:nvPicPr>
          <p:cNvPr id="5" name="Content Placeholder 4">
            <a:extLst>
              <a:ext uri="{FF2B5EF4-FFF2-40B4-BE49-F238E27FC236}">
                <a16:creationId xmlns:a16="http://schemas.microsoft.com/office/drawing/2014/main" id="{D76BE6C9-3920-AB4F-AC5B-08342A27D84A}"/>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5486401" y="1803400"/>
            <a:ext cx="4359583" cy="4368800"/>
          </a:xfrm>
        </p:spPr>
      </p:pic>
      <p:sp>
        <p:nvSpPr>
          <p:cNvPr id="3" name="TextBox 2">
            <a:extLst>
              <a:ext uri="{FF2B5EF4-FFF2-40B4-BE49-F238E27FC236}">
                <a16:creationId xmlns:a16="http://schemas.microsoft.com/office/drawing/2014/main" id="{49B2020E-5DA5-4309-A317-C332469408D6}"/>
              </a:ext>
            </a:extLst>
          </p:cNvPr>
          <p:cNvSpPr txBox="1"/>
          <p:nvPr/>
        </p:nvSpPr>
        <p:spPr>
          <a:xfrm>
            <a:off x="203200" y="2209800"/>
            <a:ext cx="5080000" cy="23901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B0F0"/>
                </a:solidFill>
                <a:effectLst/>
                <a:uLnTx/>
                <a:uFillTx/>
                <a:latin typeface="Tw Cen MT"/>
                <a:ea typeface="+mn-ea"/>
                <a:cs typeface="+mn-cs"/>
              </a:rPr>
              <a:t>Stress Management =</a:t>
            </a:r>
            <a:br>
              <a:rPr kumimoji="0" lang="en-US" sz="3733" b="1" i="0" u="none" strike="noStrike" kern="1200" cap="none" spc="0" normalizeH="0" baseline="0" noProof="0" dirty="0">
                <a:ln>
                  <a:noFill/>
                </a:ln>
                <a:solidFill>
                  <a:srgbClr val="00B0F0"/>
                </a:solidFill>
                <a:effectLst/>
                <a:uLnTx/>
                <a:uFillTx/>
                <a:latin typeface="Tw Cen MT"/>
                <a:ea typeface="+mn-ea"/>
                <a:cs typeface="+mn-cs"/>
              </a:rPr>
            </a:br>
            <a:r>
              <a:rPr kumimoji="0" lang="en-US" sz="3733" b="1" i="0" u="none" strike="noStrike" kern="1200" cap="none" spc="0" normalizeH="0" baseline="0" noProof="0" dirty="0">
                <a:ln>
                  <a:noFill/>
                </a:ln>
                <a:solidFill>
                  <a:srgbClr val="00B0F0"/>
                </a:solidFill>
                <a:effectLst/>
                <a:uLnTx/>
                <a:uFillTx/>
                <a:latin typeface="Tw Cen MT"/>
                <a:ea typeface="+mn-ea"/>
                <a:cs typeface="+mn-cs"/>
              </a:rPr>
              <a:t>Happier Healthcare Workers &amp;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B0F0"/>
                </a:solidFill>
                <a:effectLst/>
                <a:uLnTx/>
                <a:uFillTx/>
                <a:latin typeface="Tw Cen MT"/>
                <a:ea typeface="+mn-ea"/>
                <a:cs typeface="+mn-cs"/>
              </a:rPr>
              <a:t>Happier Clients</a:t>
            </a:r>
          </a:p>
        </p:txBody>
      </p:sp>
    </p:spTree>
    <p:extLst>
      <p:ext uri="{BB962C8B-B14F-4D97-AF65-F5344CB8AC3E}">
        <p14:creationId xmlns:p14="http://schemas.microsoft.com/office/powerpoint/2010/main" val="274479549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763F-DF8D-AEBD-6549-D7FB22EE6E72}"/>
              </a:ext>
            </a:extLst>
          </p:cNvPr>
          <p:cNvSpPr>
            <a:spLocks noGrp="1"/>
          </p:cNvSpPr>
          <p:nvPr>
            <p:ph type="title"/>
          </p:nvPr>
        </p:nvSpPr>
        <p:spPr>
          <a:xfrm>
            <a:off x="442912" y="1401624"/>
            <a:ext cx="8040687" cy="1260000"/>
          </a:xfrm>
        </p:spPr>
        <p:txBody>
          <a:bodyPr/>
          <a:lstStyle/>
          <a:p>
            <a:r>
              <a:rPr lang="en-US" dirty="0"/>
              <a:t>Let’s RECAP together</a:t>
            </a:r>
            <a:endParaRPr lang="en-CH" dirty="0"/>
          </a:p>
        </p:txBody>
      </p:sp>
      <p:graphicFrame>
        <p:nvGraphicFramePr>
          <p:cNvPr id="6" name="Content Placeholder 5">
            <a:extLst>
              <a:ext uri="{FF2B5EF4-FFF2-40B4-BE49-F238E27FC236}">
                <a16:creationId xmlns:a16="http://schemas.microsoft.com/office/drawing/2014/main" id="{3637ADBF-9E25-27DB-3C23-190819A9687D}"/>
              </a:ext>
            </a:extLst>
          </p:cNvPr>
          <p:cNvGraphicFramePr>
            <a:graphicFrameLocks noGrp="1"/>
          </p:cNvGraphicFramePr>
          <p:nvPr>
            <p:ph idx="1"/>
          </p:nvPr>
        </p:nvGraphicFramePr>
        <p:xfrm>
          <a:off x="442912" y="2765425"/>
          <a:ext cx="9107487" cy="2286000"/>
        </p:xfrm>
        <a:graphic>
          <a:graphicData uri="http://schemas.openxmlformats.org/drawingml/2006/table">
            <a:tbl>
              <a:tblPr bandRow="1">
                <a:tableStyleId>{5C22544A-7EE6-4342-B048-85BDC9FD1C3A}</a:tableStyleId>
              </a:tblPr>
              <a:tblGrid>
                <a:gridCol w="606955">
                  <a:extLst>
                    <a:ext uri="{9D8B030D-6E8A-4147-A177-3AD203B41FA5}">
                      <a16:colId xmlns:a16="http://schemas.microsoft.com/office/drawing/2014/main" val="4183468143"/>
                    </a:ext>
                  </a:extLst>
                </a:gridCol>
                <a:gridCol w="8500532">
                  <a:extLst>
                    <a:ext uri="{9D8B030D-6E8A-4147-A177-3AD203B41FA5}">
                      <a16:colId xmlns:a16="http://schemas.microsoft.com/office/drawing/2014/main" val="3672811790"/>
                    </a:ext>
                  </a:extLst>
                </a:gridCol>
              </a:tblGrid>
              <a:tr h="370840">
                <a:tc>
                  <a:txBody>
                    <a:bodyPr/>
                    <a:lstStyle/>
                    <a:p>
                      <a:r>
                        <a:rPr lang="en-US" sz="2400" dirty="0"/>
                        <a:t>R</a:t>
                      </a:r>
                      <a:endParaRPr lang="en-CH" sz="2400" dirty="0"/>
                    </a:p>
                  </a:txBody>
                  <a:tcPr/>
                </a:tc>
                <a:tc>
                  <a:txBody>
                    <a:bodyPr/>
                    <a:lstStyle/>
                    <a:p>
                      <a:r>
                        <a:rPr lang="en-US" sz="2400" dirty="0"/>
                        <a:t>Reflect on what you learnt today</a:t>
                      </a:r>
                      <a:endParaRPr lang="en-CH" sz="2400" dirty="0"/>
                    </a:p>
                  </a:txBody>
                  <a:tcPr/>
                </a:tc>
                <a:extLst>
                  <a:ext uri="{0D108BD9-81ED-4DB2-BD59-A6C34878D82A}">
                    <a16:rowId xmlns:a16="http://schemas.microsoft.com/office/drawing/2014/main" val="1120311160"/>
                  </a:ext>
                </a:extLst>
              </a:tr>
              <a:tr h="370840">
                <a:tc>
                  <a:txBody>
                    <a:bodyPr/>
                    <a:lstStyle/>
                    <a:p>
                      <a:r>
                        <a:rPr lang="en-US" sz="2400" dirty="0"/>
                        <a:t>E</a:t>
                      </a:r>
                      <a:endParaRPr lang="en-CH" sz="2400" dirty="0"/>
                    </a:p>
                  </a:txBody>
                  <a:tcPr/>
                </a:tc>
                <a:tc>
                  <a:txBody>
                    <a:bodyPr/>
                    <a:lstStyle/>
                    <a:p>
                      <a:r>
                        <a:rPr lang="en-US" sz="2400" dirty="0"/>
                        <a:t>Explain something you learnt today</a:t>
                      </a:r>
                      <a:endParaRPr lang="en-CH" sz="2400" dirty="0"/>
                    </a:p>
                  </a:txBody>
                  <a:tcPr/>
                </a:tc>
                <a:extLst>
                  <a:ext uri="{0D108BD9-81ED-4DB2-BD59-A6C34878D82A}">
                    <a16:rowId xmlns:a16="http://schemas.microsoft.com/office/drawing/2014/main" val="2678562118"/>
                  </a:ext>
                </a:extLst>
              </a:tr>
              <a:tr h="370840">
                <a:tc>
                  <a:txBody>
                    <a:bodyPr/>
                    <a:lstStyle/>
                    <a:p>
                      <a:r>
                        <a:rPr lang="en-US" sz="2400" dirty="0"/>
                        <a:t>C</a:t>
                      </a:r>
                      <a:endParaRPr lang="en-CH" sz="2400" dirty="0"/>
                    </a:p>
                  </a:txBody>
                  <a:tcPr/>
                </a:tc>
                <a:tc>
                  <a:txBody>
                    <a:bodyPr/>
                    <a:lstStyle/>
                    <a:p>
                      <a:r>
                        <a:rPr lang="en-US" sz="2400" dirty="0"/>
                        <a:t>Compare what you learnt with what other’s learnt</a:t>
                      </a:r>
                      <a:endParaRPr lang="en-CH" sz="2400" dirty="0"/>
                    </a:p>
                  </a:txBody>
                  <a:tcPr/>
                </a:tc>
                <a:extLst>
                  <a:ext uri="{0D108BD9-81ED-4DB2-BD59-A6C34878D82A}">
                    <a16:rowId xmlns:a16="http://schemas.microsoft.com/office/drawing/2014/main" val="3361804968"/>
                  </a:ext>
                </a:extLst>
              </a:tr>
              <a:tr h="370840">
                <a:tc>
                  <a:txBody>
                    <a:bodyPr/>
                    <a:lstStyle/>
                    <a:p>
                      <a:r>
                        <a:rPr lang="en-US" sz="2400" dirty="0"/>
                        <a:t>A</a:t>
                      </a:r>
                      <a:endParaRPr lang="en-CH" sz="2400" dirty="0"/>
                    </a:p>
                  </a:txBody>
                  <a:tcPr/>
                </a:tc>
                <a:tc>
                  <a:txBody>
                    <a:bodyPr/>
                    <a:lstStyle/>
                    <a:p>
                      <a:r>
                        <a:rPr lang="en-US" sz="2400" dirty="0"/>
                        <a:t>Apply your learning today – e.g. be an active listener</a:t>
                      </a:r>
                      <a:endParaRPr lang="en-CH" sz="2400" dirty="0"/>
                    </a:p>
                  </a:txBody>
                  <a:tcPr/>
                </a:tc>
                <a:extLst>
                  <a:ext uri="{0D108BD9-81ED-4DB2-BD59-A6C34878D82A}">
                    <a16:rowId xmlns:a16="http://schemas.microsoft.com/office/drawing/2014/main" val="3040706829"/>
                  </a:ext>
                </a:extLst>
              </a:tr>
              <a:tr h="370840">
                <a:tc>
                  <a:txBody>
                    <a:bodyPr/>
                    <a:lstStyle/>
                    <a:p>
                      <a:r>
                        <a:rPr lang="en-US" sz="2400" dirty="0"/>
                        <a:t>P</a:t>
                      </a:r>
                      <a:endParaRPr lang="en-CH" sz="2400" dirty="0"/>
                    </a:p>
                  </a:txBody>
                  <a:tcPr/>
                </a:tc>
                <a:tc>
                  <a:txBody>
                    <a:bodyPr/>
                    <a:lstStyle/>
                    <a:p>
                      <a:r>
                        <a:rPr lang="en-US" sz="2400" dirty="0"/>
                        <a:t>Plan - what do you hope to learn at the site visits?</a:t>
                      </a:r>
                      <a:endParaRPr lang="en-CH" sz="2400" dirty="0"/>
                    </a:p>
                  </a:txBody>
                  <a:tcPr/>
                </a:tc>
                <a:extLst>
                  <a:ext uri="{0D108BD9-81ED-4DB2-BD59-A6C34878D82A}">
                    <a16:rowId xmlns:a16="http://schemas.microsoft.com/office/drawing/2014/main" val="2586923008"/>
                  </a:ext>
                </a:extLst>
              </a:tr>
            </a:tbl>
          </a:graphicData>
        </a:graphic>
      </p:graphicFrame>
    </p:spTree>
    <p:extLst>
      <p:ext uri="{BB962C8B-B14F-4D97-AF65-F5344CB8AC3E}">
        <p14:creationId xmlns:p14="http://schemas.microsoft.com/office/powerpoint/2010/main" val="7941610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B6F8-4F67-EC27-530B-C0EF16FB8F10}"/>
              </a:ext>
            </a:extLst>
          </p:cNvPr>
          <p:cNvSpPr>
            <a:spLocks noGrp="1"/>
          </p:cNvSpPr>
          <p:nvPr>
            <p:ph type="title"/>
          </p:nvPr>
        </p:nvSpPr>
        <p:spPr>
          <a:xfrm>
            <a:off x="1558636" y="349638"/>
            <a:ext cx="8957565" cy="1260000"/>
          </a:xfrm>
        </p:spPr>
        <p:txBody>
          <a:bodyPr/>
          <a:lstStyle/>
          <a:p>
            <a:r>
              <a:rPr lang="en-US" sz="3600" dirty="0"/>
              <a:t>Today’s programme (</a:t>
            </a:r>
            <a:r>
              <a:rPr lang="en-US" sz="3600" dirty="0" err="1"/>
              <a:t>Thur</a:t>
            </a:r>
            <a:r>
              <a:rPr lang="en-US" sz="3600" dirty="0"/>
              <a:t> 28 Nov)</a:t>
            </a:r>
            <a:endParaRPr lang="en-CH" sz="3600" dirty="0"/>
          </a:p>
        </p:txBody>
      </p:sp>
      <p:graphicFrame>
        <p:nvGraphicFramePr>
          <p:cNvPr id="6" name="Table 5">
            <a:extLst>
              <a:ext uri="{FF2B5EF4-FFF2-40B4-BE49-F238E27FC236}">
                <a16:creationId xmlns:a16="http://schemas.microsoft.com/office/drawing/2014/main" id="{B8523644-6B75-05A6-7179-7652F076EFCA}"/>
              </a:ext>
            </a:extLst>
          </p:cNvPr>
          <p:cNvGraphicFramePr>
            <a:graphicFrameLocks noGrp="1"/>
          </p:cNvGraphicFramePr>
          <p:nvPr>
            <p:extLst>
              <p:ext uri="{D42A27DB-BD31-4B8C-83A1-F6EECF244321}">
                <p14:modId xmlns:p14="http://schemas.microsoft.com/office/powerpoint/2010/main" val="2748305884"/>
              </p:ext>
            </p:extLst>
          </p:nvPr>
        </p:nvGraphicFramePr>
        <p:xfrm>
          <a:off x="1558636" y="979638"/>
          <a:ext cx="8832708" cy="5235499"/>
        </p:xfrm>
        <a:graphic>
          <a:graphicData uri="http://schemas.openxmlformats.org/drawingml/2006/table">
            <a:tbl>
              <a:tblPr firstRow="1" firstCol="1" bandRow="1"/>
              <a:tblGrid>
                <a:gridCol w="1428494">
                  <a:extLst>
                    <a:ext uri="{9D8B030D-6E8A-4147-A177-3AD203B41FA5}">
                      <a16:colId xmlns:a16="http://schemas.microsoft.com/office/drawing/2014/main" val="2864460785"/>
                    </a:ext>
                  </a:extLst>
                </a:gridCol>
                <a:gridCol w="5426089">
                  <a:extLst>
                    <a:ext uri="{9D8B030D-6E8A-4147-A177-3AD203B41FA5}">
                      <a16:colId xmlns:a16="http://schemas.microsoft.com/office/drawing/2014/main" val="3322785824"/>
                    </a:ext>
                  </a:extLst>
                </a:gridCol>
                <a:gridCol w="1978125">
                  <a:extLst>
                    <a:ext uri="{9D8B030D-6E8A-4147-A177-3AD203B41FA5}">
                      <a16:colId xmlns:a16="http://schemas.microsoft.com/office/drawing/2014/main" val="756817334"/>
                    </a:ext>
                  </a:extLst>
                </a:gridCol>
              </a:tblGrid>
              <a:tr h="510139">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Time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E0001B"/>
                    </a:solidFill>
                  </a:tcPr>
                </a:tc>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Session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Verdana" panose="020B0604030504040204" pitchFamily="34" charset="0"/>
                          <a:ea typeface="Verdana" panose="020B0604030504040204" pitchFamily="34" charset="0"/>
                          <a:cs typeface="Verdana" panose="020B0604030504040204" pitchFamily="34" charset="0"/>
                        </a:rPr>
                        <a:t>Speaker / Moderator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E0001B"/>
                    </a:solidFill>
                  </a:tcPr>
                </a:tc>
                <a:extLst>
                  <a:ext uri="{0D108BD9-81ED-4DB2-BD59-A6C34878D82A}">
                    <a16:rowId xmlns:a16="http://schemas.microsoft.com/office/drawing/2014/main" val="267945303"/>
                  </a:ext>
                </a:extLst>
              </a:tr>
              <a:tr h="240491">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08:00 – 08:30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Group check-in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3197163515"/>
                  </a:ext>
                </a:extLst>
              </a:tr>
              <a:tr h="240491">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Reflections on yesterday’s sessions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Njekwa Mukamba</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extLst>
                  <a:ext uri="{0D108BD9-81ED-4DB2-BD59-A6C34878D82A}">
                    <a16:rowId xmlns:a16="http://schemas.microsoft.com/office/drawing/2014/main" val="483132928"/>
                  </a:ext>
                </a:extLst>
              </a:tr>
              <a:tr h="240491">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08:30 – 09:30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7 – Guidance to support change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 </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extLst>
                  <a:ext uri="{0D108BD9-81ED-4DB2-BD59-A6C34878D82A}">
                    <a16:rowId xmlns:a16="http://schemas.microsoft.com/office/drawing/2014/main" val="2364441513"/>
                  </a:ext>
                </a:extLst>
              </a:tr>
              <a:tr h="240491">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ct val="115000"/>
                        </a:lnSpc>
                      </a:pPr>
                      <a:r>
                        <a:rPr lang="en-US" sz="1200" b="1" spc="10" dirty="0">
                          <a:effectLst/>
                          <a:latin typeface="+mj-lt"/>
                          <a:ea typeface="MS Mincho" panose="02020609040205080304" pitchFamily="49" charset="-128"/>
                          <a:cs typeface="Times New Roman" panose="02020603050405020304" pitchFamily="18" charset="0"/>
                        </a:rPr>
                        <a:t>Global PCC normative guidance</a:t>
                      </a:r>
                    </a:p>
                    <a:p>
                      <a:pPr>
                        <a:lnSpc>
                          <a:spcPct val="115000"/>
                        </a:lnSpc>
                      </a:pPr>
                      <a:r>
                        <a:rPr lang="en-US" sz="1200" b="1" spc="10" dirty="0">
                          <a:effectLst/>
                          <a:latin typeface="+mj-lt"/>
                          <a:ea typeface="MS Mincho" panose="02020609040205080304" pitchFamily="49" charset="-128"/>
                          <a:cs typeface="Times New Roman" panose="02020603050405020304" pitchFamily="18" charset="0"/>
                        </a:rPr>
                        <a:t>Stigma and discrimination reduction</a:t>
                      </a:r>
                      <a:br>
                        <a:rPr lang="en-US" sz="1200" b="1" spc="10" dirty="0">
                          <a:effectLst/>
                          <a:latin typeface="+mj-lt"/>
                          <a:ea typeface="MS Mincho" panose="02020609040205080304" pitchFamily="49" charset="-128"/>
                          <a:cs typeface="Times New Roman" panose="02020603050405020304" pitchFamily="18" charset="0"/>
                        </a:rPr>
                      </a:br>
                      <a:r>
                        <a:rPr lang="en-US" sz="1200" b="1" spc="10" dirty="0">
                          <a:effectLst/>
                          <a:latin typeface="+mj-lt"/>
                          <a:ea typeface="MS Mincho" panose="02020609040205080304" pitchFamily="49" charset="-128"/>
                          <a:cs typeface="Times New Roman" panose="02020603050405020304" pitchFamily="18" charset="0"/>
                        </a:rPr>
                        <a:t>PLHIV Stigmas Index 2.0</a:t>
                      </a:r>
                    </a:p>
                  </a:txBody>
                  <a:tcPr marL="68571" marR="68571"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Clarice Pinto</a:t>
                      </a:r>
                    </a:p>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Erica Spielman </a:t>
                      </a:r>
                    </a:p>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Keren Dunaway</a:t>
                      </a:r>
                    </a:p>
                  </a:txBody>
                  <a:tcPr marL="68571" marR="68571" marT="0" marB="0">
                    <a:lnL>
                      <a:noFill/>
                    </a:lnL>
                    <a:lnR>
                      <a:noFill/>
                    </a:lnR>
                    <a:lnT>
                      <a:noFill/>
                    </a:lnT>
                    <a:lnB>
                      <a:noFill/>
                    </a:lnB>
                    <a:noFill/>
                  </a:tcPr>
                </a:tc>
                <a:extLst>
                  <a:ext uri="{0D108BD9-81ED-4DB2-BD59-A6C34878D82A}">
                    <a16:rowId xmlns:a16="http://schemas.microsoft.com/office/drawing/2014/main" val="3725887132"/>
                  </a:ext>
                </a:extLst>
              </a:tr>
              <a:tr h="240491">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09:30 – 10:00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Break</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1280282869"/>
                  </a:ext>
                </a:extLst>
              </a:tr>
              <a:tr h="240491">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10:00 – 12:00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8 – Person-centred design in action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1278546895"/>
                  </a:ext>
                </a:extLst>
              </a:tr>
              <a:tr h="505635">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How to test your hypotheses and design informed interventions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marL="24130">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All faculty</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extLst>
                  <a:ext uri="{0D108BD9-81ED-4DB2-BD59-A6C34878D82A}">
                    <a16:rowId xmlns:a16="http://schemas.microsoft.com/office/drawing/2014/main" val="1921167148"/>
                  </a:ext>
                </a:extLst>
              </a:tr>
              <a:tr h="242870">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Report back – client journey mapping</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Chanda Mwamba</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extLst>
                  <a:ext uri="{0D108BD9-81ED-4DB2-BD59-A6C34878D82A}">
                    <a16:rowId xmlns:a16="http://schemas.microsoft.com/office/drawing/2014/main" val="1539952053"/>
                  </a:ext>
                </a:extLst>
              </a:tr>
              <a:tr h="240491">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12:00 – 13:00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Lunch</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 </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extLst>
                  <a:ext uri="{0D108BD9-81ED-4DB2-BD59-A6C34878D82A}">
                    <a16:rowId xmlns:a16="http://schemas.microsoft.com/office/drawing/2014/main" val="3873676579"/>
                  </a:ext>
                </a:extLst>
              </a:tr>
              <a:tr h="240491">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13:00 – 16:30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9 – Pitching your advocacy plan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 </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extLst>
                  <a:ext uri="{0D108BD9-81ED-4DB2-BD59-A6C34878D82A}">
                    <a16:rowId xmlns:a16="http://schemas.microsoft.com/office/drawing/2014/main" val="800604749"/>
                  </a:ext>
                </a:extLst>
              </a:tr>
              <a:tr h="240491">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tc>
                  <a:txBody>
                    <a:bodyPr/>
                    <a:lstStyle/>
                    <a:p>
                      <a:pPr>
                        <a:lnSpc>
                          <a:spcPts val="1400"/>
                        </a:lnSpc>
                      </a:pPr>
                      <a:r>
                        <a:rPr lang="en-GB" sz="1200" b="1" spc="10">
                          <a:solidFill>
                            <a:srgbClr val="000000"/>
                          </a:solidFill>
                          <a:effectLst/>
                          <a:latin typeface="Verdana" panose="020B0604030504040204" pitchFamily="34" charset="0"/>
                          <a:ea typeface="Verdana" panose="020B0604030504040204" pitchFamily="34" charset="0"/>
                          <a:cs typeface="Verdana" panose="020B0604030504040204" pitchFamily="34" charset="0"/>
                        </a:rPr>
                        <a:t>Optional Q and A session / individual reflection</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tc>
                  <a:txBody>
                    <a:bodyPr/>
                    <a:lstStyle/>
                    <a:p>
                      <a:pPr>
                        <a:lnSpc>
                          <a:spcPts val="1400"/>
                        </a:lnSpc>
                      </a:pPr>
                      <a:r>
                        <a:rPr lang="en-GB" sz="1200" spc="10">
                          <a:solidFill>
                            <a:srgbClr val="000000"/>
                          </a:solidFill>
                          <a:effectLst/>
                          <a:latin typeface="Verdana" panose="020B0604030504040204" pitchFamily="34" charset="0"/>
                          <a:ea typeface="Verdana" panose="020B0604030504040204" pitchFamily="34" charset="0"/>
                          <a:cs typeface="Verdana" panose="020B0604030504040204" pitchFamily="34" charset="0"/>
                        </a:rPr>
                        <a:t>All</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extLst>
                  <a:ext uri="{0D108BD9-81ED-4DB2-BD59-A6C34878D82A}">
                    <a16:rowId xmlns:a16="http://schemas.microsoft.com/office/drawing/2014/main" val="126745108"/>
                  </a:ext>
                </a:extLst>
              </a:tr>
              <a:tr h="240491">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GB" sz="1200" b="1" spc="10" dirty="0">
                          <a:effectLst/>
                          <a:latin typeface="+mj-lt"/>
                          <a:ea typeface="Verdana" panose="020B0604030504040204" pitchFamily="34" charset="0"/>
                          <a:cs typeface="Verdana" panose="020B0604030504040204" pitchFamily="34" charset="0"/>
                        </a:rPr>
                        <a:t>Advocating for policy change: the dos and don’ts</a:t>
                      </a:r>
                      <a:endParaRPr lang="en-CH" sz="1200" spc="10" dirty="0">
                        <a:effectLst/>
                        <a:latin typeface="+mj-lt"/>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tc>
                  <a:txBody>
                    <a:bodyPr/>
                    <a:lstStyle/>
                    <a:p>
                      <a:pPr>
                        <a:lnSpc>
                          <a:spcPts val="1400"/>
                        </a:lnSpc>
                      </a:pPr>
                      <a:r>
                        <a:rPr lang="en-US" sz="1200" spc="10" dirty="0" err="1">
                          <a:effectLst/>
                          <a:latin typeface="+mj-lt"/>
                          <a:ea typeface="MS Mincho" panose="02020609040205080304" pitchFamily="49" charset="-128"/>
                          <a:cs typeface="Times New Roman" panose="02020603050405020304" pitchFamily="18" charset="0"/>
                        </a:rPr>
                        <a:t>Suilanji</a:t>
                      </a:r>
                      <a:r>
                        <a:rPr lang="en-US" sz="1200" spc="10" dirty="0">
                          <a:effectLst/>
                          <a:latin typeface="+mj-lt"/>
                          <a:ea typeface="MS Mincho" panose="02020609040205080304" pitchFamily="49" charset="-128"/>
                          <a:cs typeface="Times New Roman" panose="02020603050405020304" pitchFamily="18" charset="0"/>
                        </a:rPr>
                        <a:t> </a:t>
                      </a:r>
                      <a:r>
                        <a:rPr lang="en-US" sz="1200" spc="10" dirty="0" err="1">
                          <a:effectLst/>
                          <a:latin typeface="+mj-lt"/>
                          <a:ea typeface="MS Mincho" panose="02020609040205080304" pitchFamily="49" charset="-128"/>
                          <a:cs typeface="Times New Roman" panose="02020603050405020304" pitchFamily="18" charset="0"/>
                        </a:rPr>
                        <a:t>Sivile</a:t>
                      </a:r>
                      <a:endParaRPr lang="en-CH" sz="1200" spc="10" dirty="0">
                        <a:effectLst/>
                        <a:latin typeface="+mj-lt"/>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extLst>
                  <a:ext uri="{0D108BD9-81ED-4DB2-BD59-A6C34878D82A}">
                    <a16:rowId xmlns:a16="http://schemas.microsoft.com/office/drawing/2014/main" val="2943015290"/>
                  </a:ext>
                </a:extLst>
              </a:tr>
              <a:tr h="240491">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tc>
                  <a:txBody>
                    <a:bodyPr/>
                    <a:lstStyle/>
                    <a:p>
                      <a:pPr>
                        <a:lnSpc>
                          <a:spcPts val="1400"/>
                        </a:lnSpc>
                      </a:pPr>
                      <a:r>
                        <a:rPr lang="en-GB" sz="1200" b="1"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Fellow presentations, part 1</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tc>
                  <a:txBody>
                    <a:bodyPr/>
                    <a:lstStyle/>
                    <a:p>
                      <a:pPr>
                        <a:lnSpc>
                          <a:spcPts val="1400"/>
                        </a:lnSpc>
                      </a:pPr>
                      <a:r>
                        <a:rPr lang="en-GB" sz="1200" spc="10">
                          <a:solidFill>
                            <a:srgbClr val="000000"/>
                          </a:solidFill>
                          <a:effectLst/>
                          <a:latin typeface="Verdana" panose="020B0604030504040204" pitchFamily="34" charset="0"/>
                          <a:ea typeface="Verdana" panose="020B0604030504040204" pitchFamily="34" charset="0"/>
                          <a:cs typeface="Verdana" panose="020B0604030504040204" pitchFamily="34" charset="0"/>
                        </a:rPr>
                        <a:t>All</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extLst>
                  <a:ext uri="{0D108BD9-81ED-4DB2-BD59-A6C34878D82A}">
                    <a16:rowId xmlns:a16="http://schemas.microsoft.com/office/drawing/2014/main" val="3379900039"/>
                  </a:ext>
                </a:extLst>
              </a:tr>
              <a:tr h="240491">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15:00 – 15:30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Break</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spc="10">
                          <a:solidFill>
                            <a:srgbClr val="E0001B"/>
                          </a:solidFill>
                          <a:effectLst/>
                          <a:latin typeface="Verdana" panose="020B0604030504040204" pitchFamily="34" charset="0"/>
                          <a:ea typeface="Verdana" panose="020B0604030504040204" pitchFamily="34" charset="0"/>
                          <a:cs typeface="Verdana" panose="020B0604030504040204" pitchFamily="34" charset="0"/>
                        </a:rPr>
                        <a:t> </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extLst>
                  <a:ext uri="{0D108BD9-81ED-4DB2-BD59-A6C34878D82A}">
                    <a16:rowId xmlns:a16="http://schemas.microsoft.com/office/drawing/2014/main" val="1320280115"/>
                  </a:ext>
                </a:extLst>
              </a:tr>
              <a:tr h="240491">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tc>
                  <a:txBody>
                    <a:bodyPr/>
                    <a:lstStyle/>
                    <a:p>
                      <a:pPr>
                        <a:lnSpc>
                          <a:spcPts val="1400"/>
                        </a:lnSpc>
                      </a:pPr>
                      <a:r>
                        <a:rPr lang="en-GB" sz="1200" b="1" spc="10">
                          <a:solidFill>
                            <a:srgbClr val="000000"/>
                          </a:solidFill>
                          <a:effectLst/>
                          <a:latin typeface="Verdana" panose="020B0604030504040204" pitchFamily="34" charset="0"/>
                          <a:ea typeface="Verdana" panose="020B0604030504040204" pitchFamily="34" charset="0"/>
                          <a:cs typeface="Verdana" panose="020B0604030504040204" pitchFamily="34" charset="0"/>
                        </a:rPr>
                        <a:t>Fellow presentations, part 2</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tc>
                  <a:txBody>
                    <a:bodyPr/>
                    <a:lstStyle/>
                    <a:p>
                      <a:pPr>
                        <a:lnSpc>
                          <a:spcPts val="1400"/>
                        </a:lnSpc>
                      </a:pPr>
                      <a:r>
                        <a:rPr lang="en-GB" sz="1200" spc="10">
                          <a:solidFill>
                            <a:srgbClr val="000000"/>
                          </a:solidFill>
                          <a:effectLst/>
                          <a:latin typeface="Verdana" panose="020B0604030504040204" pitchFamily="34" charset="0"/>
                          <a:ea typeface="Verdana" panose="020B0604030504040204" pitchFamily="34" charset="0"/>
                          <a:cs typeface="Verdana" panose="020B0604030504040204" pitchFamily="34" charset="0"/>
                        </a:rPr>
                        <a:t>All</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FFFFF"/>
                    </a:solidFill>
                  </a:tcPr>
                </a:tc>
                <a:extLst>
                  <a:ext uri="{0D108BD9-81ED-4DB2-BD59-A6C34878D82A}">
                    <a16:rowId xmlns:a16="http://schemas.microsoft.com/office/drawing/2014/main" val="1664665463"/>
                  </a:ext>
                </a:extLst>
              </a:tr>
              <a:tr h="240491">
                <a:tc>
                  <a:txBody>
                    <a:bodyPr/>
                    <a:lstStyle/>
                    <a:p>
                      <a:pPr>
                        <a:lnSpc>
                          <a:spcPts val="1400"/>
                        </a:lnSpc>
                      </a:pPr>
                      <a:endParaRPr lang="en-CH" sz="1200" b="0" spc="10" dirty="0">
                        <a:solidFill>
                          <a:schemeClr val="tx1"/>
                        </a:solidFill>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b="1" spc="1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Continuing our journey</a:t>
                      </a:r>
                      <a:endParaRPr lang="en-CH" sz="1200" spc="10" dirty="0">
                        <a:solidFill>
                          <a:schemeClr val="tx1"/>
                        </a:solidFill>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spc="1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Emma Williams</a:t>
                      </a:r>
                      <a:endParaRPr lang="en-CH" sz="1200" spc="10" dirty="0">
                        <a:solidFill>
                          <a:schemeClr val="tx1"/>
                        </a:solidFill>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extLst>
                  <a:ext uri="{0D108BD9-81ED-4DB2-BD59-A6C34878D82A}">
                    <a16:rowId xmlns:a16="http://schemas.microsoft.com/office/drawing/2014/main" val="2051794415"/>
                  </a:ext>
                </a:extLst>
              </a:tr>
              <a:tr h="240491">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18:30 – 20:00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Dinner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 </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F5F0E5"/>
                    </a:solidFill>
                  </a:tcPr>
                </a:tc>
                <a:extLst>
                  <a:ext uri="{0D108BD9-81ED-4DB2-BD59-A6C34878D82A}">
                    <a16:rowId xmlns:a16="http://schemas.microsoft.com/office/drawing/2014/main" val="1294637032"/>
                  </a:ext>
                </a:extLst>
              </a:tr>
            </a:tbl>
          </a:graphicData>
        </a:graphic>
      </p:graphicFrame>
    </p:spTree>
    <p:extLst>
      <p:ext uri="{BB962C8B-B14F-4D97-AF65-F5344CB8AC3E}">
        <p14:creationId xmlns:p14="http://schemas.microsoft.com/office/powerpoint/2010/main" val="238048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978B84-8550-D664-D5BF-CC46F99A09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186" y="1867779"/>
            <a:ext cx="10316362" cy="4522122"/>
          </a:xfrm>
          <a:prstGeom prst="rect">
            <a:avLst/>
          </a:prstGeom>
        </p:spPr>
      </p:pic>
      <p:sp>
        <p:nvSpPr>
          <p:cNvPr id="10" name="Title 1">
            <a:extLst>
              <a:ext uri="{FF2B5EF4-FFF2-40B4-BE49-F238E27FC236}">
                <a16:creationId xmlns:a16="http://schemas.microsoft.com/office/drawing/2014/main" id="{32D8B46F-F07A-191B-A35B-37E98C3D7305}"/>
              </a:ext>
            </a:extLst>
          </p:cNvPr>
          <p:cNvSpPr>
            <a:spLocks noGrp="1"/>
          </p:cNvSpPr>
          <p:nvPr>
            <p:ph type="title"/>
          </p:nvPr>
        </p:nvSpPr>
        <p:spPr>
          <a:xfrm>
            <a:off x="864935" y="798308"/>
            <a:ext cx="9888864" cy="1260000"/>
          </a:xfrm>
        </p:spPr>
        <p:txBody>
          <a:bodyPr/>
          <a:lstStyle/>
          <a:p>
            <a:r>
              <a:rPr lang="en-US" sz="3600" dirty="0"/>
              <a:t>Is it person-centred care or people-centred care? </a:t>
            </a:r>
            <a:r>
              <a:rPr lang="en-US" sz="3600" dirty="0">
                <a:solidFill>
                  <a:schemeClr val="tx2"/>
                </a:solidFill>
              </a:rPr>
              <a:t>Both are correct!</a:t>
            </a:r>
            <a:endParaRPr lang="en-CH" sz="3600" dirty="0">
              <a:solidFill>
                <a:schemeClr val="tx2"/>
              </a:solidFill>
            </a:endParaRPr>
          </a:p>
        </p:txBody>
      </p:sp>
    </p:spTree>
    <p:extLst>
      <p:ext uri="{BB962C8B-B14F-4D97-AF65-F5344CB8AC3E}">
        <p14:creationId xmlns:p14="http://schemas.microsoft.com/office/powerpoint/2010/main" val="188208701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228B-3147-D94F-866B-A8FAAD6D0A0A}"/>
              </a:ext>
            </a:extLst>
          </p:cNvPr>
          <p:cNvSpPr>
            <a:spLocks noGrp="1"/>
          </p:cNvSpPr>
          <p:nvPr>
            <p:ph type="ctrTitle"/>
          </p:nvPr>
        </p:nvSpPr>
        <p:spPr>
          <a:xfrm>
            <a:off x="457199" y="685419"/>
            <a:ext cx="11182021" cy="2387600"/>
          </a:xfrm>
        </p:spPr>
        <p:txBody>
          <a:bodyPr anchor="t">
            <a:normAutofit/>
          </a:bodyPr>
          <a:lstStyle/>
          <a:p>
            <a:r>
              <a:rPr lang="en-GB" sz="5400" b="1" dirty="0"/>
              <a:t>Global Person-Centred HIV Care normative guidance</a:t>
            </a:r>
          </a:p>
        </p:txBody>
      </p:sp>
      <p:sp>
        <p:nvSpPr>
          <p:cNvPr id="3" name="Subtitle 2">
            <a:extLst>
              <a:ext uri="{FF2B5EF4-FFF2-40B4-BE49-F238E27FC236}">
                <a16:creationId xmlns:a16="http://schemas.microsoft.com/office/drawing/2014/main" id="{71240366-2832-5145-BAE0-7E5613A9ED2F}"/>
              </a:ext>
            </a:extLst>
          </p:cNvPr>
          <p:cNvSpPr>
            <a:spLocks noGrp="1"/>
          </p:cNvSpPr>
          <p:nvPr>
            <p:ph type="subTitle" idx="1"/>
          </p:nvPr>
        </p:nvSpPr>
        <p:spPr>
          <a:xfrm>
            <a:off x="457199" y="3429000"/>
            <a:ext cx="5638800" cy="1655762"/>
          </a:xfrm>
        </p:spPr>
        <p:txBody>
          <a:bodyPr>
            <a:normAutofit/>
          </a:bodyPr>
          <a:lstStyle/>
          <a:p>
            <a:pPr>
              <a:spcBef>
                <a:spcPts val="0"/>
              </a:spcBef>
            </a:pPr>
            <a:r>
              <a:rPr lang="en-GB">
                <a:effectLst/>
                <a:latin typeface="Helvetica" pitchFamily="2" charset="0"/>
              </a:rPr>
              <a:t>Clarice Pinto </a:t>
            </a:r>
          </a:p>
          <a:p>
            <a:pPr>
              <a:spcBef>
                <a:spcPts val="0"/>
              </a:spcBef>
            </a:pPr>
            <a:r>
              <a:rPr lang="en-US"/>
              <a:t>WHO </a:t>
            </a:r>
            <a:r>
              <a:rPr lang="en-US" dirty="0"/>
              <a:t>Department of Global HIV, Hepatitis and STI </a:t>
            </a:r>
            <a:r>
              <a:rPr lang="en-US" dirty="0" err="1"/>
              <a:t>Programmes</a:t>
            </a:r>
            <a:endParaRPr lang="en-US" dirty="0"/>
          </a:p>
          <a:p>
            <a:pPr>
              <a:spcBef>
                <a:spcPts val="0"/>
              </a:spcBef>
            </a:pPr>
            <a:r>
              <a:rPr lang="en-US" dirty="0"/>
              <a:t>November 2024</a:t>
            </a:r>
            <a:endParaRPr lang="en-DE"/>
          </a:p>
          <a:p>
            <a:endParaRPr lang="en-GB" dirty="0"/>
          </a:p>
        </p:txBody>
      </p:sp>
      <p:pic>
        <p:nvPicPr>
          <p:cNvPr id="4" name="Content Placeholder 7" descr="A group of people sitting on grass&#10;&#10;Description automatically generated">
            <a:extLst>
              <a:ext uri="{FF2B5EF4-FFF2-40B4-BE49-F238E27FC236}">
                <a16:creationId xmlns:a16="http://schemas.microsoft.com/office/drawing/2014/main" id="{4FDC8CA3-830C-F52A-7571-067A1F916FA7}"/>
              </a:ext>
            </a:extLst>
          </p:cNvPr>
          <p:cNvPicPr>
            <a:picLocks noChangeAspect="1"/>
          </p:cNvPicPr>
          <p:nvPr/>
        </p:nvPicPr>
        <p:blipFill>
          <a:blip r:embed="rId3" cstate="email">
            <a:extLst>
              <a:ext uri="{28A0092B-C50C-407E-A947-70E740481C1C}">
                <a14:useLocalDpi xmlns:a14="http://schemas.microsoft.com/office/drawing/2010/main"/>
              </a:ext>
            </a:extLst>
          </a:blip>
          <a:srcRect b="-176"/>
          <a:stretch/>
        </p:blipFill>
        <p:spPr>
          <a:xfrm>
            <a:off x="6191580" y="2579914"/>
            <a:ext cx="5543221" cy="3706561"/>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902293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861E0-B239-107B-FD30-FE001ABCBE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3C07788-C84B-482B-9530-5D1C1F9FB9C8}"/>
              </a:ext>
            </a:extLst>
          </p:cNvPr>
          <p:cNvSpPr>
            <a:spLocks noGrp="1"/>
          </p:cNvSpPr>
          <p:nvPr>
            <p:ph type="body" sz="quarter" idx="4294967295"/>
          </p:nvPr>
        </p:nvSpPr>
        <p:spPr>
          <a:xfrm>
            <a:off x="457200" y="89452"/>
            <a:ext cx="11734800" cy="551898"/>
          </a:xfrm>
        </p:spPr>
        <p:txBody>
          <a:bodyPr>
            <a:normAutofit/>
          </a:bodyPr>
          <a:lstStyle/>
          <a:p>
            <a:pPr marL="0" indent="0">
              <a:buNone/>
            </a:pPr>
            <a:r>
              <a:rPr lang="fr-CH" sz="2400" b="1" dirty="0">
                <a:solidFill>
                  <a:srgbClr val="002060"/>
                </a:solidFill>
              </a:rPr>
              <a:t>Change in Global </a:t>
            </a:r>
            <a:r>
              <a:rPr lang="fr-CH" sz="2400" b="1" dirty="0" err="1">
                <a:solidFill>
                  <a:srgbClr val="002060"/>
                </a:solidFill>
              </a:rPr>
              <a:t>Disease</a:t>
            </a:r>
            <a:r>
              <a:rPr lang="fr-CH" sz="2400" b="1" dirty="0">
                <a:solidFill>
                  <a:srgbClr val="002060"/>
                </a:solidFill>
              </a:rPr>
              <a:t> </a:t>
            </a:r>
            <a:r>
              <a:rPr lang="fr-CH" sz="2400" b="1" dirty="0" err="1">
                <a:solidFill>
                  <a:srgbClr val="002060"/>
                </a:solidFill>
              </a:rPr>
              <a:t>Burden</a:t>
            </a:r>
            <a:r>
              <a:rPr lang="fr-CH" sz="2400" b="1" dirty="0">
                <a:solidFill>
                  <a:srgbClr val="002060"/>
                </a:solidFill>
              </a:rPr>
              <a:t> (IHME)</a:t>
            </a:r>
            <a:endParaRPr lang="en-US" sz="2400" b="1" dirty="0">
              <a:solidFill>
                <a:srgbClr val="002060"/>
              </a:solidFill>
            </a:endParaRPr>
          </a:p>
        </p:txBody>
      </p:sp>
      <p:pic>
        <p:nvPicPr>
          <p:cNvPr id="2050" name="Picture 2" descr="Image preview">
            <a:extLst>
              <a:ext uri="{FF2B5EF4-FFF2-40B4-BE49-F238E27FC236}">
                <a16:creationId xmlns:a16="http://schemas.microsoft.com/office/drawing/2014/main" id="{A01E734E-43FF-4408-9901-4815A82B3C01}"/>
              </a:ext>
            </a:extLst>
          </p:cNvPr>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78581" y="641350"/>
            <a:ext cx="12034838" cy="6302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EA574A-69C6-A48D-A382-8DD207979F89}"/>
              </a:ext>
            </a:extLst>
          </p:cNvPr>
          <p:cNvSpPr txBox="1"/>
          <p:nvPr/>
        </p:nvSpPr>
        <p:spPr>
          <a:xfrm>
            <a:off x="4177748" y="5111079"/>
            <a:ext cx="38365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440442F-752E-BA74-C56B-7ABE83E56240}"/>
              </a:ext>
            </a:extLst>
          </p:cNvPr>
          <p:cNvSpPr/>
          <p:nvPr/>
        </p:nvSpPr>
        <p:spPr>
          <a:xfrm>
            <a:off x="61053" y="6172198"/>
            <a:ext cx="3759831" cy="2830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D107A1A-AA8B-A448-A85E-9E4964A3215B}"/>
              </a:ext>
            </a:extLst>
          </p:cNvPr>
          <p:cNvSpPr/>
          <p:nvPr/>
        </p:nvSpPr>
        <p:spPr>
          <a:xfrm>
            <a:off x="4202819" y="5002218"/>
            <a:ext cx="3759831" cy="2830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713C2A4-077A-D07B-04CC-B9E90859BA46}"/>
              </a:ext>
            </a:extLst>
          </p:cNvPr>
          <p:cNvSpPr/>
          <p:nvPr/>
        </p:nvSpPr>
        <p:spPr>
          <a:xfrm>
            <a:off x="8372980" y="6150426"/>
            <a:ext cx="3759831" cy="2721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5445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052D-BE34-05BD-D039-DE3DE7233A12}"/>
              </a:ext>
            </a:extLst>
          </p:cNvPr>
          <p:cNvSpPr>
            <a:spLocks noGrp="1"/>
          </p:cNvSpPr>
          <p:nvPr>
            <p:ph type="title"/>
          </p:nvPr>
        </p:nvSpPr>
        <p:spPr>
          <a:xfrm>
            <a:off x="5837943" y="2895939"/>
            <a:ext cx="5961529" cy="1004888"/>
          </a:xfrm>
        </p:spPr>
        <p:txBody>
          <a:bodyPr/>
          <a:lstStyle/>
          <a:p>
            <a:r>
              <a:rPr lang="en-US" b="1" dirty="0"/>
              <a:t>Domains of HIV Person-</a:t>
            </a:r>
            <a:r>
              <a:rPr lang="en-US" b="1" dirty="0" err="1"/>
              <a:t>Centred</a:t>
            </a:r>
            <a:r>
              <a:rPr lang="en-US" b="1" dirty="0"/>
              <a:t> Care </a:t>
            </a:r>
          </a:p>
        </p:txBody>
      </p:sp>
      <p:sp>
        <p:nvSpPr>
          <p:cNvPr id="3" name="Footer Placeholder 2">
            <a:extLst>
              <a:ext uri="{FF2B5EF4-FFF2-40B4-BE49-F238E27FC236}">
                <a16:creationId xmlns:a16="http://schemas.microsoft.com/office/drawing/2014/main" id="{77B703FC-B288-38FC-95E1-B53A8258135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0D9D220-6FDB-3837-6978-D1FC6651C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9C70FD67-95E7-D670-B5B1-EAE236E4E498}"/>
              </a:ext>
            </a:extLst>
          </p:cNvPr>
          <p:cNvGraphicFramePr/>
          <p:nvPr/>
        </p:nvGraphicFramePr>
        <p:xfrm>
          <a:off x="5902617" y="2995967"/>
          <a:ext cx="5832182" cy="3734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15" descr="Graphical user interface&#10;&#10;Description automatically generated">
            <a:hlinkClick r:id="rId7"/>
            <a:extLst>
              <a:ext uri="{FF2B5EF4-FFF2-40B4-BE49-F238E27FC236}">
                <a16:creationId xmlns:a16="http://schemas.microsoft.com/office/drawing/2014/main" id="{B92D959D-BD78-6E66-081D-13048A70990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invGray">
          <a:xfrm>
            <a:off x="457201" y="641658"/>
            <a:ext cx="4784599" cy="3934826"/>
          </a:xfrm>
          <a:prstGeom prst="rect">
            <a:avLst/>
          </a:prstGeom>
        </p:spPr>
      </p:pic>
      <p:sp>
        <p:nvSpPr>
          <p:cNvPr id="8" name="Rectangle 7">
            <a:extLst>
              <a:ext uri="{FF2B5EF4-FFF2-40B4-BE49-F238E27FC236}">
                <a16:creationId xmlns:a16="http://schemas.microsoft.com/office/drawing/2014/main" id="{F77A2930-C249-5086-6F3C-9EFDEB4AEB73}"/>
              </a:ext>
            </a:extLst>
          </p:cNvPr>
          <p:cNvSpPr/>
          <p:nvPr/>
        </p:nvSpPr>
        <p:spPr>
          <a:xfrm>
            <a:off x="5629835" y="693481"/>
            <a:ext cx="610496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“People-centred health services are an approach to care that consciously adopts the </a:t>
            </a:r>
            <a:r>
              <a:rPr kumimoji="0" lang="en-GB" sz="2000" b="0" i="1" u="sng"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perspectives of individuals, families and communities </a:t>
            </a:r>
            <a:r>
              <a:rPr kumimoji="0" lang="en-GB" sz="20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and sees them as </a:t>
            </a:r>
            <a:r>
              <a:rPr kumimoji="0" lang="en-GB" sz="2000" b="0" i="1" u="sng"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participants and beneficiaries </a:t>
            </a:r>
            <a:r>
              <a:rPr kumimoji="0" lang="en-GB" sz="20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of trusted health systems that respond to their needs and preferences in </a:t>
            </a:r>
            <a:r>
              <a:rPr kumimoji="0" lang="en-GB" sz="2000" b="0" i="1" u="sng"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humane and holistic ways</a:t>
            </a:r>
            <a:r>
              <a:rPr kumimoji="0" lang="en-GB" sz="2000" b="0" i="1"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p>
        </p:txBody>
      </p:sp>
    </p:spTree>
    <p:extLst>
      <p:ext uri="{BB962C8B-B14F-4D97-AF65-F5344CB8AC3E}">
        <p14:creationId xmlns:p14="http://schemas.microsoft.com/office/powerpoint/2010/main" val="9927136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AE09-EEA8-C37E-F0D1-9BB7F398B62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824172E-B754-9154-68DC-24389B9FB6E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009C27E-5BD7-C9F8-FE04-1983A5E8FA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068CEB8-551C-346D-AEDF-71D3662F3E62}"/>
              </a:ext>
            </a:extLst>
          </p:cNvPr>
          <p:cNvPicPr>
            <a:picLocks noChangeAspect="1"/>
          </p:cNvPicPr>
          <p:nvPr/>
        </p:nvPicPr>
        <p:blipFill rotWithShape="1">
          <a:blip r:embed="rId2"/>
          <a:srcRect t="5362"/>
          <a:stretch/>
        </p:blipFill>
        <p:spPr>
          <a:xfrm>
            <a:off x="138270" y="539474"/>
            <a:ext cx="5616563" cy="2593783"/>
          </a:xfrm>
          <a:prstGeom prst="rect">
            <a:avLst/>
          </a:prstGeom>
          <a:ln>
            <a:solidFill>
              <a:srgbClr val="002060"/>
            </a:solidFill>
          </a:ln>
        </p:spPr>
      </p:pic>
      <p:pic>
        <p:nvPicPr>
          <p:cNvPr id="8" name="Picture 7">
            <a:extLst>
              <a:ext uri="{FF2B5EF4-FFF2-40B4-BE49-F238E27FC236}">
                <a16:creationId xmlns:a16="http://schemas.microsoft.com/office/drawing/2014/main" id="{F062DB0D-2943-063F-F6D3-AFC97EF2A9BD}"/>
              </a:ext>
            </a:extLst>
          </p:cNvPr>
          <p:cNvPicPr>
            <a:picLocks noChangeAspect="1"/>
          </p:cNvPicPr>
          <p:nvPr/>
        </p:nvPicPr>
        <p:blipFill>
          <a:blip r:embed="rId3"/>
          <a:stretch>
            <a:fillRect/>
          </a:stretch>
        </p:blipFill>
        <p:spPr>
          <a:xfrm>
            <a:off x="5804605" y="539474"/>
            <a:ext cx="6321347" cy="6133213"/>
          </a:xfrm>
          <a:prstGeom prst="rect">
            <a:avLst/>
          </a:prstGeom>
          <a:ln>
            <a:solidFill>
              <a:srgbClr val="002060"/>
            </a:solidFill>
          </a:ln>
        </p:spPr>
      </p:pic>
      <p:sp>
        <p:nvSpPr>
          <p:cNvPr id="9" name="TextBox 8">
            <a:extLst>
              <a:ext uri="{FF2B5EF4-FFF2-40B4-BE49-F238E27FC236}">
                <a16:creationId xmlns:a16="http://schemas.microsoft.com/office/drawing/2014/main" id="{F193FD68-78CB-E9C4-31A8-100F69E0AE01}"/>
              </a:ext>
            </a:extLst>
          </p:cNvPr>
          <p:cNvSpPr txBox="1"/>
          <p:nvPr/>
        </p:nvSpPr>
        <p:spPr>
          <a:xfrm>
            <a:off x="288234" y="3309878"/>
            <a:ext cx="541682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Systematic Review -- Person-centered interventions focused on the actions at the service point, </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found positive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Counseling and person-</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centred</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communication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Provider sensitization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Friendly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Client empowerment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HCW feedback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055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4621-DFC3-8CB7-4542-5FDEDFC717EA}"/>
              </a:ext>
            </a:extLst>
          </p:cNvPr>
          <p:cNvSpPr>
            <a:spLocks noGrp="1"/>
          </p:cNvSpPr>
          <p:nvPr>
            <p:ph type="title"/>
          </p:nvPr>
        </p:nvSpPr>
        <p:spPr/>
        <p:txBody>
          <a:bodyPr>
            <a:normAutofit fontScale="90000"/>
          </a:bodyPr>
          <a:lstStyle/>
          <a:p>
            <a:r>
              <a:rPr lang="en-US" b="1"/>
              <a:t>2021 Consolidated Guidelines on HIV Prevention, Testing, Treatment, Service Delivery and Monitoring</a:t>
            </a:r>
            <a:br>
              <a:rPr lang="en-US" b="1"/>
            </a:br>
            <a:endParaRPr lang="en-US" b="1"/>
          </a:p>
        </p:txBody>
      </p:sp>
      <p:sp>
        <p:nvSpPr>
          <p:cNvPr id="6" name="Slide Number Placeholder 5">
            <a:extLst>
              <a:ext uri="{FF2B5EF4-FFF2-40B4-BE49-F238E27FC236}">
                <a16:creationId xmlns:a16="http://schemas.microsoft.com/office/drawing/2014/main" id="{2FA242BF-7727-804E-A780-E4B3C7649EED}"/>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900" b="0" i="0" u="none" strike="noStrike" kern="1200" cap="none" spc="0" normalizeH="0" baseline="0" noProof="0">
                <a:ln>
                  <a:noFill/>
                </a:ln>
                <a:solidFill>
                  <a:prstClr val="black"/>
                </a:solidFill>
                <a:effectLst/>
                <a:uLnTx/>
                <a:uFillTx/>
                <a:latin typeface="Arial"/>
                <a:ea typeface="+mn-ea"/>
                <a:cs typeface="+mn-cs"/>
                <a:sym typeface="Arial"/>
              </a:rPr>
              <a:pPr marL="0" marR="0" lvl="0" indent="0" algn="r" defTabSz="342900" rtl="0" eaLnBrk="1" fontAlgn="auto" latinLnBrk="0" hangingPunct="1">
                <a:lnSpc>
                  <a:spcPct val="100000"/>
                </a:lnSpc>
                <a:spcBef>
                  <a:spcPts val="0"/>
                </a:spcBef>
                <a:spcAft>
                  <a:spcPts val="0"/>
                </a:spcAft>
                <a:buClrTx/>
                <a:buSzTx/>
                <a:buFontTx/>
                <a:buNone/>
                <a:tabLst/>
                <a:defRPr/>
              </a:pPr>
              <a:t>174</a:t>
            </a:fld>
            <a:endParaRPr kumimoji="0" lang="en-GB" sz="900"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58A05FCE-B404-B4D5-600F-EBF5216E4566}"/>
              </a:ext>
            </a:extLst>
          </p:cNvPr>
          <p:cNvSpPr/>
          <p:nvPr/>
        </p:nvSpPr>
        <p:spPr>
          <a:xfrm>
            <a:off x="7784917" y="6332824"/>
            <a:ext cx="3078127" cy="253916"/>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a:ln>
                  <a:noFill/>
                </a:ln>
                <a:solidFill>
                  <a:prstClr val="black"/>
                </a:solidFill>
                <a:effectLst/>
                <a:uLnTx/>
                <a:uFillTx/>
                <a:latin typeface="Roboto" panose="02000000000000000000" pitchFamily="2" charset="0"/>
                <a:ea typeface="+mn-ea"/>
                <a:cs typeface="Arial"/>
                <a:sym typeface="Arial"/>
              </a:rPr>
              <a:t>To access the guidelines, visit: </a:t>
            </a:r>
            <a:r>
              <a:rPr kumimoji="0" lang="en-US" sz="525" b="0" i="0" u="sng"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Arial"/>
                <a:sym typeface="Arial"/>
                <a:hlinkClick r:id="rId3">
                  <a:extLst>
                    <a:ext uri="{A12FA001-AC4F-418D-AE19-62706E023703}">
                      <ahyp:hlinkClr xmlns:ahyp="http://schemas.microsoft.com/office/drawing/2018/hyperlinkcolor" val="tx"/>
                    </a:ext>
                  </a:extLst>
                </a:hlinkClick>
              </a:rPr>
              <a:t>2021 WHO HIV consolidated guidelines</a:t>
            </a:r>
            <a:r>
              <a:rPr kumimoji="0" lang="en-US" sz="450" b="0" i="0" u="sng" strike="noStrike" kern="1200" cap="none" spc="0" normalizeH="0" baseline="0" noProof="0">
                <a:ln>
                  <a:noFill/>
                </a:ln>
                <a:solidFill>
                  <a:srgbClr val="0070C0"/>
                </a:solidFill>
                <a:effectLst/>
                <a:uLnTx/>
                <a:uFillTx/>
                <a:latin typeface="Helvetica" pitchFamily="2" charset="0"/>
                <a:ea typeface="Calibri" panose="020F0502020204030204" pitchFamily="34" charset="0"/>
                <a:cs typeface="Helvetica" pitchFamily="2" charset="0"/>
                <a:sym typeface="Arial"/>
                <a:hlinkClick r:id="rId3">
                  <a:extLst>
                    <a:ext uri="{A12FA001-AC4F-418D-AE19-62706E023703}">
                      <ahyp:hlinkClr xmlns:ahyp="http://schemas.microsoft.com/office/drawing/2018/hyperlinkcolor" val="tx"/>
                    </a:ext>
                  </a:extLst>
                </a:hlinkClick>
              </a:rPr>
              <a:t> </a:t>
            </a:r>
            <a:r>
              <a:rPr kumimoji="0" lang="en-GB" sz="525" b="0" i="0" u="sng"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Arial"/>
                <a:sym typeface="Arial"/>
                <a:hlinkClick r:id="rId3">
                  <a:extLst>
                    <a:ext uri="{A12FA001-AC4F-418D-AE19-62706E023703}">
                      <ahyp:hlinkClr xmlns:ahyp="http://schemas.microsoft.com/office/drawing/2018/hyperlinkcolor" val="tx"/>
                    </a:ext>
                  </a:extLst>
                </a:hlinkClick>
              </a:rPr>
              <a:t>on HIV prevention, testing, treatment, service delivery and monitoring: recommendations for a public health approach</a:t>
            </a:r>
            <a:r>
              <a:rPr kumimoji="0" lang="en-GB" sz="525" b="0" i="0" u="sng"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2021</a:t>
            </a:r>
            <a:r>
              <a:rPr kumimoji="0" lang="en-CH" sz="525" b="0" i="0" u="none" strike="noStrike" kern="1200" cap="none" spc="0" normalizeH="0" baseline="0" noProof="0">
                <a:ln>
                  <a:noFill/>
                </a:ln>
                <a:solidFill>
                  <a:srgbClr val="0070C0"/>
                </a:solidFill>
                <a:effectLst/>
                <a:uLnTx/>
                <a:uFillTx/>
                <a:latin typeface="Arial"/>
                <a:ea typeface="+mn-ea"/>
                <a:cs typeface="Arial"/>
                <a:sym typeface="Arial"/>
              </a:rPr>
              <a:t> </a:t>
            </a:r>
          </a:p>
        </p:txBody>
      </p:sp>
      <p:cxnSp>
        <p:nvCxnSpPr>
          <p:cNvPr id="28" name="Elbow Connector 27">
            <a:extLst>
              <a:ext uri="{FF2B5EF4-FFF2-40B4-BE49-F238E27FC236}">
                <a16:creationId xmlns:a16="http://schemas.microsoft.com/office/drawing/2014/main" id="{C47B68DD-6031-D0C4-08C5-68DC5ABED068}"/>
              </a:ext>
            </a:extLst>
          </p:cNvPr>
          <p:cNvCxnSpPr>
            <a:cxnSpLocks/>
            <a:stCxn id="5" idx="3"/>
            <a:endCxn id="22" idx="1"/>
          </p:cNvCxnSpPr>
          <p:nvPr/>
        </p:nvCxnSpPr>
        <p:spPr>
          <a:xfrm>
            <a:off x="4931228" y="3941611"/>
            <a:ext cx="2243684" cy="12700"/>
          </a:xfrm>
          <a:prstGeom prst="bentConnector3">
            <a:avLst>
              <a:gd name="adj1" fmla="val 50000"/>
            </a:avLst>
          </a:prstGeom>
          <a:ln w="57150">
            <a:solidFill>
              <a:srgbClr val="FF9300"/>
            </a:solidFill>
            <a:tailEnd type="triangle"/>
          </a:ln>
        </p:spPr>
        <p:style>
          <a:lnRef idx="3">
            <a:schemeClr val="accent2"/>
          </a:lnRef>
          <a:fillRef idx="0">
            <a:schemeClr val="accent2"/>
          </a:fillRef>
          <a:effectRef idx="2">
            <a:schemeClr val="accent2"/>
          </a:effectRef>
          <a:fontRef idx="minor">
            <a:schemeClr val="tx1"/>
          </a:fontRef>
        </p:style>
      </p:cxnSp>
      <p:pic>
        <p:nvPicPr>
          <p:cNvPr id="5" name="Picture 4">
            <a:extLst>
              <a:ext uri="{FF2B5EF4-FFF2-40B4-BE49-F238E27FC236}">
                <a16:creationId xmlns:a16="http://schemas.microsoft.com/office/drawing/2014/main" id="{5DE39DE5-AE4D-54D5-EC4F-065CA92CEA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35627" y="1728519"/>
            <a:ext cx="2895601" cy="442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picture containing text, screenshot, font, menu&#10;&#10;Description automatically generated">
            <a:extLst>
              <a:ext uri="{FF2B5EF4-FFF2-40B4-BE49-F238E27FC236}">
                <a16:creationId xmlns:a16="http://schemas.microsoft.com/office/drawing/2014/main" id="{5FB2AA00-FC13-982A-3A52-9760F9DB9A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4912" y="1678277"/>
            <a:ext cx="3298728" cy="4526668"/>
          </a:xfrm>
          <a:prstGeom prst="rect">
            <a:avLst/>
          </a:prstGeom>
          <a:ln>
            <a:solidFill>
              <a:schemeClr val="accent6">
                <a:lumMod val="75000"/>
              </a:schemeClr>
            </a:solidFill>
          </a:ln>
        </p:spPr>
      </p:pic>
      <p:sp>
        <p:nvSpPr>
          <p:cNvPr id="29" name="TextBox 28">
            <a:extLst>
              <a:ext uri="{FF2B5EF4-FFF2-40B4-BE49-F238E27FC236}">
                <a16:creationId xmlns:a16="http://schemas.microsoft.com/office/drawing/2014/main" id="{AA0ED388-DD41-1696-5AB8-9659C9A7DC72}"/>
              </a:ext>
            </a:extLst>
          </p:cNvPr>
          <p:cNvSpPr txBox="1"/>
          <p:nvPr/>
        </p:nvSpPr>
        <p:spPr>
          <a:xfrm>
            <a:off x="5649923" y="3397252"/>
            <a:ext cx="121963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Arial"/>
                <a:ea typeface="+mn-ea"/>
                <a:cs typeface="+mn-cs"/>
              </a:rPr>
              <a:t>See Chapter 7</a:t>
            </a:r>
          </a:p>
        </p:txBody>
      </p:sp>
    </p:spTree>
    <p:extLst>
      <p:ext uri="{BB962C8B-B14F-4D97-AF65-F5344CB8AC3E}">
        <p14:creationId xmlns:p14="http://schemas.microsoft.com/office/powerpoint/2010/main" val="30632110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a:extLst>
              <a:ext uri="{FF2B5EF4-FFF2-40B4-BE49-F238E27FC236}">
                <a16:creationId xmlns:a16="http://schemas.microsoft.com/office/drawing/2014/main" id="{769396F0-0DEC-404F-BFFC-D878A65F858A}"/>
              </a:ext>
            </a:extLst>
          </p:cNvPr>
          <p:cNvCxnSpPr>
            <a:cxnSpLocks/>
          </p:cNvCxnSpPr>
          <p:nvPr/>
        </p:nvCxnSpPr>
        <p:spPr>
          <a:xfrm rot="5400000" flipH="1" flipV="1">
            <a:off x="3759504" y="6251040"/>
            <a:ext cx="1078100" cy="3707"/>
          </a:xfrm>
          <a:prstGeom prst="curvedConnector3">
            <a:avLst>
              <a:gd name="adj1" fmla="val 50000"/>
            </a:avLst>
          </a:prstGeom>
          <a:ln w="190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D8812F8B-036D-C144-BB4E-3D752F13B937}"/>
              </a:ext>
            </a:extLst>
          </p:cNvPr>
          <p:cNvSpPr txBox="1">
            <a:spLocks/>
          </p:cNvSpPr>
          <p:nvPr/>
        </p:nvSpPr>
        <p:spPr>
          <a:xfrm>
            <a:off x="8787875" y="1419858"/>
            <a:ext cx="3252134" cy="4630361"/>
          </a:xfrm>
          <a:prstGeom prst="rect">
            <a:avLst/>
          </a:prstGeom>
          <a:ln>
            <a:solidFill>
              <a:srgbClr val="0070C0"/>
            </a:solidFill>
          </a:ln>
        </p:spPr>
        <p:txBody>
          <a:bodyPr anchor="ct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600"/>
              </a:spcAft>
              <a:buClr>
                <a:prstClr val="black"/>
              </a:buClr>
              <a:buSzPct val="80000"/>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“HIV programmes should provide people-centred care that is focused and organized around the </a:t>
            </a:r>
            <a:r>
              <a:rPr kumimoji="0" lang="en-GB" sz="2000" b="1" i="0" u="sng"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health needs</a:t>
            </a: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preferences and </a:t>
            </a:r>
            <a:r>
              <a:rPr kumimoji="0" lang="en-GB" sz="2000" b="1" i="0" u="sng"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expectations of people and communities</a:t>
            </a: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upholding individual dignity and respect, especially for vulnerable populations, and </a:t>
            </a:r>
            <a:r>
              <a:rPr kumimoji="0" lang="en-GB" sz="2000" b="1" i="0" u="sng"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engage and support people and families to play an active role in their own care by informed decision-making</a:t>
            </a:r>
            <a:r>
              <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CH"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3FDBCCFE-F64A-D343-9BE7-8CABB3AB39B1}"/>
              </a:ext>
            </a:extLst>
          </p:cNvPr>
          <p:cNvSpPr/>
          <p:nvPr/>
        </p:nvSpPr>
        <p:spPr>
          <a:xfrm>
            <a:off x="2240279" y="6165309"/>
            <a:ext cx="6915661"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prstClr val="black"/>
                </a:solidFill>
                <a:effectLst/>
                <a:uLnTx/>
                <a:uFillTx/>
                <a:latin typeface="Arial"/>
                <a:ea typeface="+mn-ea"/>
                <a:cs typeface="+mn-cs"/>
              </a:rPr>
              <a:t>Source: WHO, 2021, Consolidated guidelines on the use of antiretroviral drugs for treating and preventing HIV infection: recommendations for a public health approach – second edition</a:t>
            </a:r>
            <a:endParaRPr kumimoji="0" lang="en-CH" sz="1100" b="0" i="1" u="none" strike="noStrike" kern="1200" cap="none" spc="0" normalizeH="0" baseline="0" noProof="0">
              <a:ln>
                <a:noFill/>
              </a:ln>
              <a:solidFill>
                <a:prstClr val="black"/>
              </a:solidFill>
              <a:effectLst/>
              <a:uLnTx/>
              <a:uFillTx/>
              <a:latin typeface="Arial"/>
              <a:ea typeface="+mn-ea"/>
              <a:cs typeface="+mn-cs"/>
            </a:endParaRPr>
          </a:p>
        </p:txBody>
      </p:sp>
      <p:pic>
        <p:nvPicPr>
          <p:cNvPr id="2" name="Picture 2" descr="A close-up of a document&#10;&#10;Description automatically generated">
            <a:extLst>
              <a:ext uri="{FF2B5EF4-FFF2-40B4-BE49-F238E27FC236}">
                <a16:creationId xmlns:a16="http://schemas.microsoft.com/office/drawing/2014/main" id="{E6B27891-2086-8EEB-C4AE-5066D64308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422" y="1304767"/>
            <a:ext cx="8399453" cy="4630362"/>
          </a:xfrm>
          <a:prstGeom prst="rect">
            <a:avLst/>
          </a:prstGeom>
        </p:spPr>
      </p:pic>
      <p:sp>
        <p:nvSpPr>
          <p:cNvPr id="3" name="Title 2">
            <a:extLst>
              <a:ext uri="{FF2B5EF4-FFF2-40B4-BE49-F238E27FC236}">
                <a16:creationId xmlns:a16="http://schemas.microsoft.com/office/drawing/2014/main" id="{35BA9255-4CDF-DD5F-E1B9-D9F13DF61D68}"/>
              </a:ext>
            </a:extLst>
          </p:cNvPr>
          <p:cNvSpPr>
            <a:spLocks noGrp="1"/>
          </p:cNvSpPr>
          <p:nvPr>
            <p:ph type="title"/>
          </p:nvPr>
        </p:nvSpPr>
        <p:spPr>
          <a:xfrm>
            <a:off x="457200" y="521165"/>
            <a:ext cx="11277600" cy="1004888"/>
          </a:xfrm>
        </p:spPr>
        <p:txBody>
          <a:bodyPr>
            <a:normAutofit fontScale="90000"/>
          </a:bodyPr>
          <a:lstStyle/>
          <a:p>
            <a:r>
              <a:rPr lang="en-US" sz="4000" b="1"/>
              <a:t>What WHO says about People-</a:t>
            </a:r>
            <a:r>
              <a:rPr lang="en-US" sz="4000" b="1" err="1"/>
              <a:t>Centred</a:t>
            </a:r>
            <a:r>
              <a:rPr lang="en-US" sz="4000" b="1"/>
              <a:t> Care for PLHIV?  </a:t>
            </a:r>
          </a:p>
        </p:txBody>
      </p:sp>
    </p:spTree>
    <p:extLst>
      <p:ext uri="{BB962C8B-B14F-4D97-AF65-F5344CB8AC3E}">
        <p14:creationId xmlns:p14="http://schemas.microsoft.com/office/powerpoint/2010/main" val="8345884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54" y="80654"/>
            <a:ext cx="10356905" cy="913275"/>
          </a:xfrm>
          <a:noFill/>
        </p:spPr>
        <p:txBody>
          <a:bodyPr>
            <a:normAutofit/>
          </a:bodyPr>
          <a:lstStyle/>
          <a:p>
            <a:r>
              <a:rPr lang="en-US" sz="3200">
                <a:solidFill>
                  <a:srgbClr val="002060"/>
                </a:solidFill>
                <a:latin typeface="Calibri" panose="020F0502020204030204" pitchFamily="34" charset="0"/>
                <a:cs typeface="Calibri" panose="020F0502020204030204" pitchFamily="34" charset="0"/>
                <a:sym typeface="Segoe Condensed"/>
              </a:rPr>
              <a:t>What is Person-Centered Care under UHC?</a:t>
            </a:r>
            <a:endParaRPr sz="3200">
              <a:solidFill>
                <a:srgbClr val="002060"/>
              </a:solidFill>
              <a:latin typeface="Calibri" panose="020F0502020204030204" pitchFamily="34" charset="0"/>
              <a:cs typeface="Calibri" panose="020F0502020204030204" pitchFamily="34" charset="0"/>
              <a:sym typeface="Segoe Condensed"/>
            </a:endParaRPr>
          </a:p>
        </p:txBody>
      </p:sp>
      <p:sp>
        <p:nvSpPr>
          <p:cNvPr id="8" name="Text Placeholder 7">
            <a:extLst>
              <a:ext uri="{FF2B5EF4-FFF2-40B4-BE49-F238E27FC236}">
                <a16:creationId xmlns:a16="http://schemas.microsoft.com/office/drawing/2014/main" id="{B95A0D4A-0C70-45DE-8598-99CE193F383E}"/>
              </a:ext>
            </a:extLst>
          </p:cNvPr>
          <p:cNvSpPr>
            <a:spLocks noGrp="1"/>
          </p:cNvSpPr>
          <p:nvPr>
            <p:ph type="body" idx="1"/>
          </p:nvPr>
        </p:nvSpPr>
        <p:spPr>
          <a:xfrm>
            <a:off x="221354" y="1002078"/>
            <a:ext cx="4171924" cy="555964"/>
          </a:xfrm>
        </p:spPr>
        <p:txBody>
          <a:bodyPr>
            <a:normAutofit/>
          </a:bodyPr>
          <a:lstStyle/>
          <a:p>
            <a:r>
              <a:rPr lang="en-US" sz="2667">
                <a:solidFill>
                  <a:srgbClr val="0070C0"/>
                </a:solidFill>
              </a:rPr>
              <a:t>Primary Health Care	</a:t>
            </a:r>
          </a:p>
        </p:txBody>
      </p:sp>
      <p:sp>
        <p:nvSpPr>
          <p:cNvPr id="3" name="Content Placeholder 2"/>
          <p:cNvSpPr>
            <a:spLocks noGrp="1"/>
          </p:cNvSpPr>
          <p:nvPr>
            <p:ph sz="half" idx="2"/>
          </p:nvPr>
        </p:nvSpPr>
        <p:spPr>
          <a:xfrm>
            <a:off x="266754" y="1558043"/>
            <a:ext cx="3916433" cy="2058349"/>
          </a:xfrm>
          <a:ln>
            <a:solidFill>
              <a:schemeClr val="accent5">
                <a:lumMod val="60000"/>
                <a:lumOff val="40000"/>
              </a:schemeClr>
            </a:solidFill>
          </a:ln>
        </p:spPr>
        <p:txBody>
          <a:bodyPr>
            <a:noAutofit/>
          </a:bodyPr>
          <a:lstStyle/>
          <a:p>
            <a:pPr>
              <a:lnSpc>
                <a:spcPct val="100000"/>
              </a:lnSpc>
              <a:spcBef>
                <a:spcPts val="0"/>
              </a:spcBef>
            </a:pPr>
            <a:r>
              <a:rPr lang="en-US" sz="2133" dirty="0">
                <a:cs typeface="Segoe Condensed"/>
                <a:sym typeface="Segoe Condensed"/>
              </a:rPr>
              <a:t>Primary health care is care for all at all ages. All people, everywhere, deserve the right care, right in their community.</a:t>
            </a:r>
          </a:p>
          <a:p>
            <a:pPr>
              <a:lnSpc>
                <a:spcPct val="100000"/>
              </a:lnSpc>
              <a:spcBef>
                <a:spcPts val="0"/>
              </a:spcBef>
            </a:pPr>
            <a:r>
              <a:rPr lang="en-US" sz="1867" dirty="0">
                <a:cs typeface="Segoe Condensed"/>
                <a:sym typeface="Segoe Condensed"/>
                <a:hlinkClick r:id="rId3"/>
              </a:rPr>
              <a:t>https://www.who.int/health-topics/primary-health-care#</a:t>
            </a:r>
            <a:endParaRPr lang="en-US" sz="1867" dirty="0">
              <a:cs typeface="Segoe Condensed"/>
              <a:sym typeface="Segoe Condensed"/>
            </a:endParaRPr>
          </a:p>
          <a:p>
            <a:pPr marL="0" indent="0">
              <a:buNone/>
            </a:pPr>
            <a:endParaRPr lang="en-US" b="1" i="0" u="none" cap="none" dirty="0">
              <a:solidFill>
                <a:schemeClr val="tx1"/>
              </a:solidFill>
              <a:latin typeface="+mn-lt"/>
              <a:cs typeface="Segoe Condensed"/>
              <a:sym typeface="Segoe Condensed"/>
            </a:endParaRPr>
          </a:p>
        </p:txBody>
      </p:sp>
      <p:sp>
        <p:nvSpPr>
          <p:cNvPr id="10" name="Text Placeholder 9">
            <a:extLst>
              <a:ext uri="{FF2B5EF4-FFF2-40B4-BE49-F238E27FC236}">
                <a16:creationId xmlns:a16="http://schemas.microsoft.com/office/drawing/2014/main" id="{5A3A1083-6D32-459B-88F5-43B71EB0ADF5}"/>
              </a:ext>
            </a:extLst>
          </p:cNvPr>
          <p:cNvSpPr>
            <a:spLocks noGrp="1"/>
          </p:cNvSpPr>
          <p:nvPr>
            <p:ph type="body" sz="quarter" idx="3"/>
          </p:nvPr>
        </p:nvSpPr>
        <p:spPr>
          <a:xfrm>
            <a:off x="7333298" y="950071"/>
            <a:ext cx="4324149" cy="597460"/>
          </a:xfrm>
        </p:spPr>
        <p:txBody>
          <a:bodyPr>
            <a:noAutofit/>
          </a:bodyPr>
          <a:lstStyle/>
          <a:p>
            <a:r>
              <a:rPr lang="en-US" sz="2667">
                <a:solidFill>
                  <a:srgbClr val="0070C0"/>
                </a:solidFill>
              </a:rPr>
              <a:t>Person-Centered Care </a:t>
            </a:r>
          </a:p>
        </p:txBody>
      </p:sp>
      <p:sp>
        <p:nvSpPr>
          <p:cNvPr id="11" name="Content Placeholder 10">
            <a:extLst>
              <a:ext uri="{FF2B5EF4-FFF2-40B4-BE49-F238E27FC236}">
                <a16:creationId xmlns:a16="http://schemas.microsoft.com/office/drawing/2014/main" id="{647A23ED-01E9-4649-9835-3E5B6A5DCF1E}"/>
              </a:ext>
            </a:extLst>
          </p:cNvPr>
          <p:cNvSpPr>
            <a:spLocks noGrp="1"/>
          </p:cNvSpPr>
          <p:nvPr>
            <p:ph sz="quarter" idx="4"/>
          </p:nvPr>
        </p:nvSpPr>
        <p:spPr>
          <a:xfrm>
            <a:off x="7409283" y="1588237"/>
            <a:ext cx="4644895" cy="5071883"/>
          </a:xfrm>
          <a:ln>
            <a:noFill/>
          </a:ln>
        </p:spPr>
        <p:txBody>
          <a:bodyPr>
            <a:noAutofit/>
          </a:bodyPr>
          <a:lstStyle/>
          <a:p>
            <a:pPr>
              <a:lnSpc>
                <a:spcPct val="100000"/>
              </a:lnSpc>
              <a:spcBef>
                <a:spcPts val="0"/>
              </a:spcBef>
            </a:pPr>
            <a:r>
              <a:rPr lang="en-US" sz="1867" dirty="0">
                <a:latin typeface="Calibri" panose="020F0502020204030204" pitchFamily="34" charset="0"/>
                <a:cs typeface="Calibri" panose="020F0502020204030204" pitchFamily="34" charset="0"/>
              </a:rPr>
              <a:t>care approaches and practices that see the person as a whole with many levels of needs and goals, with these needs coming from their own personal social determinants of health</a:t>
            </a:r>
          </a:p>
          <a:p>
            <a:pPr>
              <a:lnSpc>
                <a:spcPct val="100000"/>
              </a:lnSpc>
              <a:spcBef>
                <a:spcPts val="0"/>
              </a:spcBef>
            </a:pPr>
            <a:endParaRPr lang="en-US" sz="1867" dirty="0">
              <a:latin typeface="Calibri" panose="020F0502020204030204" pitchFamily="34" charset="0"/>
              <a:cs typeface="Calibri" panose="020F0502020204030204" pitchFamily="34" charset="0"/>
            </a:endParaRPr>
          </a:p>
          <a:p>
            <a:pPr>
              <a:lnSpc>
                <a:spcPct val="100000"/>
              </a:lnSpc>
              <a:spcBef>
                <a:spcPts val="0"/>
              </a:spcBef>
            </a:pPr>
            <a:r>
              <a:rPr lang="en-US" sz="1867" dirty="0">
                <a:latin typeface="Calibri" panose="020F0502020204030204" pitchFamily="34" charset="0"/>
                <a:cs typeface="Calibri" panose="020F0502020204030204" pitchFamily="34" charset="0"/>
              </a:rPr>
              <a:t>an approach to care that consciously adopts individuals’, carers’, families’ and communities’ perspectives as participants in, and beneficiaries of, trusted health systems that respond to their needs and preferences in humane and holistic ways. </a:t>
            </a:r>
            <a:r>
              <a:rPr lang="en-US" sz="1867" i="1" dirty="0">
                <a:latin typeface="Calibri" panose="020F0502020204030204" pitchFamily="34" charset="0"/>
                <a:cs typeface="Calibri" panose="020F0502020204030204" pitchFamily="34" charset="0"/>
              </a:rPr>
              <a:t>It is organized around the health needs and expectations of people rather than diseases</a:t>
            </a:r>
            <a:r>
              <a:rPr lang="en-US" sz="1600" dirty="0">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a16="http://schemas.microsoft.com/office/drawing/2014/main" id="{031753EB-0505-4046-A99A-0BEEE2D7B1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32126" y="140940"/>
            <a:ext cx="1743607" cy="597460"/>
          </a:xfrm>
          <a:prstGeom prst="rect">
            <a:avLst/>
          </a:prstGeom>
        </p:spPr>
      </p:pic>
      <p:pic>
        <p:nvPicPr>
          <p:cNvPr id="19" name="Picture 18">
            <a:extLst>
              <a:ext uri="{FF2B5EF4-FFF2-40B4-BE49-F238E27FC236}">
                <a16:creationId xmlns:a16="http://schemas.microsoft.com/office/drawing/2014/main" id="{151A6226-40FC-4DAC-AB98-014B3D7929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147"/>
          <a:stretch/>
        </p:blipFill>
        <p:spPr>
          <a:xfrm>
            <a:off x="642142" y="3662133"/>
            <a:ext cx="3165656" cy="2997987"/>
          </a:xfrm>
          <a:prstGeom prst="rect">
            <a:avLst/>
          </a:prstGeom>
          <a:ln>
            <a:solidFill>
              <a:srgbClr val="0070C0"/>
            </a:solidFill>
          </a:ln>
        </p:spPr>
      </p:pic>
      <p:pic>
        <p:nvPicPr>
          <p:cNvPr id="20" name="Picture 19">
            <a:extLst>
              <a:ext uri="{FF2B5EF4-FFF2-40B4-BE49-F238E27FC236}">
                <a16:creationId xmlns:a16="http://schemas.microsoft.com/office/drawing/2014/main" id="{8BB26DA4-58A7-4B14-9B4C-B2D28C0B0C9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19205" y="908053"/>
            <a:ext cx="2704002" cy="2409911"/>
          </a:xfrm>
          <a:prstGeom prst="rect">
            <a:avLst/>
          </a:prstGeom>
        </p:spPr>
      </p:pic>
      <p:sp>
        <p:nvSpPr>
          <p:cNvPr id="23" name="TextBox 22">
            <a:extLst>
              <a:ext uri="{FF2B5EF4-FFF2-40B4-BE49-F238E27FC236}">
                <a16:creationId xmlns:a16="http://schemas.microsoft.com/office/drawing/2014/main" id="{153EED10-D415-41AF-A032-8E48134E0D7C}"/>
              </a:ext>
            </a:extLst>
          </p:cNvPr>
          <p:cNvSpPr txBox="1"/>
          <p:nvPr/>
        </p:nvSpPr>
        <p:spPr>
          <a:xfrm>
            <a:off x="4409268" y="3363237"/>
            <a:ext cx="2731092" cy="3252878"/>
          </a:xfrm>
          <a:prstGeom prst="rect">
            <a:avLst/>
          </a:prstGeom>
          <a:noFill/>
          <a:ln>
            <a:solidFill>
              <a:schemeClr val="accent5">
                <a:lumMod val="20000"/>
                <a:lumOff val="80000"/>
              </a:schemeClr>
            </a:solidFill>
          </a:ln>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UHC - all people have access to the health services they need, when and where they need them, without financial hardship;</a:t>
            </a:r>
            <a:r>
              <a:rPr kumimoji="0" lang="en-US"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include the full range of essential health services, from health promotion to prevention, treatment, rehabilitation, and palliative care.</a:t>
            </a:r>
          </a:p>
        </p:txBody>
      </p:sp>
    </p:spTree>
    <p:extLst>
      <p:ext uri="{BB962C8B-B14F-4D97-AF65-F5344CB8AC3E}">
        <p14:creationId xmlns:p14="http://schemas.microsoft.com/office/powerpoint/2010/main" val="168931549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23C1-AA95-534B-9493-EB1FEF295698}"/>
              </a:ext>
            </a:extLst>
          </p:cNvPr>
          <p:cNvSpPr>
            <a:spLocks noGrp="1"/>
          </p:cNvSpPr>
          <p:nvPr>
            <p:ph type="title"/>
          </p:nvPr>
        </p:nvSpPr>
        <p:spPr>
          <a:xfrm>
            <a:off x="518516" y="577894"/>
            <a:ext cx="11277600" cy="1004888"/>
          </a:xfrm>
        </p:spPr>
        <p:txBody>
          <a:bodyPr vert="horz" lIns="0" tIns="0" rIns="0" bIns="0" rtlCol="0" anchor="t" anchorCtr="0">
            <a:noAutofit/>
          </a:bodyPr>
          <a:lstStyle/>
          <a:p>
            <a:pPr>
              <a:lnSpc>
                <a:spcPct val="100000"/>
              </a:lnSpc>
            </a:pPr>
            <a:r>
              <a:rPr lang="en-GB" sz="2700" b="1">
                <a:solidFill>
                  <a:srgbClr val="002060"/>
                </a:solidFill>
                <a:latin typeface="Calibri" panose="020F0502020204030204" pitchFamily="34" charset="0"/>
                <a:cs typeface="Calibri" panose="020F0502020204030204" pitchFamily="34" charset="0"/>
              </a:rPr>
              <a:t>WHO Consolidated HIV Guidelines - Good practise statements supporting PCC</a:t>
            </a:r>
          </a:p>
        </p:txBody>
      </p:sp>
      <p:graphicFrame>
        <p:nvGraphicFramePr>
          <p:cNvPr id="6" name="Diagram 5">
            <a:extLst>
              <a:ext uri="{FF2B5EF4-FFF2-40B4-BE49-F238E27FC236}">
                <a16:creationId xmlns:a16="http://schemas.microsoft.com/office/drawing/2014/main" id="{35C40A06-271A-764E-AE3A-D719226ACC52}"/>
              </a:ext>
            </a:extLst>
          </p:cNvPr>
          <p:cNvGraphicFramePr/>
          <p:nvPr/>
        </p:nvGraphicFramePr>
        <p:xfrm>
          <a:off x="1240971" y="1230086"/>
          <a:ext cx="10254343" cy="4669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579935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A8424F4-DD26-1C43-A61F-735373A7BA5D}"/>
              </a:ext>
            </a:extLst>
          </p:cNvPr>
          <p:cNvGraphicFramePr>
            <a:graphicFrameLocks noGrp="1"/>
          </p:cNvGraphicFramePr>
          <p:nvPr/>
        </p:nvGraphicFramePr>
        <p:xfrm>
          <a:off x="805543" y="1495479"/>
          <a:ext cx="9810073" cy="4071898"/>
        </p:xfrm>
        <a:graphic>
          <a:graphicData uri="http://schemas.openxmlformats.org/drawingml/2006/table">
            <a:tbl>
              <a:tblPr firstRow="1" bandRow="1">
                <a:tableStyleId>{5C22544A-7EE6-4342-B048-85BDC9FD1C3A}</a:tableStyleId>
              </a:tblPr>
              <a:tblGrid>
                <a:gridCol w="7498536">
                  <a:extLst>
                    <a:ext uri="{9D8B030D-6E8A-4147-A177-3AD203B41FA5}">
                      <a16:colId xmlns:a16="http://schemas.microsoft.com/office/drawing/2014/main" val="2117835593"/>
                    </a:ext>
                  </a:extLst>
                </a:gridCol>
                <a:gridCol w="516690">
                  <a:extLst>
                    <a:ext uri="{9D8B030D-6E8A-4147-A177-3AD203B41FA5}">
                      <a16:colId xmlns:a16="http://schemas.microsoft.com/office/drawing/2014/main" val="3327016434"/>
                    </a:ext>
                  </a:extLst>
                </a:gridCol>
                <a:gridCol w="1794847">
                  <a:extLst>
                    <a:ext uri="{9D8B030D-6E8A-4147-A177-3AD203B41FA5}">
                      <a16:colId xmlns:a16="http://schemas.microsoft.com/office/drawing/2014/main" val="3942836079"/>
                    </a:ext>
                  </a:extLst>
                </a:gridCol>
              </a:tblGrid>
              <a:tr h="457270">
                <a:tc>
                  <a:txBody>
                    <a:bodyPr/>
                    <a:lstStyle/>
                    <a:p>
                      <a:pPr marL="0"/>
                      <a:r>
                        <a:rPr lang="en-US" sz="1800" b="1">
                          <a:solidFill>
                            <a:schemeClr val="tx2"/>
                          </a:solidFill>
                          <a:latin typeface="+mn-lt"/>
                          <a:ea typeface="Verdana" panose="020B0604030504040204" pitchFamily="34" charset="0"/>
                          <a:cs typeface="Verdana" panose="020B0604030504040204" pitchFamily="34" charset="0"/>
                        </a:rPr>
                        <a:t>ART initiation may be offered outside the health facility </a:t>
                      </a:r>
                    </a:p>
                  </a:txBody>
                  <a:tcPr marL="81000" marR="81000" marT="0" marB="0" anchor="ctr">
                    <a:lnB w="12700" cap="flat" cmpd="sng" algn="ctr">
                      <a:solidFill>
                        <a:schemeClr val="bg1"/>
                      </a:solidFill>
                      <a:prstDash val="solid"/>
                      <a:round/>
                      <a:headEnd type="none" w="med" len="med"/>
                      <a:tailEnd type="none" w="med" len="med"/>
                    </a:lnB>
                    <a:solidFill>
                      <a:srgbClr val="DDEFF9"/>
                    </a:solidFill>
                  </a:tcPr>
                </a:tc>
                <a:tc>
                  <a:txBody>
                    <a:bodyPr/>
                    <a:lstStyle/>
                    <a:p>
                      <a:endParaRPr lang="en-US" sz="1800" b="1">
                        <a:solidFill>
                          <a:schemeClr val="tx1"/>
                        </a:solidFill>
                        <a:latin typeface="+mn-lt"/>
                        <a:ea typeface="Verdana" panose="020B0604030504040204" pitchFamily="34" charset="0"/>
                        <a:cs typeface="Verdana" panose="020B0604030504040204" pitchFamily="34" charset="0"/>
                      </a:endParaRPr>
                    </a:p>
                  </a:txBody>
                  <a:tcPr anchor="ctr">
                    <a:solidFill>
                      <a:schemeClr val="bg2">
                        <a:lumMod val="20000"/>
                        <a:lumOff val="80000"/>
                      </a:schemeClr>
                    </a:solidFill>
                  </a:tcPr>
                </a:tc>
                <a:tc>
                  <a:txBody>
                    <a:bodyPr/>
                    <a:lstStyle/>
                    <a:p>
                      <a:r>
                        <a:rPr lang="en-US" sz="1800" b="1">
                          <a:solidFill>
                            <a:schemeClr val="bg1"/>
                          </a:solidFill>
                          <a:latin typeface="+mn-lt"/>
                          <a:ea typeface="Verdana" panose="020B0604030504040204" pitchFamily="34" charset="0"/>
                          <a:cs typeface="Verdana" panose="020B0604030504040204" pitchFamily="34" charset="0"/>
                        </a:rPr>
                        <a:t>Conditional</a:t>
                      </a:r>
                    </a:p>
                  </a:txBody>
                  <a:tcPr anchor="ctr">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733466238"/>
                  </a:ext>
                </a:extLst>
              </a:tr>
              <a:tr h="457270">
                <a:tc>
                  <a:txBody>
                    <a:bodyPr/>
                    <a:lstStyle/>
                    <a:p>
                      <a:pPr marL="0"/>
                      <a:r>
                        <a:rPr lang="en-US" sz="1800" b="1">
                          <a:solidFill>
                            <a:schemeClr val="tx2"/>
                          </a:solidFill>
                          <a:latin typeface="+mn-lt"/>
                          <a:ea typeface="Verdana" panose="020B0604030504040204" pitchFamily="34" charset="0"/>
                          <a:cs typeface="Verdana" panose="020B0604030504040204" pitchFamily="34" charset="0"/>
                        </a:rPr>
                        <a:t>Clinical visits every 3-6 months, preferably 6 months if feasible*</a:t>
                      </a:r>
                    </a:p>
                  </a:txBody>
                  <a:tcPr marL="81000" marR="8100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EFF9"/>
                    </a:solidFill>
                  </a:tcPr>
                </a:tc>
                <a:tc>
                  <a:txBody>
                    <a:bodyPr/>
                    <a:lstStyle/>
                    <a:p>
                      <a:endParaRPr lang="en-US" sz="1800" b="1">
                        <a:solidFill>
                          <a:schemeClr val="tx1"/>
                        </a:solidFill>
                        <a:latin typeface="+mn-lt"/>
                        <a:ea typeface="Verdana" panose="020B0604030504040204" pitchFamily="34" charset="0"/>
                        <a:cs typeface="Verdana" panose="020B0604030504040204" pitchFamily="34" charset="0"/>
                      </a:endParaRPr>
                    </a:p>
                  </a:txBody>
                  <a:tcPr anchor="ctr">
                    <a:solidFill>
                      <a:schemeClr val="bg2">
                        <a:lumMod val="20000"/>
                        <a:lumOff val="80000"/>
                      </a:schemeClr>
                    </a:solidFill>
                  </a:tcPr>
                </a:tc>
                <a:tc>
                  <a:txBody>
                    <a:bodyPr/>
                    <a:lstStyle/>
                    <a:p>
                      <a:r>
                        <a:rPr lang="en-US" sz="1800" b="1">
                          <a:solidFill>
                            <a:schemeClr val="bg1"/>
                          </a:solidFill>
                          <a:latin typeface="+mn-lt"/>
                          <a:ea typeface="Verdana" panose="020B0604030504040204" pitchFamily="34" charset="0"/>
                          <a:cs typeface="Verdana" panose="020B0604030504040204" pitchFamily="34" charset="0"/>
                        </a:rPr>
                        <a:t>Strong</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990577065"/>
                  </a:ext>
                </a:extLst>
              </a:tr>
              <a:tr h="457270">
                <a:tc>
                  <a:txBody>
                    <a:bodyPr/>
                    <a:lstStyle/>
                    <a:p>
                      <a:pPr marL="0"/>
                      <a:r>
                        <a:rPr lang="en-US" sz="1800" b="1">
                          <a:solidFill>
                            <a:schemeClr val="tx2"/>
                          </a:solidFill>
                          <a:latin typeface="+mn-lt"/>
                          <a:ea typeface="Verdana" panose="020B0604030504040204" pitchFamily="34" charset="0"/>
                          <a:cs typeface="Verdana" panose="020B0604030504040204" pitchFamily="34" charset="0"/>
                        </a:rPr>
                        <a:t>ART dispensing every 3-6 months, preferably 6 months if feasible*</a:t>
                      </a:r>
                    </a:p>
                  </a:txBody>
                  <a:tcPr marL="81000" marR="8100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EFF9"/>
                    </a:solidFill>
                  </a:tcPr>
                </a:tc>
                <a:tc>
                  <a:txBody>
                    <a:bodyPr/>
                    <a:lstStyle/>
                    <a:p>
                      <a:endParaRPr lang="en-US" sz="1800" b="1">
                        <a:solidFill>
                          <a:schemeClr val="tx1"/>
                        </a:solidFill>
                        <a:latin typeface="+mn-lt"/>
                        <a:ea typeface="Verdana" panose="020B0604030504040204" pitchFamily="34" charset="0"/>
                        <a:cs typeface="Verdana" panose="020B0604030504040204" pitchFamily="34" charset="0"/>
                      </a:endParaRPr>
                    </a:p>
                  </a:txBody>
                  <a:tcPr anchor="ctr">
                    <a:solidFill>
                      <a:schemeClr val="bg2">
                        <a:lumMod val="20000"/>
                        <a:lumOff val="80000"/>
                      </a:schemeClr>
                    </a:solidFill>
                  </a:tcPr>
                </a:tc>
                <a:tc>
                  <a:txBody>
                    <a:bodyPr/>
                    <a:lstStyle/>
                    <a:p>
                      <a:r>
                        <a:rPr lang="en-US" sz="1800" b="1">
                          <a:solidFill>
                            <a:schemeClr val="bg1"/>
                          </a:solidFill>
                          <a:latin typeface="+mn-lt"/>
                          <a:ea typeface="Verdana" panose="020B0604030504040204" pitchFamily="34" charset="0"/>
                          <a:cs typeface="Verdana" panose="020B0604030504040204" pitchFamily="34" charset="0"/>
                        </a:rPr>
                        <a:t>Strong</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779820857"/>
                  </a:ext>
                </a:extLst>
              </a:tr>
              <a:tr h="457270">
                <a:tc>
                  <a:txBody>
                    <a:bodyPr/>
                    <a:lstStyle/>
                    <a:p>
                      <a:pPr marL="0"/>
                      <a:r>
                        <a:rPr lang="en-US" sz="1800" b="1">
                          <a:solidFill>
                            <a:schemeClr val="tx2"/>
                          </a:solidFill>
                          <a:latin typeface="+mn-lt"/>
                          <a:ea typeface="Verdana" panose="020B0604030504040204" pitchFamily="34" charset="0"/>
                          <a:cs typeface="Verdana" panose="020B0604030504040204" pitchFamily="34" charset="0"/>
                        </a:rPr>
                        <a:t>Tracing and support for people who have disengaged</a:t>
                      </a:r>
                    </a:p>
                  </a:txBody>
                  <a:tcPr marL="81000" marR="8100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EFF9"/>
                    </a:solidFill>
                  </a:tcPr>
                </a:tc>
                <a:tc>
                  <a:txBody>
                    <a:bodyPr/>
                    <a:lstStyle/>
                    <a:p>
                      <a:endParaRPr lang="en-US" sz="1800" b="1">
                        <a:solidFill>
                          <a:schemeClr val="tx1"/>
                        </a:solidFill>
                        <a:latin typeface="+mn-lt"/>
                        <a:ea typeface="Verdana" panose="020B0604030504040204" pitchFamily="34" charset="0"/>
                        <a:cs typeface="Verdana" panose="020B0604030504040204" pitchFamily="34" charset="0"/>
                      </a:endParaRPr>
                    </a:p>
                  </a:txBody>
                  <a:tcPr anchor="ctr">
                    <a:solidFill>
                      <a:schemeClr val="bg2">
                        <a:lumMod val="20000"/>
                        <a:lumOff val="80000"/>
                      </a:schemeClr>
                    </a:solidFill>
                  </a:tcPr>
                </a:tc>
                <a:tc>
                  <a:txBody>
                    <a:bodyPr/>
                    <a:lstStyle/>
                    <a:p>
                      <a:r>
                        <a:rPr lang="en-US" sz="1800" b="1">
                          <a:solidFill>
                            <a:schemeClr val="bg1"/>
                          </a:solidFill>
                          <a:latin typeface="+mn-lt"/>
                          <a:ea typeface="Verdana" panose="020B0604030504040204" pitchFamily="34" charset="0"/>
                          <a:cs typeface="Verdana" panose="020B0604030504040204" pitchFamily="34" charset="0"/>
                        </a:rPr>
                        <a:t>Strong</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99275763"/>
                  </a:ext>
                </a:extLst>
              </a:tr>
              <a:tr h="478980">
                <a:tc>
                  <a:txBody>
                    <a:bodyPr/>
                    <a:lstStyle/>
                    <a:p>
                      <a:pPr marL="0"/>
                      <a:r>
                        <a:rPr lang="en-US" sz="1800" b="1">
                          <a:solidFill>
                            <a:schemeClr val="tx2"/>
                          </a:solidFill>
                          <a:latin typeface="+mn-lt"/>
                          <a:ea typeface="Verdana" panose="020B0604030504040204" pitchFamily="34" charset="0"/>
                          <a:cs typeface="Verdana" panose="020B0604030504040204" pitchFamily="34" charset="0"/>
                        </a:rPr>
                        <a:t>SRH services, including contraception, may be integrated with HIV services</a:t>
                      </a:r>
                    </a:p>
                  </a:txBody>
                  <a:tcPr marL="81000" marR="8100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EFF9"/>
                    </a:solidFill>
                  </a:tcPr>
                </a:tc>
                <a:tc>
                  <a:txBody>
                    <a:bodyPr/>
                    <a:lstStyle/>
                    <a:p>
                      <a:endParaRPr lang="en-US" sz="1800" b="1">
                        <a:solidFill>
                          <a:schemeClr val="tx1"/>
                        </a:solidFill>
                        <a:latin typeface="+mn-lt"/>
                        <a:ea typeface="Verdana" panose="020B0604030504040204" pitchFamily="34" charset="0"/>
                        <a:cs typeface="Verdana" panose="020B0604030504040204" pitchFamily="34" charset="0"/>
                      </a:endParaRPr>
                    </a:p>
                  </a:txBody>
                  <a:tcPr anchor="ctr">
                    <a:solidFill>
                      <a:schemeClr val="bg2">
                        <a:lumMod val="20000"/>
                        <a:lumOff val="80000"/>
                      </a:schemeClr>
                    </a:solidFill>
                  </a:tcPr>
                </a:tc>
                <a:tc>
                  <a:txBody>
                    <a:bodyPr/>
                    <a:lstStyle/>
                    <a:p>
                      <a:r>
                        <a:rPr lang="en-US" sz="1800" b="1">
                          <a:solidFill>
                            <a:schemeClr val="bg1"/>
                          </a:solidFill>
                          <a:latin typeface="+mn-lt"/>
                          <a:ea typeface="Verdana" panose="020B0604030504040204" pitchFamily="34" charset="0"/>
                          <a:cs typeface="Verdana" panose="020B0604030504040204" pitchFamily="34" charset="0"/>
                        </a:rPr>
                        <a:t>Conditional</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209519482"/>
                  </a:ext>
                </a:extLst>
              </a:tr>
              <a:tr h="457270">
                <a:tc>
                  <a:txBody>
                    <a:bodyPr/>
                    <a:lstStyle/>
                    <a:p>
                      <a:pPr marL="0"/>
                      <a:r>
                        <a:rPr lang="en-US" sz="1800" b="1">
                          <a:solidFill>
                            <a:schemeClr val="tx2"/>
                          </a:solidFill>
                          <a:latin typeface="+mn-lt"/>
                          <a:ea typeface="Verdana" panose="020B0604030504040204" pitchFamily="34" charset="0"/>
                          <a:cs typeface="Verdana" panose="020B0604030504040204" pitchFamily="34" charset="0"/>
                        </a:rPr>
                        <a:t>Diabetes and hypertension care may be integrated with HIV services</a:t>
                      </a:r>
                    </a:p>
                  </a:txBody>
                  <a:tcPr marL="81000" marR="8100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EFF9"/>
                    </a:solidFill>
                  </a:tcPr>
                </a:tc>
                <a:tc>
                  <a:txBody>
                    <a:bodyPr/>
                    <a:lstStyle/>
                    <a:p>
                      <a:endParaRPr lang="en-US" sz="1800" b="1">
                        <a:solidFill>
                          <a:schemeClr val="tx1"/>
                        </a:solidFill>
                        <a:latin typeface="+mn-lt"/>
                        <a:ea typeface="Verdana" panose="020B0604030504040204" pitchFamily="34" charset="0"/>
                        <a:cs typeface="Verdana" panose="020B0604030504040204" pitchFamily="34" charset="0"/>
                      </a:endParaRPr>
                    </a:p>
                  </a:txBody>
                  <a:tcPr anchor="ctr">
                    <a:solidFill>
                      <a:schemeClr val="bg2">
                        <a:lumMod val="20000"/>
                        <a:lumOff val="80000"/>
                      </a:schemeClr>
                    </a:solidFill>
                  </a:tcPr>
                </a:tc>
                <a:tc>
                  <a:txBody>
                    <a:bodyPr/>
                    <a:lstStyle/>
                    <a:p>
                      <a:r>
                        <a:rPr lang="en-US" sz="1800" b="1">
                          <a:solidFill>
                            <a:schemeClr val="bg1"/>
                          </a:solidFill>
                          <a:latin typeface="+mn-lt"/>
                          <a:ea typeface="Verdana" panose="020B0604030504040204" pitchFamily="34" charset="0"/>
                          <a:cs typeface="Verdana" panose="020B0604030504040204" pitchFamily="34" charset="0"/>
                        </a:rPr>
                        <a:t>Conditional</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35236934"/>
                  </a:ext>
                </a:extLst>
              </a:tr>
              <a:tr h="635599">
                <a:tc>
                  <a:txBody>
                    <a:bodyPr/>
                    <a:lstStyle/>
                    <a:p>
                      <a:pPr marL="0" indent="-139700">
                        <a:tabLst/>
                      </a:pPr>
                      <a:r>
                        <a:rPr lang="en-US" sz="1800" b="1">
                          <a:solidFill>
                            <a:schemeClr val="tx2"/>
                          </a:solidFill>
                          <a:latin typeface="+mn-lt"/>
                          <a:ea typeface="Verdana" panose="020B0604030504040204" pitchFamily="34" charset="0"/>
                          <a:cs typeface="Verdana" panose="020B0604030504040204" pitchFamily="34" charset="0"/>
                        </a:rPr>
                        <a:t>Psychosocial interventions should be provided to all adolescents and young adults living with HIV </a:t>
                      </a:r>
                    </a:p>
                  </a:txBody>
                  <a:tcPr marL="81000" marR="8100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EFF9"/>
                    </a:solidFill>
                  </a:tcPr>
                </a:tc>
                <a:tc>
                  <a:txBody>
                    <a:bodyPr/>
                    <a:lstStyle/>
                    <a:p>
                      <a:pPr marL="139700" indent="-139700">
                        <a:tabLst/>
                      </a:pPr>
                      <a:endParaRPr lang="en-US" sz="1800" b="1">
                        <a:solidFill>
                          <a:schemeClr val="tx1"/>
                        </a:solidFill>
                        <a:latin typeface="+mn-lt"/>
                        <a:ea typeface="Verdana" panose="020B0604030504040204" pitchFamily="34" charset="0"/>
                        <a:cs typeface="Verdana" panose="020B0604030504040204" pitchFamily="34" charset="0"/>
                      </a:endParaRPr>
                    </a:p>
                  </a:txBody>
                  <a:tcPr anchor="ctr">
                    <a:solidFill>
                      <a:schemeClr val="bg2">
                        <a:lumMod val="20000"/>
                        <a:lumOff val="80000"/>
                      </a:schemeClr>
                    </a:solidFill>
                  </a:tcPr>
                </a:tc>
                <a:tc>
                  <a:txBody>
                    <a:bodyPr/>
                    <a:lstStyle/>
                    <a:p>
                      <a:r>
                        <a:rPr lang="en-US" sz="1800" b="1">
                          <a:solidFill>
                            <a:schemeClr val="bg1"/>
                          </a:solidFill>
                          <a:latin typeface="+mn-lt"/>
                          <a:ea typeface="Verdana" panose="020B0604030504040204" pitchFamily="34" charset="0"/>
                          <a:cs typeface="Verdana" panose="020B0604030504040204" pitchFamily="34" charset="0"/>
                        </a:rPr>
                        <a:t>Strong</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074214570"/>
                  </a:ext>
                </a:extLst>
              </a:tr>
              <a:tr h="670969">
                <a:tc>
                  <a:txBody>
                    <a:bodyPr/>
                    <a:lstStyle/>
                    <a:p>
                      <a:pPr marL="0" indent="-180975">
                        <a:tabLst/>
                      </a:pPr>
                      <a:r>
                        <a:rPr lang="en-US" sz="1800" b="1">
                          <a:solidFill>
                            <a:schemeClr val="tx2"/>
                          </a:solidFill>
                          <a:latin typeface="+mn-lt"/>
                          <a:ea typeface="Verdana" panose="020B0604030504040204" pitchFamily="34" charset="0"/>
                          <a:cs typeface="Verdana" panose="020B0604030504040204" pitchFamily="34" charset="0"/>
                        </a:rPr>
                        <a:t>Task sharing of specimen collection and point-of care testing with non-lab personnel when professional capacity is limited</a:t>
                      </a:r>
                    </a:p>
                  </a:txBody>
                  <a:tcPr marL="81000" marR="81000" marT="0" marB="0" anchor="ctr">
                    <a:lnT w="12700" cap="flat" cmpd="sng" algn="ctr">
                      <a:solidFill>
                        <a:schemeClr val="bg1"/>
                      </a:solidFill>
                      <a:prstDash val="solid"/>
                      <a:round/>
                      <a:headEnd type="none" w="med" len="med"/>
                      <a:tailEnd type="none" w="med" len="med"/>
                    </a:lnT>
                    <a:solidFill>
                      <a:srgbClr val="DDEFF9"/>
                    </a:solidFill>
                  </a:tcPr>
                </a:tc>
                <a:tc>
                  <a:txBody>
                    <a:bodyPr/>
                    <a:lstStyle/>
                    <a:p>
                      <a:pPr marL="180975" indent="-180975">
                        <a:tabLst/>
                      </a:pPr>
                      <a:endParaRPr lang="en-US" sz="1800" b="1">
                        <a:solidFill>
                          <a:schemeClr val="tx1"/>
                        </a:solidFill>
                        <a:latin typeface="+mn-lt"/>
                        <a:ea typeface="Verdana" panose="020B0604030504040204" pitchFamily="34" charset="0"/>
                        <a:cs typeface="Verdana" panose="020B0604030504040204" pitchFamily="34" charset="0"/>
                      </a:endParaRPr>
                    </a:p>
                  </a:txBody>
                  <a:tcPr anchor="ctr">
                    <a:solidFill>
                      <a:schemeClr val="bg2">
                        <a:lumMod val="20000"/>
                        <a:lumOff val="80000"/>
                      </a:schemeClr>
                    </a:solidFill>
                  </a:tcPr>
                </a:tc>
                <a:tc>
                  <a:txBody>
                    <a:bodyPr/>
                    <a:lstStyle/>
                    <a:p>
                      <a:r>
                        <a:rPr lang="en-US" sz="1800" b="1">
                          <a:solidFill>
                            <a:schemeClr val="bg1"/>
                          </a:solidFill>
                          <a:latin typeface="+mn-lt"/>
                          <a:ea typeface="Verdana" panose="020B0604030504040204" pitchFamily="34" charset="0"/>
                          <a:cs typeface="Verdana" panose="020B0604030504040204" pitchFamily="34" charset="0"/>
                        </a:rPr>
                        <a:t>Strong</a:t>
                      </a:r>
                    </a:p>
                  </a:txBody>
                  <a:tcPr anchor="ctr">
                    <a:lnT w="12700" cap="flat" cmpd="sng" algn="ctr">
                      <a:solidFill>
                        <a:schemeClr val="bg1"/>
                      </a:solidFill>
                      <a:prstDash val="solid"/>
                      <a:round/>
                      <a:headEnd type="none" w="med" len="med"/>
                      <a:tailEnd type="none" w="med" len="med"/>
                    </a:lnT>
                    <a:solidFill>
                      <a:schemeClr val="accent3"/>
                    </a:solidFill>
                  </a:tcPr>
                </a:tc>
                <a:extLst>
                  <a:ext uri="{0D108BD9-81ED-4DB2-BD59-A6C34878D82A}">
                    <a16:rowId xmlns:a16="http://schemas.microsoft.com/office/drawing/2014/main" val="3447656024"/>
                  </a:ext>
                </a:extLst>
              </a:tr>
            </a:tbl>
          </a:graphicData>
        </a:graphic>
      </p:graphicFrame>
      <p:sp>
        <p:nvSpPr>
          <p:cNvPr id="7" name="TextBox 6">
            <a:extLst>
              <a:ext uri="{FF2B5EF4-FFF2-40B4-BE49-F238E27FC236}">
                <a16:creationId xmlns:a16="http://schemas.microsoft.com/office/drawing/2014/main" id="{314A1B74-38AF-D043-99CC-FDB8DA349A61}"/>
              </a:ext>
            </a:extLst>
          </p:cNvPr>
          <p:cNvSpPr txBox="1"/>
          <p:nvPr/>
        </p:nvSpPr>
        <p:spPr>
          <a:xfrm>
            <a:off x="7261960" y="5848808"/>
            <a:ext cx="3492026" cy="126958"/>
          </a:xfrm>
          <a:prstGeom prst="rect">
            <a:avLst/>
          </a:prstGeom>
          <a:noFill/>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w="0"/>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rPr>
              <a:t>*People who are established on ART: new definition given</a:t>
            </a:r>
          </a:p>
        </p:txBody>
      </p:sp>
      <p:pic>
        <p:nvPicPr>
          <p:cNvPr id="3" name="Graphic 2" descr="Medicine">
            <a:extLst>
              <a:ext uri="{FF2B5EF4-FFF2-40B4-BE49-F238E27FC236}">
                <a16:creationId xmlns:a16="http://schemas.microsoft.com/office/drawing/2014/main" id="{8B7EE21F-1BE0-D540-A857-DA75114BCD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4826" y="2524266"/>
            <a:ext cx="229495" cy="229495"/>
          </a:xfrm>
          <a:prstGeom prst="rect">
            <a:avLst/>
          </a:prstGeom>
        </p:spPr>
      </p:pic>
      <p:pic>
        <p:nvPicPr>
          <p:cNvPr id="9" name="Graphic 8" descr="Daily calendar">
            <a:extLst>
              <a:ext uri="{FF2B5EF4-FFF2-40B4-BE49-F238E27FC236}">
                <a16:creationId xmlns:a16="http://schemas.microsoft.com/office/drawing/2014/main" id="{27F6595B-A403-F54C-B75A-B8DA8ECF5C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4880" y="2051978"/>
            <a:ext cx="248945" cy="248945"/>
          </a:xfrm>
          <a:prstGeom prst="rect">
            <a:avLst/>
          </a:prstGeom>
        </p:spPr>
      </p:pic>
      <p:pic>
        <p:nvPicPr>
          <p:cNvPr id="11" name="Graphic 10" descr="Brain in head">
            <a:extLst>
              <a:ext uri="{FF2B5EF4-FFF2-40B4-BE49-F238E27FC236}">
                <a16:creationId xmlns:a16="http://schemas.microsoft.com/office/drawing/2014/main" id="{F68C0771-1546-1940-B54A-D7BA2E383D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9170" y="4435264"/>
            <a:ext cx="240809" cy="240809"/>
          </a:xfrm>
          <a:prstGeom prst="rect">
            <a:avLst/>
          </a:prstGeom>
        </p:spPr>
      </p:pic>
      <p:pic>
        <p:nvPicPr>
          <p:cNvPr id="13" name="Graphic 12" descr="Puzzle pieces">
            <a:extLst>
              <a:ext uri="{FF2B5EF4-FFF2-40B4-BE49-F238E27FC236}">
                <a16:creationId xmlns:a16="http://schemas.microsoft.com/office/drawing/2014/main" id="{E9BBC975-F2FF-9943-8B1E-CDAF1B28BE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1856" y="3356414"/>
            <a:ext cx="295442" cy="295442"/>
          </a:xfrm>
          <a:prstGeom prst="rect">
            <a:avLst/>
          </a:prstGeom>
        </p:spPr>
      </p:pic>
      <p:pic>
        <p:nvPicPr>
          <p:cNvPr id="14" name="Graphic 13" descr="Puzzle pieces">
            <a:extLst>
              <a:ext uri="{FF2B5EF4-FFF2-40B4-BE49-F238E27FC236}">
                <a16:creationId xmlns:a16="http://schemas.microsoft.com/office/drawing/2014/main" id="{6BB057E9-AE88-2B4A-BC26-4BC0D6763E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8341856" y="3895839"/>
            <a:ext cx="295442" cy="295442"/>
          </a:xfrm>
          <a:prstGeom prst="rect">
            <a:avLst/>
          </a:prstGeom>
        </p:spPr>
      </p:pic>
      <p:pic>
        <p:nvPicPr>
          <p:cNvPr id="16" name="Graphic 15" descr="Cheers">
            <a:extLst>
              <a:ext uri="{FF2B5EF4-FFF2-40B4-BE49-F238E27FC236}">
                <a16:creationId xmlns:a16="http://schemas.microsoft.com/office/drawing/2014/main" id="{A2840DAF-47CC-244B-B7BB-F4757571C6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54261" y="2958693"/>
            <a:ext cx="229496" cy="229496"/>
          </a:xfrm>
          <a:prstGeom prst="rect">
            <a:avLst/>
          </a:prstGeom>
        </p:spPr>
      </p:pic>
      <p:pic>
        <p:nvPicPr>
          <p:cNvPr id="20" name="Picture 19">
            <a:extLst>
              <a:ext uri="{FF2B5EF4-FFF2-40B4-BE49-F238E27FC236}">
                <a16:creationId xmlns:a16="http://schemas.microsoft.com/office/drawing/2014/main" id="{92468E53-A67A-0242-8F71-2BE1A5A98889}"/>
              </a:ext>
            </a:extLst>
          </p:cNvPr>
          <p:cNvPicPr>
            <a:picLocks noChangeAspect="1"/>
          </p:cNvPicPr>
          <p:nvPr/>
        </p:nvPicPr>
        <p:blipFill>
          <a:blip r:embed="rId15" cstate="email">
            <a:duotone>
              <a:schemeClr val="accent1">
                <a:shade val="45000"/>
                <a:satMod val="135000"/>
              </a:schemeClr>
              <a:prstClr val="white"/>
            </a:duotone>
            <a:extLst>
              <a:ext uri="{BEBA8EAE-BF5A-486C-A8C5-ECC9F3942E4B}">
                <a14:imgProps xmlns:a14="http://schemas.microsoft.com/office/drawing/2010/main">
                  <a14:imgLayer r:embed="rId16">
                    <a14:imgEffect>
                      <a14:backgroundRemoval t="10000" b="90000" l="10000" r="90000">
                        <a14:foregroundMark x1="29730" y1="26364" x2="29730" y2="26364"/>
                        <a14:foregroundMark x1="57658" y1="24545" x2="57658" y2="24545"/>
                        <a14:foregroundMark x1="72072" y1="34545" x2="72072" y2="34545"/>
                        <a14:foregroundMark x1="24324" y1="71818" x2="24324" y2="71818"/>
                        <a14:foregroundMark x1="38739" y1="83636" x2="38739" y2="83636"/>
                      </a14:backgroundRemoval>
                    </a14:imgEffect>
                    <a14:imgEffect>
                      <a14:sharpenSoften amount="50000"/>
                    </a14:imgEffect>
                    <a14:imgEffect>
                      <a14:saturation sat="0"/>
                    </a14:imgEffect>
                  </a14:imgLayer>
                </a14:imgProps>
              </a:ext>
              <a:ext uri="{28A0092B-C50C-407E-A947-70E740481C1C}">
                <a14:useLocalDpi xmlns:a14="http://schemas.microsoft.com/office/drawing/2010/main"/>
              </a:ext>
            </a:extLst>
          </a:blip>
          <a:stretch>
            <a:fillRect/>
          </a:stretch>
        </p:blipFill>
        <p:spPr>
          <a:xfrm>
            <a:off x="8345257" y="5067777"/>
            <a:ext cx="288637" cy="288637"/>
          </a:xfrm>
          <a:prstGeom prst="rect">
            <a:avLst/>
          </a:prstGeom>
        </p:spPr>
      </p:pic>
      <p:pic>
        <p:nvPicPr>
          <p:cNvPr id="1026" name="Picture 2" descr="Dealer, drugs, hand, healthcare, medical, medicine, offer icon - Download  on Iconfinder">
            <a:extLst>
              <a:ext uri="{FF2B5EF4-FFF2-40B4-BE49-F238E27FC236}">
                <a16:creationId xmlns:a16="http://schemas.microsoft.com/office/drawing/2014/main" id="{3D636E30-40E1-B54C-9371-E5EC3704CB57}"/>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372383" y="1669637"/>
            <a:ext cx="234386" cy="23438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F1514B61-7B2C-43F3-8C23-C033325BEB15}"/>
              </a:ext>
            </a:extLst>
          </p:cNvPr>
          <p:cNvSpPr>
            <a:spLocks noGrp="1"/>
          </p:cNvSpPr>
          <p:nvPr>
            <p:ph type="title"/>
          </p:nvPr>
        </p:nvSpPr>
        <p:spPr>
          <a:xfrm>
            <a:off x="517071" y="619231"/>
            <a:ext cx="11332029" cy="547189"/>
          </a:xfrm>
        </p:spPr>
        <p:txBody>
          <a:bodyPr vert="horz" lIns="0" tIns="0" rIns="0" bIns="0" rtlCol="0" anchor="t" anchorCtr="0">
            <a:noAutofit/>
          </a:bodyPr>
          <a:lstStyle/>
          <a:p>
            <a:pPr>
              <a:lnSpc>
                <a:spcPct val="100000"/>
              </a:lnSpc>
              <a:spcBef>
                <a:spcPts val="0"/>
              </a:spcBef>
            </a:pPr>
            <a:r>
              <a:rPr lang="en-GB" sz="2800" b="1">
                <a:solidFill>
                  <a:srgbClr val="002060"/>
                </a:solidFill>
                <a:latin typeface="Calibri" panose="020F0502020204030204" pitchFamily="34" charset="0"/>
                <a:cs typeface="Calibri" panose="020F0502020204030204" pitchFamily="34" charset="0"/>
              </a:rPr>
              <a:t>WHO Consolidated HIV Guidelines – Service Delivery Recommendations</a:t>
            </a:r>
          </a:p>
        </p:txBody>
      </p:sp>
      <p:pic>
        <p:nvPicPr>
          <p:cNvPr id="18" name="Picture 2" descr="World Health Organization Logo | Symbol, History, PNG (3840*2160)">
            <a:extLst>
              <a:ext uri="{FF2B5EF4-FFF2-40B4-BE49-F238E27FC236}">
                <a16:creationId xmlns:a16="http://schemas.microsoft.com/office/drawing/2014/main" id="{DFD485EE-AF63-4CB4-902C-1F7117B17EB7}"/>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106576" y="6134310"/>
            <a:ext cx="1428750" cy="8036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7FCF119-E00C-D349-B5B6-BBA2A96EC931}"/>
              </a:ext>
            </a:extLst>
          </p:cNvPr>
          <p:cNvSpPr txBox="1"/>
          <p:nvPr/>
        </p:nvSpPr>
        <p:spPr>
          <a:xfrm>
            <a:off x="2558143" y="5975766"/>
            <a:ext cx="6240899" cy="6117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noFill/>
                </a:ln>
                <a:solidFill>
                  <a:srgbClr val="000000"/>
                </a:solidFill>
                <a:effectLst/>
                <a:uLnTx/>
                <a:uFillTx/>
                <a:latin typeface="Helvetica" pitchFamily="2" charset="0"/>
                <a:ea typeface="+mn-ea"/>
                <a:cs typeface="+mn-cs"/>
              </a:rPr>
              <a:t>Please find the links to:</a:t>
            </a:r>
          </a:p>
          <a:p>
            <a:pPr marL="128588" marR="0" lvl="0" indent="-128588" algn="l" defTabSz="457200" rtl="0" eaLnBrk="1" fontAlgn="auto" latinLnBrk="0" hangingPunct="1">
              <a:lnSpc>
                <a:spcPct val="100000"/>
              </a:lnSpc>
              <a:spcBef>
                <a:spcPts val="0"/>
              </a:spcBef>
              <a:spcAft>
                <a:spcPts val="0"/>
              </a:spcAft>
              <a:buClrTx/>
              <a:buSzTx/>
              <a:buFontTx/>
              <a:buChar char="-"/>
              <a:tabLst/>
              <a:defRPr/>
            </a:pPr>
            <a:r>
              <a:rPr kumimoji="0" lang="en-GB" sz="675" b="0" i="0" u="none" strike="noStrike" kern="1200" cap="none" spc="0" normalizeH="0" baseline="0" noProof="0">
                <a:ln>
                  <a:noFill/>
                </a:ln>
                <a:solidFill>
                  <a:srgbClr val="000000"/>
                </a:solidFill>
                <a:effectLst/>
                <a:uLnTx/>
                <a:uFillTx/>
                <a:latin typeface="Helvetica" pitchFamily="2" charset="0"/>
                <a:ea typeface="+mn-ea"/>
                <a:cs typeface="+mn-cs"/>
              </a:rPr>
              <a:t>Consolidated guidelines on HIV prevention, testing, treatment, service delivery and monitoring: recommendations for a public health approach, 2021 update </a:t>
            </a:r>
            <a:r>
              <a:rPr kumimoji="0" lang="en-GB" sz="675" b="0" i="0" u="sng" strike="noStrike" kern="1200" cap="none" spc="0" normalizeH="0" baseline="0" noProof="0">
                <a:ln>
                  <a:noFill/>
                </a:ln>
                <a:solidFill>
                  <a:srgbClr val="000000"/>
                </a:solidFill>
                <a:effectLst/>
                <a:uLnTx/>
                <a:uFillTx/>
                <a:latin typeface="Helvetica" pitchFamily="2" charset="0"/>
                <a:ea typeface="+mn-ea"/>
                <a:cs typeface="+mn-cs"/>
                <a:hlinkClick r:id="rId19"/>
              </a:rPr>
              <a:t>https://apps.who.int/iris/handle/10665/342899?locale-attribute=de&amp;</a:t>
            </a:r>
            <a:endParaRPr kumimoji="0" lang="en-GB" sz="675" b="0" i="0" u="sng" strike="noStrike" kern="1200" cap="none" spc="0" normalizeH="0" baseline="0" noProof="0">
              <a:ln>
                <a:noFill/>
              </a:ln>
              <a:solidFill>
                <a:srgbClr val="000000"/>
              </a:solidFill>
              <a:effectLst/>
              <a:uLnTx/>
              <a:uFillTx/>
              <a:latin typeface="Helvetica" pitchFamily="2" charset="0"/>
              <a:ea typeface="+mn-ea"/>
              <a:cs typeface="+mn-cs"/>
            </a:endParaRPr>
          </a:p>
          <a:p>
            <a:pPr marL="128588" marR="0" lvl="0" indent="-128588" algn="l" defTabSz="457200" rtl="0" eaLnBrk="1" fontAlgn="auto" latinLnBrk="0" hangingPunct="1">
              <a:lnSpc>
                <a:spcPct val="100000"/>
              </a:lnSpc>
              <a:spcBef>
                <a:spcPts val="0"/>
              </a:spcBef>
              <a:spcAft>
                <a:spcPts val="0"/>
              </a:spcAft>
              <a:buClrTx/>
              <a:buSzTx/>
              <a:buFontTx/>
              <a:buChar char="-"/>
              <a:tabLst/>
              <a:defRPr/>
            </a:pPr>
            <a:r>
              <a:rPr kumimoji="0" lang="en-GB" sz="675" b="0" i="0" u="none" strike="noStrike" kern="1200" cap="none" spc="0" normalizeH="0" baseline="0" noProof="0">
                <a:ln>
                  <a:noFill/>
                </a:ln>
                <a:solidFill>
                  <a:srgbClr val="000000"/>
                </a:solidFill>
                <a:effectLst/>
                <a:uLnTx/>
                <a:uFillTx/>
                <a:latin typeface="Helvetica" pitchFamily="2" charset="0"/>
                <a:ea typeface="+mn-ea"/>
                <a:cs typeface="+mn-cs"/>
              </a:rPr>
              <a:t>Service Delivery guidelines, 2021 update</a:t>
            </a:r>
          </a:p>
          <a:p>
            <a:pPr marL="128588" marR="0" lvl="0" indent="-128588" algn="l" defTabSz="457200" rtl="0" eaLnBrk="1" fontAlgn="auto" latinLnBrk="0" hangingPunct="1">
              <a:lnSpc>
                <a:spcPct val="100000"/>
              </a:lnSpc>
              <a:spcBef>
                <a:spcPts val="0"/>
              </a:spcBef>
              <a:spcAft>
                <a:spcPts val="0"/>
              </a:spcAft>
              <a:buClrTx/>
              <a:buSzTx/>
              <a:buFontTx/>
              <a:buChar char="-"/>
              <a:tabLst/>
              <a:defRPr/>
            </a:pPr>
            <a:r>
              <a:rPr kumimoji="0" lang="en-GB" sz="675" b="0" i="0" u="none" strike="noStrike" kern="1200" cap="none" spc="0" normalizeH="0" baseline="0" noProof="0">
                <a:ln>
                  <a:noFill/>
                </a:ln>
                <a:solidFill>
                  <a:srgbClr val="000000"/>
                </a:solidFill>
                <a:effectLst/>
                <a:uLnTx/>
                <a:uFillTx/>
                <a:latin typeface="Helvetica" pitchFamily="2" charset="0"/>
                <a:ea typeface="+mn-ea"/>
                <a:cs typeface="+mn-cs"/>
                <a:hlinkClick r:id="rId20"/>
              </a:rPr>
              <a:t>https://apps.who.int/iris/bitstream/handle/10665/341052/9789240023581-eng.pdf</a:t>
            </a:r>
            <a:endParaRPr kumimoji="0" lang="en-GB" sz="675" b="0" i="0" u="none" strike="noStrike" kern="1200" cap="none" spc="0" normalizeH="0" baseline="0" noProof="0">
              <a:ln>
                <a:noFill/>
              </a:ln>
              <a:solidFill>
                <a:srgbClr val="000000"/>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7F3FBD8C-1D28-5035-A799-543A1661B2E9}"/>
              </a:ext>
            </a:extLst>
          </p:cNvPr>
          <p:cNvSpPr/>
          <p:nvPr/>
        </p:nvSpPr>
        <p:spPr>
          <a:xfrm>
            <a:off x="805543" y="2857422"/>
            <a:ext cx="9810074" cy="4989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D408D2E-56AE-952C-EF32-814882EC2A1F}"/>
              </a:ext>
            </a:extLst>
          </p:cNvPr>
          <p:cNvSpPr/>
          <p:nvPr/>
        </p:nvSpPr>
        <p:spPr>
          <a:xfrm>
            <a:off x="836385" y="3764803"/>
            <a:ext cx="9810074" cy="4989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1C4A75C-BD8C-7E52-9A37-A3628940825D}"/>
              </a:ext>
            </a:extLst>
          </p:cNvPr>
          <p:cNvSpPr/>
          <p:nvPr/>
        </p:nvSpPr>
        <p:spPr>
          <a:xfrm>
            <a:off x="836385" y="4343358"/>
            <a:ext cx="9810074" cy="4989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3159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DEE2-AA87-445D-8801-ADA67124EDA8}"/>
              </a:ext>
            </a:extLst>
          </p:cNvPr>
          <p:cNvSpPr>
            <a:spLocks noGrp="1"/>
          </p:cNvSpPr>
          <p:nvPr>
            <p:ph type="title"/>
          </p:nvPr>
        </p:nvSpPr>
        <p:spPr>
          <a:xfrm>
            <a:off x="502920" y="1356360"/>
            <a:ext cx="6470374" cy="4462941"/>
          </a:xfrm>
        </p:spPr>
        <p:txBody>
          <a:bodyPr>
            <a:normAutofit fontScale="90000"/>
          </a:bodyPr>
          <a:lstStyle/>
          <a:p>
            <a:pPr algn="l"/>
            <a:r>
              <a:rPr lang="fr-CH" sz="2700" b="1">
                <a:solidFill>
                  <a:srgbClr val="0070C0"/>
                </a:solidFill>
                <a:latin typeface="Cablri"/>
              </a:rPr>
              <a:t>A </a:t>
            </a:r>
            <a:r>
              <a:rPr lang="fr-CH" sz="2700" b="1" u="sng" err="1">
                <a:solidFill>
                  <a:srgbClr val="0070C0"/>
                </a:solidFill>
                <a:latin typeface="Cablri"/>
              </a:rPr>
              <a:t>means</a:t>
            </a:r>
            <a:r>
              <a:rPr lang="fr-CH" sz="2700" b="1">
                <a:solidFill>
                  <a:srgbClr val="0070C0"/>
                </a:solidFill>
                <a:latin typeface="Cablri"/>
              </a:rPr>
              <a:t> to </a:t>
            </a:r>
            <a:r>
              <a:rPr lang="fr-CH" sz="2700" b="1" err="1">
                <a:solidFill>
                  <a:srgbClr val="0070C0"/>
                </a:solidFill>
                <a:latin typeface="Cablri"/>
              </a:rPr>
              <a:t>person</a:t>
            </a:r>
            <a:r>
              <a:rPr lang="fr-CH" sz="2700" b="1">
                <a:solidFill>
                  <a:srgbClr val="0070C0"/>
                </a:solidFill>
                <a:latin typeface="Cablri"/>
              </a:rPr>
              <a:t> </a:t>
            </a:r>
            <a:r>
              <a:rPr lang="fr-CH" sz="2700" b="1" err="1">
                <a:solidFill>
                  <a:srgbClr val="0070C0"/>
                </a:solidFill>
                <a:latin typeface="Cablri"/>
              </a:rPr>
              <a:t>centred</a:t>
            </a:r>
            <a:r>
              <a:rPr lang="fr-CH" sz="2700" b="1">
                <a:solidFill>
                  <a:srgbClr val="0070C0"/>
                </a:solidFill>
                <a:latin typeface="Cablri"/>
              </a:rPr>
              <a:t> care and </a:t>
            </a:r>
            <a:r>
              <a:rPr lang="fr-CH" sz="2700" b="1" err="1">
                <a:solidFill>
                  <a:srgbClr val="0070C0"/>
                </a:solidFill>
                <a:latin typeface="Cablri"/>
              </a:rPr>
              <a:t>sustainability</a:t>
            </a:r>
            <a:br>
              <a:rPr lang="fr-CH" sz="2700" b="0">
                <a:latin typeface="Cablri"/>
              </a:rPr>
            </a:br>
            <a:br>
              <a:rPr lang="fr-CH" sz="2700" b="0">
                <a:latin typeface="Cablri"/>
              </a:rPr>
            </a:br>
            <a:r>
              <a:rPr lang="fr-CH" sz="2700" b="0" err="1">
                <a:latin typeface="Cablri"/>
              </a:rPr>
              <a:t>Two</a:t>
            </a:r>
            <a:r>
              <a:rPr lang="fr-CH" sz="2700" b="0">
                <a:latin typeface="Cablri"/>
              </a:rPr>
              <a:t> key </a:t>
            </a:r>
            <a:r>
              <a:rPr lang="fr-CH" sz="2700" b="0" err="1">
                <a:latin typeface="Cablri"/>
              </a:rPr>
              <a:t>domains</a:t>
            </a:r>
            <a:r>
              <a:rPr lang="fr-CH" sz="2700" b="0">
                <a:latin typeface="Cablri"/>
              </a:rPr>
              <a:t> - </a:t>
            </a:r>
            <a:r>
              <a:rPr lang="fr-CH" sz="2700" b="1" err="1">
                <a:latin typeface="Cablri"/>
              </a:rPr>
              <a:t>health</a:t>
            </a:r>
            <a:r>
              <a:rPr lang="fr-CH" sz="2700" b="1">
                <a:latin typeface="Cablri"/>
              </a:rPr>
              <a:t> services and </a:t>
            </a:r>
            <a:r>
              <a:rPr lang="fr-CH" sz="2700" b="1" err="1">
                <a:latin typeface="Cablri"/>
              </a:rPr>
              <a:t>health</a:t>
            </a:r>
            <a:r>
              <a:rPr lang="fr-CH" sz="2700" b="1">
                <a:latin typeface="Cablri"/>
              </a:rPr>
              <a:t> </a:t>
            </a:r>
            <a:r>
              <a:rPr lang="fr-CH" sz="2700" b="1" err="1">
                <a:latin typeface="Cablri"/>
              </a:rPr>
              <a:t>systems</a:t>
            </a:r>
            <a:r>
              <a:rPr lang="fr-CH" sz="2700" b="1">
                <a:latin typeface="Cablri"/>
              </a:rPr>
              <a:t> (</a:t>
            </a:r>
            <a:r>
              <a:rPr lang="fr-CH" sz="2700" b="0">
                <a:latin typeface="Cablri"/>
              </a:rPr>
              <a:t>i.e. </a:t>
            </a:r>
            <a:r>
              <a:rPr lang="fr-CH" sz="2700" b="0" err="1">
                <a:latin typeface="Cablri"/>
              </a:rPr>
              <a:t>governance</a:t>
            </a:r>
            <a:r>
              <a:rPr lang="fr-CH" sz="2700" b="0">
                <a:latin typeface="Cablri"/>
              </a:rPr>
              <a:t>, </a:t>
            </a:r>
            <a:r>
              <a:rPr lang="fr-CH" sz="2700" b="0" err="1">
                <a:latin typeface="Cablri"/>
              </a:rPr>
              <a:t>financing</a:t>
            </a:r>
            <a:r>
              <a:rPr lang="fr-CH" sz="2700" b="0">
                <a:latin typeface="Cablri"/>
              </a:rPr>
              <a:t>, </a:t>
            </a:r>
            <a:r>
              <a:rPr lang="fr-CH" sz="2700" b="0" err="1">
                <a:latin typeface="Cablri"/>
              </a:rPr>
              <a:t>supply</a:t>
            </a:r>
            <a:r>
              <a:rPr lang="fr-CH" sz="2700" b="0">
                <a:latin typeface="Cablri"/>
              </a:rPr>
              <a:t> </a:t>
            </a:r>
            <a:r>
              <a:rPr lang="fr-CH" sz="2700" b="0" err="1">
                <a:latin typeface="Cablri"/>
              </a:rPr>
              <a:t>chain</a:t>
            </a:r>
            <a:r>
              <a:rPr lang="fr-CH" sz="2700" b="0">
                <a:latin typeface="Cablri"/>
              </a:rPr>
              <a:t>, </a:t>
            </a:r>
            <a:r>
              <a:rPr lang="fr-CH" sz="2700" b="0" err="1">
                <a:latin typeface="Cablri"/>
              </a:rPr>
              <a:t>human</a:t>
            </a:r>
            <a:r>
              <a:rPr lang="fr-CH" sz="2700" b="0">
                <a:latin typeface="Cablri"/>
              </a:rPr>
              <a:t> </a:t>
            </a:r>
            <a:r>
              <a:rPr lang="en-GB" sz="2700" b="0">
                <a:latin typeface="Cablri"/>
              </a:rPr>
              <a:t>resources</a:t>
            </a:r>
            <a:r>
              <a:rPr lang="fr-CH" sz="2700" b="0">
                <a:latin typeface="Cablri"/>
              </a:rPr>
              <a:t>, </a:t>
            </a:r>
            <a:r>
              <a:rPr lang="en-GB" sz="2700" b="0">
                <a:latin typeface="Cablri"/>
              </a:rPr>
              <a:t>laboratory</a:t>
            </a:r>
            <a:r>
              <a:rPr lang="fr-CH" sz="2700" b="0">
                <a:latin typeface="Cablri"/>
              </a:rPr>
              <a:t>, </a:t>
            </a:r>
            <a:r>
              <a:rPr lang="fr-CH" sz="2700" b="0" err="1">
                <a:latin typeface="Cablri"/>
              </a:rPr>
              <a:t>health</a:t>
            </a:r>
            <a:r>
              <a:rPr lang="fr-CH" sz="2700" b="0">
                <a:latin typeface="Cablri"/>
              </a:rPr>
              <a:t> information system etc.)</a:t>
            </a:r>
            <a:br>
              <a:rPr lang="fr-CH" sz="2700" b="0">
                <a:latin typeface="Cablri"/>
              </a:rPr>
            </a:br>
            <a:br>
              <a:rPr lang="fr-CH" sz="2700" b="0">
                <a:latin typeface="Cablri"/>
              </a:rPr>
            </a:br>
            <a:r>
              <a:rPr lang="fr-CH" sz="2700" b="0">
                <a:latin typeface="Cablri"/>
              </a:rPr>
              <a:t>Service </a:t>
            </a:r>
            <a:r>
              <a:rPr lang="fr-CH" sz="2700" b="0" err="1">
                <a:latin typeface="Cablri"/>
              </a:rPr>
              <a:t>integration</a:t>
            </a:r>
            <a:r>
              <a:rPr lang="fr-CH" sz="2700" b="0">
                <a:latin typeface="Cablri"/>
              </a:rPr>
              <a:t> </a:t>
            </a:r>
            <a:r>
              <a:rPr lang="fr-CH" sz="2700" b="0" err="1">
                <a:latin typeface="Cablri"/>
              </a:rPr>
              <a:t>requires</a:t>
            </a:r>
            <a:r>
              <a:rPr lang="fr-CH" sz="2700" b="0">
                <a:latin typeface="Cablri"/>
              </a:rPr>
              <a:t> at least a </a:t>
            </a:r>
            <a:r>
              <a:rPr lang="fr-CH" sz="2700" b="0" err="1">
                <a:latin typeface="Cablri"/>
              </a:rPr>
              <a:t>partially</a:t>
            </a:r>
            <a:r>
              <a:rPr lang="fr-CH" sz="2700" b="0">
                <a:latin typeface="Cablri"/>
              </a:rPr>
              <a:t> </a:t>
            </a:r>
            <a:r>
              <a:rPr lang="fr-CH" sz="2700" b="0" err="1">
                <a:latin typeface="Cablri"/>
              </a:rPr>
              <a:t>functioning</a:t>
            </a:r>
            <a:r>
              <a:rPr lang="fr-CH" sz="2700" b="0">
                <a:latin typeface="Cablri"/>
              </a:rPr>
              <a:t> </a:t>
            </a:r>
            <a:r>
              <a:rPr lang="fr-CH" sz="2700" b="0" err="1">
                <a:latin typeface="Cablri"/>
              </a:rPr>
              <a:t>integrated</a:t>
            </a:r>
            <a:r>
              <a:rPr lang="fr-CH" sz="2700" b="0">
                <a:latin typeface="Cablri"/>
              </a:rPr>
              <a:t> system</a:t>
            </a:r>
            <a:br>
              <a:rPr lang="fr-CH" sz="2700" b="0">
                <a:latin typeface="Cablri"/>
              </a:rPr>
            </a:br>
            <a:br>
              <a:rPr lang="fr-CH" sz="2700" b="0">
                <a:latin typeface="Cablri"/>
              </a:rPr>
            </a:br>
            <a:r>
              <a:rPr lang="fr-CH" sz="2700" b="0" err="1">
                <a:latin typeface="Cablri"/>
              </a:rPr>
              <a:t>Role</a:t>
            </a:r>
            <a:r>
              <a:rPr lang="fr-CH" sz="2700" b="0">
                <a:latin typeface="Cablri"/>
              </a:rPr>
              <a:t> </a:t>
            </a:r>
            <a:r>
              <a:rPr lang="fr-CH" sz="2700" b="1">
                <a:latin typeface="Cablri"/>
              </a:rPr>
              <a:t>of </a:t>
            </a:r>
            <a:r>
              <a:rPr lang="fr-CH" sz="2700" b="1" err="1">
                <a:latin typeface="Cablri"/>
              </a:rPr>
              <a:t>community</a:t>
            </a:r>
            <a:r>
              <a:rPr lang="fr-CH" sz="2700" b="1">
                <a:latin typeface="Cablri"/>
              </a:rPr>
              <a:t> and multi-</a:t>
            </a:r>
            <a:r>
              <a:rPr lang="fr-CH" sz="2700" b="1" err="1">
                <a:latin typeface="Cablri"/>
              </a:rPr>
              <a:t>sectoral</a:t>
            </a:r>
            <a:r>
              <a:rPr lang="fr-CH" sz="2700" b="1">
                <a:latin typeface="Cablri"/>
              </a:rPr>
              <a:t> action </a:t>
            </a:r>
            <a:r>
              <a:rPr lang="fr-CH" sz="2700" b="0" err="1">
                <a:latin typeface="Cablri"/>
              </a:rPr>
              <a:t>fundamental</a:t>
            </a:r>
            <a:r>
              <a:rPr lang="fr-CH" sz="2700" b="0">
                <a:latin typeface="Cablri"/>
              </a:rPr>
              <a:t> to </a:t>
            </a:r>
            <a:r>
              <a:rPr lang="fr-CH" sz="2700" b="0" err="1">
                <a:latin typeface="Cablri"/>
              </a:rPr>
              <a:t>demand</a:t>
            </a:r>
            <a:r>
              <a:rPr lang="fr-CH" sz="2700" b="0">
                <a:latin typeface="Cablri"/>
              </a:rPr>
              <a:t> </a:t>
            </a:r>
            <a:r>
              <a:rPr lang="fr-CH" sz="2700" b="0" err="1">
                <a:latin typeface="Cablri"/>
              </a:rPr>
              <a:t>generation</a:t>
            </a:r>
            <a:r>
              <a:rPr lang="fr-CH" sz="2700" b="0">
                <a:latin typeface="Cablri"/>
              </a:rPr>
              <a:t> for </a:t>
            </a:r>
            <a:r>
              <a:rPr lang="fr-CH" sz="2700" b="0" err="1">
                <a:latin typeface="Cablri"/>
              </a:rPr>
              <a:t>integrated</a:t>
            </a:r>
            <a:r>
              <a:rPr lang="fr-CH" sz="2700" b="0">
                <a:latin typeface="Cablri"/>
              </a:rPr>
              <a:t> services. </a:t>
            </a:r>
            <a:endParaRPr lang="en-US" sz="2700" b="0">
              <a:latin typeface="Cablri"/>
            </a:endParaRPr>
          </a:p>
        </p:txBody>
      </p:sp>
      <p:sp>
        <p:nvSpPr>
          <p:cNvPr id="3" name="TextBox 2">
            <a:extLst>
              <a:ext uri="{FF2B5EF4-FFF2-40B4-BE49-F238E27FC236}">
                <a16:creationId xmlns:a16="http://schemas.microsoft.com/office/drawing/2014/main" id="{2F2F97FE-D461-DA22-B077-525992894935}"/>
              </a:ext>
            </a:extLst>
          </p:cNvPr>
          <p:cNvSpPr txBox="1"/>
          <p:nvPr/>
        </p:nvSpPr>
        <p:spPr>
          <a:xfrm>
            <a:off x="381000" y="533385"/>
            <a:ext cx="6271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panose="020F0502020204030204"/>
                <a:ea typeface="+mn-ea"/>
                <a:cs typeface="+mn-cs"/>
              </a:rPr>
              <a:t>Integration</a:t>
            </a:r>
          </a:p>
        </p:txBody>
      </p:sp>
    </p:spTree>
    <p:extLst>
      <p:ext uri="{BB962C8B-B14F-4D97-AF65-F5344CB8AC3E}">
        <p14:creationId xmlns:p14="http://schemas.microsoft.com/office/powerpoint/2010/main" val="12321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6C8B-A670-D5CA-3DD2-8074FCA49B9C}"/>
              </a:ext>
            </a:extLst>
          </p:cNvPr>
          <p:cNvSpPr>
            <a:spLocks noGrp="1"/>
          </p:cNvSpPr>
          <p:nvPr>
            <p:ph type="title"/>
          </p:nvPr>
        </p:nvSpPr>
        <p:spPr>
          <a:xfrm>
            <a:off x="442912" y="1401624"/>
            <a:ext cx="6844007" cy="1260000"/>
          </a:xfrm>
        </p:spPr>
        <p:txBody>
          <a:bodyPr/>
          <a:lstStyle/>
          <a:p>
            <a:r>
              <a:rPr lang="en-US" dirty="0"/>
              <a:t>Some more PCC terms</a:t>
            </a:r>
            <a:endParaRPr lang="en-CH" dirty="0"/>
          </a:p>
        </p:txBody>
      </p:sp>
      <p:sp>
        <p:nvSpPr>
          <p:cNvPr id="3" name="Content Placeholder 2">
            <a:extLst>
              <a:ext uri="{FF2B5EF4-FFF2-40B4-BE49-F238E27FC236}">
                <a16:creationId xmlns:a16="http://schemas.microsoft.com/office/drawing/2014/main" id="{F0944D74-FA44-4D78-8587-D17938D18E15}"/>
              </a:ext>
            </a:extLst>
          </p:cNvPr>
          <p:cNvSpPr>
            <a:spLocks noGrp="1"/>
          </p:cNvSpPr>
          <p:nvPr>
            <p:ph idx="1"/>
          </p:nvPr>
        </p:nvSpPr>
        <p:spPr/>
        <p:txBody>
          <a:bodyPr/>
          <a:lstStyle/>
          <a:p>
            <a:r>
              <a:rPr lang="en-US" dirty="0"/>
              <a:t>Cultural humility</a:t>
            </a:r>
          </a:p>
          <a:p>
            <a:r>
              <a:rPr lang="en-US" dirty="0"/>
              <a:t>Differentiated service delivery (DSD)</a:t>
            </a:r>
          </a:p>
          <a:p>
            <a:r>
              <a:rPr lang="en-US" dirty="0"/>
              <a:t>Gender-affirming care</a:t>
            </a:r>
          </a:p>
          <a:p>
            <a:r>
              <a:rPr lang="en-US" dirty="0"/>
              <a:t>Harm reduction</a:t>
            </a:r>
          </a:p>
          <a:p>
            <a:r>
              <a:rPr lang="en-US" dirty="0"/>
              <a:t>Integrated healthcare services</a:t>
            </a:r>
          </a:p>
          <a:p>
            <a:r>
              <a:rPr lang="en-US" dirty="0"/>
              <a:t>Social participation</a:t>
            </a:r>
          </a:p>
          <a:p>
            <a:r>
              <a:rPr lang="en-US" dirty="0"/>
              <a:t>Universal health coverage (UHC)</a:t>
            </a:r>
            <a:endParaRPr lang="en-CH" dirty="0"/>
          </a:p>
        </p:txBody>
      </p:sp>
      <p:sp>
        <p:nvSpPr>
          <p:cNvPr id="4" name="TextBox 3">
            <a:extLst>
              <a:ext uri="{FF2B5EF4-FFF2-40B4-BE49-F238E27FC236}">
                <a16:creationId xmlns:a16="http://schemas.microsoft.com/office/drawing/2014/main" id="{03E23E26-2D04-0580-8A5C-12A16C27A73A}"/>
              </a:ext>
            </a:extLst>
          </p:cNvPr>
          <p:cNvSpPr txBox="1"/>
          <p:nvPr/>
        </p:nvSpPr>
        <p:spPr>
          <a:xfrm>
            <a:off x="6178550" y="2464017"/>
            <a:ext cx="5327650" cy="3416320"/>
          </a:xfrm>
          <a:prstGeom prst="rect">
            <a:avLst/>
          </a:prstGeom>
          <a:solidFill>
            <a:srgbClr val="013B4F"/>
          </a:solidFill>
        </p:spPr>
        <p:txBody>
          <a:bodyPr wrap="square" rtlCol="0">
            <a:spAutoFit/>
          </a:bodyPr>
          <a:lstStyle/>
          <a:p>
            <a:r>
              <a:rPr lang="en-US" b="1" dirty="0">
                <a:solidFill>
                  <a:srgbClr val="F5F0E5"/>
                </a:solidFill>
              </a:rPr>
              <a:t>Reflection</a:t>
            </a:r>
          </a:p>
          <a:p>
            <a:endParaRPr lang="en-US" b="1" dirty="0">
              <a:solidFill>
                <a:srgbClr val="F5F0E5"/>
              </a:solidFill>
            </a:endParaRPr>
          </a:p>
          <a:p>
            <a:pPr marL="342900" indent="-342900">
              <a:buFont typeface="+mj-lt"/>
              <a:buAutoNum type="arabicPeriod"/>
            </a:pPr>
            <a:r>
              <a:rPr lang="en-US" b="1" dirty="0">
                <a:solidFill>
                  <a:srgbClr val="F5F0E5"/>
                </a:solidFill>
              </a:rPr>
              <a:t>Which terms are new to you?</a:t>
            </a:r>
          </a:p>
          <a:p>
            <a:pPr marL="342900" indent="-342900">
              <a:buFont typeface="+mj-lt"/>
              <a:buAutoNum type="arabicPeriod"/>
            </a:pPr>
            <a:endParaRPr lang="en-CH" b="1" dirty="0">
              <a:solidFill>
                <a:srgbClr val="F5F0E5"/>
              </a:solidFill>
            </a:endParaRPr>
          </a:p>
          <a:p>
            <a:pPr marL="342900" indent="-342900">
              <a:buFont typeface="+mj-lt"/>
              <a:buAutoNum type="arabicPeriod"/>
            </a:pPr>
            <a:r>
              <a:rPr lang="en-US" b="1" dirty="0">
                <a:solidFill>
                  <a:srgbClr val="F5F0E5"/>
                </a:solidFill>
              </a:rPr>
              <a:t>Read definitions on page 37-39 of workbook.</a:t>
            </a:r>
          </a:p>
          <a:p>
            <a:pPr marL="342900" indent="-342900">
              <a:buFont typeface="+mj-lt"/>
              <a:buAutoNum type="arabicPeriod"/>
            </a:pPr>
            <a:endParaRPr lang="en-US" b="1" dirty="0">
              <a:solidFill>
                <a:srgbClr val="F5F0E5"/>
              </a:solidFill>
            </a:endParaRPr>
          </a:p>
          <a:p>
            <a:pPr marL="342900" indent="-342900">
              <a:buFont typeface="+mj-lt"/>
              <a:buAutoNum type="arabicPeriod"/>
            </a:pPr>
            <a:r>
              <a:rPr lang="en-US" b="1" dirty="0">
                <a:solidFill>
                  <a:srgbClr val="F5F0E5"/>
                </a:solidFill>
              </a:rPr>
              <a:t>Any volunteers to share a story that illustrates one of these definitions?</a:t>
            </a:r>
          </a:p>
          <a:p>
            <a:pPr marL="342900" indent="-342900">
              <a:buFont typeface="+mj-lt"/>
              <a:buAutoNum type="arabicPeriod"/>
            </a:pPr>
            <a:endParaRPr lang="en-US" b="1" dirty="0">
              <a:solidFill>
                <a:srgbClr val="F5F0E5"/>
              </a:solidFill>
            </a:endParaRPr>
          </a:p>
          <a:p>
            <a:pPr marL="342900" indent="-342900">
              <a:buFont typeface="+mj-lt"/>
              <a:buAutoNum type="arabicPeriod"/>
            </a:pPr>
            <a:r>
              <a:rPr lang="en-US" b="1" dirty="0">
                <a:solidFill>
                  <a:srgbClr val="F5F0E5"/>
                </a:solidFill>
              </a:rPr>
              <a:t>Any questions on these definitions?</a:t>
            </a:r>
          </a:p>
          <a:p>
            <a:endParaRPr lang="en-US" b="1" dirty="0">
              <a:solidFill>
                <a:srgbClr val="F5F0E5"/>
              </a:solidFill>
            </a:endParaRPr>
          </a:p>
        </p:txBody>
      </p:sp>
    </p:spTree>
    <p:extLst>
      <p:ext uri="{BB962C8B-B14F-4D97-AF65-F5344CB8AC3E}">
        <p14:creationId xmlns:p14="http://schemas.microsoft.com/office/powerpoint/2010/main" val="23958973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AF4A6D-8266-2E4B-869E-B33A401A29B9}"/>
              </a:ext>
            </a:extLst>
          </p:cNvPr>
          <p:cNvSpPr txBox="1"/>
          <p:nvPr/>
        </p:nvSpPr>
        <p:spPr>
          <a:xfrm>
            <a:off x="302178" y="-42662"/>
            <a:ext cx="7992703"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Integration and shared approaches</a:t>
            </a:r>
            <a:endParaRPr kumimoji="0" lang="en-GB"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11" name="Table 11">
            <a:extLst>
              <a:ext uri="{FF2B5EF4-FFF2-40B4-BE49-F238E27FC236}">
                <a16:creationId xmlns:a16="http://schemas.microsoft.com/office/drawing/2014/main" id="{0E5803F4-C8BB-4B42-A436-D55CE6B64BE8}"/>
              </a:ext>
            </a:extLst>
          </p:cNvPr>
          <p:cNvGraphicFramePr>
            <a:graphicFrameLocks noGrp="1"/>
          </p:cNvGraphicFramePr>
          <p:nvPr/>
        </p:nvGraphicFramePr>
        <p:xfrm>
          <a:off x="397565" y="722997"/>
          <a:ext cx="11141765" cy="5181476"/>
        </p:xfrm>
        <a:graphic>
          <a:graphicData uri="http://schemas.openxmlformats.org/drawingml/2006/table">
            <a:tbl>
              <a:tblPr firstRow="1" bandRow="1">
                <a:tableStyleId>{72833802-FEF1-4C79-8D5D-14CF1EAF98D9}</a:tableStyleId>
              </a:tblPr>
              <a:tblGrid>
                <a:gridCol w="3526784">
                  <a:extLst>
                    <a:ext uri="{9D8B030D-6E8A-4147-A177-3AD203B41FA5}">
                      <a16:colId xmlns:a16="http://schemas.microsoft.com/office/drawing/2014/main" val="2367416843"/>
                    </a:ext>
                  </a:extLst>
                </a:gridCol>
                <a:gridCol w="7614981">
                  <a:extLst>
                    <a:ext uri="{9D8B030D-6E8A-4147-A177-3AD203B41FA5}">
                      <a16:colId xmlns:a16="http://schemas.microsoft.com/office/drawing/2014/main" val="3690175319"/>
                    </a:ext>
                  </a:extLst>
                </a:gridCol>
              </a:tblGrid>
              <a:tr h="353155">
                <a:tc>
                  <a:txBody>
                    <a:bodyPr/>
                    <a:lstStyle/>
                    <a:p>
                      <a:r>
                        <a:rPr lang="en-GB" sz="1600" b="1">
                          <a:latin typeface="Cablri"/>
                        </a:rPr>
                        <a:t>Integration entry points</a:t>
                      </a:r>
                      <a:endParaRPr lang="en-GB" sz="1600" b="1">
                        <a:latin typeface="Cablri"/>
                        <a:cs typeface="Calibri" panose="020F0502020204030204" pitchFamily="34" charset="0"/>
                      </a:endParaRPr>
                    </a:p>
                  </a:txBody>
                  <a:tcPr marL="68580" marR="68580" marT="34290" marB="34290"/>
                </a:tc>
                <a:tc>
                  <a:txBody>
                    <a:bodyPr/>
                    <a:lstStyle/>
                    <a:p>
                      <a:r>
                        <a:rPr lang="en-GB" sz="1600" b="1">
                          <a:latin typeface="Cablri"/>
                        </a:rPr>
                        <a:t>Examples of integration opportunities across HIV, viral hepatitis and STIs</a:t>
                      </a:r>
                      <a:endParaRPr lang="en-GB" sz="1600" b="1">
                        <a:latin typeface="Cablri"/>
                        <a:cs typeface="Calibri" panose="020F0502020204030204" pitchFamily="34" charset="0"/>
                      </a:endParaRPr>
                    </a:p>
                  </a:txBody>
                  <a:tcPr marL="68580" marR="68580" marT="34290" marB="34290"/>
                </a:tc>
                <a:extLst>
                  <a:ext uri="{0D108BD9-81ED-4DB2-BD59-A6C34878D82A}">
                    <a16:rowId xmlns:a16="http://schemas.microsoft.com/office/drawing/2014/main" val="2437025474"/>
                  </a:ext>
                </a:extLst>
              </a:tr>
              <a:tr h="768785">
                <a:tc>
                  <a:txBody>
                    <a:bodyPr/>
                    <a:lstStyle/>
                    <a:p>
                      <a:r>
                        <a:rPr lang="en-GB" sz="1600" b="1">
                          <a:latin typeface="Cablri"/>
                        </a:rPr>
                        <a:t>Common modes of transmission</a:t>
                      </a:r>
                      <a:r>
                        <a:rPr lang="en-GB" sz="1600">
                          <a:latin typeface="Cablri"/>
                        </a:rPr>
                        <a:t>, incl. sexual transmission, vertical transmission, injecting drug use</a:t>
                      </a:r>
                    </a:p>
                  </a:txBody>
                  <a:tcPr marL="68580" marR="68580" marT="34290" marB="34290">
                    <a:solidFill>
                      <a:schemeClr val="bg1"/>
                    </a:solidFill>
                  </a:tcPr>
                </a:tc>
                <a:tc>
                  <a:txBody>
                    <a:bodyPr/>
                    <a:lstStyle/>
                    <a:p>
                      <a:r>
                        <a:rPr lang="en-GB" sz="1600">
                          <a:latin typeface="Cablri"/>
                        </a:rPr>
                        <a:t>Common approaches to shared prevention interventions such as harm reduction, ”triple elimination”, linkages with sexual and reproductive health, etc. </a:t>
                      </a:r>
                      <a:endParaRPr lang="en-GB" sz="1600">
                        <a:latin typeface="Cablri"/>
                        <a:cs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4204342033"/>
                  </a:ext>
                </a:extLst>
              </a:tr>
              <a:tr h="534489">
                <a:tc>
                  <a:txBody>
                    <a:bodyPr/>
                    <a:lstStyle/>
                    <a:p>
                      <a:r>
                        <a:rPr lang="en-GB" sz="1600" b="1">
                          <a:latin typeface="Cablri"/>
                        </a:rPr>
                        <a:t>Comorbidities</a:t>
                      </a:r>
                      <a:r>
                        <a:rPr lang="en-GB" sz="1600">
                          <a:latin typeface="Cablri"/>
                        </a:rPr>
                        <a:t> among HIV, viral hepatitis and STIs</a:t>
                      </a:r>
                      <a:endParaRPr lang="en-GB" sz="1600">
                        <a:latin typeface="Cablri"/>
                        <a:cs typeface="Calibri" panose="020F0502020204030204" pitchFamily="34" charset="0"/>
                      </a:endParaRPr>
                    </a:p>
                  </a:txBody>
                  <a:tcPr marL="68580" marR="68580" marT="34290" marB="34290">
                    <a:solidFill>
                      <a:schemeClr val="bg1"/>
                    </a:solidFill>
                  </a:tcPr>
                </a:tc>
                <a:tc>
                  <a:txBody>
                    <a:bodyPr/>
                    <a:lstStyle/>
                    <a:p>
                      <a:r>
                        <a:rPr lang="en-GB" sz="1600">
                          <a:latin typeface="Cablri"/>
                        </a:rPr>
                        <a:t>Integrating services such as screening priority populations for HIV and STIs in the same visit</a:t>
                      </a:r>
                      <a:endParaRPr lang="en-GB" sz="1600">
                        <a:latin typeface="Cablri"/>
                        <a:cs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3073935996"/>
                  </a:ext>
                </a:extLst>
              </a:tr>
              <a:tr h="534489">
                <a:tc>
                  <a:txBody>
                    <a:bodyPr/>
                    <a:lstStyle/>
                    <a:p>
                      <a:r>
                        <a:rPr lang="en-GB" sz="1600" b="1">
                          <a:latin typeface="Cablri"/>
                        </a:rPr>
                        <a:t>Other disease interactions (</a:t>
                      </a:r>
                      <a:r>
                        <a:rPr lang="en-GB" sz="1600">
                          <a:latin typeface="Cablri"/>
                        </a:rPr>
                        <a:t>TB/HIV, NCDs, mental health, etc)</a:t>
                      </a:r>
                      <a:endParaRPr lang="en-GB" sz="1600">
                        <a:latin typeface="Cablri"/>
                        <a:cs typeface="Calibri" panose="020F0502020204030204" pitchFamily="34" charset="0"/>
                      </a:endParaRPr>
                    </a:p>
                  </a:txBody>
                  <a:tcPr marL="68580" marR="68580" marT="34290" marB="34290">
                    <a:solidFill>
                      <a:schemeClr val="bg1"/>
                    </a:solidFill>
                  </a:tcPr>
                </a:tc>
                <a:tc>
                  <a:txBody>
                    <a:bodyPr/>
                    <a:lstStyle/>
                    <a:p>
                      <a:r>
                        <a:rPr lang="en-GB" sz="1600">
                          <a:latin typeface="Cablri"/>
                        </a:rPr>
                        <a:t>Promoting linkages with other disease programmes such as with TB, cancer, NCDs, mental health, promoting disability-inclusive programming, etc</a:t>
                      </a:r>
                      <a:endParaRPr lang="en-GB" sz="1600">
                        <a:latin typeface="Cablri"/>
                        <a:cs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1080359173"/>
                  </a:ext>
                </a:extLst>
              </a:tr>
              <a:tr h="1003081">
                <a:tc>
                  <a:txBody>
                    <a:bodyPr/>
                    <a:lstStyle/>
                    <a:p>
                      <a:r>
                        <a:rPr lang="en-GB" sz="1600" b="1">
                          <a:latin typeface="Cablri"/>
                        </a:rPr>
                        <a:t>Common populations </a:t>
                      </a:r>
                      <a:r>
                        <a:rPr lang="en-GB" sz="1600">
                          <a:latin typeface="Cablri"/>
                        </a:rPr>
                        <a:t>affected by multiple diseases e.g. underserved/poor, young people, key populations</a:t>
                      </a:r>
                      <a:endParaRPr lang="en-GB" sz="1600">
                        <a:latin typeface="Cablri"/>
                        <a:cs typeface="Calibri" panose="020F0502020204030204" pitchFamily="34" charset="0"/>
                      </a:endParaRPr>
                    </a:p>
                  </a:txBody>
                  <a:tcPr marL="68580" marR="68580" marT="34290" marB="34290">
                    <a:solidFill>
                      <a:schemeClr val="bg1"/>
                    </a:solidFill>
                  </a:tcPr>
                </a:tc>
                <a:tc>
                  <a:txBody>
                    <a:bodyPr/>
                    <a:lstStyle/>
                    <a:p>
                      <a:r>
                        <a:rPr lang="en-GB" sz="1600">
                          <a:latin typeface="Cablri"/>
                        </a:rPr>
                        <a:t>Providing comprehensive services at the same encounter or location such as pregnant women accessing testing for HIV, hepatitis B virus and syphilis at the same antenatal visit</a:t>
                      </a:r>
                      <a:endParaRPr lang="en-GB" sz="1600">
                        <a:latin typeface="Cablri"/>
                        <a:cs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3689975482"/>
                  </a:ext>
                </a:extLst>
              </a:tr>
              <a:tr h="768785">
                <a:tc>
                  <a:txBody>
                    <a:bodyPr/>
                    <a:lstStyle/>
                    <a:p>
                      <a:r>
                        <a:rPr lang="en-GB" sz="1600" b="1">
                          <a:latin typeface="Cablri"/>
                        </a:rPr>
                        <a:t>Common service delivery </a:t>
                      </a:r>
                      <a:r>
                        <a:rPr lang="en-GB" sz="1600">
                          <a:latin typeface="Cablri"/>
                        </a:rPr>
                        <a:t>platforms and providers</a:t>
                      </a:r>
                      <a:endParaRPr lang="en-GB" sz="1600">
                        <a:latin typeface="Cablri"/>
                        <a:cs typeface="Calibri" panose="020F0502020204030204" pitchFamily="34" charset="0"/>
                      </a:endParaRPr>
                    </a:p>
                  </a:txBody>
                  <a:tcPr marL="68580" marR="68580" marT="34290" marB="34290">
                    <a:solidFill>
                      <a:schemeClr val="bg1"/>
                    </a:solidFill>
                  </a:tcPr>
                </a:tc>
                <a:tc>
                  <a:txBody>
                    <a:bodyPr/>
                    <a:lstStyle/>
                    <a:p>
                      <a:r>
                        <a:rPr lang="en-GB" sz="1600">
                          <a:latin typeface="Cablri"/>
                        </a:rPr>
                        <a:t>Strengthening linkages or fully integrated service delivery such as antenatal care for pregnant women, targeted community outreach to sex workers, coordinated delivery of self-tests for HIV and self-sampling for certain STIs, etc.</a:t>
                      </a:r>
                      <a:endParaRPr lang="en-GB" sz="1600">
                        <a:latin typeface="Cablri"/>
                        <a:cs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273205750"/>
                  </a:ext>
                </a:extLst>
              </a:tr>
              <a:tr h="534489">
                <a:tc>
                  <a:txBody>
                    <a:bodyPr/>
                    <a:lstStyle/>
                    <a:p>
                      <a:r>
                        <a:rPr lang="en-GB" sz="1600" b="1">
                          <a:latin typeface="Cablri"/>
                        </a:rPr>
                        <a:t>Common health system </a:t>
                      </a:r>
                      <a:r>
                        <a:rPr lang="en-GB" sz="1600">
                          <a:latin typeface="Cablri"/>
                        </a:rPr>
                        <a:t>resources</a:t>
                      </a:r>
                      <a:endParaRPr lang="en-GB" sz="1600">
                        <a:latin typeface="Cablri"/>
                        <a:cs typeface="Calibri" panose="020F0502020204030204" pitchFamily="34" charset="0"/>
                      </a:endParaRPr>
                    </a:p>
                  </a:txBody>
                  <a:tcPr marL="68580" marR="68580" marT="34290" marB="34290">
                    <a:solidFill>
                      <a:schemeClr val="bg1"/>
                    </a:solidFill>
                  </a:tcPr>
                </a:tc>
                <a:tc>
                  <a:txBody>
                    <a:bodyPr/>
                    <a:lstStyle/>
                    <a:p>
                      <a:r>
                        <a:rPr lang="en-GB" sz="1600">
                          <a:latin typeface="Cablri"/>
                        </a:rPr>
                        <a:t>joint approaches to strengthen health workforce, coordinated or integrated use of equipment such as multiplex diagnostic tools, shared investments in HMIS, etc</a:t>
                      </a:r>
                      <a:endParaRPr lang="en-GB" sz="1600">
                        <a:latin typeface="Cablri"/>
                        <a:cs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181019459"/>
                  </a:ext>
                </a:extLst>
              </a:tr>
              <a:tr h="534489">
                <a:tc>
                  <a:txBody>
                    <a:bodyPr/>
                    <a:lstStyle/>
                    <a:p>
                      <a:r>
                        <a:rPr lang="en-GB" sz="1600">
                          <a:latin typeface="Cablri"/>
                        </a:rPr>
                        <a:t>Joint approaches to address </a:t>
                      </a:r>
                      <a:r>
                        <a:rPr lang="en-GB" sz="1600" b="1">
                          <a:latin typeface="Cablri"/>
                        </a:rPr>
                        <a:t>social determinants</a:t>
                      </a:r>
                      <a:endParaRPr lang="en-GB" sz="1600" b="1">
                        <a:latin typeface="Cablri"/>
                        <a:cs typeface="Calibri" panose="020F0502020204030204" pitchFamily="34" charset="0"/>
                      </a:endParaRPr>
                    </a:p>
                  </a:txBody>
                  <a:tcPr marL="68580" marR="68580" marT="34290" marB="34290">
                    <a:solidFill>
                      <a:schemeClr val="bg1"/>
                    </a:solidFill>
                  </a:tcPr>
                </a:tc>
                <a:tc>
                  <a:txBody>
                    <a:bodyPr/>
                    <a:lstStyle/>
                    <a:p>
                      <a:r>
                        <a:rPr lang="en-GB" sz="1600">
                          <a:latin typeface="Cablri"/>
                        </a:rPr>
                        <a:t>joint efforts to address stigma and discrimination in the health sector, legal review and reform, etc. </a:t>
                      </a:r>
                      <a:endParaRPr lang="en-GB" sz="1600">
                        <a:latin typeface="Cablri"/>
                        <a:cs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4104348119"/>
                  </a:ext>
                </a:extLst>
              </a:tr>
            </a:tbl>
          </a:graphicData>
        </a:graphic>
      </p:graphicFrame>
    </p:spTree>
    <p:extLst>
      <p:ext uri="{BB962C8B-B14F-4D97-AF65-F5344CB8AC3E}">
        <p14:creationId xmlns:p14="http://schemas.microsoft.com/office/powerpoint/2010/main" val="41559447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C60AAB-229F-75D2-7CCC-45A1D581D5CD}"/>
              </a:ext>
            </a:extLst>
          </p:cNvPr>
          <p:cNvSpPr/>
          <p:nvPr/>
        </p:nvSpPr>
        <p:spPr>
          <a:xfrm>
            <a:off x="204997" y="3556451"/>
            <a:ext cx="6628464" cy="28313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AF70DEA-E1BC-4B9D-8D2A-700A7A2DF2C1}"/>
              </a:ext>
            </a:extLst>
          </p:cNvPr>
          <p:cNvSpPr>
            <a:spLocks noGrp="1"/>
          </p:cNvSpPr>
          <p:nvPr>
            <p:ph type="title"/>
          </p:nvPr>
        </p:nvSpPr>
        <p:spPr>
          <a:xfrm>
            <a:off x="171013" y="0"/>
            <a:ext cx="10222115" cy="735278"/>
          </a:xfrm>
        </p:spPr>
        <p:txBody>
          <a:bodyPr>
            <a:noAutofit/>
          </a:bodyPr>
          <a:lstStyle/>
          <a:p>
            <a:pPr algn="l"/>
            <a:r>
              <a:rPr lang="en-US" sz="3200" b="1">
                <a:solidFill>
                  <a:srgbClr val="002060"/>
                </a:solidFill>
                <a:latin typeface="Calibri"/>
                <a:cs typeface="Calibri"/>
              </a:rPr>
              <a:t>Integration of NCDs into HIV service packages  </a:t>
            </a:r>
            <a:br>
              <a:rPr lang="en-US" sz="2000" b="1">
                <a:solidFill>
                  <a:srgbClr val="002060"/>
                </a:solidFill>
                <a:latin typeface="Calibri" panose="020F0502020204030204" pitchFamily="34" charset="0"/>
                <a:cs typeface="Calibri" panose="020F0502020204030204" pitchFamily="34" charset="0"/>
              </a:rPr>
            </a:br>
            <a:r>
              <a:rPr lang="en-US" sz="1600" i="1">
                <a:solidFill>
                  <a:srgbClr val="002060"/>
                </a:solidFill>
                <a:latin typeface="Calibri"/>
                <a:cs typeface="Calibri"/>
              </a:rPr>
              <a:t>technical brief, 2023 (Global NCD </a:t>
            </a:r>
            <a:r>
              <a:rPr lang="en-US" sz="1600" i="1" err="1">
                <a:solidFill>
                  <a:srgbClr val="002060"/>
                </a:solidFill>
                <a:latin typeface="Calibri"/>
                <a:cs typeface="Calibri"/>
              </a:rPr>
              <a:t>programme</a:t>
            </a:r>
            <a:r>
              <a:rPr lang="en-US" sz="1600" i="1">
                <a:solidFill>
                  <a:srgbClr val="002060"/>
                </a:solidFill>
                <a:latin typeface="Calibri"/>
                <a:cs typeface="Calibri"/>
              </a:rPr>
              <a:t>, WHO HQ)</a:t>
            </a:r>
          </a:p>
        </p:txBody>
      </p:sp>
      <p:pic>
        <p:nvPicPr>
          <p:cNvPr id="5" name="Content Placeholder 4">
            <a:extLst>
              <a:ext uri="{FF2B5EF4-FFF2-40B4-BE49-F238E27FC236}">
                <a16:creationId xmlns:a16="http://schemas.microsoft.com/office/drawing/2014/main" id="{7C078844-C48E-4A77-AD76-4B387CA47F6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943473" y="818902"/>
            <a:ext cx="3363665" cy="4655632"/>
          </a:xfrm>
          <a:ln>
            <a:solidFill>
              <a:schemeClr val="bg1">
                <a:lumMod val="65000"/>
              </a:schemeClr>
            </a:solidFill>
          </a:ln>
          <a:effectLst>
            <a:outerShdw blurRad="50800" dist="38100" algn="l" rotWithShape="0">
              <a:prstClr val="black">
                <a:alpha val="40000"/>
              </a:prstClr>
            </a:outerShdw>
          </a:effectLst>
        </p:spPr>
      </p:pic>
      <p:pic>
        <p:nvPicPr>
          <p:cNvPr id="6" name="Picture 5">
            <a:extLst>
              <a:ext uri="{FF2B5EF4-FFF2-40B4-BE49-F238E27FC236}">
                <a16:creationId xmlns:a16="http://schemas.microsoft.com/office/drawing/2014/main" id="{DC57B808-77A8-4F7D-A097-4EE109D32D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106" y="3724762"/>
            <a:ext cx="1794219" cy="2535559"/>
          </a:xfrm>
          <a:prstGeom prst="rect">
            <a:avLst/>
          </a:prstGeom>
          <a:effectLst>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4DE6D788-11B7-42C9-918C-599D8CE9E1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9329" y="543517"/>
            <a:ext cx="1322318" cy="1971619"/>
          </a:xfrm>
          <a:prstGeom prst="rect">
            <a:avLst/>
          </a:prstGeom>
          <a:ln>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extBox 9">
            <a:extLst>
              <a:ext uri="{FF2B5EF4-FFF2-40B4-BE49-F238E27FC236}">
                <a16:creationId xmlns:a16="http://schemas.microsoft.com/office/drawing/2014/main" id="{0B6AC0E5-AE87-464B-A509-5F5369C8A156}"/>
              </a:ext>
            </a:extLst>
          </p:cNvPr>
          <p:cNvSpPr txBox="1"/>
          <p:nvPr/>
        </p:nvSpPr>
        <p:spPr>
          <a:xfrm>
            <a:off x="6833461" y="6146279"/>
            <a:ext cx="567912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https://apps.who.int/iris/handle/10665/367861</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12" name="TextBox 11">
            <a:extLst>
              <a:ext uri="{FF2B5EF4-FFF2-40B4-BE49-F238E27FC236}">
                <a16:creationId xmlns:a16="http://schemas.microsoft.com/office/drawing/2014/main" id="{0E29136E-B7A6-4A38-8625-F92E71A7DA7D}"/>
              </a:ext>
            </a:extLst>
          </p:cNvPr>
          <p:cNvSpPr txBox="1"/>
          <p:nvPr/>
        </p:nvSpPr>
        <p:spPr>
          <a:xfrm>
            <a:off x="203143" y="958518"/>
            <a:ext cx="6317181" cy="230832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Approaches and actions to promote integration of NCD services into HIV services: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Governance, financing, and community involvement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Services integration: national levels groups, district and facility levels actions to be considered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Monitoring, evaluation, and surveillance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Special considerations for cervical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Data sources to estimate # PLHIV with NCDs for costing</a:t>
            </a:r>
          </a:p>
        </p:txBody>
      </p:sp>
      <p:sp>
        <p:nvSpPr>
          <p:cNvPr id="4" name="TextBox 3">
            <a:extLst>
              <a:ext uri="{FF2B5EF4-FFF2-40B4-BE49-F238E27FC236}">
                <a16:creationId xmlns:a16="http://schemas.microsoft.com/office/drawing/2014/main" id="{F667D200-7098-A06B-848B-8508F7F29259}"/>
              </a:ext>
            </a:extLst>
          </p:cNvPr>
          <p:cNvSpPr txBox="1"/>
          <p:nvPr/>
        </p:nvSpPr>
        <p:spPr>
          <a:xfrm>
            <a:off x="5915676" y="6427350"/>
            <a:ext cx="515830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Arial" panose="020B0604020202020204"/>
                <a:ea typeface="+mn-ea"/>
                <a:cs typeface="+mn-cs"/>
              </a:rPr>
              <a:t>Aligned with the </a:t>
            </a:r>
            <a:r>
              <a:rPr kumimoji="0" lang="en-US" sz="800" b="0" i="1" u="none" strike="noStrike" kern="1200" cap="none" spc="0" normalizeH="0" baseline="0" noProof="0">
                <a:ln>
                  <a:noFill/>
                </a:ln>
                <a:solidFill>
                  <a:prstClr val="black"/>
                </a:solidFill>
                <a:effectLst/>
                <a:uLnTx/>
                <a:uFillTx/>
                <a:latin typeface="Arial" panose="020B0604020202020204"/>
                <a:ea typeface="+mn-ea"/>
                <a:cs typeface="+mn-cs"/>
                <a:hlinkClick r:id="rId7"/>
              </a:rPr>
              <a:t>WHO Consolidated guidelines on HIV prevention, testing , treatment  and services delivery </a:t>
            </a:r>
            <a:r>
              <a:rPr kumimoji="0" lang="en-US" sz="800" b="0" i="1" u="none" strike="noStrike" kern="1200" cap="none" spc="0" normalizeH="0" baseline="0" noProof="0">
                <a:ln>
                  <a:noFill/>
                </a:ln>
                <a:solidFill>
                  <a:prstClr val="black"/>
                </a:solidFill>
                <a:effectLst/>
                <a:uLnTx/>
                <a:uFillTx/>
                <a:latin typeface="Arial" panose="020B0604020202020204"/>
                <a:ea typeface="+mn-ea"/>
                <a:cs typeface="+mn-cs"/>
              </a:rPr>
              <a:t>(2021) and the GF guidance note for supporting health and Longevity in PLHIV (2023)</a:t>
            </a:r>
          </a:p>
        </p:txBody>
      </p:sp>
      <p:sp>
        <p:nvSpPr>
          <p:cNvPr id="11" name="TextBox 10">
            <a:extLst>
              <a:ext uri="{FF2B5EF4-FFF2-40B4-BE49-F238E27FC236}">
                <a16:creationId xmlns:a16="http://schemas.microsoft.com/office/drawing/2014/main" id="{63F1232D-AC8E-A812-02AE-0C8FB9251569}"/>
              </a:ext>
            </a:extLst>
          </p:cNvPr>
          <p:cNvSpPr txBox="1"/>
          <p:nvPr/>
        </p:nvSpPr>
        <p:spPr>
          <a:xfrm>
            <a:off x="2086686" y="4612659"/>
            <a:ext cx="3828989" cy="164766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C4245"/>
                </a:solidFill>
                <a:effectLst/>
                <a:uLnTx/>
                <a:uFillTx/>
                <a:latin typeface="Arial"/>
                <a:ea typeface="+mn-ea"/>
                <a:cs typeface="Arial"/>
              </a:rPr>
              <a:t>18 strategic actions in 5 areas: </a:t>
            </a:r>
            <a:endParaRPr kumimoji="0" lang="en-US" sz="1600" b="1" i="0" u="none" strike="noStrike" kern="1200" cap="none" spc="0" normalizeH="0" baseline="0" noProof="0">
              <a:ln>
                <a:noFill/>
              </a:ln>
              <a:solidFill>
                <a:srgbClr val="3C4245"/>
              </a:solidFill>
              <a:effectLst/>
              <a:uLnTx/>
              <a:uFillTx/>
              <a:latin typeface="Arial" panose="020B06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3C4245"/>
                </a:solidFill>
                <a:effectLst/>
                <a:uLnTx/>
                <a:uFillTx/>
                <a:latin typeface="Arial" panose="020B0604020202020204" pitchFamily="34" charset="0"/>
                <a:ea typeface="+mn-ea"/>
                <a:cs typeface="+mn-cs"/>
              </a:rPr>
              <a:t>people and community,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3C4245"/>
                </a:solidFill>
                <a:effectLst/>
                <a:uLnTx/>
                <a:uFillTx/>
                <a:latin typeface="Arial" panose="020B0604020202020204" pitchFamily="34" charset="0"/>
                <a:ea typeface="+mn-ea"/>
                <a:cs typeface="+mn-cs"/>
              </a:rPr>
              <a:t>policy and leadership,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3C4245"/>
                </a:solidFill>
                <a:effectLst/>
                <a:uLnTx/>
                <a:uFillTx/>
                <a:latin typeface="Arial" panose="020B0604020202020204" pitchFamily="34" charset="0"/>
                <a:ea typeface="+mn-ea"/>
                <a:cs typeface="+mn-cs"/>
              </a:rPr>
              <a:t>financing,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3C4245"/>
                </a:solidFill>
                <a:effectLst/>
                <a:uLnTx/>
                <a:uFillTx/>
                <a:latin typeface="Arial" panose="020B0604020202020204" pitchFamily="34" charset="0"/>
                <a:ea typeface="+mn-ea"/>
                <a:cs typeface="+mn-cs"/>
              </a:rPr>
              <a:t>capacity and infrastructure,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3C4245"/>
                </a:solidFill>
                <a:effectLst/>
                <a:uLnTx/>
                <a:uFillTx/>
                <a:latin typeface="Arial" panose="020B0604020202020204" pitchFamily="34" charset="0"/>
                <a:ea typeface="+mn-ea"/>
                <a:cs typeface="+mn-cs"/>
              </a:rPr>
              <a:t>model of care for NCDs</a:t>
            </a:r>
            <a:r>
              <a:rPr kumimoji="0" lang="en-US" sz="1800" b="0" i="0" u="none" strike="noStrike" kern="1200" cap="none" spc="0" normalizeH="0" baseline="0" noProof="0">
                <a:ln>
                  <a:noFill/>
                </a:ln>
                <a:solidFill>
                  <a:srgbClr val="3C4245"/>
                </a:solidFill>
                <a:effectLst/>
                <a:uLnTx/>
                <a:uFillTx/>
                <a:latin typeface="Arial" panose="020B0604020202020204" pitchFamily="34" charset="0"/>
                <a:ea typeface="+mn-ea"/>
                <a:cs typeface="+mn-cs"/>
              </a:rPr>
              <a:t>. </a:t>
            </a:r>
          </a:p>
        </p:txBody>
      </p:sp>
      <p:sp>
        <p:nvSpPr>
          <p:cNvPr id="13" name="Title 1">
            <a:extLst>
              <a:ext uri="{FF2B5EF4-FFF2-40B4-BE49-F238E27FC236}">
                <a16:creationId xmlns:a16="http://schemas.microsoft.com/office/drawing/2014/main" id="{9290C7F1-BB4E-09D8-CA61-E087542CD390}"/>
              </a:ext>
            </a:extLst>
          </p:cNvPr>
          <p:cNvSpPr txBox="1">
            <a:spLocks/>
          </p:cNvSpPr>
          <p:nvPr/>
        </p:nvSpPr>
        <p:spPr>
          <a:xfrm>
            <a:off x="2110438" y="3564411"/>
            <a:ext cx="3858562" cy="1073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1" i="0" u="none" strike="noStrike" kern="1200" cap="none" spc="0" normalizeH="0" baseline="0" noProof="0">
                <a:ln>
                  <a:noFill/>
                </a:ln>
                <a:solidFill>
                  <a:srgbClr val="0070C0"/>
                </a:solidFill>
                <a:effectLst/>
                <a:uLnTx/>
                <a:uFillTx/>
                <a:latin typeface="Calibri" panose="020F0502020204030204" pitchFamily="34" charset="0"/>
                <a:ea typeface="+mj-ea"/>
                <a:cs typeface="Calibri" panose="020F0502020204030204" pitchFamily="34" charset="0"/>
              </a:rPr>
              <a:t>WHO guidance on integrating the prevention and control of NCDs in HIV/AIDS, TB, and sexual and reproductive health </a:t>
            </a:r>
            <a:r>
              <a:rPr kumimoji="0" lang="en-US" sz="1700" b="1" i="0" u="none" strike="noStrike" kern="1200" cap="none" spc="0" normalizeH="0" baseline="0" noProof="0" err="1">
                <a:ln>
                  <a:noFill/>
                </a:ln>
                <a:solidFill>
                  <a:srgbClr val="0070C0"/>
                </a:solidFill>
                <a:effectLst/>
                <a:uLnTx/>
                <a:uFillTx/>
                <a:latin typeface="Calibri" panose="020F0502020204030204" pitchFamily="34" charset="0"/>
                <a:ea typeface="+mj-ea"/>
                <a:cs typeface="Calibri" panose="020F0502020204030204" pitchFamily="34" charset="0"/>
              </a:rPr>
              <a:t>programmes</a:t>
            </a:r>
            <a:r>
              <a:rPr kumimoji="0" lang="en-US" sz="1700" b="1" i="0" u="none" strike="noStrike" kern="1200" cap="none" spc="0" normalizeH="0" baseline="0" noProof="0">
                <a:ln>
                  <a:noFill/>
                </a:ln>
                <a:solidFill>
                  <a:srgbClr val="0070C0"/>
                </a:solidFill>
                <a:effectLst/>
                <a:uLnTx/>
                <a:uFillTx/>
                <a:latin typeface="Calibri" panose="020F0502020204030204" pitchFamily="34" charset="0"/>
                <a:ea typeface="+mj-ea"/>
                <a:cs typeface="Calibri" panose="020F0502020204030204" pitchFamily="34" charset="0"/>
              </a:rPr>
              <a:t>, 2023</a:t>
            </a:r>
          </a:p>
        </p:txBody>
      </p:sp>
      <p:sp>
        <p:nvSpPr>
          <p:cNvPr id="18" name="TextBox 17">
            <a:extLst>
              <a:ext uri="{FF2B5EF4-FFF2-40B4-BE49-F238E27FC236}">
                <a16:creationId xmlns:a16="http://schemas.microsoft.com/office/drawing/2014/main" id="{78F124BD-CAC8-9038-C904-A00D968A0380}"/>
              </a:ext>
            </a:extLst>
          </p:cNvPr>
          <p:cNvSpPr txBox="1"/>
          <p:nvPr/>
        </p:nvSpPr>
        <p:spPr>
          <a:xfrm>
            <a:off x="255620" y="6466928"/>
            <a:ext cx="58403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hlinkClick r:id="rId8"/>
              </a:rPr>
              <a:t>https://www.who.int/news/item/05-04-2023-world-health-organization-guidance-on-integrating-the-prevention-and-control-of-noncommunicable-diseases-in-hiv-aids-tuberculosis-and-sexual-and-reproductive-health-programmes</a:t>
            </a: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5482108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3503A03-1D78-418C-A7F7-1738C56DF907}"/>
              </a:ext>
            </a:extLst>
          </p:cNvPr>
          <p:cNvSpPr txBox="1">
            <a:spLocks/>
          </p:cNvSpPr>
          <p:nvPr/>
        </p:nvSpPr>
        <p:spPr>
          <a:xfrm>
            <a:off x="383560" y="59401"/>
            <a:ext cx="10569483" cy="94702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srgbClr val="002060"/>
                </a:solidFill>
                <a:effectLst/>
                <a:uLnTx/>
                <a:uFillTx/>
                <a:latin typeface="Calibri" panose="020F0502020204030204" pitchFamily="34" charset="0"/>
                <a:ea typeface="+mj-ea"/>
                <a:cs typeface="Calibri" panose="020F0502020204030204" pitchFamily="34" charset="0"/>
              </a:rPr>
              <a:t>WHO Consolidated HIV Guidelines – HIV – NCD Integration</a:t>
            </a:r>
          </a:p>
        </p:txBody>
      </p:sp>
      <p:sp>
        <p:nvSpPr>
          <p:cNvPr id="5" name="TextBox 4">
            <a:extLst>
              <a:ext uri="{FF2B5EF4-FFF2-40B4-BE49-F238E27FC236}">
                <a16:creationId xmlns:a16="http://schemas.microsoft.com/office/drawing/2014/main" id="{376418E4-5355-6341-8056-08B3CCAA36CE}"/>
              </a:ext>
            </a:extLst>
          </p:cNvPr>
          <p:cNvSpPr txBox="1"/>
          <p:nvPr/>
        </p:nvSpPr>
        <p:spPr>
          <a:xfrm>
            <a:off x="7554366" y="3967421"/>
            <a:ext cx="4209834" cy="2308324"/>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Research gaps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Long term data on health outcomes of people with HIV &amp; NCDs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Cost effectiveness of integration models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Definition of health promotion activities to protect PLHIV against NCDs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Integration into DSD models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Values and preferences of integration </a:t>
            </a:r>
          </a:p>
        </p:txBody>
      </p:sp>
      <p:sp>
        <p:nvSpPr>
          <p:cNvPr id="12" name="TextBox 11">
            <a:extLst>
              <a:ext uri="{FF2B5EF4-FFF2-40B4-BE49-F238E27FC236}">
                <a16:creationId xmlns:a16="http://schemas.microsoft.com/office/drawing/2014/main" id="{35C920C1-8E9A-5E41-A12B-1001F1D5C9DE}"/>
              </a:ext>
            </a:extLst>
          </p:cNvPr>
          <p:cNvSpPr txBox="1"/>
          <p:nvPr/>
        </p:nvSpPr>
        <p:spPr>
          <a:xfrm>
            <a:off x="399377" y="634660"/>
            <a:ext cx="11684927" cy="2554545"/>
          </a:xfrm>
          <a:prstGeom prst="rect">
            <a:avLst/>
          </a:prstGeom>
          <a:solidFill>
            <a:srgbClr val="FFC000">
              <a:alpha val="53074"/>
            </a:srgb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blri"/>
                <a:ea typeface="+mn-ea"/>
                <a:cs typeface="+mn-cs"/>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blri"/>
                <a:ea typeface="+mn-ea"/>
                <a:cs typeface="+mn-cs"/>
              </a:rPr>
              <a:t>South Africa: chronic medication dispensing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blri"/>
                <a:ea typeface="+mn-ea"/>
                <a:cs typeface="+mn-cs"/>
              </a:rPr>
              <a:t>&gt;3 million people registered.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blri"/>
                <a:ea typeface="Times New Roman" panose="02020603050405020304" pitchFamily="18" charset="0"/>
                <a:cs typeface="+mn-cs"/>
              </a:rPr>
              <a:t>Integrated NCD/ART medication pickup</a:t>
            </a:r>
            <a:r>
              <a:rPr kumimoji="0" lang="en-GB" sz="2000" b="1" i="0" u="none" strike="noStrike" kern="1200" cap="none" spc="0" normalizeH="0" baseline="0" noProof="0" dirty="0">
                <a:ln>
                  <a:noFill/>
                </a:ln>
                <a:solidFill>
                  <a:prstClr val="black"/>
                </a:solidFill>
                <a:effectLst/>
                <a:uLnTx/>
                <a:uFillTx/>
                <a:latin typeface="Cablri"/>
                <a:ea typeface="+mn-ea"/>
                <a:cs typeface="+mn-cs"/>
              </a:rPr>
              <a:t> </a:t>
            </a:r>
            <a:r>
              <a:rPr kumimoji="0" lang="en-US" sz="2000" b="1" i="0" u="none" strike="noStrike" kern="1200" cap="none" spc="0" normalizeH="0" baseline="0" noProof="0" dirty="0">
                <a:ln>
                  <a:noFill/>
                </a:ln>
                <a:solidFill>
                  <a:prstClr val="black"/>
                </a:solidFill>
                <a:effectLst/>
                <a:uLnTx/>
                <a:uFillTx/>
                <a:latin typeface="Cablri"/>
                <a:ea typeface="+mn-ea"/>
                <a:cs typeface="+mn-cs"/>
              </a:rPr>
              <a:t> at community-based pick-up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bl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blri"/>
                <a:ea typeface="+mn-ea"/>
                <a:cs typeface="+mn-cs"/>
              </a:rPr>
              <a:t>Eswatini: Community distribution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blri"/>
                <a:ea typeface="+mn-ea"/>
                <a:cs typeface="+mn-cs"/>
              </a:rPr>
              <a:t>83 facilities and 721 community distribution points implementing community health commodities distribution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blri"/>
                <a:ea typeface="+mn-ea"/>
                <a:cs typeface="+mn-cs"/>
              </a:rPr>
              <a:t>USAID, WHO, Ministry of Heath. </a:t>
            </a:r>
            <a:r>
              <a:rPr kumimoji="0" lang="en-GB" sz="1600" b="0" i="1" u="none" strike="noStrike" kern="1200" cap="none" spc="0" normalizeH="0" baseline="0" noProof="0" dirty="0">
                <a:ln>
                  <a:noFill/>
                </a:ln>
                <a:solidFill>
                  <a:prstClr val="black"/>
                </a:solidFill>
                <a:effectLst/>
                <a:uLnTx/>
                <a:uFillTx/>
                <a:latin typeface="Cablri"/>
                <a:ea typeface="+mn-ea"/>
                <a:cs typeface="+mn-cs"/>
              </a:rPr>
              <a:t>JIAS 2023</a:t>
            </a:r>
          </a:p>
        </p:txBody>
      </p:sp>
      <p:pic>
        <p:nvPicPr>
          <p:cNvPr id="7" name="Picture 6">
            <a:extLst>
              <a:ext uri="{FF2B5EF4-FFF2-40B4-BE49-F238E27FC236}">
                <a16:creationId xmlns:a16="http://schemas.microsoft.com/office/drawing/2014/main" id="{26F7B043-07A6-4D09-B019-8B872FD9CE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0826" y="3609077"/>
            <a:ext cx="2145965" cy="2690973"/>
          </a:xfrm>
          <a:prstGeom prst="rect">
            <a:avLst/>
          </a:prstGeom>
          <a:ln>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3" name="Group 2">
            <a:extLst>
              <a:ext uri="{FF2B5EF4-FFF2-40B4-BE49-F238E27FC236}">
                <a16:creationId xmlns:a16="http://schemas.microsoft.com/office/drawing/2014/main" id="{84406DF2-8EEF-49FC-960C-42B48E386467}"/>
              </a:ext>
            </a:extLst>
          </p:cNvPr>
          <p:cNvGrpSpPr/>
          <p:nvPr/>
        </p:nvGrpSpPr>
        <p:grpSpPr>
          <a:xfrm>
            <a:off x="2532717" y="3557926"/>
            <a:ext cx="2088174" cy="2883131"/>
            <a:chOff x="1143503" y="3939829"/>
            <a:chExt cx="2088174" cy="2883131"/>
          </a:xfrm>
        </p:grpSpPr>
        <p:pic>
          <p:nvPicPr>
            <p:cNvPr id="11" name="Picture 10">
              <a:extLst>
                <a:ext uri="{FF2B5EF4-FFF2-40B4-BE49-F238E27FC236}">
                  <a16:creationId xmlns:a16="http://schemas.microsoft.com/office/drawing/2014/main" id="{ED82A841-C15D-4C9C-B5D5-FA066C61D1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0391" y="3939829"/>
              <a:ext cx="1907895" cy="2844732"/>
            </a:xfrm>
            <a:prstGeom prst="rect">
              <a:avLst/>
            </a:prstGeom>
            <a:ln>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extBox 9">
              <a:extLst>
                <a:ext uri="{FF2B5EF4-FFF2-40B4-BE49-F238E27FC236}">
                  <a16:creationId xmlns:a16="http://schemas.microsoft.com/office/drawing/2014/main" id="{F8BF5887-5E58-4423-B438-1AB972CA83C0}"/>
                </a:ext>
              </a:extLst>
            </p:cNvPr>
            <p:cNvSpPr txBox="1"/>
            <p:nvPr/>
          </p:nvSpPr>
          <p:spPr>
            <a:xfrm>
              <a:off x="1143503" y="6484406"/>
              <a:ext cx="208817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https://</a:t>
              </a:r>
              <a:r>
                <a:rPr kumimoji="0" lang="en-US" sz="800" b="0" i="0" u="none" strike="noStrike" kern="1200" cap="none" spc="0" normalizeH="0" baseline="0" noProof="0" dirty="0" err="1">
                  <a:ln>
                    <a:noFill/>
                  </a:ln>
                  <a:solidFill>
                    <a:prstClr val="black"/>
                  </a:solidFill>
                  <a:effectLst/>
                  <a:uLnTx/>
                  <a:uFillTx/>
                  <a:latin typeface="Arial" panose="020B0604020202020204"/>
                  <a:ea typeface="+mn-ea"/>
                  <a:cs typeface="+mn-cs"/>
                </a:rPr>
                <a:t>www.who.int</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/publications/</a:t>
              </a:r>
              <a:r>
                <a:rPr kumimoji="0" lang="en-US" sz="800" b="0" i="0" u="none" strike="noStrike" kern="1200" cap="none" spc="0" normalizeH="0" baseline="0" noProof="0" dirty="0" err="1">
                  <a:ln>
                    <a:noFill/>
                  </a:ln>
                  <a:solidFill>
                    <a:prstClr val="black"/>
                  </a:solidFill>
                  <a:effectLst/>
                  <a:uLnTx/>
                  <a:uFillTx/>
                  <a:latin typeface="Arial" panose="020B0604020202020204"/>
                  <a:ea typeface="+mn-ea"/>
                  <a:cs typeface="+mn-cs"/>
                </a:rPr>
                <a:t>i</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/item/9789240031593</a:t>
              </a:r>
            </a:p>
          </p:txBody>
        </p:sp>
      </p:grpSp>
    </p:spTree>
    <p:extLst>
      <p:ext uri="{BB962C8B-B14F-4D97-AF65-F5344CB8AC3E}">
        <p14:creationId xmlns:p14="http://schemas.microsoft.com/office/powerpoint/2010/main" val="24218989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7F5F-7798-490C-0035-45F50FAF0B11}"/>
              </a:ext>
            </a:extLst>
          </p:cNvPr>
          <p:cNvSpPr>
            <a:spLocks noGrp="1"/>
          </p:cNvSpPr>
          <p:nvPr>
            <p:ph type="title"/>
          </p:nvPr>
        </p:nvSpPr>
        <p:spPr>
          <a:xfrm>
            <a:off x="457199" y="525583"/>
            <a:ext cx="11277600" cy="1004888"/>
          </a:xfrm>
        </p:spPr>
        <p:txBody>
          <a:bodyPr/>
          <a:lstStyle/>
          <a:p>
            <a:r>
              <a:rPr lang="en-GB" b="1">
                <a:ea typeface="Ebrima"/>
                <a:cs typeface="Ebrima"/>
              </a:rPr>
              <a:t>Examples of integration of non-communicable diseases policy adoption</a:t>
            </a:r>
          </a:p>
        </p:txBody>
      </p:sp>
      <p:sp>
        <p:nvSpPr>
          <p:cNvPr id="5" name="Footer Placeholder 4">
            <a:extLst>
              <a:ext uri="{FF2B5EF4-FFF2-40B4-BE49-F238E27FC236}">
                <a16:creationId xmlns:a16="http://schemas.microsoft.com/office/drawing/2014/main" id="{F44897E1-30A9-E2B8-2EA0-FDEBB6750DD7}"/>
              </a:ext>
            </a:extLst>
          </p:cNvPr>
          <p:cNvSpPr>
            <a:spLocks noGrp="1"/>
          </p:cNvSpPr>
          <p:nvPr>
            <p:ph type="ftr" sz="quarter" idx="11"/>
          </p:nvPr>
        </p:nvSpPr>
        <p:spPr>
          <a:xfrm>
            <a:off x="3914172" y="6481674"/>
            <a:ext cx="5154592" cy="32409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a:ea typeface="+mn-lt"/>
                <a:cs typeface="Arial"/>
              </a:rPr>
              <a:t>Goldstein D et al. </a:t>
            </a:r>
            <a:r>
              <a:rPr kumimoji="0" lang="en-US" sz="700" b="0" i="1" u="none" strike="noStrike" kern="1200" cap="none" spc="0" normalizeH="0" baseline="0" noProof="0">
                <a:ln>
                  <a:noFill/>
                </a:ln>
                <a:solidFill>
                  <a:prstClr val="black"/>
                </a:solidFill>
                <a:effectLst/>
                <a:uLnTx/>
                <a:uFillTx/>
                <a:latin typeface="Arial"/>
                <a:ea typeface="+mn-lt"/>
                <a:cs typeface="Arial"/>
              </a:rPr>
              <a:t>Journal of the International AIDS Society </a:t>
            </a:r>
            <a:r>
              <a:rPr kumimoji="0" lang="en-US" sz="700" b="0" i="0" u="none" strike="noStrike" kern="1200" cap="none" spc="0" normalizeH="0" baseline="0" noProof="0">
                <a:ln>
                  <a:noFill/>
                </a:ln>
                <a:solidFill>
                  <a:prstClr val="black"/>
                </a:solidFill>
                <a:effectLst/>
                <a:uLnTx/>
                <a:uFillTx/>
                <a:latin typeface="Arial"/>
                <a:ea typeface="+mn-lt"/>
                <a:cs typeface="Arial"/>
              </a:rPr>
              <a:t>2023, </a:t>
            </a:r>
            <a:r>
              <a:rPr kumimoji="0" lang="en-US" sz="700" b="1" i="0" u="none" strike="noStrike" kern="1200" cap="none" spc="0" normalizeH="0" baseline="0" noProof="0">
                <a:ln>
                  <a:noFill/>
                </a:ln>
                <a:solidFill>
                  <a:prstClr val="black"/>
                </a:solidFill>
                <a:effectLst/>
                <a:uLnTx/>
                <a:uFillTx/>
                <a:latin typeface="Arial"/>
                <a:ea typeface="+mn-lt"/>
                <a:cs typeface="Arial"/>
              </a:rPr>
              <a:t>26</a:t>
            </a:r>
            <a:r>
              <a:rPr kumimoji="0" lang="en-US" sz="700" b="0" i="0" u="none" strike="noStrike" kern="1200" cap="none" spc="0" normalizeH="0" baseline="0" noProof="0">
                <a:ln>
                  <a:noFill/>
                </a:ln>
                <a:solidFill>
                  <a:prstClr val="black"/>
                </a:solidFill>
                <a:effectLst/>
                <a:uLnTx/>
                <a:uFillTx/>
                <a:latin typeface="Arial"/>
                <a:ea typeface="+mn-lt"/>
                <a:cs typeface="Arial"/>
              </a:rPr>
              <a:t>(S1):e26113 </a:t>
            </a:r>
            <a:r>
              <a:rPr kumimoji="0" lang="en-US" sz="700" b="0" i="0" u="none" strike="noStrike" kern="1200" cap="none" spc="0" normalizeH="0" baseline="0" noProof="0">
                <a:ln>
                  <a:noFill/>
                </a:ln>
                <a:solidFill>
                  <a:srgbClr val="F5002F"/>
                </a:solidFill>
                <a:effectLst/>
                <a:uLnTx/>
                <a:uFillTx/>
                <a:latin typeface="Arial"/>
                <a:ea typeface="+mn-lt"/>
                <a:cs typeface="Arial"/>
                <a:hlinkClick r:id="rId2"/>
              </a:rPr>
              <a:t>http://onlinelibrary.wiley.com/doi/10.1002/jia2.26113/full</a:t>
            </a:r>
            <a:r>
              <a:rPr kumimoji="0" lang="en-US" sz="700" b="0" i="0" u="none" strike="noStrike" kern="1200" cap="none" spc="0" normalizeH="0" baseline="0" noProof="0">
                <a:ln>
                  <a:noFill/>
                </a:ln>
                <a:solidFill>
                  <a:srgbClr val="F5002F"/>
                </a:solidFill>
                <a:effectLst/>
                <a:uLnTx/>
                <a:uFillTx/>
                <a:latin typeface="Arial"/>
                <a:ea typeface="+mn-lt"/>
                <a:cs typeface="Arial"/>
              </a:rPr>
              <a:t> </a:t>
            </a:r>
            <a:r>
              <a:rPr kumimoji="0" lang="en-US" sz="700" b="0" i="0" u="none" strike="noStrike" kern="1200" cap="none" spc="0" normalizeH="0" baseline="0" noProof="0">
                <a:ln>
                  <a:noFill/>
                </a:ln>
                <a:solidFill>
                  <a:prstClr val="black"/>
                </a:solidFill>
                <a:effectLst/>
                <a:uLnTx/>
                <a:uFillTx/>
                <a:latin typeface="Arial"/>
                <a:ea typeface="+mn-lt"/>
                <a:cs typeface="Arial"/>
              </a:rPr>
              <a:t>| </a:t>
            </a:r>
            <a:r>
              <a:rPr kumimoji="0" lang="en-US" sz="700" b="0" i="0" u="none" strike="noStrike" kern="1200" cap="none" spc="0" normalizeH="0" baseline="0" noProof="0">
                <a:ln>
                  <a:noFill/>
                </a:ln>
                <a:solidFill>
                  <a:srgbClr val="F5002F"/>
                </a:solidFill>
                <a:effectLst/>
                <a:uLnTx/>
                <a:uFillTx/>
                <a:latin typeface="Arial"/>
                <a:ea typeface="+mn-lt"/>
                <a:cs typeface="Arial"/>
                <a:hlinkClick r:id="rId3"/>
              </a:rPr>
              <a:t>https://doi.org/10.1002/jia2.26113</a:t>
            </a:r>
            <a:r>
              <a:rPr kumimoji="0" lang="en-US" sz="700" b="0" i="0" u="none" strike="noStrike" kern="1200" cap="none" spc="0" normalizeH="0" baseline="0" noProof="0">
                <a:ln>
                  <a:noFill/>
                </a:ln>
                <a:solidFill>
                  <a:srgbClr val="F5002F"/>
                </a:solidFill>
                <a:effectLst/>
                <a:uLnTx/>
                <a:uFillTx/>
                <a:latin typeface="Arial"/>
                <a:ea typeface="+mn-lt"/>
                <a:cs typeface="Arial"/>
              </a:rPr>
              <a:t> </a:t>
            </a:r>
            <a:endParaRPr kumimoji="0" lang="en-US" sz="900" b="0" i="0" u="none" strike="noStrike" kern="1200" cap="none" spc="0" normalizeH="0" baseline="0" noProof="0">
              <a:ln>
                <a:noFill/>
              </a:ln>
              <a:solidFill>
                <a:prstClr val="black"/>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21CC5924-8CA4-7D1C-F20A-204DBF0D1BA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37D26-9573-4F26-AB7C-CA77016A8456}" type="slidenum">
              <a:rPr kumimoji="0" lang="en-US" sz="9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9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B92674ED-CE2B-A3D2-5C72-1444B39EA4FB}"/>
              </a:ext>
            </a:extLst>
          </p:cNvPr>
          <p:cNvSpPr>
            <a:spLocks noGrp="1"/>
          </p:cNvSpPr>
          <p:nvPr>
            <p:ph sz="half" idx="4294967295"/>
          </p:nvPr>
        </p:nvSpPr>
        <p:spPr>
          <a:xfrm>
            <a:off x="332496" y="2045714"/>
            <a:ext cx="5261912" cy="2463944"/>
          </a:xfrm>
        </p:spPr>
        <p:txBody>
          <a:bodyPr vert="horz" lIns="18000" tIns="0" rIns="18000" bIns="0" rtlCol="0" anchor="t">
            <a:noAutofit/>
          </a:bodyPr>
          <a:lstStyle/>
          <a:p>
            <a:pPr marL="171450" indent="-171450">
              <a:buClr>
                <a:srgbClr val="000000"/>
              </a:buClr>
              <a:buFont typeface="Arial"/>
              <a:buChar char="•"/>
            </a:pPr>
            <a:r>
              <a:rPr lang="en-US" sz="1800">
                <a:latin typeface="Calibri" panose="020F0502020204030204" pitchFamily="34" charset="0"/>
                <a:ea typeface="Verdana"/>
                <a:cs typeface="Calibri" panose="020F0502020204030204" pitchFamily="34" charset="0"/>
              </a:rPr>
              <a:t>Focus on implementation science on operational alignments, lessons and program outcomes </a:t>
            </a:r>
          </a:p>
          <a:p>
            <a:pPr marL="171450" indent="-171450">
              <a:buClr>
                <a:srgbClr val="000000"/>
              </a:buClr>
              <a:buFont typeface="Arial"/>
              <a:buChar char="•"/>
            </a:pPr>
            <a:r>
              <a:rPr lang="en-US" sz="1800">
                <a:latin typeface="Calibri" panose="020F0502020204030204" pitchFamily="34" charset="0"/>
                <a:ea typeface="Verdana"/>
                <a:cs typeface="Calibri" panose="020F0502020204030204" pitchFamily="34" charset="0"/>
              </a:rPr>
              <a:t>Possible positive benefits for clients could relate to alignment of treatment refills and clinical appointments</a:t>
            </a:r>
          </a:p>
          <a:p>
            <a:pPr marL="171450" indent="-171450">
              <a:buClr>
                <a:srgbClr val="000000"/>
              </a:buClr>
              <a:buFont typeface="Arial"/>
              <a:buChar char="•"/>
            </a:pPr>
            <a:r>
              <a:rPr lang="en-US" sz="1800">
                <a:latin typeface="Calibri" panose="020F0502020204030204" pitchFamily="34" charset="0"/>
                <a:ea typeface="Verdana"/>
                <a:cs typeface="Calibri" panose="020F0502020204030204" pitchFamily="34" charset="0"/>
              </a:rPr>
              <a:t>Improved case management and holistic approach to disease management into one stop shop approach</a:t>
            </a:r>
          </a:p>
          <a:p>
            <a:pPr marL="171450" indent="-171450">
              <a:buClr>
                <a:srgbClr val="000000"/>
              </a:buClr>
              <a:buFont typeface="Arial"/>
              <a:buChar char="•"/>
            </a:pPr>
            <a:endParaRPr lang="en-US" sz="1800">
              <a:latin typeface="Calibri" panose="020F0502020204030204" pitchFamily="34" charset="0"/>
              <a:ea typeface="Verdana"/>
              <a:cs typeface="Calibri" panose="020F0502020204030204" pitchFamily="34" charset="0"/>
            </a:endParaRPr>
          </a:p>
          <a:p>
            <a:pPr marL="171450" indent="-171450">
              <a:buClr>
                <a:srgbClr val="000000"/>
              </a:buClr>
              <a:buFont typeface="Arial"/>
              <a:buChar char="•"/>
            </a:pPr>
            <a:endParaRPr lang="en-US" sz="1800">
              <a:latin typeface="Verdana"/>
              <a:ea typeface="Verdana"/>
              <a:cs typeface="Times New Roman"/>
            </a:endParaRPr>
          </a:p>
        </p:txBody>
      </p:sp>
      <p:sp>
        <p:nvSpPr>
          <p:cNvPr id="8" name="Text Placeholder 7">
            <a:extLst>
              <a:ext uri="{FF2B5EF4-FFF2-40B4-BE49-F238E27FC236}">
                <a16:creationId xmlns:a16="http://schemas.microsoft.com/office/drawing/2014/main" id="{1C140CB9-046A-1F39-11B1-196D2DD17843}"/>
              </a:ext>
            </a:extLst>
          </p:cNvPr>
          <p:cNvSpPr>
            <a:spLocks noGrp="1"/>
          </p:cNvSpPr>
          <p:nvPr>
            <p:ph type="body" sz="quarter" idx="4294967295"/>
          </p:nvPr>
        </p:nvSpPr>
        <p:spPr>
          <a:xfrm>
            <a:off x="8544924" y="1050313"/>
            <a:ext cx="3438079" cy="2642553"/>
          </a:xfrm>
          <a:solidFill>
            <a:schemeClr val="accent3">
              <a:lumMod val="40000"/>
              <a:lumOff val="60000"/>
            </a:schemeClr>
          </a:solidFill>
        </p:spPr>
        <p:txBody>
          <a:bodyPr>
            <a:noAutofit/>
          </a:bodyPr>
          <a:lstStyle/>
          <a:p>
            <a:pPr marL="171450" indent="-171450">
              <a:buFont typeface="Arial" panose="020B0604020202020204" pitchFamily="34" charset="0"/>
              <a:buChar char="•"/>
            </a:pPr>
            <a:r>
              <a:rPr lang="en-US" sz="1800">
                <a:latin typeface="Calibri" panose="020F0502020204030204" pitchFamily="34" charset="0"/>
                <a:ea typeface="Verdana"/>
                <a:cs typeface="Calibri" panose="020F0502020204030204" pitchFamily="34" charset="0"/>
              </a:rPr>
              <a:t>Some countries, such as </a:t>
            </a:r>
            <a:r>
              <a:rPr lang="en-US" sz="1800" b="1">
                <a:latin typeface="Calibri" panose="020F0502020204030204" pitchFamily="34" charset="0"/>
                <a:ea typeface="Verdana"/>
                <a:cs typeface="Calibri" panose="020F0502020204030204" pitchFamily="34" charset="0"/>
              </a:rPr>
              <a:t>Zimbabwe, South Africa and Eswatini already share lessons learned from integration of non-communicable diseases.</a:t>
            </a:r>
          </a:p>
          <a:p>
            <a:pPr marL="171450" indent="-171450">
              <a:buFont typeface="Arial" panose="020B0604020202020204" pitchFamily="34" charset="0"/>
              <a:buChar char="•"/>
            </a:pPr>
            <a:r>
              <a:rPr lang="en-GB" sz="1800" b="1">
                <a:latin typeface="Calibri" panose="020F0502020204030204" pitchFamily="34" charset="0"/>
                <a:ea typeface="Ebrima"/>
                <a:cs typeface="Calibri" panose="020F0502020204030204" pitchFamily="34" charset="0"/>
              </a:rPr>
              <a:t>South Africa and Eswatini have adopted an integrated approach for person-centred services domain</a:t>
            </a:r>
          </a:p>
        </p:txBody>
      </p:sp>
      <p:pic>
        <p:nvPicPr>
          <p:cNvPr id="10" name="Picture 10" descr="A screenshot of a news article&#10;&#10;Description automatically generated">
            <a:extLst>
              <a:ext uri="{FF2B5EF4-FFF2-40B4-BE49-F238E27FC236}">
                <a16:creationId xmlns:a16="http://schemas.microsoft.com/office/drawing/2014/main" id="{2BC9DA1E-E11A-F187-2626-939507A73ABA}"/>
              </a:ext>
            </a:extLst>
          </p:cNvPr>
          <p:cNvPicPr>
            <a:picLocks noGrp="1" noChangeAspect="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9238198" y="3692866"/>
            <a:ext cx="2621306" cy="3025193"/>
          </a:xfrm>
          <a:ln>
            <a:solidFill>
              <a:srgbClr val="33CCCC"/>
            </a:solidFill>
          </a:ln>
        </p:spPr>
      </p:pic>
      <p:pic>
        <p:nvPicPr>
          <p:cNvPr id="9" name="Picture 10" descr="A diagram of a patient&amp;#39;s supply&#10;&#10;Description automatically generated">
            <a:hlinkClick r:id="rId5"/>
            <a:extLst>
              <a:ext uri="{FF2B5EF4-FFF2-40B4-BE49-F238E27FC236}">
                <a16:creationId xmlns:a16="http://schemas.microsoft.com/office/drawing/2014/main" id="{E683DB32-F8D8-527A-B193-5D9D495F1B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8224" y="4435828"/>
            <a:ext cx="3749076" cy="2207891"/>
          </a:xfrm>
          <a:prstGeom prst="rect">
            <a:avLst/>
          </a:prstGeom>
        </p:spPr>
      </p:pic>
      <p:pic>
        <p:nvPicPr>
          <p:cNvPr id="11" name="Picture 10" descr="A book cover with a ribbon&#10;&#10;Description automatically generated">
            <a:hlinkClick r:id="rId7"/>
            <a:extLst>
              <a:ext uri="{FF2B5EF4-FFF2-40B4-BE49-F238E27FC236}">
                <a16:creationId xmlns:a16="http://schemas.microsoft.com/office/drawing/2014/main" id="{A6CD2B8D-15B6-AFBA-A86D-99E3866431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44894" y="2233512"/>
            <a:ext cx="2853563" cy="3950061"/>
          </a:xfrm>
          <a:prstGeom prst="rect">
            <a:avLst/>
          </a:prstGeom>
          <a:ln>
            <a:solidFill>
              <a:srgbClr val="33CCCC"/>
            </a:solidFill>
          </a:ln>
        </p:spPr>
      </p:pic>
      <p:sp>
        <p:nvSpPr>
          <p:cNvPr id="7" name="TextBox 6">
            <a:extLst>
              <a:ext uri="{FF2B5EF4-FFF2-40B4-BE49-F238E27FC236}">
                <a16:creationId xmlns:a16="http://schemas.microsoft.com/office/drawing/2014/main" id="{E922249E-EA78-F1BB-500A-80295D9AE815}"/>
              </a:ext>
            </a:extLst>
          </p:cNvPr>
          <p:cNvSpPr txBox="1"/>
          <p:nvPr/>
        </p:nvSpPr>
        <p:spPr>
          <a:xfrm>
            <a:off x="2444808" y="1228624"/>
            <a:ext cx="5851549" cy="707886"/>
          </a:xfrm>
          <a:prstGeom prst="rect">
            <a:avLst/>
          </a:prstGeom>
          <a:solidFill>
            <a:srgbClr val="33CCCC">
              <a:alpha val="67843"/>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WHO recommends the integration of diabetes and hypertension care with HIV services</a:t>
            </a:r>
          </a:p>
        </p:txBody>
      </p:sp>
    </p:spTree>
    <p:extLst>
      <p:ext uri="{BB962C8B-B14F-4D97-AF65-F5344CB8AC3E}">
        <p14:creationId xmlns:p14="http://schemas.microsoft.com/office/powerpoint/2010/main" val="244768863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6C33-7AE0-59D2-F596-A0C2AD2C7B5E}"/>
              </a:ext>
            </a:extLst>
          </p:cNvPr>
          <p:cNvSpPr>
            <a:spLocks noGrp="1"/>
          </p:cNvSpPr>
          <p:nvPr>
            <p:ph type="title"/>
          </p:nvPr>
        </p:nvSpPr>
        <p:spPr>
          <a:xfrm>
            <a:off x="298129" y="-230419"/>
            <a:ext cx="11277600" cy="1004888"/>
          </a:xfrm>
        </p:spPr>
        <p:txBody>
          <a:bodyPr vert="horz" lIns="18000" tIns="0" rIns="360000" bIns="0" rtlCol="0" anchor="ctr">
            <a:noAutofit/>
          </a:bodyPr>
          <a:lstStyle/>
          <a:p>
            <a:r>
              <a:rPr lang="en-CH" sz="2800" b="1"/>
              <a:t>WHO Service Delivery </a:t>
            </a:r>
            <a:r>
              <a:rPr lang="en-US" sz="2800" b="1"/>
              <a:t>Integration of Mental Health</a:t>
            </a:r>
            <a:endParaRPr lang="en-CH" sz="2800" b="1"/>
          </a:p>
        </p:txBody>
      </p:sp>
      <p:sp>
        <p:nvSpPr>
          <p:cNvPr id="6" name="Slide Number Placeholder 5">
            <a:extLst>
              <a:ext uri="{FF2B5EF4-FFF2-40B4-BE49-F238E27FC236}">
                <a16:creationId xmlns:a16="http://schemas.microsoft.com/office/drawing/2014/main" id="{9CB818DC-0B6F-F7B8-3BBD-212436AA7FB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37D26-9573-4F26-AB7C-CA77016A8456}" type="slidenum">
              <a:rPr kumimoji="0" lang="en-US" sz="9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9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19" name="Content Placeholder 18" descr="A collage of a person&#10;&#10;Description automatically generated with medium confidence">
            <a:extLst>
              <a:ext uri="{FF2B5EF4-FFF2-40B4-BE49-F238E27FC236}">
                <a16:creationId xmlns:a16="http://schemas.microsoft.com/office/drawing/2014/main" id="{7FBA0AC5-CB9F-2A69-A8DA-07D0783B6A1B}"/>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2645078" y="4280199"/>
            <a:ext cx="1891075" cy="2437860"/>
          </a:xfrm>
        </p:spPr>
      </p:pic>
      <p:sp>
        <p:nvSpPr>
          <p:cNvPr id="4" name="Date Placeholder 3">
            <a:extLst>
              <a:ext uri="{FF2B5EF4-FFF2-40B4-BE49-F238E27FC236}">
                <a16:creationId xmlns:a16="http://schemas.microsoft.com/office/drawing/2014/main" id="{899B932B-9D8A-6FBA-1B1A-2081122EBF8D}"/>
              </a:ext>
            </a:extLst>
          </p:cNvPr>
          <p:cNvSpPr>
            <a:spLocks noGrp="1"/>
          </p:cNvSpPr>
          <p:nvPr>
            <p:ph type="dt" sz="half" idx="4294967295"/>
          </p:nvPr>
        </p:nvSpPr>
        <p:spPr>
          <a:xfrm>
            <a:off x="0" y="6580188"/>
            <a:ext cx="790575" cy="18097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14EC7B-70A1-3B49-9CA1-D4E3237E554F}" type="datetime1">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7" name="Content Placeholder 16">
            <a:extLst>
              <a:ext uri="{FF2B5EF4-FFF2-40B4-BE49-F238E27FC236}">
                <a16:creationId xmlns:a16="http://schemas.microsoft.com/office/drawing/2014/main" id="{792AA3A6-3584-4A80-4E8A-BBB701939AEF}"/>
              </a:ext>
            </a:extLst>
          </p:cNvPr>
          <p:cNvSpPr>
            <a:spLocks noGrp="1"/>
          </p:cNvSpPr>
          <p:nvPr>
            <p:ph sz="half" idx="4294967295"/>
          </p:nvPr>
        </p:nvSpPr>
        <p:spPr>
          <a:xfrm>
            <a:off x="95828" y="1572698"/>
            <a:ext cx="5098501" cy="2771011"/>
          </a:xfrm>
        </p:spPr>
        <p:txBody>
          <a:bodyPr vert="horz" lIns="18000" tIns="0" rIns="18000" bIns="0" rtlCol="0" anchor="t">
            <a:noAutofit/>
          </a:bodyPr>
          <a:lstStyle/>
          <a:p>
            <a:pPr marL="213995" indent="-213995">
              <a:spcBef>
                <a:spcPts val="0"/>
              </a:spcBef>
              <a:spcAft>
                <a:spcPts val="0"/>
              </a:spcAft>
              <a:buFont typeface="Arial" panose="020B0604020202020204" pitchFamily="34" charset="0"/>
              <a:buChar char="•"/>
            </a:pPr>
            <a:r>
              <a:rPr lang="en-GB" sz="1600" b="1" u="sng">
                <a:latin typeface="Calibri" panose="020F0502020204030204" pitchFamily="34" charset="0"/>
                <a:cs typeface="Calibri" panose="020F0502020204030204" pitchFamily="34" charset="0"/>
              </a:rPr>
              <a:t>HIV prevention</a:t>
            </a:r>
            <a:r>
              <a:rPr lang="en-GB" sz="1600">
                <a:latin typeface="Calibri" panose="020F0502020204030204" pitchFamily="34" charset="0"/>
                <a:cs typeface="Calibri" panose="020F0502020204030204" pitchFamily="34" charset="0"/>
              </a:rPr>
              <a:t>: Integrate PrEP with mental health prevention and promotion</a:t>
            </a:r>
            <a:endParaRPr lang="en-US" sz="1600">
              <a:latin typeface="Calibri" panose="020F0502020204030204" pitchFamily="34" charset="0"/>
              <a:cs typeface="Calibri" panose="020F0502020204030204" pitchFamily="34" charset="0"/>
            </a:endParaRPr>
          </a:p>
          <a:p>
            <a:pPr marL="213995" indent="-213995">
              <a:spcBef>
                <a:spcPts val="0"/>
              </a:spcBef>
              <a:spcAft>
                <a:spcPts val="0"/>
              </a:spcAft>
              <a:buFont typeface="Arial" panose="020B0604020202020204" pitchFamily="34" charset="0"/>
              <a:buChar char="•"/>
            </a:pPr>
            <a:r>
              <a:rPr lang="en-GB" sz="1600" b="1" u="sng">
                <a:latin typeface="Calibri" panose="020F0502020204030204" pitchFamily="34" charset="0"/>
                <a:cs typeface="Calibri" panose="020F0502020204030204" pitchFamily="34" charset="0"/>
              </a:rPr>
              <a:t>HIV testing services</a:t>
            </a:r>
            <a:r>
              <a:rPr lang="en-GB" sz="1600" u="sng">
                <a:latin typeface="Calibri" panose="020F0502020204030204" pitchFamily="34" charset="0"/>
                <a:cs typeface="Calibri" panose="020F0502020204030204" pitchFamily="34" charset="0"/>
              </a:rPr>
              <a:t>: </a:t>
            </a:r>
            <a:r>
              <a:rPr lang="en-GB" sz="1600">
                <a:latin typeface="Calibri" panose="020F0502020204030204" pitchFamily="34" charset="0"/>
                <a:cs typeface="Calibri" panose="020F0502020204030204" pitchFamily="34" charset="0"/>
              </a:rPr>
              <a:t>Post-test counselling that includes mental health screening and referral for relevant services</a:t>
            </a:r>
          </a:p>
          <a:p>
            <a:pPr marL="213995" indent="-213995">
              <a:spcBef>
                <a:spcPts val="0"/>
              </a:spcBef>
              <a:spcAft>
                <a:spcPts val="0"/>
              </a:spcAft>
              <a:buFont typeface="Arial" panose="020B0604020202020204" pitchFamily="34" charset="0"/>
              <a:buChar char="•"/>
            </a:pPr>
            <a:r>
              <a:rPr lang="en-GB" sz="1600" b="1" u="sng">
                <a:latin typeface="Calibri" panose="020F0502020204030204" pitchFamily="34" charset="0"/>
                <a:cs typeface="Calibri" panose="020F0502020204030204" pitchFamily="34" charset="0"/>
              </a:rPr>
              <a:t>ART initiation</a:t>
            </a:r>
            <a:r>
              <a:rPr lang="en-GB" sz="1600">
                <a:latin typeface="Calibri" panose="020F0502020204030204" pitchFamily="34" charset="0"/>
                <a:cs typeface="Calibri" panose="020F0502020204030204" pitchFamily="34" charset="0"/>
              </a:rPr>
              <a:t>: Routine screening for mental health conditions. Psychological and pharmacological interventions as needed and provision of care.</a:t>
            </a:r>
          </a:p>
          <a:p>
            <a:pPr marL="213995" indent="-213995">
              <a:spcBef>
                <a:spcPts val="0"/>
              </a:spcBef>
              <a:spcAft>
                <a:spcPts val="0"/>
              </a:spcAft>
              <a:buFont typeface="Arial" panose="020B0604020202020204" pitchFamily="34" charset="0"/>
              <a:buChar char="•"/>
            </a:pPr>
            <a:r>
              <a:rPr lang="en-GB" sz="1600" b="1" u="sng">
                <a:latin typeface="Calibri" panose="020F0502020204030204" pitchFamily="34" charset="0"/>
                <a:cs typeface="Calibri" panose="020F0502020204030204" pitchFamily="34" charset="0"/>
              </a:rPr>
              <a:t>ART adherence and viral suppression</a:t>
            </a:r>
            <a:r>
              <a:rPr lang="en-GB" sz="1600">
                <a:latin typeface="Calibri" panose="020F0502020204030204" pitchFamily="34" charset="0"/>
                <a:cs typeface="Calibri" panose="020F0502020204030204" pitchFamily="34" charset="0"/>
              </a:rPr>
              <a:t>: Regular screening for mental health conditions at all follow up visits. Psychosocial and brief psychological interventions to support adherence and retention in care.</a:t>
            </a:r>
            <a:endParaRPr lang="en-CH" sz="1100"/>
          </a:p>
        </p:txBody>
      </p:sp>
      <p:pic>
        <p:nvPicPr>
          <p:cNvPr id="8" name="Picture 7">
            <a:extLst>
              <a:ext uri="{FF2B5EF4-FFF2-40B4-BE49-F238E27FC236}">
                <a16:creationId xmlns:a16="http://schemas.microsoft.com/office/drawing/2014/main" id="{FAAEDF9B-2812-EE28-74CE-633CD0A8C0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597751"/>
            <a:ext cx="7965943" cy="909262"/>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9682E495-4F0F-4BA8-3508-0229798FDC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3270" y="1667508"/>
            <a:ext cx="3432665" cy="4393760"/>
          </a:xfrm>
          <a:prstGeom prst="rect">
            <a:avLst/>
          </a:prstGeom>
          <a:ln>
            <a:solidFill>
              <a:schemeClr val="accent6">
                <a:lumMod val="75000"/>
              </a:schemeClr>
            </a:solidFill>
          </a:ln>
        </p:spPr>
      </p:pic>
      <p:sp>
        <p:nvSpPr>
          <p:cNvPr id="5" name="TextBox 4">
            <a:extLst>
              <a:ext uri="{FF2B5EF4-FFF2-40B4-BE49-F238E27FC236}">
                <a16:creationId xmlns:a16="http://schemas.microsoft.com/office/drawing/2014/main" id="{EB5BA7A6-DB2F-6492-4131-E06C140D272B}"/>
              </a:ext>
            </a:extLst>
          </p:cNvPr>
          <p:cNvSpPr txBox="1"/>
          <p:nvPr/>
        </p:nvSpPr>
        <p:spPr>
          <a:xfrm>
            <a:off x="8673043" y="1544175"/>
            <a:ext cx="3308902" cy="6463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Mental Health and</a:t>
            </a:r>
            <a:r>
              <a:rPr kumimoji="0" lang="en-GB" sz="1200" b="1" i="0" u="sng" strike="noStrike" kern="1200" cap="none" spc="0" normalizeH="0" baseline="0" noProof="0">
                <a:ln>
                  <a:noFill/>
                </a:ln>
                <a:solidFill>
                  <a:prstClr val="black"/>
                </a:solidFill>
                <a:effectLst/>
                <a:uLnTx/>
                <a:uFillTx/>
                <a:latin typeface="Calibri" panose="020F0502020204030204"/>
                <a:ea typeface="+mn-ea"/>
                <a:cs typeface="+mn-cs"/>
              </a:rPr>
              <a:t> psychosocial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needs of those living with or at risk of HIV must be core to any approaches to ending the epidemic.</a:t>
            </a:r>
          </a:p>
        </p:txBody>
      </p:sp>
      <p:sp>
        <p:nvSpPr>
          <p:cNvPr id="11" name="Content Placeholder 2">
            <a:extLst>
              <a:ext uri="{FF2B5EF4-FFF2-40B4-BE49-F238E27FC236}">
                <a16:creationId xmlns:a16="http://schemas.microsoft.com/office/drawing/2014/main" id="{4D79D7B6-7074-46E9-BC8D-0C53C167756E}"/>
              </a:ext>
            </a:extLst>
          </p:cNvPr>
          <p:cNvSpPr txBox="1">
            <a:spLocks/>
          </p:cNvSpPr>
          <p:nvPr/>
        </p:nvSpPr>
        <p:spPr bwMode="invGray">
          <a:xfrm>
            <a:off x="8748204" y="2252705"/>
            <a:ext cx="3158579" cy="4494469"/>
          </a:xfrm>
          <a:prstGeom prst="roundRect">
            <a:avLst>
              <a:gd name="adj" fmla="val 22764"/>
            </a:avLst>
          </a:prstGeom>
          <a:solidFill>
            <a:schemeClr val="accent6">
              <a:lumMod val="20000"/>
              <a:lumOff val="80000"/>
            </a:schemeClr>
          </a:solidFill>
          <a:ln w="6350" cap="flat" cmpd="sng" algn="ctr">
            <a:solidFill>
              <a:schemeClr val="accent5"/>
            </a:solidFill>
            <a:prstDash val="solid"/>
            <a:miter lim="800000"/>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lIns="18000" tIns="0" rIns="18000" bIns="0" rtlCol="0" anchor="ctr">
            <a:noAutofit/>
          </a:bodyPr>
          <a:lst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dk1"/>
                </a:solidFill>
                <a:latin typeface="+mn-lt"/>
                <a:ea typeface="+mn-ea"/>
                <a:cs typeface="+mn-cs"/>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dk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dk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dk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dk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marR="0" lvl="0" indent="0" algn="l" defTabSz="685800" rtl="0" eaLnBrk="1" fontAlgn="auto" latinLnBrk="0" hangingPunct="1">
              <a:lnSpc>
                <a:spcPct val="100000"/>
              </a:lnSpc>
              <a:spcBef>
                <a:spcPts val="450"/>
              </a:spcBef>
              <a:spcAft>
                <a:spcPts val="450"/>
              </a:spcAft>
              <a:buClr>
                <a:prstClr val="black"/>
              </a:buClr>
              <a:buSzPct val="80000"/>
              <a:buFontTx/>
              <a:buNone/>
              <a:tabLst/>
              <a:defRPr/>
            </a:pPr>
            <a:r>
              <a:rPr kumimoji="0" lang="en-GB" sz="1200" b="1" i="0" u="none" strike="noStrike" kern="1200" cap="none" spc="0" normalizeH="0" baseline="0" noProof="0">
                <a:ln>
                  <a:noFill/>
                </a:ln>
                <a:solidFill>
                  <a:srgbClr val="3C4245"/>
                </a:solidFill>
                <a:effectLst/>
                <a:uLnTx/>
                <a:uFillTx/>
                <a:latin typeface="Arial" panose="020B0604020202020204" pitchFamily="34" charset="0"/>
                <a:ea typeface="+mn-ea"/>
                <a:cs typeface="+mn-cs"/>
              </a:rPr>
              <a:t>Psychosocial support </a:t>
            </a:r>
            <a:r>
              <a:rPr kumimoji="0" lang="en-GB" sz="1200" b="0" i="0" u="none" strike="noStrike" kern="1200" cap="none" spc="0" normalizeH="0" baseline="0" noProof="0">
                <a:ln>
                  <a:noFill/>
                </a:ln>
                <a:solidFill>
                  <a:srgbClr val="3C4245"/>
                </a:solidFill>
                <a:effectLst/>
                <a:uLnTx/>
                <a:uFillTx/>
                <a:latin typeface="Arial" panose="020B0604020202020204" pitchFamily="34" charset="0"/>
                <a:ea typeface="+mn-ea"/>
                <a:cs typeface="+mn-cs"/>
              </a:rPr>
              <a:t>addresses the ongoing psychological and social barriers faced by PLHIV, their partners, families and caregivers. It includes:</a:t>
            </a:r>
          </a:p>
          <a:p>
            <a:pPr marL="214313" marR="0" lvl="0" indent="-214313" algn="l" defTabSz="685800" rtl="0" eaLnBrk="1" fontAlgn="auto" latinLnBrk="0" hangingPunct="1">
              <a:lnSpc>
                <a:spcPct val="100000"/>
              </a:lnSpc>
              <a:spcBef>
                <a:spcPts val="450"/>
              </a:spcBef>
              <a:spcAft>
                <a:spcPts val="450"/>
              </a:spcAft>
              <a:buClr>
                <a:prstClr val="black"/>
              </a:buClr>
              <a:buSzPct val="80000"/>
              <a:buFont typeface="Arial" panose="020B0604020202020204" pitchFamily="34" charset="0"/>
              <a:buChar char="•"/>
              <a:tabLst/>
              <a:defRPr/>
            </a:pPr>
            <a:r>
              <a:rPr kumimoji="0" lang="en-GB" sz="1200" b="0" i="0" u="none" strike="noStrike" kern="1200" cap="none" spc="0" normalizeH="0" baseline="0" noProof="0">
                <a:ln>
                  <a:noFill/>
                </a:ln>
                <a:solidFill>
                  <a:srgbClr val="3C4245"/>
                </a:solidFill>
                <a:effectLst/>
                <a:uLnTx/>
                <a:uFillTx/>
                <a:latin typeface="Arial" panose="020B0604020202020204" pitchFamily="34" charset="0"/>
                <a:ea typeface="+mn-ea"/>
                <a:cs typeface="+mn-cs"/>
              </a:rPr>
              <a:t>referral and provision of psychological services for assessment, management and treatment of depression and substance use disorders, regardless of HIV status;</a:t>
            </a:r>
          </a:p>
          <a:p>
            <a:pPr marL="214313" marR="0" lvl="0" indent="-214313" algn="l" defTabSz="685800" rtl="0" eaLnBrk="1" fontAlgn="auto" latinLnBrk="0" hangingPunct="1">
              <a:lnSpc>
                <a:spcPct val="100000"/>
              </a:lnSpc>
              <a:spcBef>
                <a:spcPts val="450"/>
              </a:spcBef>
              <a:spcAft>
                <a:spcPts val="450"/>
              </a:spcAft>
              <a:buClr>
                <a:prstClr val="black"/>
              </a:buClr>
              <a:buSzPct val="80000"/>
              <a:buFont typeface="Arial" panose="020B0604020202020204" pitchFamily="34" charset="0"/>
              <a:buChar char="•"/>
              <a:tabLst/>
              <a:defRPr/>
            </a:pPr>
            <a:r>
              <a:rPr kumimoji="0" lang="en-GB" sz="1200" b="0" i="0" u="none" strike="noStrike" kern="1200" cap="none" spc="0" normalizeH="0" baseline="0" noProof="0">
                <a:ln>
                  <a:noFill/>
                </a:ln>
                <a:solidFill>
                  <a:srgbClr val="3C4245"/>
                </a:solidFill>
                <a:effectLst/>
                <a:uLnTx/>
                <a:uFillTx/>
                <a:latin typeface="Arial" panose="020B0604020202020204" pitchFamily="34" charset="0"/>
                <a:ea typeface="+mn-ea"/>
                <a:cs typeface="+mn-cs"/>
              </a:rPr>
              <a:t>the referral and access to existing socio-economic services;</a:t>
            </a:r>
          </a:p>
          <a:p>
            <a:pPr marL="214313" marR="0" lvl="0" indent="-214313" algn="l" defTabSz="685800" rtl="0" eaLnBrk="1" fontAlgn="auto" latinLnBrk="0" hangingPunct="1">
              <a:lnSpc>
                <a:spcPct val="100000"/>
              </a:lnSpc>
              <a:spcBef>
                <a:spcPts val="450"/>
              </a:spcBef>
              <a:spcAft>
                <a:spcPts val="450"/>
              </a:spcAft>
              <a:buClr>
                <a:prstClr val="black"/>
              </a:buClr>
              <a:buSzPct val="80000"/>
              <a:buFont typeface="Arial" panose="020B0604020202020204" pitchFamily="34" charset="0"/>
              <a:buChar char="•"/>
              <a:tabLst/>
              <a:defRPr/>
            </a:pPr>
            <a:r>
              <a:rPr kumimoji="0" lang="en-GB" sz="1200" b="0" i="0" u="none" strike="noStrike" kern="1200" cap="none" spc="0" normalizeH="0" baseline="0" noProof="0">
                <a:ln>
                  <a:noFill/>
                </a:ln>
                <a:solidFill>
                  <a:srgbClr val="3C4245"/>
                </a:solidFill>
                <a:effectLst/>
                <a:uLnTx/>
                <a:uFillTx/>
                <a:latin typeface="Arial" panose="020B0604020202020204" pitchFamily="34" charset="0"/>
                <a:ea typeface="+mn-ea"/>
                <a:cs typeface="+mn-cs"/>
              </a:rPr>
              <a:t>enrolment on differentiated models of ART delivery, and</a:t>
            </a:r>
          </a:p>
          <a:p>
            <a:pPr marL="214313" marR="0" lvl="0" indent="-214313" algn="l" defTabSz="685800" rtl="0" eaLnBrk="1" fontAlgn="auto" latinLnBrk="0" hangingPunct="1">
              <a:lnSpc>
                <a:spcPct val="100000"/>
              </a:lnSpc>
              <a:spcBef>
                <a:spcPts val="450"/>
              </a:spcBef>
              <a:spcAft>
                <a:spcPts val="450"/>
              </a:spcAft>
              <a:buClr>
                <a:prstClr val="black"/>
              </a:buClr>
              <a:buSzPct val="80000"/>
              <a:buFont typeface="Arial" panose="020B0604020202020204" pitchFamily="34" charset="0"/>
              <a:buChar char="•"/>
              <a:tabLst/>
              <a:defRPr/>
            </a:pPr>
            <a:r>
              <a:rPr kumimoji="0" lang="en-GB" sz="1200" b="0" i="0" u="none" strike="noStrike" kern="1200" cap="none" spc="0" normalizeH="0" baseline="0" noProof="0">
                <a:ln>
                  <a:noFill/>
                </a:ln>
                <a:solidFill>
                  <a:srgbClr val="3C4245"/>
                </a:solidFill>
                <a:effectLst/>
                <a:uLnTx/>
                <a:uFillTx/>
                <a:latin typeface="Arial" panose="020B0604020202020204" pitchFamily="34" charset="0"/>
                <a:ea typeface="+mn-ea"/>
                <a:cs typeface="+mn-cs"/>
              </a:rPr>
              <a:t>community and peer support to motivate PLHIV to better cope with adherence barriers, engage in new social networks and deal more effectively with discrimination.</a:t>
            </a:r>
          </a:p>
        </p:txBody>
      </p:sp>
    </p:spTree>
    <p:extLst>
      <p:ext uri="{BB962C8B-B14F-4D97-AF65-F5344CB8AC3E}">
        <p14:creationId xmlns:p14="http://schemas.microsoft.com/office/powerpoint/2010/main" val="12421914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person, outdoor, child, walking&#10;&#10;Description automatically generated">
            <a:extLst>
              <a:ext uri="{FF2B5EF4-FFF2-40B4-BE49-F238E27FC236}">
                <a16:creationId xmlns:a16="http://schemas.microsoft.com/office/drawing/2014/main" id="{DB65037A-7639-4534-8CFB-31ABA991AF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0" y="566"/>
            <a:ext cx="4373545" cy="6857631"/>
          </a:xfrm>
          <a:prstGeom prst="rect">
            <a:avLst/>
          </a:prstGeom>
        </p:spPr>
      </p:pic>
      <p:sp>
        <p:nvSpPr>
          <p:cNvPr id="10" name="Rectangle 9">
            <a:extLst>
              <a:ext uri="{FF2B5EF4-FFF2-40B4-BE49-F238E27FC236}">
                <a16:creationId xmlns:a16="http://schemas.microsoft.com/office/drawing/2014/main" id="{39723124-92A3-4ACD-BEFF-C2B51A8922D9}"/>
              </a:ext>
            </a:extLst>
          </p:cNvPr>
          <p:cNvSpPr/>
          <p:nvPr/>
        </p:nvSpPr>
        <p:spPr>
          <a:xfrm>
            <a:off x="4735287" y="960819"/>
            <a:ext cx="7304314" cy="1107996"/>
          </a:xfrm>
          <a:prstGeom prst="rect">
            <a:avLst/>
          </a:prstGeom>
          <a:ln w="28575">
            <a:solidFill>
              <a:schemeClr val="accent2">
                <a:lumMod val="75000"/>
              </a:schemeClr>
            </a:solidFill>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ranklin Gothic Book" panose="020B0503020102020204"/>
                <a:ea typeface="+mn-ea"/>
                <a:cs typeface="+mn-cs"/>
              </a:rPr>
              <a:t>New Recommendation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ranklin Gothic Book" panose="020B0503020102020204"/>
                <a:ea typeface="+mn-ea"/>
                <a:cs typeface="+mn-cs"/>
              </a:rPr>
              <a:t>Psychosocial interventions should be provided to all adolescents and young people living with HIV</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ranklin Gothic Book" panose="020B0503020102020204"/>
                <a:ea typeface="+mn-ea"/>
                <a:cs typeface="+mn-cs"/>
              </a:rPr>
              <a:t>(Strong recommendation; moderate-certainty evidence)</a:t>
            </a:r>
          </a:p>
        </p:txBody>
      </p:sp>
      <p:sp>
        <p:nvSpPr>
          <p:cNvPr id="14" name="Text Placeholder 2">
            <a:extLst>
              <a:ext uri="{FF2B5EF4-FFF2-40B4-BE49-F238E27FC236}">
                <a16:creationId xmlns:a16="http://schemas.microsoft.com/office/drawing/2014/main" id="{7353DF0B-37B8-47EC-9100-E1E18655EFFF}"/>
              </a:ext>
            </a:extLst>
          </p:cNvPr>
          <p:cNvSpPr txBox="1">
            <a:spLocks/>
          </p:cNvSpPr>
          <p:nvPr/>
        </p:nvSpPr>
        <p:spPr>
          <a:xfrm>
            <a:off x="4584144" y="556"/>
            <a:ext cx="7607856" cy="914096"/>
          </a:xfrm>
          <a:prstGeom prst="rect">
            <a:avLst/>
          </a:prstGeom>
          <a:solidFill>
            <a:srgbClr val="00A99A"/>
          </a:solidFill>
        </p:spPr>
        <p:txBody>
          <a:bodyPr vert="horz" wrap="square" lIns="182880" tIns="91440" rIns="182880" bIns="45720" rtlCol="0" anchor="ctr" anchorCtr="1">
            <a:sp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Mental health is a priority for adolescents living with HIV</a:t>
            </a:r>
            <a:endParaRPr kumimoji="0" lang="en-GB"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pic>
        <p:nvPicPr>
          <p:cNvPr id="2" name="Picture 1">
            <a:extLst>
              <a:ext uri="{FF2B5EF4-FFF2-40B4-BE49-F238E27FC236}">
                <a16:creationId xmlns:a16="http://schemas.microsoft.com/office/drawing/2014/main" id="{796DBCDB-C38E-DCD5-04E1-C3BE600AA7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1580" y="2282622"/>
            <a:ext cx="2900696" cy="4077062"/>
          </a:xfrm>
          <a:prstGeom prst="rect">
            <a:avLst/>
          </a:prstGeom>
          <a:ln>
            <a:solidFill>
              <a:srgbClr val="0070C0"/>
            </a:solidFill>
          </a:ln>
        </p:spPr>
      </p:pic>
      <p:sp>
        <p:nvSpPr>
          <p:cNvPr id="3" name="TextBox 2">
            <a:extLst>
              <a:ext uri="{FF2B5EF4-FFF2-40B4-BE49-F238E27FC236}">
                <a16:creationId xmlns:a16="http://schemas.microsoft.com/office/drawing/2014/main" id="{3CB4A1C4-0DD0-FB2F-1B96-2D8DE5B29E8C}"/>
              </a:ext>
            </a:extLst>
          </p:cNvPr>
          <p:cNvSpPr txBox="1"/>
          <p:nvPr/>
        </p:nvSpPr>
        <p:spPr>
          <a:xfrm>
            <a:off x="7589855" y="2122104"/>
            <a:ext cx="4332515" cy="830997"/>
          </a:xfrm>
          <a:prstGeom prst="rect">
            <a:avLst/>
          </a:prstGeom>
          <a:solidFill>
            <a:sysClr val="window" lastClr="FFFFFF"/>
          </a:solidFill>
          <a:ln>
            <a:solidFill>
              <a:srgbClr val="B0151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70C0"/>
                </a:solidFill>
                <a:effectLst/>
                <a:uLnTx/>
                <a:uFillTx/>
                <a:latin typeface="Century Gothic" panose="020B0502020202020204"/>
                <a:ea typeface="+mn-ea"/>
                <a:cs typeface="+mn-cs"/>
              </a:rPr>
              <a:t>WHO Technical brief on integrating Psychosocial interventions within HIV services</a:t>
            </a:r>
          </a:p>
        </p:txBody>
      </p:sp>
      <p:pic>
        <p:nvPicPr>
          <p:cNvPr id="4" name="Picture 3">
            <a:extLst>
              <a:ext uri="{FF2B5EF4-FFF2-40B4-BE49-F238E27FC236}">
                <a16:creationId xmlns:a16="http://schemas.microsoft.com/office/drawing/2014/main" id="{6B5A40AE-631A-1A05-DAA1-A10665201F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3615" y="2952725"/>
            <a:ext cx="6284993" cy="3904719"/>
          </a:xfrm>
          <a:prstGeom prst="rect">
            <a:avLst/>
          </a:prstGeom>
        </p:spPr>
      </p:pic>
      <p:pic>
        <p:nvPicPr>
          <p:cNvPr id="6" name="Picture 5">
            <a:extLst>
              <a:ext uri="{FF2B5EF4-FFF2-40B4-BE49-F238E27FC236}">
                <a16:creationId xmlns:a16="http://schemas.microsoft.com/office/drawing/2014/main" id="{657DFA48-4AF2-D239-ADF8-ACFF723D1D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02331" y="3018529"/>
            <a:ext cx="4008330" cy="549570"/>
          </a:xfrm>
          <a:prstGeom prst="rect">
            <a:avLst/>
          </a:prstGeom>
        </p:spPr>
      </p:pic>
    </p:spTree>
    <p:extLst>
      <p:ext uri="{BB962C8B-B14F-4D97-AF65-F5344CB8AC3E}">
        <p14:creationId xmlns:p14="http://schemas.microsoft.com/office/powerpoint/2010/main" val="13316680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6484" y="1455946"/>
            <a:ext cx="3181016" cy="4470005"/>
          </a:xfrm>
          <a:prstGeom prst="rect">
            <a:avLst/>
          </a:prstGeom>
          <a:ln>
            <a:solidFill>
              <a:srgbClr val="0070C0"/>
            </a:solidFill>
          </a:ln>
        </p:spPr>
      </p:pic>
      <p:sp>
        <p:nvSpPr>
          <p:cNvPr id="3" name="TextBox 2">
            <a:extLst>
              <a:ext uri="{FF2B5EF4-FFF2-40B4-BE49-F238E27FC236}">
                <a16:creationId xmlns:a16="http://schemas.microsoft.com/office/drawing/2014/main" id="{5559F743-2ADF-45D7-A94F-A655E2FC8672}"/>
              </a:ext>
            </a:extLst>
          </p:cNvPr>
          <p:cNvSpPr txBox="1"/>
          <p:nvPr/>
        </p:nvSpPr>
        <p:spPr>
          <a:xfrm>
            <a:off x="4918710" y="1561364"/>
            <a:ext cx="6816090" cy="4154984"/>
          </a:xfrm>
          <a:prstGeom prst="rect">
            <a:avLst/>
          </a:prstGeom>
          <a:noFill/>
          <a:ln w="38100">
            <a:solidFill>
              <a:srgbClr val="0070C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Consolidates WHO guidance to support the implementation of high-quality HIV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Suggests policy, strategy and service delivery approaches for quality HIV care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Suggests approaches to selecting quality measures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Aims to support HIV program implementation in low and middle-income settings</a:t>
            </a:r>
          </a:p>
        </p:txBody>
      </p:sp>
      <p:sp>
        <p:nvSpPr>
          <p:cNvPr id="4" name="Rectangle 3">
            <a:extLst>
              <a:ext uri="{FF2B5EF4-FFF2-40B4-BE49-F238E27FC236}">
                <a16:creationId xmlns:a16="http://schemas.microsoft.com/office/drawing/2014/main" id="{F3DE3390-1B3A-4041-992F-DDFABDD189A0}"/>
              </a:ext>
            </a:extLst>
          </p:cNvPr>
          <p:cNvSpPr/>
          <p:nvPr/>
        </p:nvSpPr>
        <p:spPr>
          <a:xfrm>
            <a:off x="4953000" y="5925951"/>
            <a:ext cx="6712665"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563C1"/>
                </a:solidFill>
                <a:effectLst/>
                <a:uLnTx/>
                <a:uFillTx/>
                <a:latin typeface="Times New Roman" panose="02020603050405020304" pitchFamily="18" charset="0"/>
                <a:ea typeface="Times New Roman" panose="02020603050405020304" pitchFamily="18" charset="0"/>
                <a:cs typeface="+mn-cs"/>
                <a:hlinkClick r:id="rId3"/>
              </a:rPr>
              <a:t>Maintaining and improving Quality of care within HIV clinical services technical brief</a:t>
            </a:r>
            <a:r>
              <a:rPr kumimoji="0" lang="en-US" sz="1600" b="0" i="0" u="sng" strike="noStrike" kern="1200" cap="none" spc="0" normalizeH="0" baseline="0" noProof="0">
                <a:ln>
                  <a:noFill/>
                </a:ln>
                <a:solidFill>
                  <a:srgbClr val="0563C1"/>
                </a:solidFill>
                <a:effectLst/>
                <a:uLnTx/>
                <a:uFillTx/>
                <a:latin typeface="Times New Roman" panose="02020603050405020304" pitchFamily="18" charset="0"/>
                <a:ea typeface="Times New Roman" panose="02020603050405020304" pitchFamily="18" charset="0"/>
                <a:cs typeface="+mn-cs"/>
              </a:rPr>
              <a:t>, 2019</a:t>
            </a:r>
            <a:r>
              <a:rPr kumimoji="0" lang="en-CH" sz="1600" b="0" i="0" u="none" strike="noStrike" kern="1200" cap="none" spc="0" normalizeH="0" baseline="0" noProof="0">
                <a:ln>
                  <a:noFill/>
                </a:ln>
                <a:solidFill>
                  <a:prstClr val="black"/>
                </a:solidFill>
                <a:effectLst/>
                <a:uLnTx/>
                <a:uFillTx/>
                <a:latin typeface="Arial"/>
                <a:ea typeface="+mn-ea"/>
                <a:cs typeface="+mn-cs"/>
              </a:rPr>
              <a:t> </a:t>
            </a:r>
          </a:p>
        </p:txBody>
      </p:sp>
      <p:sp>
        <p:nvSpPr>
          <p:cNvPr id="5" name="Title 4">
            <a:extLst>
              <a:ext uri="{FF2B5EF4-FFF2-40B4-BE49-F238E27FC236}">
                <a16:creationId xmlns:a16="http://schemas.microsoft.com/office/drawing/2014/main" id="{820CF514-C995-8BFE-87B3-50E0F9D1E3BE}"/>
              </a:ext>
            </a:extLst>
          </p:cNvPr>
          <p:cNvSpPr>
            <a:spLocks noGrp="1"/>
          </p:cNvSpPr>
          <p:nvPr>
            <p:ph type="title"/>
          </p:nvPr>
        </p:nvSpPr>
        <p:spPr/>
        <p:txBody>
          <a:bodyPr/>
          <a:lstStyle/>
          <a:p>
            <a:r>
              <a:rPr kumimoji="0" lang="en-US" sz="3200" b="1" i="0" u="none" strike="noStrike" kern="1200" cap="none" spc="0" normalizeH="0" baseline="0" noProof="0">
                <a:ln>
                  <a:noFill/>
                </a:ln>
                <a:solidFill>
                  <a:srgbClr val="002060"/>
                </a:solidFill>
                <a:effectLst/>
                <a:uLnTx/>
                <a:uFillTx/>
                <a:ea typeface="+mn-ea"/>
                <a:cs typeface="+mn-cs"/>
              </a:rPr>
              <a:t>WHO Technical Brief on Quality of HIV Care  (2019)</a:t>
            </a:r>
            <a:br>
              <a:rPr kumimoji="0" lang="en-US" sz="3200" b="1" i="0" u="none" strike="noStrike" kern="1200" cap="none" spc="0" normalizeH="0" baseline="0" noProof="0">
                <a:ln>
                  <a:noFill/>
                </a:ln>
                <a:solidFill>
                  <a:srgbClr val="0070C0"/>
                </a:solidFill>
                <a:effectLst/>
                <a:uLnTx/>
                <a:uFillTx/>
                <a:latin typeface="Arial"/>
                <a:ea typeface="+mn-ea"/>
                <a:cs typeface="+mn-cs"/>
              </a:rPr>
            </a:br>
            <a:endParaRPr lang="en-US"/>
          </a:p>
        </p:txBody>
      </p:sp>
    </p:spTree>
    <p:extLst>
      <p:ext uri="{BB962C8B-B14F-4D97-AF65-F5344CB8AC3E}">
        <p14:creationId xmlns:p14="http://schemas.microsoft.com/office/powerpoint/2010/main" val="4322380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900112" y="1314147"/>
            <a:ext cx="10391775" cy="4914900"/>
          </a:xfrm>
        </p:spPr>
      </p:pic>
      <p:sp>
        <p:nvSpPr>
          <p:cNvPr id="5" name="Title 1"/>
          <p:cNvSpPr txBox="1">
            <a:spLocks/>
          </p:cNvSpPr>
          <p:nvPr/>
        </p:nvSpPr>
        <p:spPr>
          <a:xfrm>
            <a:off x="403761" y="2167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a:ea typeface="+mj-ea"/>
                <a:cs typeface="+mj-cs"/>
              </a:rPr>
              <a:t>WHO: Enablers of Quality HIV Services</a:t>
            </a:r>
          </a:p>
        </p:txBody>
      </p:sp>
      <p:sp>
        <p:nvSpPr>
          <p:cNvPr id="2" name="Oval 1">
            <a:extLst>
              <a:ext uri="{FF2B5EF4-FFF2-40B4-BE49-F238E27FC236}">
                <a16:creationId xmlns:a16="http://schemas.microsoft.com/office/drawing/2014/main" id="{37A70875-96F3-4CEF-86AF-E7D4F19B5926}"/>
              </a:ext>
            </a:extLst>
          </p:cNvPr>
          <p:cNvSpPr/>
          <p:nvPr/>
        </p:nvSpPr>
        <p:spPr>
          <a:xfrm>
            <a:off x="5829135" y="3859457"/>
            <a:ext cx="5462752" cy="23695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EF2BE02-7250-46AE-B024-867217BE9B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96479" y="97280"/>
            <a:ext cx="1818290" cy="2500699"/>
          </a:xfrm>
          <a:prstGeom prst="rect">
            <a:avLst/>
          </a:prstGeom>
        </p:spPr>
      </p:pic>
    </p:spTree>
    <p:extLst>
      <p:ext uri="{BB962C8B-B14F-4D97-AF65-F5344CB8AC3E}">
        <p14:creationId xmlns:p14="http://schemas.microsoft.com/office/powerpoint/2010/main" val="21042024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7C6C7-8D30-534F-AD8E-FBE99A8CBD88}"/>
              </a:ext>
            </a:extLst>
          </p:cNvPr>
          <p:cNvSpPr>
            <a:spLocks noGrp="1"/>
          </p:cNvSpPr>
          <p:nvPr>
            <p:ph type="title"/>
          </p:nvPr>
        </p:nvSpPr>
        <p:spPr>
          <a:xfrm>
            <a:off x="457200" y="685800"/>
            <a:ext cx="11506200" cy="923925"/>
          </a:xfrm>
        </p:spPr>
        <p:txBody>
          <a:bodyPr>
            <a:noAutofit/>
          </a:bodyPr>
          <a:lstStyle/>
          <a:p>
            <a:r>
              <a:rPr lang="en-GB" sz="3200" b="1">
                <a:solidFill>
                  <a:srgbClr val="002060"/>
                </a:solidFill>
              </a:rPr>
              <a:t>CONSOLIDATED GUIDELINES ON HIV PREVENTION, TESTING, TREATMENT, SERVICE DELIVERY AND MONITORING</a:t>
            </a:r>
            <a:endParaRPr lang="en-CH" sz="3200" b="1">
              <a:solidFill>
                <a:srgbClr val="002060"/>
              </a:solidFill>
            </a:endParaRPr>
          </a:p>
        </p:txBody>
      </p:sp>
      <p:pic>
        <p:nvPicPr>
          <p:cNvPr id="8" name="Content Placeholder 7" descr="Text&#10;&#10;Description automatically generated">
            <a:extLst>
              <a:ext uri="{FF2B5EF4-FFF2-40B4-BE49-F238E27FC236}">
                <a16:creationId xmlns:a16="http://schemas.microsoft.com/office/drawing/2014/main" id="{0F28D3DF-2B85-0844-8355-5E446F8306C2}"/>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914400" y="1795711"/>
            <a:ext cx="2818422" cy="4246562"/>
          </a:xfrm>
          <a:ln>
            <a:solidFill>
              <a:srgbClr val="0070C0"/>
            </a:solidFill>
          </a:ln>
        </p:spPr>
      </p:pic>
      <p:sp>
        <p:nvSpPr>
          <p:cNvPr id="6" name="Content Placeholder 5">
            <a:extLst>
              <a:ext uri="{FF2B5EF4-FFF2-40B4-BE49-F238E27FC236}">
                <a16:creationId xmlns:a16="http://schemas.microsoft.com/office/drawing/2014/main" id="{45EF18E0-B077-CE45-B933-2D7B957DD97A}"/>
              </a:ext>
            </a:extLst>
          </p:cNvPr>
          <p:cNvSpPr>
            <a:spLocks noGrp="1"/>
          </p:cNvSpPr>
          <p:nvPr>
            <p:ph sz="half" idx="4294967295"/>
          </p:nvPr>
        </p:nvSpPr>
        <p:spPr>
          <a:xfrm>
            <a:off x="4090615" y="2611687"/>
            <a:ext cx="7186612" cy="923925"/>
          </a:xfrm>
        </p:spPr>
        <p:txBody>
          <a:bodyPr>
            <a:normAutofit/>
          </a:bodyPr>
          <a:lstStyle/>
          <a:p>
            <a:pPr marL="0" indent="0" algn="ctr">
              <a:buNone/>
            </a:pPr>
            <a:r>
              <a:rPr lang="en-GB" sz="2800" b="1"/>
              <a:t>Chapter 7.12: Improving the quality of HIV care services</a:t>
            </a:r>
          </a:p>
          <a:p>
            <a:pPr algn="ctr"/>
            <a:endParaRPr lang="en-GB" sz="2400"/>
          </a:p>
          <a:p>
            <a:pPr marL="0" indent="0" algn="ctr">
              <a:buNone/>
            </a:pPr>
            <a:endParaRPr lang="en-CH" sz="1200"/>
          </a:p>
        </p:txBody>
      </p:sp>
      <p:sp>
        <p:nvSpPr>
          <p:cNvPr id="9" name="Rectangle 8">
            <a:extLst>
              <a:ext uri="{FF2B5EF4-FFF2-40B4-BE49-F238E27FC236}">
                <a16:creationId xmlns:a16="http://schemas.microsoft.com/office/drawing/2014/main" id="{30103DA5-D210-B541-B662-4A4C7AC4A827}"/>
              </a:ext>
            </a:extLst>
          </p:cNvPr>
          <p:cNvSpPr/>
          <p:nvPr/>
        </p:nvSpPr>
        <p:spPr>
          <a:xfrm>
            <a:off x="3182895" y="6286207"/>
            <a:ext cx="546264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563C1"/>
                </a:solidFill>
                <a:effectLst/>
                <a:uLnTx/>
                <a:uFillTx/>
                <a:latin typeface="Times New Roman" panose="02020603050405020304" pitchFamily="18" charset="0"/>
                <a:ea typeface="Calibri" panose="020F0502020204030204" pitchFamily="34" charset="0"/>
                <a:cs typeface="+mn-cs"/>
                <a:hlinkClick r:id="rId3"/>
              </a:rPr>
              <a:t>2021 WHO HIV consolidated guidelines</a:t>
            </a:r>
            <a:r>
              <a:rPr kumimoji="0" lang="en-US" sz="1100" b="0" i="0" u="sng" strike="noStrike" kern="1200" cap="none" spc="0" normalizeH="0" baseline="0" noProof="0">
                <a:ln>
                  <a:noFill/>
                </a:ln>
                <a:solidFill>
                  <a:srgbClr val="0563C1"/>
                </a:solidFill>
                <a:effectLst/>
                <a:uLnTx/>
                <a:uFillTx/>
                <a:latin typeface="Helvetica" pitchFamily="2" charset="0"/>
                <a:ea typeface="Calibri" panose="020F0502020204030204" pitchFamily="34" charset="0"/>
                <a:cs typeface="Helvetica" pitchFamily="2" charset="0"/>
                <a:hlinkClick r:id="rId3"/>
              </a:rPr>
              <a:t> </a:t>
            </a:r>
            <a:r>
              <a:rPr kumimoji="0" lang="en-GB" sz="1200" b="0" i="0" u="sng" strike="noStrike" kern="1200" cap="none" spc="0" normalizeH="0" baseline="0" noProof="0">
                <a:ln>
                  <a:noFill/>
                </a:ln>
                <a:solidFill>
                  <a:srgbClr val="0563C1"/>
                </a:solidFill>
                <a:effectLst/>
                <a:uLnTx/>
                <a:uFillTx/>
                <a:latin typeface="Times New Roman" panose="02020603050405020304" pitchFamily="18" charset="0"/>
                <a:ea typeface="Calibri" panose="020F0502020204030204" pitchFamily="34" charset="0"/>
                <a:cs typeface="+mn-cs"/>
                <a:hlinkClick r:id="rId3"/>
              </a:rPr>
              <a:t>on HIV prevention, testing, treatment, service delivery and monitoring: recommendations for a public health approach</a:t>
            </a:r>
            <a:r>
              <a:rPr kumimoji="0" lang="en-GB" sz="1200" b="0" i="0" u="sng" strike="noStrike" kern="1200" cap="none" spc="0" normalizeH="0" baseline="0" noProof="0">
                <a:ln>
                  <a:noFill/>
                </a:ln>
                <a:solidFill>
                  <a:srgbClr val="0563C1"/>
                </a:solidFill>
                <a:effectLst/>
                <a:uLnTx/>
                <a:uFillTx/>
                <a:latin typeface="Times New Roman" panose="02020603050405020304" pitchFamily="18" charset="0"/>
                <a:ea typeface="Calibri" panose="020F0502020204030204" pitchFamily="34" charset="0"/>
                <a:cs typeface="+mn-cs"/>
              </a:rPr>
              <a:t>, 2021</a:t>
            </a:r>
            <a:r>
              <a:rPr kumimoji="0" lang="en-CH" sz="1200" b="0" i="0" u="none" strike="noStrike" kern="1200" cap="none" spc="0" normalizeH="0" baseline="0" noProof="0">
                <a:ln>
                  <a:noFill/>
                </a:ln>
                <a:solidFill>
                  <a:prstClr val="black"/>
                </a:solidFill>
                <a:effectLst/>
                <a:uLnTx/>
                <a:uFillTx/>
                <a:latin typeface="Arial"/>
                <a:ea typeface="+mn-ea"/>
                <a:cs typeface="+mn-cs"/>
              </a:rPr>
              <a:t> </a:t>
            </a:r>
          </a:p>
        </p:txBody>
      </p:sp>
      <p:sp>
        <p:nvSpPr>
          <p:cNvPr id="10" name="Rectangle 9">
            <a:extLst>
              <a:ext uri="{FF2B5EF4-FFF2-40B4-BE49-F238E27FC236}">
                <a16:creationId xmlns:a16="http://schemas.microsoft.com/office/drawing/2014/main" id="{6691250F-1D94-E241-9641-7C473DEDF62D}"/>
              </a:ext>
            </a:extLst>
          </p:cNvPr>
          <p:cNvSpPr/>
          <p:nvPr/>
        </p:nvSpPr>
        <p:spPr>
          <a:xfrm>
            <a:off x="6277781" y="5831380"/>
            <a:ext cx="436279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COMMUNITY-LED MONITORING </a:t>
            </a:r>
            <a:endParaRPr kumimoji="0" lang="en-CH"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921D103-9F9C-7E4E-8B86-A582B779078F}"/>
              </a:ext>
            </a:extLst>
          </p:cNvPr>
          <p:cNvSpPr/>
          <p:nvPr/>
        </p:nvSpPr>
        <p:spPr>
          <a:xfrm>
            <a:off x="6502400" y="4420181"/>
            <a:ext cx="380944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COMMUNITY ENGAGEMENT</a:t>
            </a:r>
            <a:endParaRPr kumimoji="0" lang="en-CH"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Down Arrow 16">
            <a:extLst>
              <a:ext uri="{FF2B5EF4-FFF2-40B4-BE49-F238E27FC236}">
                <a16:creationId xmlns:a16="http://schemas.microsoft.com/office/drawing/2014/main" id="{3D0A2C4E-D641-2A48-8758-FAC9C1FCF715}"/>
              </a:ext>
            </a:extLst>
          </p:cNvPr>
          <p:cNvSpPr/>
          <p:nvPr/>
        </p:nvSpPr>
        <p:spPr>
          <a:xfrm>
            <a:off x="7683921" y="1948591"/>
            <a:ext cx="541236" cy="3930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18" name="Down Arrow 17">
            <a:extLst>
              <a:ext uri="{FF2B5EF4-FFF2-40B4-BE49-F238E27FC236}">
                <a16:creationId xmlns:a16="http://schemas.microsoft.com/office/drawing/2014/main" id="{0B30E43E-5667-F246-9907-32F41892A50C}"/>
              </a:ext>
            </a:extLst>
          </p:cNvPr>
          <p:cNvSpPr/>
          <p:nvPr/>
        </p:nvSpPr>
        <p:spPr>
          <a:xfrm>
            <a:off x="7683921" y="3760494"/>
            <a:ext cx="541236" cy="3930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19" name="Down Arrow 18">
            <a:extLst>
              <a:ext uri="{FF2B5EF4-FFF2-40B4-BE49-F238E27FC236}">
                <a16:creationId xmlns:a16="http://schemas.microsoft.com/office/drawing/2014/main" id="{49D5F01F-CEED-684D-B192-6049AFCC2DEC}"/>
              </a:ext>
            </a:extLst>
          </p:cNvPr>
          <p:cNvSpPr/>
          <p:nvPr/>
        </p:nvSpPr>
        <p:spPr>
          <a:xfrm>
            <a:off x="7683921" y="5180132"/>
            <a:ext cx="541236" cy="3930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702697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6A82-91DB-ABAB-F397-3CFE6ED27469}"/>
              </a:ext>
            </a:extLst>
          </p:cNvPr>
          <p:cNvSpPr>
            <a:spLocks noGrp="1"/>
          </p:cNvSpPr>
          <p:nvPr>
            <p:ph type="title"/>
          </p:nvPr>
        </p:nvSpPr>
        <p:spPr>
          <a:xfrm>
            <a:off x="443485" y="140185"/>
            <a:ext cx="11277600" cy="1004888"/>
          </a:xfrm>
        </p:spPr>
        <p:txBody>
          <a:bodyPr/>
          <a:lstStyle/>
          <a:p>
            <a:r>
              <a:rPr lang="en-US" sz="2400" b="1"/>
              <a:t>Vietnam Country example: Community Monitoring and Advisory Boards for Improved HIV Care</a:t>
            </a:r>
          </a:p>
        </p:txBody>
      </p:sp>
      <p:sp>
        <p:nvSpPr>
          <p:cNvPr id="6" name="Footer Placeholder 5">
            <a:extLst>
              <a:ext uri="{FF2B5EF4-FFF2-40B4-BE49-F238E27FC236}">
                <a16:creationId xmlns:a16="http://schemas.microsoft.com/office/drawing/2014/main" id="{610456C5-0269-80A4-0631-8E76CCAA42D6}"/>
              </a:ext>
            </a:extLst>
          </p:cNvPr>
          <p:cNvSpPr>
            <a:spLocks noGrp="1"/>
          </p:cNvSpPr>
          <p:nvPr>
            <p:ph type="ftr" sz="quarter" idx="11"/>
          </p:nvPr>
        </p:nvSpPr>
        <p:spPr>
          <a:xfrm>
            <a:off x="2670056" y="6618725"/>
            <a:ext cx="5154592" cy="32409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lt"/>
                <a:cs typeface="Arial"/>
                <a:hlinkClick r:id="rId3"/>
              </a:rPr>
              <a:t>https://healthqual.ucsf.edu/sites/g/files/tkssra931/f/img/SPOTLIGHT--Consumer%20Advisory%20Boards.pdf</a:t>
            </a:r>
            <a:r>
              <a:rPr kumimoji="0" lang="en-US" sz="800" b="0" i="0" u="none" strike="noStrike" kern="1200" cap="none" spc="0" normalizeH="0" baseline="0" noProof="0">
                <a:ln>
                  <a:noFill/>
                </a:ln>
                <a:solidFill>
                  <a:prstClr val="black"/>
                </a:solidFill>
                <a:effectLst/>
                <a:uLnTx/>
                <a:uFillTx/>
                <a:latin typeface="Arial"/>
                <a:ea typeface="+mn-lt"/>
                <a:cs typeface="Arial"/>
              </a:rPr>
              <a:t> </a:t>
            </a:r>
          </a:p>
        </p:txBody>
      </p:sp>
      <p:sp>
        <p:nvSpPr>
          <p:cNvPr id="7" name="Slide Number Placeholder 6">
            <a:extLst>
              <a:ext uri="{FF2B5EF4-FFF2-40B4-BE49-F238E27FC236}">
                <a16:creationId xmlns:a16="http://schemas.microsoft.com/office/drawing/2014/main" id="{20AEC6B9-AE8F-BDB3-AB67-A3FF2CD9BF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C07E7C-A068-4740-BDEC-3F9E2D4B8DE7}" type="slidenum">
              <a:rPr kumimoji="0" lang="en-US"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5" name="Date Placeholder 4">
            <a:extLst>
              <a:ext uri="{FF2B5EF4-FFF2-40B4-BE49-F238E27FC236}">
                <a16:creationId xmlns:a16="http://schemas.microsoft.com/office/drawing/2014/main" id="{84F81DDB-799D-6CDC-E4CB-DE375AFE43C3}"/>
              </a:ext>
            </a:extLst>
          </p:cNvPr>
          <p:cNvSpPr>
            <a:spLocks noGrp="1"/>
          </p:cNvSpPr>
          <p:nvPr>
            <p:ph type="dt" sz="half" idx="4294967295"/>
          </p:nvPr>
        </p:nvSpPr>
        <p:spPr>
          <a:xfrm>
            <a:off x="0" y="6580188"/>
            <a:ext cx="790575" cy="18097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B2050C6-ACF6-4EE1-AC66-3D33F9FFF185}" type="datetime1">
              <a:rPr kumimoji="0" lang="en-CH"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04/12/2024</a:t>
            </a:fld>
            <a:endParaRPr kumimoji="0" lang="en-US"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pic>
        <p:nvPicPr>
          <p:cNvPr id="30" name="Content Placeholder 29" descr="A close-up of a graph&#10;&#10;Description automatically generated">
            <a:extLst>
              <a:ext uri="{FF2B5EF4-FFF2-40B4-BE49-F238E27FC236}">
                <a16:creationId xmlns:a16="http://schemas.microsoft.com/office/drawing/2014/main" id="{005F3919-320C-709C-C201-6396BB5177F2}"/>
              </a:ext>
            </a:extLst>
          </p:cNvPr>
          <p:cNvPicPr>
            <a:picLocks noGrp="1" noChangeAspect="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6640754" y="2163043"/>
            <a:ext cx="4733925" cy="2206625"/>
          </a:xfrm>
        </p:spPr>
      </p:pic>
      <p:sp>
        <p:nvSpPr>
          <p:cNvPr id="32" name="Text Placeholder 31">
            <a:extLst>
              <a:ext uri="{FF2B5EF4-FFF2-40B4-BE49-F238E27FC236}">
                <a16:creationId xmlns:a16="http://schemas.microsoft.com/office/drawing/2014/main" id="{59C56994-55B7-0986-33EB-343130C86851}"/>
              </a:ext>
            </a:extLst>
          </p:cNvPr>
          <p:cNvSpPr>
            <a:spLocks noGrp="1"/>
          </p:cNvSpPr>
          <p:nvPr>
            <p:ph type="body" sz="quarter" idx="4294967295"/>
          </p:nvPr>
        </p:nvSpPr>
        <p:spPr>
          <a:xfrm>
            <a:off x="355519" y="1983671"/>
            <a:ext cx="5472113" cy="252412"/>
          </a:xfrm>
        </p:spPr>
        <p:txBody>
          <a:bodyPr>
            <a:noAutofit/>
          </a:bodyPr>
          <a:lstStyle/>
          <a:p>
            <a:r>
              <a:rPr lang="en-CH" sz="1800" b="1"/>
              <a:t>Community engagement and led monitoring strategies</a:t>
            </a:r>
          </a:p>
        </p:txBody>
      </p:sp>
      <p:sp>
        <p:nvSpPr>
          <p:cNvPr id="33" name="Text Placeholder 32">
            <a:extLst>
              <a:ext uri="{FF2B5EF4-FFF2-40B4-BE49-F238E27FC236}">
                <a16:creationId xmlns:a16="http://schemas.microsoft.com/office/drawing/2014/main" id="{E14EDE04-8686-2F99-5051-59D46422953A}"/>
              </a:ext>
            </a:extLst>
          </p:cNvPr>
          <p:cNvSpPr>
            <a:spLocks noGrp="1"/>
          </p:cNvSpPr>
          <p:nvPr>
            <p:ph type="body" sz="quarter" idx="4294967295"/>
          </p:nvPr>
        </p:nvSpPr>
        <p:spPr>
          <a:xfrm>
            <a:off x="6534723" y="1888860"/>
            <a:ext cx="5472112" cy="252413"/>
          </a:xfrm>
        </p:spPr>
        <p:txBody>
          <a:bodyPr>
            <a:normAutofit/>
          </a:bodyPr>
          <a:lstStyle/>
          <a:p>
            <a:r>
              <a:rPr lang="en-CH" b="1"/>
              <a:t>QoC Improment Interventions and Results</a:t>
            </a:r>
          </a:p>
        </p:txBody>
      </p:sp>
      <p:sp>
        <p:nvSpPr>
          <p:cNvPr id="10" name="Text Placeholder 9">
            <a:extLst>
              <a:ext uri="{FF2B5EF4-FFF2-40B4-BE49-F238E27FC236}">
                <a16:creationId xmlns:a16="http://schemas.microsoft.com/office/drawing/2014/main" id="{1DFD7F2B-29BE-9FB8-66B8-4D126D344B01}"/>
              </a:ext>
            </a:extLst>
          </p:cNvPr>
          <p:cNvSpPr>
            <a:spLocks noGrp="1"/>
          </p:cNvSpPr>
          <p:nvPr>
            <p:ph type="body" sz="quarter" idx="4294967295"/>
          </p:nvPr>
        </p:nvSpPr>
        <p:spPr>
          <a:xfrm>
            <a:off x="395287" y="901885"/>
            <a:ext cx="11277600" cy="809550"/>
          </a:xfrm>
          <a:solidFill>
            <a:schemeClr val="accent3">
              <a:lumMod val="40000"/>
              <a:lumOff val="60000"/>
            </a:schemeClr>
          </a:solidFill>
        </p:spPr>
        <p:txBody>
          <a:bodyPr>
            <a:noAutofit/>
          </a:bodyPr>
          <a:lstStyle/>
          <a:p>
            <a:r>
              <a:rPr lang="en-CH" sz="1800" b="1"/>
              <a:t>Background: </a:t>
            </a:r>
            <a:r>
              <a:rPr lang="en-US" sz="1800">
                <a:solidFill>
                  <a:srgbClr val="404155"/>
                </a:solidFill>
                <a:ea typeface="Nobile" pitchFamily="34" charset="-122"/>
                <a:cs typeface="Nobile" pitchFamily="34" charset="-120"/>
              </a:rPr>
              <a:t>In Vietnam, HIV-related stigma, poor quality of care, and unfriendly services have hindered access to essential HIV services. To address these challenges, a community-driven initiative was launched to promote high-quality, client-centered HIV care through collaborative monitoring and quality improvement efforts.</a:t>
            </a:r>
            <a:endParaRPr lang="en-US" sz="1800"/>
          </a:p>
        </p:txBody>
      </p:sp>
      <p:sp>
        <p:nvSpPr>
          <p:cNvPr id="37" name="Text Placeholder 36">
            <a:extLst>
              <a:ext uri="{FF2B5EF4-FFF2-40B4-BE49-F238E27FC236}">
                <a16:creationId xmlns:a16="http://schemas.microsoft.com/office/drawing/2014/main" id="{7715F7DA-973B-43BB-45B2-C5B4B0986737}"/>
              </a:ext>
            </a:extLst>
          </p:cNvPr>
          <p:cNvSpPr>
            <a:spLocks noGrp="1"/>
          </p:cNvSpPr>
          <p:nvPr>
            <p:ph type="body" sz="quarter" idx="4294967295"/>
          </p:nvPr>
        </p:nvSpPr>
        <p:spPr>
          <a:xfrm>
            <a:off x="6397528" y="4477921"/>
            <a:ext cx="5472112" cy="250825"/>
          </a:xfrm>
        </p:spPr>
        <p:txBody>
          <a:bodyPr>
            <a:normAutofit/>
          </a:bodyPr>
          <a:lstStyle/>
          <a:p>
            <a:r>
              <a:rPr lang="en-CH" b="1"/>
              <a:t>Lessons Learned</a:t>
            </a:r>
          </a:p>
        </p:txBody>
      </p:sp>
      <p:pic>
        <p:nvPicPr>
          <p:cNvPr id="40" name="Content Placeholder 8" descr="A diagram of a diagram&#10;&#10;Description automatically generated">
            <a:extLst>
              <a:ext uri="{FF2B5EF4-FFF2-40B4-BE49-F238E27FC236}">
                <a16:creationId xmlns:a16="http://schemas.microsoft.com/office/drawing/2014/main" id="{43E495BA-86DB-2340-7E18-6E018AAD6968}"/>
              </a:ext>
            </a:extLst>
          </p:cNvPr>
          <p:cNvPicPr>
            <a:picLocks noGrp="1" noChangeAspect="1"/>
          </p:cNvPicPr>
          <p:nvPr>
            <p:ph sz="half" idx="4294967295"/>
          </p:nvPr>
        </p:nvPicPr>
        <p:blipFill>
          <a:blip r:embed="rId5" cstate="email">
            <a:extLst>
              <a:ext uri="{28A0092B-C50C-407E-A947-70E740481C1C}">
                <a14:useLocalDpi xmlns:a14="http://schemas.microsoft.com/office/drawing/2010/main"/>
              </a:ext>
            </a:extLst>
          </a:blip>
          <a:stretch>
            <a:fillRect/>
          </a:stretch>
        </p:blipFill>
        <p:spPr>
          <a:xfrm>
            <a:off x="2946368" y="4431391"/>
            <a:ext cx="2867556" cy="2111296"/>
          </a:xfrm>
          <a:ln>
            <a:solidFill>
              <a:schemeClr val="accent6">
                <a:lumMod val="60000"/>
                <a:lumOff val="40000"/>
              </a:schemeClr>
            </a:solidFill>
          </a:ln>
        </p:spPr>
      </p:pic>
      <p:sp>
        <p:nvSpPr>
          <p:cNvPr id="19" name="Shape 2">
            <a:extLst>
              <a:ext uri="{FF2B5EF4-FFF2-40B4-BE49-F238E27FC236}">
                <a16:creationId xmlns:a16="http://schemas.microsoft.com/office/drawing/2014/main" id="{A8776CE6-5E9D-54A3-C5B6-6E329397C066}"/>
              </a:ext>
            </a:extLst>
          </p:cNvPr>
          <p:cNvSpPr/>
          <p:nvPr/>
        </p:nvSpPr>
        <p:spPr>
          <a:xfrm>
            <a:off x="583718" y="2493691"/>
            <a:ext cx="26941" cy="1415053"/>
          </a:xfrm>
          <a:prstGeom prst="roundRect">
            <a:avLst>
              <a:gd name="adj" fmla="val 225520"/>
            </a:avLst>
          </a:prstGeom>
          <a:solidFill>
            <a:srgbClr val="B8BFDF"/>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rial"/>
              <a:ea typeface="+mn-ea"/>
              <a:cs typeface="+mn-cs"/>
            </a:endParaRPr>
          </a:p>
        </p:txBody>
      </p:sp>
      <p:sp>
        <p:nvSpPr>
          <p:cNvPr id="20" name="Shape 4">
            <a:extLst>
              <a:ext uri="{FF2B5EF4-FFF2-40B4-BE49-F238E27FC236}">
                <a16:creationId xmlns:a16="http://schemas.microsoft.com/office/drawing/2014/main" id="{D0821F0A-117B-08BF-B207-5DE1C20F27DE}"/>
              </a:ext>
            </a:extLst>
          </p:cNvPr>
          <p:cNvSpPr/>
          <p:nvPr/>
        </p:nvSpPr>
        <p:spPr>
          <a:xfrm>
            <a:off x="479998" y="2340107"/>
            <a:ext cx="239015" cy="311825"/>
          </a:xfrm>
          <a:prstGeom prst="roundRect">
            <a:avLst>
              <a:gd name="adj" fmla="val 20004"/>
            </a:avLst>
          </a:prstGeom>
          <a:solidFill>
            <a:srgbClr val="D2D9F9"/>
          </a:solidFill>
          <a:ln w="7620">
            <a:solidFill>
              <a:srgbClr val="B8BFDF"/>
            </a:solidFill>
            <a:prstDash val="soli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5">
            <a:extLst>
              <a:ext uri="{FF2B5EF4-FFF2-40B4-BE49-F238E27FC236}">
                <a16:creationId xmlns:a16="http://schemas.microsoft.com/office/drawing/2014/main" id="{EA7276D7-35FF-F80D-6A08-A8600902B5EB}"/>
              </a:ext>
            </a:extLst>
          </p:cNvPr>
          <p:cNvSpPr/>
          <p:nvPr/>
        </p:nvSpPr>
        <p:spPr>
          <a:xfrm>
            <a:off x="531911" y="2393317"/>
            <a:ext cx="135070" cy="276999"/>
          </a:xfrm>
          <a:prstGeom prst="rect">
            <a:avLst/>
          </a:prstGeom>
          <a:noFill/>
          <a:ln/>
        </p:spPr>
        <p:txBody>
          <a:bodyPr wrap="non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155"/>
                </a:solidFill>
                <a:effectLst/>
                <a:uLnTx/>
                <a:uFillTx/>
                <a:latin typeface="Corben" pitchFamily="34" charset="0"/>
                <a:ea typeface="Corben" pitchFamily="34" charset="-122"/>
                <a:cs typeface="Corben" pitchFamily="34" charset="-120"/>
              </a:rPr>
              <a:t>1</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2" name="Text 6">
            <a:extLst>
              <a:ext uri="{FF2B5EF4-FFF2-40B4-BE49-F238E27FC236}">
                <a16:creationId xmlns:a16="http://schemas.microsoft.com/office/drawing/2014/main" id="{74C768E6-FBC0-2773-79C0-8E0E564170F3}"/>
              </a:ext>
            </a:extLst>
          </p:cNvPr>
          <p:cNvSpPr/>
          <p:nvPr/>
        </p:nvSpPr>
        <p:spPr>
          <a:xfrm>
            <a:off x="817320" y="2266875"/>
            <a:ext cx="5251737" cy="830997"/>
          </a:xfrm>
          <a:prstGeom prst="rect">
            <a:avLst/>
          </a:prstGeom>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155"/>
                </a:solidFill>
                <a:effectLst/>
                <a:uLnTx/>
                <a:uFillTx/>
                <a:latin typeface="Calibri" panose="020F0502020204030204"/>
                <a:ea typeface="Corben" pitchFamily="34" charset="-122"/>
                <a:cs typeface="Corben" pitchFamily="34" charset="-120"/>
              </a:rPr>
              <a:t>Community Advisory Boards (CABs): </a:t>
            </a:r>
            <a:r>
              <a:rPr kumimoji="0" lang="en-US" sz="1200" b="0" i="0" u="none" strike="noStrike" kern="1200" cap="none" spc="0" normalizeH="0" baseline="0" noProof="0">
                <a:ln>
                  <a:noFill/>
                </a:ln>
                <a:solidFill>
                  <a:srgbClr val="404155"/>
                </a:solidFill>
                <a:effectLst/>
                <a:uLnTx/>
                <a:uFillTx/>
                <a:latin typeface="Calibri" panose="020F0502020204030204"/>
                <a:ea typeface="Nobile" pitchFamily="34" charset="-122"/>
                <a:cs typeface="Nobile" pitchFamily="34" charset="-120"/>
              </a:rPr>
              <a:t>Established under the Department of Health's authority, CABs serve as a liaison between health providers and clients. They collect real-time feedback and advocate for client-centered changes (Figure 2).</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9">
            <a:extLst>
              <a:ext uri="{FF2B5EF4-FFF2-40B4-BE49-F238E27FC236}">
                <a16:creationId xmlns:a16="http://schemas.microsoft.com/office/drawing/2014/main" id="{91DC8E8E-1F1D-2E33-344A-1AF0DF496AA1}"/>
              </a:ext>
            </a:extLst>
          </p:cNvPr>
          <p:cNvSpPr/>
          <p:nvPr/>
        </p:nvSpPr>
        <p:spPr>
          <a:xfrm>
            <a:off x="479998" y="3105688"/>
            <a:ext cx="239015" cy="343008"/>
          </a:xfrm>
          <a:prstGeom prst="roundRect">
            <a:avLst>
              <a:gd name="adj" fmla="val 20004"/>
            </a:avLst>
          </a:prstGeom>
          <a:solidFill>
            <a:srgbClr val="D2D9F9"/>
          </a:solidFill>
          <a:ln w="7620">
            <a:solidFill>
              <a:srgbClr val="B8BFDF"/>
            </a:solidFill>
            <a:prstDash val="soli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rial"/>
              <a:ea typeface="+mn-ea"/>
              <a:cs typeface="+mn-cs"/>
            </a:endParaRPr>
          </a:p>
        </p:txBody>
      </p:sp>
      <p:sp>
        <p:nvSpPr>
          <p:cNvPr id="24" name="Text 10">
            <a:extLst>
              <a:ext uri="{FF2B5EF4-FFF2-40B4-BE49-F238E27FC236}">
                <a16:creationId xmlns:a16="http://schemas.microsoft.com/office/drawing/2014/main" id="{85AE7803-81E0-7120-214D-4124C9470261}"/>
              </a:ext>
            </a:extLst>
          </p:cNvPr>
          <p:cNvSpPr/>
          <p:nvPr/>
        </p:nvSpPr>
        <p:spPr>
          <a:xfrm>
            <a:off x="531911" y="3146126"/>
            <a:ext cx="135070" cy="304699"/>
          </a:xfrm>
          <a:prstGeom prst="rect">
            <a:avLst/>
          </a:prstGeom>
          <a:noFill/>
          <a:ln/>
        </p:spPr>
        <p:txBody>
          <a:bodyPr wrap="non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155"/>
                </a:solidFill>
                <a:effectLst/>
                <a:uLnTx/>
                <a:uFillTx/>
                <a:latin typeface="Corben" pitchFamily="34" charset="0"/>
                <a:ea typeface="Corben" pitchFamily="34" charset="-122"/>
                <a:cs typeface="Corben" pitchFamily="34" charset="-120"/>
              </a:rPr>
              <a:t>2</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5" name="Text 11">
            <a:extLst>
              <a:ext uri="{FF2B5EF4-FFF2-40B4-BE49-F238E27FC236}">
                <a16:creationId xmlns:a16="http://schemas.microsoft.com/office/drawing/2014/main" id="{14184348-B754-BF43-7B73-2D1F122AA8AC}"/>
              </a:ext>
            </a:extLst>
          </p:cNvPr>
          <p:cNvSpPr/>
          <p:nvPr/>
        </p:nvSpPr>
        <p:spPr>
          <a:xfrm>
            <a:off x="817321" y="3044945"/>
            <a:ext cx="5251735" cy="646331"/>
          </a:xfrm>
          <a:prstGeom prst="rect">
            <a:avLst/>
          </a:prstGeom>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155"/>
                </a:solidFill>
                <a:effectLst/>
                <a:uLnTx/>
                <a:uFillTx/>
                <a:latin typeface="Corben" pitchFamily="34" charset="0"/>
                <a:ea typeface="Corben" pitchFamily="34" charset="-122"/>
                <a:cs typeface="Corben" pitchFamily="34" charset="-120"/>
              </a:rPr>
              <a:t>Community Scorecards (CSCs): </a:t>
            </a:r>
            <a:r>
              <a:rPr kumimoji="0" lang="en-US" sz="1200" b="0" i="0" u="none" strike="noStrike" kern="1200" cap="none" spc="0" normalizeH="0" baseline="0" noProof="0">
                <a:ln>
                  <a:noFill/>
                </a:ln>
                <a:solidFill>
                  <a:srgbClr val="404155"/>
                </a:solidFill>
                <a:effectLst/>
                <a:uLnTx/>
                <a:uFillTx/>
                <a:latin typeface="Nobile" pitchFamily="34" charset="0"/>
                <a:ea typeface="Nobile" pitchFamily="34" charset="-122"/>
                <a:cs typeface="Nobile" pitchFamily="34" charset="-120"/>
              </a:rPr>
              <a:t>Facilitated by CAB leaders, CSCs allow health providers and clients to jointly assess and improve </a:t>
            </a:r>
            <a:r>
              <a:rPr kumimoji="0" lang="en-US" sz="1200" b="0" i="0" u="none" strike="noStrike" kern="1200" cap="none" spc="0" normalizeH="0" baseline="0" noProof="0">
                <a:ln>
                  <a:noFill/>
                </a:ln>
                <a:solidFill>
                  <a:srgbClr val="404155"/>
                </a:solidFill>
                <a:effectLst/>
                <a:uLnTx/>
                <a:uFillTx/>
                <a:latin typeface="Calibri" panose="020F0502020204030204"/>
                <a:ea typeface="Nobile" pitchFamily="34" charset="-122"/>
                <a:cs typeface="Nobile" pitchFamily="34" charset="-120"/>
              </a:rPr>
              <a:t>HIV-related</a:t>
            </a:r>
            <a:r>
              <a:rPr kumimoji="0" lang="en-US" sz="1200" b="0" i="0" u="none" strike="noStrike" kern="1200" cap="none" spc="0" normalizeH="0" baseline="0" noProof="0">
                <a:ln>
                  <a:noFill/>
                </a:ln>
                <a:solidFill>
                  <a:srgbClr val="404155"/>
                </a:solidFill>
                <a:effectLst/>
                <a:uLnTx/>
                <a:uFillTx/>
                <a:latin typeface="Nobile" pitchFamily="34" charset="0"/>
                <a:ea typeface="Nobile" pitchFamily="34" charset="-122"/>
                <a:cs typeface="Nobile" pitchFamily="34" charset="-120"/>
              </a:rPr>
              <a:t> services</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6" name="Shape 14">
            <a:extLst>
              <a:ext uri="{FF2B5EF4-FFF2-40B4-BE49-F238E27FC236}">
                <a16:creationId xmlns:a16="http://schemas.microsoft.com/office/drawing/2014/main" id="{DA961FB3-67AE-D09C-AD54-2DED544FBB6C}"/>
              </a:ext>
            </a:extLst>
          </p:cNvPr>
          <p:cNvSpPr/>
          <p:nvPr/>
        </p:nvSpPr>
        <p:spPr>
          <a:xfrm>
            <a:off x="479998" y="3795135"/>
            <a:ext cx="239015" cy="311825"/>
          </a:xfrm>
          <a:prstGeom prst="roundRect">
            <a:avLst>
              <a:gd name="adj" fmla="val 20004"/>
            </a:avLst>
          </a:prstGeom>
          <a:solidFill>
            <a:srgbClr val="D2D9F9"/>
          </a:solidFill>
          <a:ln w="7620">
            <a:solidFill>
              <a:srgbClr val="B8BFDF"/>
            </a:solidFill>
            <a:prstDash val="soli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rial"/>
              <a:ea typeface="+mn-ea"/>
              <a:cs typeface="+mn-cs"/>
            </a:endParaRPr>
          </a:p>
        </p:txBody>
      </p:sp>
      <p:sp>
        <p:nvSpPr>
          <p:cNvPr id="27" name="Text 15">
            <a:extLst>
              <a:ext uri="{FF2B5EF4-FFF2-40B4-BE49-F238E27FC236}">
                <a16:creationId xmlns:a16="http://schemas.microsoft.com/office/drawing/2014/main" id="{8C26DCE5-793D-C196-4B56-C8319A07D858}"/>
              </a:ext>
            </a:extLst>
          </p:cNvPr>
          <p:cNvSpPr/>
          <p:nvPr/>
        </p:nvSpPr>
        <p:spPr>
          <a:xfrm>
            <a:off x="531912" y="3833831"/>
            <a:ext cx="135070" cy="276999"/>
          </a:xfrm>
          <a:prstGeom prst="rect">
            <a:avLst/>
          </a:prstGeom>
          <a:noFill/>
          <a:ln/>
        </p:spPr>
        <p:txBody>
          <a:bodyPr wrap="non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155"/>
                </a:solidFill>
                <a:effectLst/>
                <a:uLnTx/>
                <a:uFillTx/>
                <a:latin typeface="Corben" pitchFamily="34" charset="0"/>
                <a:ea typeface="Corben" pitchFamily="34" charset="-122"/>
                <a:cs typeface="Corben" pitchFamily="34" charset="-120"/>
              </a:rPr>
              <a:t>3</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8" name="Text 16">
            <a:extLst>
              <a:ext uri="{FF2B5EF4-FFF2-40B4-BE49-F238E27FC236}">
                <a16:creationId xmlns:a16="http://schemas.microsoft.com/office/drawing/2014/main" id="{1B395341-C41A-8302-4427-E8EB9D6D12C1}"/>
              </a:ext>
            </a:extLst>
          </p:cNvPr>
          <p:cNvSpPr/>
          <p:nvPr/>
        </p:nvSpPr>
        <p:spPr>
          <a:xfrm>
            <a:off x="790575" y="3646564"/>
            <a:ext cx="5114135" cy="646331"/>
          </a:xfrm>
          <a:prstGeom prst="rect">
            <a:avLst/>
          </a:prstGeom>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155"/>
                </a:solidFill>
                <a:effectLst/>
                <a:uLnTx/>
                <a:uFillTx/>
                <a:latin typeface="Corben" pitchFamily="34" charset="0"/>
                <a:ea typeface="Corben" pitchFamily="34" charset="-122"/>
                <a:cs typeface="Corben" pitchFamily="34" charset="-120"/>
              </a:rPr>
              <a:t>Collaborative Approach: </a:t>
            </a:r>
            <a:r>
              <a:rPr kumimoji="0" lang="en-US" sz="1200" b="0" i="0" u="none" strike="noStrike" kern="1200" cap="none" spc="0" normalizeH="0" baseline="0" noProof="0">
                <a:ln>
                  <a:noFill/>
                </a:ln>
                <a:solidFill>
                  <a:srgbClr val="404155"/>
                </a:solidFill>
                <a:effectLst/>
                <a:uLnTx/>
                <a:uFillTx/>
                <a:latin typeface="Nobile" pitchFamily="34" charset="0"/>
                <a:ea typeface="Nobile" pitchFamily="34" charset="-122"/>
                <a:cs typeface="Nobile" pitchFamily="34" charset="-120"/>
              </a:rPr>
              <a:t>The initiative fosters collaboration and joint accountability </a:t>
            </a:r>
            <a:r>
              <a:rPr kumimoji="0" lang="en-US" sz="1200" b="0" i="0" u="none" strike="noStrike" kern="1200" cap="none" spc="0" normalizeH="0" baseline="0" noProof="0">
                <a:ln>
                  <a:noFill/>
                </a:ln>
                <a:solidFill>
                  <a:srgbClr val="404155"/>
                </a:solidFill>
                <a:effectLst/>
                <a:uLnTx/>
                <a:uFillTx/>
                <a:latin typeface="Calibri" panose="020F0502020204030204"/>
                <a:ea typeface="Nobile" pitchFamily="34" charset="-122"/>
                <a:cs typeface="Nobile" pitchFamily="34" charset="-120"/>
              </a:rPr>
              <a:t>among</a:t>
            </a:r>
            <a:r>
              <a:rPr kumimoji="0" lang="en-US" sz="1200" b="0" i="0" u="none" strike="noStrike" kern="1200" cap="none" spc="0" normalizeH="0" baseline="0" noProof="0">
                <a:ln>
                  <a:noFill/>
                </a:ln>
                <a:solidFill>
                  <a:srgbClr val="404155"/>
                </a:solidFill>
                <a:effectLst/>
                <a:uLnTx/>
                <a:uFillTx/>
                <a:latin typeface="Nobile" pitchFamily="34" charset="0"/>
                <a:ea typeface="Nobile" pitchFamily="34" charset="-122"/>
                <a:cs typeface="Nobile" pitchFamily="34" charset="-120"/>
              </a:rPr>
              <a:t> clients, community, and health providers, ensuring that client feedback drives service improvements.</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41" name="Text 2">
            <a:extLst>
              <a:ext uri="{FF2B5EF4-FFF2-40B4-BE49-F238E27FC236}">
                <a16:creationId xmlns:a16="http://schemas.microsoft.com/office/drawing/2014/main" id="{6C2ADE7D-F560-92F8-42AB-8474F4EEF111}"/>
              </a:ext>
            </a:extLst>
          </p:cNvPr>
          <p:cNvSpPr/>
          <p:nvPr/>
        </p:nvSpPr>
        <p:spPr>
          <a:xfrm>
            <a:off x="6398995" y="4722685"/>
            <a:ext cx="1468864" cy="276999"/>
          </a:xfrm>
          <a:prstGeom prst="rect">
            <a:avLst/>
          </a:prstGeom>
          <a:noFill/>
          <a:ln/>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B27"/>
                </a:solidFill>
                <a:effectLst/>
                <a:uLnTx/>
                <a:uFillTx/>
                <a:latin typeface="Corben" pitchFamily="34" charset="0"/>
                <a:ea typeface="Corben" pitchFamily="34" charset="-122"/>
                <a:cs typeface="Corben" pitchFamily="34" charset="-120"/>
              </a:rPr>
              <a:t>Stigma Assessments</a:t>
            </a:r>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
        <p:nvSpPr>
          <p:cNvPr id="42" name="Text 3">
            <a:extLst>
              <a:ext uri="{FF2B5EF4-FFF2-40B4-BE49-F238E27FC236}">
                <a16:creationId xmlns:a16="http://schemas.microsoft.com/office/drawing/2014/main" id="{BD5D4E90-1C59-2217-A485-D865244E9073}"/>
              </a:ext>
            </a:extLst>
          </p:cNvPr>
          <p:cNvSpPr/>
          <p:nvPr/>
        </p:nvSpPr>
        <p:spPr>
          <a:xfrm>
            <a:off x="6397528" y="5015042"/>
            <a:ext cx="1756767" cy="1200329"/>
          </a:xfrm>
          <a:prstGeom prst="rect">
            <a:avLst/>
          </a:prstGeom>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155"/>
                </a:solidFill>
                <a:effectLst/>
                <a:uLnTx/>
                <a:uFillTx/>
                <a:latin typeface="Nobile" pitchFamily="34" charset="0"/>
                <a:ea typeface="Nobile" pitchFamily="34" charset="-122"/>
                <a:cs typeface="Nobile" pitchFamily="34" charset="-120"/>
              </a:rPr>
              <a:t>Facility-based assessments provided evidence to local health authorities on the need for client feedback in service improvement.</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43" name="Text 4">
            <a:extLst>
              <a:ext uri="{FF2B5EF4-FFF2-40B4-BE49-F238E27FC236}">
                <a16:creationId xmlns:a16="http://schemas.microsoft.com/office/drawing/2014/main" id="{866FDA64-95CF-A7F2-CF13-7A2F4A566743}"/>
              </a:ext>
            </a:extLst>
          </p:cNvPr>
          <p:cNvSpPr/>
          <p:nvPr/>
        </p:nvSpPr>
        <p:spPr>
          <a:xfrm>
            <a:off x="8075131" y="4738043"/>
            <a:ext cx="1195648" cy="276999"/>
          </a:xfrm>
          <a:prstGeom prst="rect">
            <a:avLst/>
          </a:prstGeom>
          <a:noFill/>
          <a:ln/>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B27"/>
                </a:solidFill>
                <a:effectLst/>
                <a:uLnTx/>
                <a:uFillTx/>
                <a:latin typeface="Corben" pitchFamily="34" charset="0"/>
                <a:ea typeface="Corben" pitchFamily="34" charset="-122"/>
                <a:cs typeface="Corben" pitchFamily="34" charset="-120"/>
              </a:rPr>
              <a:t>Client Advocacy</a:t>
            </a:r>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
        <p:nvSpPr>
          <p:cNvPr id="44" name="Text 5">
            <a:extLst>
              <a:ext uri="{FF2B5EF4-FFF2-40B4-BE49-F238E27FC236}">
                <a16:creationId xmlns:a16="http://schemas.microsoft.com/office/drawing/2014/main" id="{5313A020-0180-1DBA-72E8-0107175FC325}"/>
              </a:ext>
            </a:extLst>
          </p:cNvPr>
          <p:cNvSpPr/>
          <p:nvPr/>
        </p:nvSpPr>
        <p:spPr>
          <a:xfrm>
            <a:off x="8075132" y="5070049"/>
            <a:ext cx="1579780" cy="1384995"/>
          </a:xfrm>
          <a:prstGeom prst="rect">
            <a:avLst/>
          </a:prstGeom>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155"/>
                </a:solidFill>
                <a:effectLst/>
                <a:uLnTx/>
                <a:uFillTx/>
                <a:latin typeface="Nobile" pitchFamily="34" charset="0"/>
                <a:ea typeface="Nobile" pitchFamily="34" charset="-122"/>
                <a:cs typeface="Nobile" pitchFamily="34" charset="-120"/>
              </a:rPr>
              <a:t>CABs worked to reduce waiting times, improve privacy, and support clients during the COVID-19 pandemic, assisting over 2,000 clients.</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45" name="Text 7">
            <a:extLst>
              <a:ext uri="{FF2B5EF4-FFF2-40B4-BE49-F238E27FC236}">
                <a16:creationId xmlns:a16="http://schemas.microsoft.com/office/drawing/2014/main" id="{CD485333-A917-484A-DF48-1BAA693AB892}"/>
              </a:ext>
            </a:extLst>
          </p:cNvPr>
          <p:cNvSpPr/>
          <p:nvPr/>
        </p:nvSpPr>
        <p:spPr>
          <a:xfrm>
            <a:off x="9654912" y="5070049"/>
            <a:ext cx="2339742" cy="1407091"/>
          </a:xfrm>
          <a:prstGeom prst="rect">
            <a:avLst/>
          </a:prstGeom>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155"/>
                </a:solidFill>
                <a:effectLst/>
                <a:uLnTx/>
                <a:uFillTx/>
                <a:latin typeface="Nobile" pitchFamily="34" charset="0"/>
                <a:ea typeface="Nobile" pitchFamily="34" charset="-122"/>
                <a:cs typeface="Nobile" pitchFamily="34" charset="-120"/>
              </a:rPr>
              <a:t>Regular CAB meetings and CSC assessments led to actionable improvements based on client feedback, including decreased waiting times, enhanced privacy measures, and increased treatment literacy among clients.</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46" name="Text 6">
            <a:extLst>
              <a:ext uri="{FF2B5EF4-FFF2-40B4-BE49-F238E27FC236}">
                <a16:creationId xmlns:a16="http://schemas.microsoft.com/office/drawing/2014/main" id="{100D789A-0A11-CB48-BD34-D21520ADD3DA}"/>
              </a:ext>
            </a:extLst>
          </p:cNvPr>
          <p:cNvSpPr/>
          <p:nvPr/>
        </p:nvSpPr>
        <p:spPr>
          <a:xfrm>
            <a:off x="9654911" y="4730080"/>
            <a:ext cx="2066174" cy="276999"/>
          </a:xfrm>
          <a:prstGeom prst="rect">
            <a:avLst/>
          </a:prstGeom>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B27"/>
                </a:solidFill>
                <a:effectLst/>
                <a:uLnTx/>
                <a:uFillTx/>
                <a:latin typeface="Corben" pitchFamily="34" charset="0"/>
                <a:ea typeface="Corben" pitchFamily="34" charset="-122"/>
                <a:cs typeface="Corben" pitchFamily="34" charset="-120"/>
              </a:rPr>
              <a:t>Continuous Improvement</a:t>
            </a:r>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3686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4BEA-1573-D3CD-24AE-EC0CCC202938}"/>
              </a:ext>
            </a:extLst>
          </p:cNvPr>
          <p:cNvSpPr>
            <a:spLocks noGrp="1"/>
          </p:cNvSpPr>
          <p:nvPr>
            <p:ph type="title"/>
          </p:nvPr>
        </p:nvSpPr>
        <p:spPr/>
        <p:txBody>
          <a:bodyPr/>
          <a:lstStyle/>
          <a:p>
            <a:r>
              <a:rPr lang="en-US" sz="6600" dirty="0"/>
              <a:t>The foundations for “good” communications</a:t>
            </a:r>
            <a:endParaRPr lang="en-CH" sz="6600" dirty="0"/>
          </a:p>
        </p:txBody>
      </p:sp>
      <p:sp>
        <p:nvSpPr>
          <p:cNvPr id="3" name="Text Placeholder 2">
            <a:extLst>
              <a:ext uri="{FF2B5EF4-FFF2-40B4-BE49-F238E27FC236}">
                <a16:creationId xmlns:a16="http://schemas.microsoft.com/office/drawing/2014/main" id="{E3A1C72D-DB62-6D3A-AB1A-758FD9D28944}"/>
              </a:ext>
            </a:extLst>
          </p:cNvPr>
          <p:cNvSpPr>
            <a:spLocks noGrp="1"/>
          </p:cNvSpPr>
          <p:nvPr>
            <p:ph type="body" sz="quarter" idx="10"/>
          </p:nvPr>
        </p:nvSpPr>
        <p:spPr/>
        <p:txBody>
          <a:bodyPr/>
          <a:lstStyle/>
          <a:p>
            <a:r>
              <a:rPr lang="en-US" dirty="0"/>
              <a:t>Njekwa Mukamba</a:t>
            </a:r>
            <a:endParaRPr lang="en-CH" dirty="0"/>
          </a:p>
        </p:txBody>
      </p:sp>
    </p:spTree>
    <p:extLst>
      <p:ext uri="{BB962C8B-B14F-4D97-AF65-F5344CB8AC3E}">
        <p14:creationId xmlns:p14="http://schemas.microsoft.com/office/powerpoint/2010/main" val="10699727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7945-A14B-A3A4-2052-CB2A4E71C2C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74FF8A9-63C3-253C-B707-433F6BD58F79}"/>
              </a:ext>
            </a:extLst>
          </p:cNvPr>
          <p:cNvGrpSpPr/>
          <p:nvPr/>
        </p:nvGrpSpPr>
        <p:grpSpPr>
          <a:xfrm>
            <a:off x="2817267" y="2086513"/>
            <a:ext cx="5043964" cy="4640572"/>
            <a:chOff x="2587700" y="1525359"/>
            <a:chExt cx="5578242" cy="4913007"/>
          </a:xfrm>
        </p:grpSpPr>
        <p:pic>
          <p:nvPicPr>
            <p:cNvPr id="20" name="Picture 2">
              <a:extLst>
                <a:ext uri="{FF2B5EF4-FFF2-40B4-BE49-F238E27FC236}">
                  <a16:creationId xmlns:a16="http://schemas.microsoft.com/office/drawing/2014/main" id="{DD792018-F1A8-4988-D327-A370C65C76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835" y="1525359"/>
              <a:ext cx="5462107" cy="491300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459CB0D-6B3F-2F9F-1C05-FCF26603B13A}"/>
                </a:ext>
              </a:extLst>
            </p:cNvPr>
            <p:cNvSpPr txBox="1"/>
            <p:nvPr/>
          </p:nvSpPr>
          <p:spPr>
            <a:xfrm>
              <a:off x="5328775" y="1997513"/>
              <a:ext cx="890962" cy="440120"/>
            </a:xfrm>
            <a:prstGeom prst="rect">
              <a:avLst/>
            </a:prstGeom>
            <a:solidFill>
              <a:srgbClr val="FFFFFF"/>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53C3F89-5C0C-B022-40FD-11DDD7DBF296}"/>
                </a:ext>
              </a:extLst>
            </p:cNvPr>
            <p:cNvSpPr txBox="1"/>
            <p:nvPr/>
          </p:nvSpPr>
          <p:spPr>
            <a:xfrm>
              <a:off x="4446608" y="2859307"/>
              <a:ext cx="890962" cy="440120"/>
            </a:xfrm>
            <a:prstGeom prst="rect">
              <a:avLst/>
            </a:prstGeom>
            <a:solidFill>
              <a:srgbClr val="FFFFFF"/>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50762B5-4ED7-2E1D-FFB9-44EA8A51E90B}"/>
                </a:ext>
              </a:extLst>
            </p:cNvPr>
            <p:cNvSpPr txBox="1"/>
            <p:nvPr/>
          </p:nvSpPr>
          <p:spPr>
            <a:xfrm>
              <a:off x="3620697" y="3810752"/>
              <a:ext cx="890962" cy="440120"/>
            </a:xfrm>
            <a:prstGeom prst="rect">
              <a:avLst/>
            </a:prstGeom>
            <a:solidFill>
              <a:srgbClr val="FFFFFF"/>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55147C9-19C1-7BA3-F4A0-A0FB61775840}"/>
                </a:ext>
              </a:extLst>
            </p:cNvPr>
            <p:cNvSpPr txBox="1"/>
            <p:nvPr/>
          </p:nvSpPr>
          <p:spPr>
            <a:xfrm>
              <a:off x="2587700" y="5057357"/>
              <a:ext cx="890962" cy="440120"/>
            </a:xfrm>
            <a:prstGeom prst="rect">
              <a:avLst/>
            </a:prstGeom>
            <a:solidFill>
              <a:srgbClr val="FFFFFF"/>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6" name="Slide Number Placeholder 5">
            <a:extLst>
              <a:ext uri="{FF2B5EF4-FFF2-40B4-BE49-F238E27FC236}">
                <a16:creationId xmlns:a16="http://schemas.microsoft.com/office/drawing/2014/main" id="{DC1F4CCF-6585-6B0C-4A95-A42448407AC1}"/>
              </a:ext>
            </a:extLst>
          </p:cNvPr>
          <p:cNvSpPr>
            <a:spLocks noGrp="1"/>
          </p:cNvSpPr>
          <p:nvPr>
            <p:ph type="sldNum" sz="quarter" idx="12"/>
          </p:nvPr>
        </p:nvSpPr>
        <p:spPr>
          <a:xfrm>
            <a:off x="12529606" y="6580588"/>
            <a:ext cx="289931" cy="1800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FFF7C3-992F-49EF-AD8E-C20D1D4F3AAA}" type="slidenum">
              <a:rPr kumimoji="0" lang="en-US" sz="600" b="0" i="0" u="none" strike="noStrike" kern="1200" cap="none" spc="0" normalizeH="0" baseline="0" noProof="0">
                <a:ln>
                  <a:noFill/>
                </a:ln>
                <a:solidFill>
                  <a:prstClr val="black">
                    <a:tint val="75000"/>
                  </a:prstClr>
                </a:solidFill>
                <a:effectLst/>
                <a:uLnTx/>
                <a:uFillTx/>
                <a:latin typeface="Arial"/>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600" b="0" i="0" u="none" strike="noStrike" kern="1200" cap="none" spc="0" normalizeH="0" baseline="0" noProof="0">
              <a:ln>
                <a:noFill/>
              </a:ln>
              <a:solidFill>
                <a:prstClr val="black">
                  <a:tint val="75000"/>
                </a:prstClr>
              </a:solidFill>
              <a:effectLst/>
              <a:uLnTx/>
              <a:uFillTx/>
              <a:latin typeface="Arial"/>
              <a:ea typeface="+mn-ea"/>
              <a:cs typeface="Times New Roman" panose="02020603050405020304" pitchFamily="18" charset="0"/>
            </a:endParaRPr>
          </a:p>
        </p:txBody>
      </p:sp>
      <p:sp>
        <p:nvSpPr>
          <p:cNvPr id="19" name="Title 1">
            <a:extLst>
              <a:ext uri="{FF2B5EF4-FFF2-40B4-BE49-F238E27FC236}">
                <a16:creationId xmlns:a16="http://schemas.microsoft.com/office/drawing/2014/main" id="{B68F0644-4DF7-A3EC-C3B5-6D0188EB4234}"/>
              </a:ext>
            </a:extLst>
          </p:cNvPr>
          <p:cNvSpPr txBox="1">
            <a:spLocks/>
          </p:cNvSpPr>
          <p:nvPr/>
        </p:nvSpPr>
        <p:spPr>
          <a:xfrm>
            <a:off x="176888" y="5044"/>
            <a:ext cx="9271912" cy="1038746"/>
          </a:xfrm>
          <a:prstGeom prst="rect">
            <a:avLst/>
          </a:prstGeom>
          <a:noFill/>
          <a:ln>
            <a:noFill/>
          </a:ln>
        </p:spPr>
        <p:txBody>
          <a:bodyPr wrap="square" lIns="68580" tIns="34290" rIns="68580" bIns="34290" rtlCol="0" anchor="ctr">
            <a:spAutoFit/>
          </a:bodyPr>
          <a:lstStyle>
            <a:defPPr>
              <a:defRPr lang="en-CH"/>
            </a:defPPr>
            <a:lvl1pPr marR="0" lvl="0" indent="0" algn="ctr" defTabSz="457200" fontAlgn="auto">
              <a:lnSpc>
                <a:spcPct val="100000"/>
              </a:lnSpc>
              <a:spcBef>
                <a:spcPts val="0"/>
              </a:spcBef>
              <a:spcAft>
                <a:spcPts val="0"/>
              </a:spcAft>
              <a:buClr>
                <a:srgbClr val="000000"/>
              </a:buClr>
              <a:buSzTx/>
              <a:buFont typeface="Arial"/>
              <a:buNone/>
              <a:tabLst/>
              <a:defRPr kumimoji="0" sz="3200" b="1" i="0" u="none" strike="noStrike" cap="none" spc="0" normalizeH="0" baseline="0">
                <a:ln>
                  <a:noFill/>
                </a:ln>
                <a:solidFill>
                  <a:srgbClr val="CCEBF8">
                    <a:lumMod val="50000"/>
                  </a:srgbClr>
                </a:solidFill>
                <a:effectLst/>
                <a:uLnTx/>
                <a:uFillTx/>
                <a:latin typeface="Calibri" panose="020F0502020204030204" pitchFamily="34" charset="0"/>
                <a:cs typeface="Calibri" panose="020F050202020403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1200" cap="none" spc="0" normalizeH="0" baseline="0" noProof="0" dirty="0">
                <a:ln>
                  <a:noFill/>
                </a:ln>
                <a:solidFill>
                  <a:srgbClr val="CCEBF8">
                    <a:lumMod val="50000"/>
                  </a:srgbClr>
                </a:solidFill>
                <a:effectLst/>
                <a:uLnTx/>
                <a:uFillTx/>
                <a:latin typeface="Calibri"/>
                <a:ea typeface="+mn-ea"/>
                <a:cs typeface="Calibri"/>
              </a:rPr>
              <a:t>Key HIV treatment service delivery recommendations and guidance promoting continuous engagement and reengagement: </a:t>
            </a:r>
          </a:p>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GB" sz="2100" b="0" i="1" u="none" strike="noStrike" kern="1200" cap="none" spc="0" normalizeH="0" baseline="0" noProof="0" dirty="0">
                <a:ln>
                  <a:noFill/>
                </a:ln>
                <a:solidFill>
                  <a:srgbClr val="CCEBF8">
                    <a:lumMod val="50000"/>
                  </a:srgbClr>
                </a:solidFill>
                <a:effectLst/>
                <a:uLnTx/>
                <a:uFillTx/>
                <a:latin typeface="Calibri"/>
                <a:ea typeface="+mn-ea"/>
                <a:cs typeface="Calibri"/>
              </a:rPr>
              <a:t>Addressing PLHIV evolving needs across the HIV cascade journey</a:t>
            </a:r>
            <a:endParaRPr kumimoji="0" lang="en-US" sz="3200" b="1" i="0" u="none" strike="noStrike" kern="1200" cap="none" spc="0" normalizeH="0" baseline="0" noProof="0" dirty="0">
              <a:ln>
                <a:noFill/>
              </a:ln>
              <a:solidFill>
                <a:srgbClr val="CCEBF8">
                  <a:lumMod val="50000"/>
                </a:srgbClr>
              </a:solidFill>
              <a:effectLst/>
              <a:uLnTx/>
              <a:uFillTx/>
              <a:latin typeface="Calibri"/>
              <a:ea typeface="+mn-ea"/>
              <a:cs typeface="Calibri"/>
            </a:endParaRPr>
          </a:p>
        </p:txBody>
      </p:sp>
      <p:sp>
        <p:nvSpPr>
          <p:cNvPr id="7" name="TextBox 6">
            <a:extLst>
              <a:ext uri="{FF2B5EF4-FFF2-40B4-BE49-F238E27FC236}">
                <a16:creationId xmlns:a16="http://schemas.microsoft.com/office/drawing/2014/main" id="{CB4CC8B8-75B3-64E4-D0F4-4F2493CDB0B1}"/>
              </a:ext>
            </a:extLst>
          </p:cNvPr>
          <p:cNvSpPr txBox="1"/>
          <p:nvPr/>
        </p:nvSpPr>
        <p:spPr>
          <a:xfrm>
            <a:off x="8121944" y="4232322"/>
            <a:ext cx="4071055" cy="363019"/>
          </a:xfrm>
          <a:prstGeom prst="rect">
            <a:avLst/>
          </a:prstGeom>
          <a:solidFill>
            <a:srgbClr val="D2EBEB"/>
          </a:solidFill>
          <a:ln w="6350" cap="flat" cmpd="sng" algn="ctr">
            <a:noFill/>
            <a:prstDash val="solid"/>
            <a:miter lim="800000"/>
          </a:ln>
          <a:effectLst/>
        </p:spPr>
        <p:txBody>
          <a:bodyPr wrap="square" lIns="81000" tIns="54000" rIns="81000" bIns="810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44546A"/>
                </a:solidFill>
                <a:effectLst/>
                <a:uLnTx/>
                <a:uFillTx/>
                <a:latin typeface="Verdana"/>
                <a:ea typeface="Verdana"/>
                <a:cs typeface="+mn-cs"/>
              </a:rPr>
              <a:t>Adherence support interventions</a:t>
            </a:r>
            <a:r>
              <a:rPr kumimoji="0" lang="en-GB" sz="1050" b="0" i="0" u="none" strike="noStrike" kern="0" cap="none" spc="0" normalizeH="0" baseline="0" noProof="0">
                <a:ln>
                  <a:noFill/>
                </a:ln>
                <a:solidFill>
                  <a:srgbClr val="44546A"/>
                </a:solidFill>
                <a:effectLst/>
                <a:uLnTx/>
                <a:uFillTx/>
                <a:latin typeface="Verdana"/>
                <a:ea typeface="Verdana"/>
                <a:cs typeface="+mn-cs"/>
              </a:rPr>
              <a:t> should be provided to people on ART</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B2C7E197-C49C-7DBB-BBF1-A224CE36C9A6}"/>
              </a:ext>
            </a:extLst>
          </p:cNvPr>
          <p:cNvSpPr txBox="1"/>
          <p:nvPr/>
        </p:nvSpPr>
        <p:spPr>
          <a:xfrm>
            <a:off x="7026442" y="5579929"/>
            <a:ext cx="5171833" cy="400393"/>
          </a:xfrm>
          <a:prstGeom prst="rect">
            <a:avLst/>
          </a:prstGeom>
          <a:solidFill>
            <a:srgbClr val="D2EBEB"/>
          </a:solidFill>
          <a:ln w="6350" cap="flat" cmpd="sng" algn="ctr">
            <a:noFill/>
            <a:prstDash val="solid"/>
            <a:miter lim="800000"/>
          </a:ln>
          <a:effectLst/>
        </p:spPr>
        <p:txBody>
          <a:bodyPr wrap="square" lIns="81000" tIns="54000" rIns="81000" bIns="810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Decentralization of ART care </a:t>
            </a:r>
            <a:r>
              <a:rPr kumimoji="0" lang="en-GB" sz="1050" b="0"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should be considered as a way to increase and improve retention in care.</a:t>
            </a:r>
            <a:endParaRPr kumimoji="0" lang="en-GB" sz="1050" b="0" i="0" u="none" strike="noStrike" kern="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AD5AD220-1E8F-6673-EB75-5B5994E88DBC}"/>
              </a:ext>
            </a:extLst>
          </p:cNvPr>
          <p:cNvSpPr txBox="1"/>
          <p:nvPr/>
        </p:nvSpPr>
        <p:spPr>
          <a:xfrm>
            <a:off x="8437786" y="2798970"/>
            <a:ext cx="3763195" cy="413989"/>
          </a:xfrm>
          <a:prstGeom prst="rect">
            <a:avLst/>
          </a:prstGeom>
          <a:solidFill>
            <a:srgbClr val="D2EBEB"/>
          </a:solidFill>
          <a:ln w="6350" cap="flat" cmpd="sng" algn="ctr">
            <a:noFill/>
            <a:prstDash val="solid"/>
            <a:miter lim="800000"/>
          </a:ln>
          <a:effectLst/>
        </p:spPr>
        <p:txBody>
          <a:bodyPr wrap="square" lIns="81000" tIns="54000" rIns="81000" bIns="810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44546A"/>
                </a:solidFill>
                <a:effectLst/>
                <a:uLnTx/>
                <a:uFillTx/>
                <a:latin typeface="Verdana"/>
                <a:ea typeface="Verdana"/>
                <a:cs typeface="Verdana" panose="020B0604030504040204" pitchFamily="34" charset="0"/>
              </a:rPr>
              <a:t>Community support </a:t>
            </a:r>
            <a:r>
              <a:rPr kumimoji="0" lang="en-GB" sz="1050" b="0" i="0" u="none" strike="noStrike" kern="0" cap="none" spc="0" normalizeH="0" baseline="0" noProof="0">
                <a:ln>
                  <a:noFill/>
                </a:ln>
                <a:solidFill>
                  <a:srgbClr val="44546A"/>
                </a:solidFill>
                <a:effectLst/>
                <a:uLnTx/>
                <a:uFillTx/>
                <a:latin typeface="Verdana"/>
                <a:ea typeface="Verdana"/>
                <a:cs typeface="Verdana" panose="020B0604030504040204" pitchFamily="34" charset="0"/>
              </a:rPr>
              <a:t>should be provided for PLHIV to improve retention in care</a:t>
            </a:r>
            <a:endParaRPr kumimoji="0" lang="en-GB" sz="1050" b="0" i="0" u="none" strike="noStrike" kern="0" cap="none" spc="0" normalizeH="0" baseline="0" noProof="0">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A4103799-ACEE-83D8-5BC8-EEF4D12622EF}"/>
              </a:ext>
            </a:extLst>
          </p:cNvPr>
          <p:cNvSpPr txBox="1"/>
          <p:nvPr/>
        </p:nvSpPr>
        <p:spPr>
          <a:xfrm>
            <a:off x="-24647" y="3033287"/>
            <a:ext cx="4139513" cy="414968"/>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44546A"/>
                </a:solidFill>
                <a:effectLst/>
                <a:uLnTx/>
                <a:uFillTx/>
                <a:latin typeface="Verdana"/>
                <a:ea typeface="Verdana"/>
                <a:cs typeface="Verdana" panose="020B0604030504040204" pitchFamily="34" charset="0"/>
              </a:rPr>
              <a:t>Assessment and management of depression </a:t>
            </a:r>
            <a:r>
              <a:rPr kumimoji="0" lang="en-GB" sz="1000" b="0" i="0" u="none" strike="noStrike" kern="0" cap="none" spc="0" normalizeH="0" baseline="0" noProof="0">
                <a:ln>
                  <a:noFill/>
                </a:ln>
                <a:solidFill>
                  <a:srgbClr val="44546A"/>
                </a:solidFill>
                <a:effectLst/>
                <a:uLnTx/>
                <a:uFillTx/>
                <a:latin typeface="Verdana"/>
                <a:ea typeface="Verdana"/>
                <a:cs typeface="Verdana" panose="020B0604030504040204" pitchFamily="34" charset="0"/>
              </a:rPr>
              <a:t>should be included in the package of HIV care for all PLHIV </a:t>
            </a:r>
            <a:endParaRPr kumimoji="0" lang="en-GB" sz="1000" b="0" i="0" u="none" strike="noStrike" kern="0" cap="none" spc="0" normalizeH="0" baseline="0" noProof="0">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8318497C-B82E-8F3D-AD82-91F17B307934}"/>
              </a:ext>
            </a:extLst>
          </p:cNvPr>
          <p:cNvSpPr txBox="1"/>
          <p:nvPr/>
        </p:nvSpPr>
        <p:spPr>
          <a:xfrm>
            <a:off x="-13285" y="1894634"/>
            <a:ext cx="4389356" cy="591445"/>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t">
            <a:noAutofit/>
          </a:bodyPr>
          <a:lstStyle/>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GB" sz="1000" b="1" i="0" u="none" strike="noStrike" kern="0" cap="none" spc="0" normalizeH="0" baseline="0" noProof="0">
                <a:ln>
                  <a:noFill/>
                </a:ln>
                <a:solidFill>
                  <a:srgbClr val="44546A"/>
                </a:solidFill>
                <a:effectLst/>
                <a:uLnTx/>
                <a:uFillTx/>
                <a:latin typeface="Verdana"/>
                <a:ea typeface="Verdana"/>
                <a:cs typeface="Verdana" panose="020B0604030504040204" pitchFamily="34" charset="0"/>
              </a:rPr>
              <a:t>People established on ART should be offered: </a:t>
            </a:r>
            <a:r>
              <a:rPr kumimoji="0" lang="en-GB" sz="1000" b="0" i="0" u="none" strike="noStrike" kern="0" cap="none" spc="0" normalizeH="0" baseline="0" noProof="0">
                <a:ln>
                  <a:noFill/>
                </a:ln>
                <a:solidFill>
                  <a:srgbClr val="44546A"/>
                </a:solidFill>
                <a:effectLst/>
                <a:uLnTx/>
                <a:uFillTx/>
                <a:latin typeface="Verdana"/>
                <a:ea typeface="Verdana"/>
                <a:cs typeface="Verdana" panose="020B0604030504040204" pitchFamily="34" charset="0"/>
              </a:rPr>
              <a:t>clinical visits every 3–6 months, preferably every six months if feasible; refills of ART lasting 3–6 months, preferably six months if feasible</a:t>
            </a:r>
            <a:endParaRPr kumimoji="0" lang="en-US" sz="1600" b="0" i="0" u="none" strike="noStrike" kern="1200" cap="none" spc="0" normalizeH="0" baseline="0" noProof="0">
              <a:ln>
                <a:noFill/>
              </a:ln>
              <a:solidFill>
                <a:srgbClr val="000000"/>
              </a:solidFill>
              <a:effectLst/>
              <a:uLnTx/>
              <a:uFillTx/>
              <a:latin typeface="Verdana"/>
              <a:ea typeface="Verdana"/>
              <a:cs typeface="Verdana" panose="020B0604030504040204" pitchFamily="34" charset="0"/>
            </a:endParaRPr>
          </a:p>
        </p:txBody>
      </p:sp>
      <p:sp>
        <p:nvSpPr>
          <p:cNvPr id="15" name="TextBox 14">
            <a:extLst>
              <a:ext uri="{FF2B5EF4-FFF2-40B4-BE49-F238E27FC236}">
                <a16:creationId xmlns:a16="http://schemas.microsoft.com/office/drawing/2014/main" id="{E1852CC6-14CE-2933-8C1C-688EF1B08A16}"/>
              </a:ext>
            </a:extLst>
          </p:cNvPr>
          <p:cNvSpPr txBox="1"/>
          <p:nvPr/>
        </p:nvSpPr>
        <p:spPr>
          <a:xfrm>
            <a:off x="-13426" y="2679923"/>
            <a:ext cx="3583632" cy="252645"/>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ctr">
            <a:noAutofit/>
          </a:bodyPr>
          <a:lstStyle>
            <a:defPPr>
              <a:defRPr lang="en-CH"/>
            </a:defPPr>
            <a:lvl1pPr>
              <a:defRPr sz="1100" b="1" kern="0">
                <a:solidFill>
                  <a:srgbClr val="44546A"/>
                </a:solidFill>
                <a:latin typeface="Verdana"/>
                <a:ea typeface="Verdana"/>
                <a:cs typeface="Verdana" panose="020B060403050404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Differentiated service Delivery ART Models</a:t>
            </a:r>
          </a:p>
        </p:txBody>
      </p:sp>
      <p:sp>
        <p:nvSpPr>
          <p:cNvPr id="26" name="TextBox 25">
            <a:extLst>
              <a:ext uri="{FF2B5EF4-FFF2-40B4-BE49-F238E27FC236}">
                <a16:creationId xmlns:a16="http://schemas.microsoft.com/office/drawing/2014/main" id="{D6ABAC8E-9067-3060-FAB2-807B3CCAC528}"/>
              </a:ext>
            </a:extLst>
          </p:cNvPr>
          <p:cNvSpPr txBox="1"/>
          <p:nvPr/>
        </p:nvSpPr>
        <p:spPr>
          <a:xfrm>
            <a:off x="6578210" y="1214214"/>
            <a:ext cx="5604722" cy="798109"/>
          </a:xfrm>
          <a:prstGeom prst="rect">
            <a:avLst/>
          </a:prstGeom>
          <a:solidFill>
            <a:srgbClr val="8CCDCD">
              <a:lumMod val="40000"/>
              <a:lumOff val="60000"/>
            </a:srgbClr>
          </a:solidFill>
          <a:ln w="12700" cap="flat" cmpd="sng" algn="ctr">
            <a:solidFill>
              <a:srgbClr val="C00000"/>
            </a:solidFill>
            <a:prstDash val="solid"/>
            <a:miter lim="800000"/>
          </a:ln>
          <a:effectLst/>
        </p:spPr>
        <p:txBody>
          <a:bodyPr wrap="square" lIns="81000" tIns="54000" rIns="81000" bIns="8100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rPr>
              <a:t>HIV </a:t>
            </a:r>
            <a:r>
              <a:rPr kumimoji="0" lang="en-US" sz="1400" b="1" i="0" u="none" strike="noStrike" kern="0" cap="none" spc="0" normalizeH="0" baseline="0" noProof="0" err="1">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rPr>
              <a:t>programmes</a:t>
            </a:r>
            <a:r>
              <a:rPr kumimoji="0" lang="en-US" sz="1400" b="1" i="0" u="none" strike="noStrike" kern="0" cap="none" spc="0" normalizeH="0" baseline="0" noProof="0">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rPr>
              <a:t> should implement interventions to trace people who have disengaged from care and provide support for re-engagement</a:t>
            </a:r>
          </a:p>
        </p:txBody>
      </p:sp>
      <p:sp>
        <p:nvSpPr>
          <p:cNvPr id="5" name="TextBox 4">
            <a:extLst>
              <a:ext uri="{FF2B5EF4-FFF2-40B4-BE49-F238E27FC236}">
                <a16:creationId xmlns:a16="http://schemas.microsoft.com/office/drawing/2014/main" id="{7AD41B8B-3208-C184-7ADF-27CD4407329D}"/>
              </a:ext>
            </a:extLst>
          </p:cNvPr>
          <p:cNvSpPr txBox="1"/>
          <p:nvPr/>
        </p:nvSpPr>
        <p:spPr>
          <a:xfrm>
            <a:off x="6853735" y="6093034"/>
            <a:ext cx="5344539" cy="253701"/>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t">
            <a:noAutofit/>
          </a:bodyPr>
          <a:lstStyle>
            <a:defPPr>
              <a:defRPr lang="en-CH"/>
            </a:defPPr>
            <a:lvl1pPr>
              <a:defRPr sz="1100" b="1" kern="0">
                <a:solidFill>
                  <a:srgbClr val="44546A"/>
                </a:solidFill>
                <a:latin typeface="Verdana"/>
                <a:ea typeface="Verdana"/>
                <a:cs typeface="Verdana" panose="020B060403050404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44546A"/>
                </a:solidFill>
                <a:effectLst/>
                <a:uLnTx/>
                <a:uFillTx/>
                <a:latin typeface="Verdana"/>
                <a:ea typeface="Verdana"/>
                <a:cs typeface="Verdana" panose="020B0604030504040204" pitchFamily="34" charset="0"/>
              </a:rPr>
              <a:t>Diabetes and hypertension care may be integrated with HIV services</a:t>
            </a:r>
            <a:endParaRPr kumimoji="0" lang="en-CH" sz="1050" b="1" i="0" u="none" strike="noStrike" kern="0" cap="none" spc="0" normalizeH="0" baseline="0" noProof="0">
              <a:ln>
                <a:noFill/>
              </a:ln>
              <a:solidFill>
                <a:srgbClr val="44546A"/>
              </a:solidFill>
              <a:effectLst/>
              <a:uLnTx/>
              <a:uFillTx/>
              <a:latin typeface="Verdana"/>
              <a:ea typeface="Verdana"/>
              <a:cs typeface="Verdana" panose="020B0604030504040204" pitchFamily="34" charset="0"/>
            </a:endParaRPr>
          </a:p>
        </p:txBody>
      </p:sp>
      <p:sp>
        <p:nvSpPr>
          <p:cNvPr id="28" name="TextBox 27">
            <a:extLst>
              <a:ext uri="{FF2B5EF4-FFF2-40B4-BE49-F238E27FC236}">
                <a16:creationId xmlns:a16="http://schemas.microsoft.com/office/drawing/2014/main" id="{F2778D08-CB4F-8ACF-6A0A-EF2DB25682CA}"/>
              </a:ext>
            </a:extLst>
          </p:cNvPr>
          <p:cNvSpPr txBox="1"/>
          <p:nvPr/>
        </p:nvSpPr>
        <p:spPr>
          <a:xfrm>
            <a:off x="5066" y="4911400"/>
            <a:ext cx="2955501" cy="428573"/>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rPr>
              <a:t>ART initiation may be offered outside the health facility</a:t>
            </a:r>
          </a:p>
        </p:txBody>
      </p:sp>
      <p:sp>
        <p:nvSpPr>
          <p:cNvPr id="11" name="TextBox 10">
            <a:extLst>
              <a:ext uri="{FF2B5EF4-FFF2-40B4-BE49-F238E27FC236}">
                <a16:creationId xmlns:a16="http://schemas.microsoft.com/office/drawing/2014/main" id="{0E5732F7-3F64-6084-9C1A-7C45AE1E7FE6}"/>
              </a:ext>
            </a:extLst>
          </p:cNvPr>
          <p:cNvSpPr txBox="1"/>
          <p:nvPr/>
        </p:nvSpPr>
        <p:spPr>
          <a:xfrm>
            <a:off x="6208322" y="6446303"/>
            <a:ext cx="5989952" cy="249984"/>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t">
            <a:noAutofit/>
          </a:bodyPr>
          <a:lstStyle>
            <a:defPPr>
              <a:defRPr lang="en-CH"/>
            </a:defPPr>
            <a:lvl1pPr>
              <a:defRPr sz="1100" b="1" kern="0">
                <a:solidFill>
                  <a:srgbClr val="44546A"/>
                </a:solidFill>
                <a:latin typeface="Verdana"/>
                <a:ea typeface="Verdana"/>
                <a:cs typeface="Verdana" panose="020B060403050404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44546A"/>
                </a:solidFill>
                <a:effectLst/>
                <a:uLnTx/>
                <a:uFillTx/>
                <a:latin typeface="Verdana"/>
                <a:ea typeface="Verdana"/>
                <a:cs typeface="Verdana" panose="020B0604030504040204" pitchFamily="34" charset="0"/>
              </a:rPr>
              <a:t>SRH services, including contraception, may be integrated with HIV services</a:t>
            </a:r>
            <a:endParaRPr kumimoji="0" lang="en-CH" sz="1050" b="1" i="0" u="none" strike="noStrike" kern="0" cap="none" spc="0" normalizeH="0" baseline="0" noProof="0">
              <a:ln>
                <a:noFill/>
              </a:ln>
              <a:solidFill>
                <a:srgbClr val="44546A"/>
              </a:solidFill>
              <a:effectLst/>
              <a:uLnTx/>
              <a:uFillTx/>
              <a:latin typeface="Verdana"/>
              <a:ea typeface="Verdana"/>
              <a:cs typeface="Verdana" panose="020B0604030504040204" pitchFamily="34" charset="0"/>
            </a:endParaRPr>
          </a:p>
        </p:txBody>
      </p:sp>
      <p:pic>
        <p:nvPicPr>
          <p:cNvPr id="69" name="Picture 68" descr="A picture containing text, flying, flock, different&#10;&#10;Description automatically generated">
            <a:extLst>
              <a:ext uri="{FF2B5EF4-FFF2-40B4-BE49-F238E27FC236}">
                <a16:creationId xmlns:a16="http://schemas.microsoft.com/office/drawing/2014/main" id="{A2DE9D0C-F633-0F2D-A32A-AD3D4872B534}"/>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969" t="85222" r="82712" b="2934"/>
          <a:stretch/>
        </p:blipFill>
        <p:spPr>
          <a:xfrm rot="20474915">
            <a:off x="2577762" y="5442489"/>
            <a:ext cx="586979" cy="336205"/>
          </a:xfrm>
          <a:prstGeom prst="rect">
            <a:avLst/>
          </a:prstGeom>
        </p:spPr>
      </p:pic>
      <p:pic>
        <p:nvPicPr>
          <p:cNvPr id="70" name="Picture 69" descr="A picture containing text, flying, flock, different&#10;&#10;Description automatically generated">
            <a:extLst>
              <a:ext uri="{FF2B5EF4-FFF2-40B4-BE49-F238E27FC236}">
                <a16:creationId xmlns:a16="http://schemas.microsoft.com/office/drawing/2014/main" id="{CE173495-5F1C-670A-5CDA-846346D704F0}"/>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a:off x="1733934" y="5567014"/>
            <a:ext cx="836515" cy="960416"/>
          </a:xfrm>
          <a:prstGeom prst="rect">
            <a:avLst/>
          </a:prstGeom>
        </p:spPr>
      </p:pic>
      <p:pic>
        <p:nvPicPr>
          <p:cNvPr id="72" name="Picture 71" descr="A picture containing text, flying, flock, different&#10;&#10;Description automatically generated">
            <a:extLst>
              <a:ext uri="{FF2B5EF4-FFF2-40B4-BE49-F238E27FC236}">
                <a16:creationId xmlns:a16="http://schemas.microsoft.com/office/drawing/2014/main" id="{25BDF367-64EA-C52C-63E3-AA3752C70F77}"/>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a:off x="3260398" y="5034968"/>
            <a:ext cx="570124" cy="654566"/>
          </a:xfrm>
          <a:prstGeom prst="rect">
            <a:avLst/>
          </a:prstGeom>
        </p:spPr>
      </p:pic>
      <p:pic>
        <p:nvPicPr>
          <p:cNvPr id="74" name="Picture 73" descr="A picture containing text, flying, flock, different&#10;&#10;Description automatically generated">
            <a:extLst>
              <a:ext uri="{FF2B5EF4-FFF2-40B4-BE49-F238E27FC236}">
                <a16:creationId xmlns:a16="http://schemas.microsoft.com/office/drawing/2014/main" id="{CCA6B4ED-F5B8-BA75-C8D6-583A994A128C}"/>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a:off x="4796920" y="3089953"/>
            <a:ext cx="470154" cy="539792"/>
          </a:xfrm>
          <a:prstGeom prst="rect">
            <a:avLst/>
          </a:prstGeom>
        </p:spPr>
      </p:pic>
      <p:pic>
        <p:nvPicPr>
          <p:cNvPr id="75" name="Picture 74" descr="A picture containing text, flying, flock, different&#10;&#10;Description automatically generated">
            <a:extLst>
              <a:ext uri="{FF2B5EF4-FFF2-40B4-BE49-F238E27FC236}">
                <a16:creationId xmlns:a16="http://schemas.microsoft.com/office/drawing/2014/main" id="{1475A720-7570-A96D-F106-AE5EDD9B8BE6}"/>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a:off x="5629157" y="2205680"/>
            <a:ext cx="517169" cy="593771"/>
          </a:xfrm>
          <a:prstGeom prst="rect">
            <a:avLst/>
          </a:prstGeom>
        </p:spPr>
      </p:pic>
      <p:sp>
        <p:nvSpPr>
          <p:cNvPr id="3" name="TextBox 2">
            <a:extLst>
              <a:ext uri="{FF2B5EF4-FFF2-40B4-BE49-F238E27FC236}">
                <a16:creationId xmlns:a16="http://schemas.microsoft.com/office/drawing/2014/main" id="{BBF97CE5-418B-9C40-DDE8-9360E8CD3083}"/>
              </a:ext>
            </a:extLst>
          </p:cNvPr>
          <p:cNvSpPr txBox="1"/>
          <p:nvPr/>
        </p:nvSpPr>
        <p:spPr>
          <a:xfrm>
            <a:off x="-22840" y="3544402"/>
            <a:ext cx="3746300" cy="429884"/>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4546A"/>
                </a:solidFill>
                <a:effectLst/>
                <a:uLnTx/>
                <a:uFillTx/>
                <a:latin typeface="Verdana"/>
                <a:ea typeface="Verdana"/>
                <a:cs typeface="+mn-cs"/>
              </a:rPr>
              <a:t>Psychosocial interventions</a:t>
            </a:r>
            <a:r>
              <a:rPr kumimoji="0" lang="en-US" sz="1000" b="0" i="0" u="none" strike="noStrike" kern="0" cap="none" spc="0" normalizeH="0" baseline="0" noProof="0">
                <a:ln>
                  <a:noFill/>
                </a:ln>
                <a:solidFill>
                  <a:srgbClr val="44546A"/>
                </a:solidFill>
                <a:effectLst/>
                <a:uLnTx/>
                <a:uFillTx/>
                <a:latin typeface="Verdana"/>
                <a:ea typeface="Verdana"/>
                <a:cs typeface="+mn-cs"/>
              </a:rPr>
              <a:t> should be provided to all adolescents and young adults living with HIV </a:t>
            </a:r>
          </a:p>
        </p:txBody>
      </p:sp>
      <p:sp>
        <p:nvSpPr>
          <p:cNvPr id="12" name="TextBox 11">
            <a:extLst>
              <a:ext uri="{FF2B5EF4-FFF2-40B4-BE49-F238E27FC236}">
                <a16:creationId xmlns:a16="http://schemas.microsoft.com/office/drawing/2014/main" id="{4FC75DAD-7F0F-7C4F-19FA-525EEAEAEB6C}"/>
              </a:ext>
            </a:extLst>
          </p:cNvPr>
          <p:cNvSpPr txBox="1"/>
          <p:nvPr/>
        </p:nvSpPr>
        <p:spPr>
          <a:xfrm>
            <a:off x="-12836" y="4084036"/>
            <a:ext cx="3271127" cy="719905"/>
          </a:xfrm>
          <a:prstGeom prst="rect">
            <a:avLst/>
          </a:prstGeom>
          <a:solidFill>
            <a:srgbClr val="D2EBEB"/>
          </a:solidFill>
          <a:ln w="6350" cap="flat" cmpd="sng" algn="ctr">
            <a:noFill/>
            <a:prstDash val="solid"/>
            <a:miter lim="800000"/>
          </a:ln>
          <a:effectLst/>
        </p:spPr>
        <p:txBody>
          <a:bodyPr wrap="square" lIns="81000" tIns="54000" rIns="81000" bIns="81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Task sharing to trained and supervised community health workers and lay providers to support maintenance of ART </a:t>
            </a:r>
            <a:r>
              <a:rPr kumimoji="0" lang="en-GB" sz="900" b="0"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through dispensing and distribution between regular clinical visits</a:t>
            </a:r>
            <a:endParaRPr kumimoji="0" lang="en-GB" sz="900" b="0" i="0" u="none" strike="noStrike" kern="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a:extLst>
              <a:ext uri="{FF2B5EF4-FFF2-40B4-BE49-F238E27FC236}">
                <a16:creationId xmlns:a16="http://schemas.microsoft.com/office/drawing/2014/main" id="{FFBE0704-8A70-AAC6-CCCA-48B21142A894}"/>
              </a:ext>
            </a:extLst>
          </p:cNvPr>
          <p:cNvGrpSpPr/>
          <p:nvPr/>
        </p:nvGrpSpPr>
        <p:grpSpPr>
          <a:xfrm>
            <a:off x="8410364" y="3311821"/>
            <a:ext cx="3992841" cy="810928"/>
            <a:chOff x="5129355" y="3131623"/>
            <a:chExt cx="2999880" cy="670188"/>
          </a:xfrm>
        </p:grpSpPr>
        <p:sp>
          <p:nvSpPr>
            <p:cNvPr id="17" name="TextBox 16">
              <a:extLst>
                <a:ext uri="{FF2B5EF4-FFF2-40B4-BE49-F238E27FC236}">
                  <a16:creationId xmlns:a16="http://schemas.microsoft.com/office/drawing/2014/main" id="{F79C4411-6C30-A5F0-A2A5-72590CD127BF}"/>
                </a:ext>
              </a:extLst>
            </p:cNvPr>
            <p:cNvSpPr txBox="1"/>
            <p:nvPr/>
          </p:nvSpPr>
          <p:spPr>
            <a:xfrm>
              <a:off x="5129355" y="3319252"/>
              <a:ext cx="2837629" cy="482559"/>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Viral load for treatment monitoring</a:t>
              </a:r>
              <a:r>
                <a:rPr kumimoji="0" lang="en-GB" sz="1050" b="0"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 should be complemented with non-judgemental, tailored approaches to assessing adherence.</a:t>
              </a:r>
              <a:endParaRPr kumimoji="0" lang="en-GB" sz="1050" b="0" i="0" u="none" strike="noStrike" kern="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DAC5E3F1-CDE8-1498-CA9E-2F6C4022BA63}"/>
                </a:ext>
              </a:extLst>
            </p:cNvPr>
            <p:cNvSpPr txBox="1"/>
            <p:nvPr/>
          </p:nvSpPr>
          <p:spPr>
            <a:xfrm>
              <a:off x="6568750" y="3131623"/>
              <a:ext cx="1560485" cy="3237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7030A0"/>
                  </a:solidFill>
                  <a:effectLst/>
                  <a:uLnTx/>
                  <a:uFillTx/>
                  <a:latin typeface="Arial"/>
                  <a:ea typeface="+mn-ea"/>
                  <a:cs typeface="+mn-cs"/>
                </a:rPr>
                <a:t>G</a:t>
              </a:r>
              <a:r>
                <a:rPr kumimoji="0" lang="en-CH" sz="1100" b="0" i="0" u="none" strike="noStrike" kern="1200" cap="none" spc="0" normalizeH="0" baseline="0" noProof="0">
                  <a:ln>
                    <a:noFill/>
                  </a:ln>
                  <a:solidFill>
                    <a:srgbClr val="7030A0"/>
                  </a:solidFill>
                  <a:effectLst/>
                  <a:uLnTx/>
                  <a:uFillTx/>
                  <a:latin typeface="Arial"/>
                  <a:ea typeface="+mn-ea"/>
                  <a:cs typeface="+mn-cs"/>
                </a:rPr>
                <a:t>ood practice statement</a:t>
              </a:r>
            </a:p>
          </p:txBody>
        </p:sp>
      </p:grpSp>
      <p:grpSp>
        <p:nvGrpSpPr>
          <p:cNvPr id="30" name="Group 29">
            <a:extLst>
              <a:ext uri="{FF2B5EF4-FFF2-40B4-BE49-F238E27FC236}">
                <a16:creationId xmlns:a16="http://schemas.microsoft.com/office/drawing/2014/main" id="{D084FCF8-8CC2-47FB-6952-7BC159E921DA}"/>
              </a:ext>
            </a:extLst>
          </p:cNvPr>
          <p:cNvGrpSpPr/>
          <p:nvPr/>
        </p:nvGrpSpPr>
        <p:grpSpPr>
          <a:xfrm>
            <a:off x="7363724" y="4666531"/>
            <a:ext cx="4938952" cy="826119"/>
            <a:chOff x="5034541" y="5899832"/>
            <a:chExt cx="4128188" cy="682743"/>
          </a:xfrm>
        </p:grpSpPr>
        <p:sp>
          <p:nvSpPr>
            <p:cNvPr id="31" name="TextBox 30">
              <a:extLst>
                <a:ext uri="{FF2B5EF4-FFF2-40B4-BE49-F238E27FC236}">
                  <a16:creationId xmlns:a16="http://schemas.microsoft.com/office/drawing/2014/main" id="{A66D004E-7C0D-037C-6247-BE58F61DE61D}"/>
                </a:ext>
              </a:extLst>
            </p:cNvPr>
            <p:cNvSpPr txBox="1"/>
            <p:nvPr/>
          </p:nvSpPr>
          <p:spPr>
            <a:xfrm>
              <a:off x="5034541" y="6098041"/>
              <a:ext cx="4034772" cy="484534"/>
            </a:xfrm>
            <a:prstGeom prst="rect">
              <a:avLst/>
            </a:prstGeom>
            <a:solidFill>
              <a:srgbClr val="8CCDCD">
                <a:lumMod val="40000"/>
                <a:lumOff val="60000"/>
              </a:srgbClr>
            </a:solidFill>
            <a:ln w="6350" cap="flat" cmpd="sng" algn="ctr">
              <a:noFill/>
              <a:prstDash val="solid"/>
              <a:miter lim="800000"/>
            </a:ln>
            <a:effectLst/>
          </p:spPr>
          <p:txBody>
            <a:bodyPr wrap="square" lIns="81000" tIns="54000" rIns="81000" bIns="81000" rtlCol="0" anchor="t">
              <a:noAutofit/>
            </a:bodyPr>
            <a:lstStyle>
              <a:defPPr>
                <a:defRPr lang="en-US"/>
              </a:defPPr>
              <a:lvl1pPr>
                <a:defRPr sz="825" b="1" kern="0">
                  <a:solidFill>
                    <a:srgbClr val="44546A"/>
                  </a:solidFill>
                  <a:latin typeface="Verdana"/>
                  <a:ea typeface="Verdana"/>
                  <a:cs typeface="Verdana" panose="020B060403050404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The offer of same-day ART initiation </a:t>
              </a:r>
              <a:r>
                <a:rPr kumimoji="0" lang="en-GB" sz="1050" b="0"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should include approaches to improve uptake,</a:t>
              </a:r>
              <a:r>
                <a:rPr kumimoji="0" lang="en-GB" sz="1050" b="1"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 treatment adherence and retention </a:t>
              </a:r>
              <a:r>
                <a:rPr kumimoji="0" lang="en-GB" sz="1050" b="0"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rPr>
                <a:t>such as tailored patient education, counselling and support</a:t>
              </a:r>
              <a:endParaRPr kumimoji="0" lang="en-US" sz="1050" b="0" i="0" u="none" strike="noStrike" kern="0" cap="none" spc="0" normalizeH="0" baseline="0" noProof="0" dirty="0">
                <a:ln>
                  <a:noFill/>
                </a:ln>
                <a:solidFill>
                  <a:srgbClr val="44546A"/>
                </a:solidFill>
                <a:effectLst/>
                <a:uLnTx/>
                <a:uFillTx/>
                <a:latin typeface="Verdana"/>
                <a:ea typeface="Verdana"/>
                <a:cs typeface="Verdana" panose="020B0604030504040204" pitchFamily="34" charset="0"/>
              </a:endParaRPr>
            </a:p>
          </p:txBody>
        </p:sp>
        <p:sp>
          <p:nvSpPr>
            <p:cNvPr id="32" name="TextBox 31">
              <a:extLst>
                <a:ext uri="{FF2B5EF4-FFF2-40B4-BE49-F238E27FC236}">
                  <a16:creationId xmlns:a16="http://schemas.microsoft.com/office/drawing/2014/main" id="{0461D4F1-2332-1A6C-B7CD-E884A981B81A}"/>
                </a:ext>
              </a:extLst>
            </p:cNvPr>
            <p:cNvSpPr txBox="1"/>
            <p:nvPr/>
          </p:nvSpPr>
          <p:spPr>
            <a:xfrm>
              <a:off x="7602244" y="5899832"/>
              <a:ext cx="1560485" cy="3237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7030A0"/>
                  </a:solidFill>
                  <a:effectLst/>
                  <a:uLnTx/>
                  <a:uFillTx/>
                  <a:latin typeface="Arial"/>
                  <a:ea typeface="+mn-ea"/>
                  <a:cs typeface="+mn-cs"/>
                </a:rPr>
                <a:t>G</a:t>
              </a:r>
              <a:r>
                <a:rPr kumimoji="0" lang="en-CH" sz="1100" b="0" i="0" u="none" strike="noStrike" kern="1200" cap="none" spc="0" normalizeH="0" baseline="0" noProof="0">
                  <a:ln>
                    <a:noFill/>
                  </a:ln>
                  <a:solidFill>
                    <a:srgbClr val="7030A0"/>
                  </a:solidFill>
                  <a:effectLst/>
                  <a:uLnTx/>
                  <a:uFillTx/>
                  <a:latin typeface="Arial"/>
                  <a:ea typeface="+mn-ea"/>
                  <a:cs typeface="+mn-cs"/>
                </a:rPr>
                <a:t>ood practice statement</a:t>
              </a:r>
            </a:p>
          </p:txBody>
        </p:sp>
      </p:grpSp>
      <p:pic>
        <p:nvPicPr>
          <p:cNvPr id="73" name="Picture 72" descr="A picture containing text, flying, flock, different&#10;&#10;Description automatically generated">
            <a:extLst>
              <a:ext uri="{FF2B5EF4-FFF2-40B4-BE49-F238E27FC236}">
                <a16:creationId xmlns:a16="http://schemas.microsoft.com/office/drawing/2014/main" id="{12C316B6-F5DE-F8B7-E470-F7D5870EB0AF}"/>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a:off x="4157587" y="4051671"/>
            <a:ext cx="436969" cy="501691"/>
          </a:xfrm>
          <a:prstGeom prst="rect">
            <a:avLst/>
          </a:prstGeom>
        </p:spPr>
      </p:pic>
      <p:grpSp>
        <p:nvGrpSpPr>
          <p:cNvPr id="27" name="Group 26">
            <a:extLst>
              <a:ext uri="{FF2B5EF4-FFF2-40B4-BE49-F238E27FC236}">
                <a16:creationId xmlns:a16="http://schemas.microsoft.com/office/drawing/2014/main" id="{5B6DB138-C52C-7E5A-320F-AFAF7460F9F0}"/>
              </a:ext>
            </a:extLst>
          </p:cNvPr>
          <p:cNvGrpSpPr/>
          <p:nvPr/>
        </p:nvGrpSpPr>
        <p:grpSpPr>
          <a:xfrm>
            <a:off x="5853567" y="973577"/>
            <a:ext cx="762127" cy="706317"/>
            <a:chOff x="2427037" y="4029936"/>
            <a:chExt cx="725805" cy="725805"/>
          </a:xfrm>
        </p:grpSpPr>
        <p:sp>
          <p:nvSpPr>
            <p:cNvPr id="34" name="object 19">
              <a:extLst>
                <a:ext uri="{FF2B5EF4-FFF2-40B4-BE49-F238E27FC236}">
                  <a16:creationId xmlns:a16="http://schemas.microsoft.com/office/drawing/2014/main" id="{30FF5C7B-6300-F5E3-C23B-2ECCA1B8C86F}"/>
                </a:ext>
              </a:extLst>
            </p:cNvPr>
            <p:cNvSpPr/>
            <p:nvPr/>
          </p:nvSpPr>
          <p:spPr>
            <a:xfrm>
              <a:off x="2427037" y="4029936"/>
              <a:ext cx="725805" cy="725805"/>
            </a:xfrm>
            <a:custGeom>
              <a:avLst/>
              <a:gdLst/>
              <a:ahLst/>
              <a:cxnLst/>
              <a:rect l="l" t="t" r="r" b="b"/>
              <a:pathLst>
                <a:path w="725805" h="725804">
                  <a:moveTo>
                    <a:pt x="362648" y="0"/>
                  </a:moveTo>
                  <a:lnTo>
                    <a:pt x="313437" y="3310"/>
                  </a:lnTo>
                  <a:lnTo>
                    <a:pt x="266239" y="12954"/>
                  </a:lnTo>
                  <a:lnTo>
                    <a:pt x="221486" y="28499"/>
                  </a:lnTo>
                  <a:lnTo>
                    <a:pt x="179609" y="49514"/>
                  </a:lnTo>
                  <a:lnTo>
                    <a:pt x="141042" y="75565"/>
                  </a:lnTo>
                  <a:lnTo>
                    <a:pt x="106214" y="106221"/>
                  </a:lnTo>
                  <a:lnTo>
                    <a:pt x="75560" y="141049"/>
                  </a:lnTo>
                  <a:lnTo>
                    <a:pt x="49510" y="179619"/>
                  </a:lnTo>
                  <a:lnTo>
                    <a:pt x="28497" y="221497"/>
                  </a:lnTo>
                  <a:lnTo>
                    <a:pt x="12953" y="266251"/>
                  </a:lnTo>
                  <a:lnTo>
                    <a:pt x="3310" y="313450"/>
                  </a:lnTo>
                  <a:lnTo>
                    <a:pt x="0" y="362661"/>
                  </a:lnTo>
                  <a:lnTo>
                    <a:pt x="3310" y="411869"/>
                  </a:lnTo>
                  <a:lnTo>
                    <a:pt x="12953" y="459065"/>
                  </a:lnTo>
                  <a:lnTo>
                    <a:pt x="28497" y="503817"/>
                  </a:lnTo>
                  <a:lnTo>
                    <a:pt x="49510" y="545694"/>
                  </a:lnTo>
                  <a:lnTo>
                    <a:pt x="75560" y="584262"/>
                  </a:lnTo>
                  <a:lnTo>
                    <a:pt x="106214" y="619090"/>
                  </a:lnTo>
                  <a:lnTo>
                    <a:pt x="141042" y="649745"/>
                  </a:lnTo>
                  <a:lnTo>
                    <a:pt x="179609" y="675796"/>
                  </a:lnTo>
                  <a:lnTo>
                    <a:pt x="221486" y="696810"/>
                  </a:lnTo>
                  <a:lnTo>
                    <a:pt x="266239" y="712355"/>
                  </a:lnTo>
                  <a:lnTo>
                    <a:pt x="313437" y="721999"/>
                  </a:lnTo>
                  <a:lnTo>
                    <a:pt x="362648" y="725309"/>
                  </a:lnTo>
                  <a:lnTo>
                    <a:pt x="411859" y="721999"/>
                  </a:lnTo>
                  <a:lnTo>
                    <a:pt x="459057" y="712355"/>
                  </a:lnTo>
                  <a:lnTo>
                    <a:pt x="503810" y="696810"/>
                  </a:lnTo>
                  <a:lnTo>
                    <a:pt x="545687" y="675796"/>
                  </a:lnTo>
                  <a:lnTo>
                    <a:pt x="584254" y="649745"/>
                  </a:lnTo>
                  <a:lnTo>
                    <a:pt x="619082" y="619090"/>
                  </a:lnTo>
                  <a:lnTo>
                    <a:pt x="649736" y="584262"/>
                  </a:lnTo>
                  <a:lnTo>
                    <a:pt x="675786" y="545694"/>
                  </a:lnTo>
                  <a:lnTo>
                    <a:pt x="696799" y="503817"/>
                  </a:lnTo>
                  <a:lnTo>
                    <a:pt x="712343" y="459065"/>
                  </a:lnTo>
                  <a:lnTo>
                    <a:pt x="721986" y="411869"/>
                  </a:lnTo>
                  <a:lnTo>
                    <a:pt x="725297" y="362661"/>
                  </a:lnTo>
                  <a:lnTo>
                    <a:pt x="721986" y="313450"/>
                  </a:lnTo>
                  <a:lnTo>
                    <a:pt x="712343" y="266251"/>
                  </a:lnTo>
                  <a:lnTo>
                    <a:pt x="696799" y="221497"/>
                  </a:lnTo>
                  <a:lnTo>
                    <a:pt x="675786" y="179619"/>
                  </a:lnTo>
                  <a:lnTo>
                    <a:pt x="649736" y="141049"/>
                  </a:lnTo>
                  <a:lnTo>
                    <a:pt x="619082" y="106221"/>
                  </a:lnTo>
                  <a:lnTo>
                    <a:pt x="584254" y="75565"/>
                  </a:lnTo>
                  <a:lnTo>
                    <a:pt x="545687" y="49514"/>
                  </a:lnTo>
                  <a:lnTo>
                    <a:pt x="503810" y="28499"/>
                  </a:lnTo>
                  <a:lnTo>
                    <a:pt x="459057" y="12954"/>
                  </a:lnTo>
                  <a:lnTo>
                    <a:pt x="411859" y="3310"/>
                  </a:lnTo>
                  <a:lnTo>
                    <a:pt x="36264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object 20">
              <a:extLst>
                <a:ext uri="{FF2B5EF4-FFF2-40B4-BE49-F238E27FC236}">
                  <a16:creationId xmlns:a16="http://schemas.microsoft.com/office/drawing/2014/main" id="{17A46DF5-9B25-6DB2-F08C-77A29F23B2F7}"/>
                </a:ext>
              </a:extLst>
            </p:cNvPr>
            <p:cNvSpPr/>
            <p:nvPr/>
          </p:nvSpPr>
          <p:spPr>
            <a:xfrm>
              <a:off x="2500386" y="4098133"/>
              <a:ext cx="588645" cy="588645"/>
            </a:xfrm>
            <a:custGeom>
              <a:avLst/>
              <a:gdLst/>
              <a:ahLst/>
              <a:cxnLst/>
              <a:rect l="l" t="t" r="r" b="b"/>
              <a:pathLst>
                <a:path w="588644" h="588645">
                  <a:moveTo>
                    <a:pt x="294271" y="0"/>
                  </a:moveTo>
                  <a:lnTo>
                    <a:pt x="246539" y="3851"/>
                  </a:lnTo>
                  <a:lnTo>
                    <a:pt x="201259" y="15000"/>
                  </a:lnTo>
                  <a:lnTo>
                    <a:pt x="159036" y="32843"/>
                  </a:lnTo>
                  <a:lnTo>
                    <a:pt x="120478" y="56772"/>
                  </a:lnTo>
                  <a:lnTo>
                    <a:pt x="86190" y="86183"/>
                  </a:lnTo>
                  <a:lnTo>
                    <a:pt x="56777" y="120470"/>
                  </a:lnTo>
                  <a:lnTo>
                    <a:pt x="32846" y="159026"/>
                  </a:lnTo>
                  <a:lnTo>
                    <a:pt x="15002" y="201247"/>
                  </a:lnTo>
                  <a:lnTo>
                    <a:pt x="3851" y="246526"/>
                  </a:lnTo>
                  <a:lnTo>
                    <a:pt x="0" y="294259"/>
                  </a:lnTo>
                  <a:lnTo>
                    <a:pt x="3851" y="341991"/>
                  </a:lnTo>
                  <a:lnTo>
                    <a:pt x="15002" y="387271"/>
                  </a:lnTo>
                  <a:lnTo>
                    <a:pt x="32846" y="429493"/>
                  </a:lnTo>
                  <a:lnTo>
                    <a:pt x="56777" y="468052"/>
                  </a:lnTo>
                  <a:lnTo>
                    <a:pt x="86190" y="502340"/>
                  </a:lnTo>
                  <a:lnTo>
                    <a:pt x="120478" y="531753"/>
                  </a:lnTo>
                  <a:lnTo>
                    <a:pt x="159036" y="555684"/>
                  </a:lnTo>
                  <a:lnTo>
                    <a:pt x="201259" y="573528"/>
                  </a:lnTo>
                  <a:lnTo>
                    <a:pt x="246539" y="584679"/>
                  </a:lnTo>
                  <a:lnTo>
                    <a:pt x="294271" y="588530"/>
                  </a:lnTo>
                  <a:lnTo>
                    <a:pt x="342004" y="584679"/>
                  </a:lnTo>
                  <a:lnTo>
                    <a:pt x="387284" y="573528"/>
                  </a:lnTo>
                  <a:lnTo>
                    <a:pt x="429506" y="555684"/>
                  </a:lnTo>
                  <a:lnTo>
                    <a:pt x="468064" y="531753"/>
                  </a:lnTo>
                  <a:lnTo>
                    <a:pt x="502353" y="502340"/>
                  </a:lnTo>
                  <a:lnTo>
                    <a:pt x="531766" y="468052"/>
                  </a:lnTo>
                  <a:lnTo>
                    <a:pt x="555697" y="429493"/>
                  </a:lnTo>
                  <a:lnTo>
                    <a:pt x="573541" y="387271"/>
                  </a:lnTo>
                  <a:lnTo>
                    <a:pt x="584691" y="341991"/>
                  </a:lnTo>
                  <a:lnTo>
                    <a:pt x="588543" y="294259"/>
                  </a:lnTo>
                  <a:lnTo>
                    <a:pt x="584691" y="246526"/>
                  </a:lnTo>
                  <a:lnTo>
                    <a:pt x="573541" y="201247"/>
                  </a:lnTo>
                  <a:lnTo>
                    <a:pt x="555697" y="159026"/>
                  </a:lnTo>
                  <a:lnTo>
                    <a:pt x="531766" y="120470"/>
                  </a:lnTo>
                  <a:lnTo>
                    <a:pt x="502353" y="86183"/>
                  </a:lnTo>
                  <a:lnTo>
                    <a:pt x="468064" y="56772"/>
                  </a:lnTo>
                  <a:lnTo>
                    <a:pt x="429506" y="32843"/>
                  </a:lnTo>
                  <a:lnTo>
                    <a:pt x="387284" y="15000"/>
                  </a:lnTo>
                  <a:lnTo>
                    <a:pt x="342004" y="3851"/>
                  </a:lnTo>
                  <a:lnTo>
                    <a:pt x="294271" y="0"/>
                  </a:lnTo>
                  <a:close/>
                </a:path>
              </a:pathLst>
            </a:custGeom>
            <a:solidFill>
              <a:srgbClr val="5268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0B7D3308-8D8B-8225-FFDF-6C95A3CD942F}"/>
                </a:ext>
              </a:extLst>
            </p:cNvPr>
            <p:cNvGrpSpPr/>
            <p:nvPr/>
          </p:nvGrpSpPr>
          <p:grpSpPr>
            <a:xfrm>
              <a:off x="2545574" y="4191061"/>
              <a:ext cx="458601" cy="420714"/>
              <a:chOff x="2561767" y="4192126"/>
              <a:chExt cx="458601" cy="420714"/>
            </a:xfrm>
          </p:grpSpPr>
          <p:sp>
            <p:nvSpPr>
              <p:cNvPr id="37" name="object 25">
                <a:extLst>
                  <a:ext uri="{FF2B5EF4-FFF2-40B4-BE49-F238E27FC236}">
                    <a16:creationId xmlns:a16="http://schemas.microsoft.com/office/drawing/2014/main" id="{E68F09B3-D8CD-3B77-1A21-FEA3B38270C2}"/>
                  </a:ext>
                </a:extLst>
              </p:cNvPr>
              <p:cNvSpPr/>
              <p:nvPr/>
            </p:nvSpPr>
            <p:spPr>
              <a:xfrm>
                <a:off x="2663036" y="4403884"/>
                <a:ext cx="194310" cy="163830"/>
              </a:xfrm>
              <a:custGeom>
                <a:avLst/>
                <a:gdLst/>
                <a:ahLst/>
                <a:cxnLst/>
                <a:rect l="l" t="t" r="r" b="b"/>
                <a:pathLst>
                  <a:path w="194310" h="163829">
                    <a:moveTo>
                      <a:pt x="78028" y="17881"/>
                    </a:moveTo>
                    <a:lnTo>
                      <a:pt x="73672" y="12166"/>
                    </a:lnTo>
                    <a:lnTo>
                      <a:pt x="69862" y="6197"/>
                    </a:lnTo>
                    <a:lnTo>
                      <a:pt x="66611" y="0"/>
                    </a:lnTo>
                    <a:lnTo>
                      <a:pt x="0" y="65620"/>
                    </a:lnTo>
                    <a:lnTo>
                      <a:pt x="13855" y="79679"/>
                    </a:lnTo>
                    <a:lnTo>
                      <a:pt x="14643" y="80327"/>
                    </a:lnTo>
                    <a:lnTo>
                      <a:pt x="78028" y="17881"/>
                    </a:lnTo>
                    <a:close/>
                  </a:path>
                  <a:path w="194310" h="163829">
                    <a:moveTo>
                      <a:pt x="82397" y="95516"/>
                    </a:moveTo>
                    <a:lnTo>
                      <a:pt x="67830" y="80733"/>
                    </a:lnTo>
                    <a:lnTo>
                      <a:pt x="41046" y="107124"/>
                    </a:lnTo>
                    <a:lnTo>
                      <a:pt x="55613" y="121907"/>
                    </a:lnTo>
                    <a:lnTo>
                      <a:pt x="82397" y="95516"/>
                    </a:lnTo>
                    <a:close/>
                  </a:path>
                  <a:path w="194310" h="163829">
                    <a:moveTo>
                      <a:pt x="123240" y="55270"/>
                    </a:moveTo>
                    <a:lnTo>
                      <a:pt x="116903" y="52120"/>
                    </a:lnTo>
                    <a:lnTo>
                      <a:pt x="110769" y="48437"/>
                    </a:lnTo>
                    <a:lnTo>
                      <a:pt x="104914" y="44196"/>
                    </a:lnTo>
                    <a:lnTo>
                      <a:pt x="75933" y="72732"/>
                    </a:lnTo>
                    <a:lnTo>
                      <a:pt x="80124" y="72707"/>
                    </a:lnTo>
                    <a:lnTo>
                      <a:pt x="84315" y="72567"/>
                    </a:lnTo>
                    <a:lnTo>
                      <a:pt x="88493" y="72110"/>
                    </a:lnTo>
                    <a:lnTo>
                      <a:pt x="97193" y="80937"/>
                    </a:lnTo>
                    <a:lnTo>
                      <a:pt x="123240" y="55270"/>
                    </a:lnTo>
                    <a:close/>
                  </a:path>
                  <a:path w="194310" h="163829">
                    <a:moveTo>
                      <a:pt x="123367" y="137071"/>
                    </a:moveTo>
                    <a:lnTo>
                      <a:pt x="108788" y="122301"/>
                    </a:lnTo>
                    <a:lnTo>
                      <a:pt x="82003" y="148691"/>
                    </a:lnTo>
                    <a:lnTo>
                      <a:pt x="96570" y="163487"/>
                    </a:lnTo>
                    <a:lnTo>
                      <a:pt x="123367" y="137071"/>
                    </a:lnTo>
                    <a:close/>
                  </a:path>
                  <a:path w="194310" h="163829">
                    <a:moveTo>
                      <a:pt x="164947" y="96113"/>
                    </a:moveTo>
                    <a:lnTo>
                      <a:pt x="150380" y="81318"/>
                    </a:lnTo>
                    <a:lnTo>
                      <a:pt x="123583" y="107734"/>
                    </a:lnTo>
                    <a:lnTo>
                      <a:pt x="138150" y="122516"/>
                    </a:lnTo>
                    <a:lnTo>
                      <a:pt x="164947" y="96113"/>
                    </a:lnTo>
                    <a:close/>
                  </a:path>
                  <a:path w="194310" h="163829">
                    <a:moveTo>
                      <a:pt x="193700" y="67767"/>
                    </a:moveTo>
                    <a:lnTo>
                      <a:pt x="186791" y="68300"/>
                    </a:lnTo>
                    <a:lnTo>
                      <a:pt x="179870" y="68453"/>
                    </a:lnTo>
                    <a:lnTo>
                      <a:pt x="172935" y="68224"/>
                    </a:lnTo>
                    <a:lnTo>
                      <a:pt x="166027" y="67652"/>
                    </a:lnTo>
                    <a:lnTo>
                      <a:pt x="179717" y="81546"/>
                    </a:lnTo>
                    <a:lnTo>
                      <a:pt x="193700" y="67767"/>
                    </a:lnTo>
                    <a:close/>
                  </a:path>
                </a:pathLst>
              </a:custGeom>
              <a:solidFill>
                <a:srgbClr val="F583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38" name="object 26">
                <a:extLst>
                  <a:ext uri="{FF2B5EF4-FFF2-40B4-BE49-F238E27FC236}">
                    <a16:creationId xmlns:a16="http://schemas.microsoft.com/office/drawing/2014/main" id="{7E02F438-999B-3BF4-1092-AAEA8AECE834}"/>
                  </a:ext>
                </a:extLst>
              </p:cNvPr>
              <p:cNvPicPr/>
              <p:nvPr/>
            </p:nvPicPr>
            <p:blipFill>
              <a:blip r:embed="rId5" cstate="email">
                <a:extLst>
                  <a:ext uri="{28A0092B-C50C-407E-A947-70E740481C1C}">
                    <a14:useLocalDpi xmlns:a14="http://schemas.microsoft.com/office/drawing/2010/main"/>
                  </a:ext>
                </a:extLst>
              </a:blip>
              <a:stretch>
                <a:fillRect/>
              </a:stretch>
            </p:blipFill>
            <p:spPr>
              <a:xfrm>
                <a:off x="2910817" y="4444931"/>
                <a:ext cx="64173" cy="64414"/>
              </a:xfrm>
              <a:prstGeom prst="rect">
                <a:avLst/>
              </a:prstGeom>
            </p:spPr>
          </p:pic>
          <p:sp>
            <p:nvSpPr>
              <p:cNvPr id="39" name="object 27">
                <a:extLst>
                  <a:ext uri="{FF2B5EF4-FFF2-40B4-BE49-F238E27FC236}">
                    <a16:creationId xmlns:a16="http://schemas.microsoft.com/office/drawing/2014/main" id="{8517E4FC-78CA-8335-C974-682D931044EB}"/>
                  </a:ext>
                </a:extLst>
              </p:cNvPr>
              <p:cNvSpPr/>
              <p:nvPr/>
            </p:nvSpPr>
            <p:spPr>
              <a:xfrm>
                <a:off x="2786016" y="4567755"/>
                <a:ext cx="45085" cy="45085"/>
              </a:xfrm>
              <a:custGeom>
                <a:avLst/>
                <a:gdLst/>
                <a:ahLst/>
                <a:cxnLst/>
                <a:rect l="l" t="t" r="r" b="b"/>
                <a:pathLst>
                  <a:path w="45085" h="45085">
                    <a:moveTo>
                      <a:pt x="26796" y="0"/>
                    </a:moveTo>
                    <a:lnTo>
                      <a:pt x="0" y="26390"/>
                    </a:lnTo>
                    <a:lnTo>
                      <a:pt x="10985" y="37553"/>
                    </a:lnTo>
                    <a:lnTo>
                      <a:pt x="12191" y="38887"/>
                    </a:lnTo>
                    <a:lnTo>
                      <a:pt x="13525" y="40119"/>
                    </a:lnTo>
                    <a:lnTo>
                      <a:pt x="19604" y="43530"/>
                    </a:lnTo>
                    <a:lnTo>
                      <a:pt x="26331" y="44500"/>
                    </a:lnTo>
                    <a:lnTo>
                      <a:pt x="32990" y="43023"/>
                    </a:lnTo>
                    <a:lnTo>
                      <a:pt x="38861" y="39090"/>
                    </a:lnTo>
                    <a:lnTo>
                      <a:pt x="43028" y="32925"/>
                    </a:lnTo>
                    <a:lnTo>
                      <a:pt x="44473" y="25888"/>
                    </a:lnTo>
                    <a:lnTo>
                      <a:pt x="43192" y="18823"/>
                    </a:lnTo>
                    <a:lnTo>
                      <a:pt x="39052" y="12420"/>
                    </a:lnTo>
                    <a:lnTo>
                      <a:pt x="38912" y="12306"/>
                    </a:lnTo>
                    <a:lnTo>
                      <a:pt x="26796" y="0"/>
                    </a:lnTo>
                    <a:close/>
                  </a:path>
                </a:pathLst>
              </a:custGeom>
              <a:solidFill>
                <a:srgbClr val="F583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object 28">
                <a:extLst>
                  <a:ext uri="{FF2B5EF4-FFF2-40B4-BE49-F238E27FC236}">
                    <a16:creationId xmlns:a16="http://schemas.microsoft.com/office/drawing/2014/main" id="{D6B49DED-1CC4-FF58-33DE-9BAEB9EEFF3E}"/>
                  </a:ext>
                </a:extLst>
              </p:cNvPr>
              <p:cNvSpPr/>
              <p:nvPr/>
            </p:nvSpPr>
            <p:spPr>
              <a:xfrm>
                <a:off x="2561767" y="4195455"/>
                <a:ext cx="348615" cy="247650"/>
              </a:xfrm>
              <a:custGeom>
                <a:avLst/>
                <a:gdLst/>
                <a:ahLst/>
                <a:cxnLst/>
                <a:rect l="l" t="t" r="r" b="b"/>
                <a:pathLst>
                  <a:path w="348614" h="247650">
                    <a:moveTo>
                      <a:pt x="107226" y="0"/>
                    </a:moveTo>
                    <a:lnTo>
                      <a:pt x="0" y="105663"/>
                    </a:lnTo>
                    <a:lnTo>
                      <a:pt x="24561" y="130606"/>
                    </a:lnTo>
                    <a:lnTo>
                      <a:pt x="29044" y="137159"/>
                    </a:lnTo>
                    <a:lnTo>
                      <a:pt x="31216" y="144792"/>
                    </a:lnTo>
                    <a:lnTo>
                      <a:pt x="30683" y="160693"/>
                    </a:lnTo>
                    <a:lnTo>
                      <a:pt x="30987" y="167208"/>
                    </a:lnTo>
                    <a:lnTo>
                      <a:pt x="45830" y="213827"/>
                    </a:lnTo>
                    <a:lnTo>
                      <a:pt x="54190" y="225894"/>
                    </a:lnTo>
                    <a:lnTo>
                      <a:pt x="54000" y="226085"/>
                    </a:lnTo>
                    <a:lnTo>
                      <a:pt x="56311" y="228422"/>
                    </a:lnTo>
                    <a:lnTo>
                      <a:pt x="62953" y="235623"/>
                    </a:lnTo>
                    <a:lnTo>
                      <a:pt x="67309" y="239585"/>
                    </a:lnTo>
                    <a:lnTo>
                      <a:pt x="74879" y="247268"/>
                    </a:lnTo>
                    <a:lnTo>
                      <a:pt x="226542" y="97840"/>
                    </a:lnTo>
                    <a:lnTo>
                      <a:pt x="227114" y="96621"/>
                    </a:lnTo>
                    <a:lnTo>
                      <a:pt x="229298" y="95059"/>
                    </a:lnTo>
                    <a:lnTo>
                      <a:pt x="230720" y="94513"/>
                    </a:lnTo>
                    <a:lnTo>
                      <a:pt x="231647" y="92786"/>
                    </a:lnTo>
                    <a:lnTo>
                      <a:pt x="235661" y="88836"/>
                    </a:lnTo>
                    <a:lnTo>
                      <a:pt x="240919" y="88849"/>
                    </a:lnTo>
                    <a:lnTo>
                      <a:pt x="316001" y="165480"/>
                    </a:lnTo>
                    <a:lnTo>
                      <a:pt x="319290" y="169227"/>
                    </a:lnTo>
                    <a:lnTo>
                      <a:pt x="324103" y="171627"/>
                    </a:lnTo>
                    <a:lnTo>
                      <a:pt x="348068" y="148424"/>
                    </a:lnTo>
                    <a:lnTo>
                      <a:pt x="345935" y="143763"/>
                    </a:lnTo>
                    <a:lnTo>
                      <a:pt x="267195" y="63411"/>
                    </a:lnTo>
                    <a:lnTo>
                      <a:pt x="235469" y="39959"/>
                    </a:lnTo>
                    <a:lnTo>
                      <a:pt x="190722" y="26133"/>
                    </a:lnTo>
                    <a:lnTo>
                      <a:pt x="174078" y="25171"/>
                    </a:lnTo>
                    <a:lnTo>
                      <a:pt x="168770" y="25361"/>
                    </a:lnTo>
                    <a:lnTo>
                      <a:pt x="158724" y="26339"/>
                    </a:lnTo>
                    <a:lnTo>
                      <a:pt x="149301" y="28079"/>
                    </a:lnTo>
                    <a:lnTo>
                      <a:pt x="142412" y="27187"/>
                    </a:lnTo>
                    <a:lnTo>
                      <a:pt x="135759" y="25038"/>
                    </a:lnTo>
                    <a:lnTo>
                      <a:pt x="129530" y="21621"/>
                    </a:lnTo>
                    <a:lnTo>
                      <a:pt x="123913" y="16929"/>
                    </a:lnTo>
                    <a:lnTo>
                      <a:pt x="107226" y="0"/>
                    </a:lnTo>
                    <a:close/>
                  </a:path>
                </a:pathLst>
              </a:custGeom>
              <a:solidFill>
                <a:srgbClr val="E66F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41" name="object 29">
                <a:extLst>
                  <a:ext uri="{FF2B5EF4-FFF2-40B4-BE49-F238E27FC236}">
                    <a16:creationId xmlns:a16="http://schemas.microsoft.com/office/drawing/2014/main" id="{E41F5225-C931-0AED-9393-E04FE485A457}"/>
                  </a:ext>
                </a:extLst>
              </p:cNvPr>
              <p:cNvPicPr/>
              <p:nvPr/>
            </p:nvPicPr>
            <p:blipFill>
              <a:blip r:embed="rId6" cstate="email">
                <a:extLst>
                  <a:ext uri="{28A0092B-C50C-407E-A947-70E740481C1C}">
                    <a14:useLocalDpi xmlns:a14="http://schemas.microsoft.com/office/drawing/2010/main"/>
                  </a:ext>
                </a:extLst>
              </a:blip>
              <a:stretch>
                <a:fillRect/>
              </a:stretch>
            </p:blipFill>
            <p:spPr>
              <a:xfrm>
                <a:off x="2827597" y="4485829"/>
                <a:ext cx="114955" cy="105984"/>
              </a:xfrm>
              <a:prstGeom prst="rect">
                <a:avLst/>
              </a:prstGeom>
            </p:spPr>
          </p:pic>
          <p:sp>
            <p:nvSpPr>
              <p:cNvPr id="42" name="object 30">
                <a:extLst>
                  <a:ext uri="{FF2B5EF4-FFF2-40B4-BE49-F238E27FC236}">
                    <a16:creationId xmlns:a16="http://schemas.microsoft.com/office/drawing/2014/main" id="{BBB4C6A7-A78B-B9B2-956F-A962173BF3DA}"/>
                  </a:ext>
                </a:extLst>
              </p:cNvPr>
              <p:cNvSpPr/>
              <p:nvPr/>
            </p:nvSpPr>
            <p:spPr>
              <a:xfrm>
                <a:off x="2603809" y="4192126"/>
                <a:ext cx="416559" cy="414655"/>
              </a:xfrm>
              <a:custGeom>
                <a:avLst/>
                <a:gdLst/>
                <a:ahLst/>
                <a:cxnLst/>
                <a:rect l="l" t="t" r="r" b="b"/>
                <a:pathLst>
                  <a:path w="416560" h="414654">
                    <a:moveTo>
                      <a:pt x="310260" y="0"/>
                    </a:moveTo>
                    <a:lnTo>
                      <a:pt x="274654" y="26674"/>
                    </a:lnTo>
                    <a:lnTo>
                      <a:pt x="267766" y="27457"/>
                    </a:lnTo>
                    <a:lnTo>
                      <a:pt x="263105" y="26390"/>
                    </a:lnTo>
                    <a:lnTo>
                      <a:pt x="258394" y="25590"/>
                    </a:lnTo>
                    <a:lnTo>
                      <a:pt x="248348" y="24460"/>
                    </a:lnTo>
                    <a:lnTo>
                      <a:pt x="243039" y="24193"/>
                    </a:lnTo>
                    <a:lnTo>
                      <a:pt x="237705" y="24269"/>
                    </a:lnTo>
                    <a:lnTo>
                      <a:pt x="223335" y="25250"/>
                    </a:lnTo>
                    <a:lnTo>
                      <a:pt x="209124" y="27862"/>
                    </a:lnTo>
                    <a:lnTo>
                      <a:pt x="195218" y="32090"/>
                    </a:lnTo>
                    <a:lnTo>
                      <a:pt x="181762" y="37922"/>
                    </a:lnTo>
                    <a:lnTo>
                      <a:pt x="193425" y="43287"/>
                    </a:lnTo>
                    <a:lnTo>
                      <a:pt x="204612" y="49869"/>
                    </a:lnTo>
                    <a:lnTo>
                      <a:pt x="215223" y="57685"/>
                    </a:lnTo>
                    <a:lnTo>
                      <a:pt x="225361" y="66941"/>
                    </a:lnTo>
                    <a:lnTo>
                      <a:pt x="303898" y="147091"/>
                    </a:lnTo>
                    <a:lnTo>
                      <a:pt x="306019" y="151752"/>
                    </a:lnTo>
                    <a:lnTo>
                      <a:pt x="305955" y="156921"/>
                    </a:lnTo>
                    <a:lnTo>
                      <a:pt x="304444" y="164029"/>
                    </a:lnTo>
                    <a:lnTo>
                      <a:pt x="300461" y="169803"/>
                    </a:lnTo>
                    <a:lnTo>
                      <a:pt x="294598" y="173660"/>
                    </a:lnTo>
                    <a:lnTo>
                      <a:pt x="287451" y="175018"/>
                    </a:lnTo>
                    <a:lnTo>
                      <a:pt x="282054" y="174955"/>
                    </a:lnTo>
                    <a:lnTo>
                      <a:pt x="277240" y="172554"/>
                    </a:lnTo>
                    <a:lnTo>
                      <a:pt x="273951" y="168808"/>
                    </a:lnTo>
                    <a:lnTo>
                      <a:pt x="198869" y="92176"/>
                    </a:lnTo>
                    <a:lnTo>
                      <a:pt x="193611" y="92163"/>
                    </a:lnTo>
                    <a:lnTo>
                      <a:pt x="189610" y="96113"/>
                    </a:lnTo>
                    <a:lnTo>
                      <a:pt x="188671" y="97840"/>
                    </a:lnTo>
                    <a:lnTo>
                      <a:pt x="187248" y="98386"/>
                    </a:lnTo>
                    <a:lnTo>
                      <a:pt x="185064" y="99949"/>
                    </a:lnTo>
                    <a:lnTo>
                      <a:pt x="184505" y="101168"/>
                    </a:lnTo>
                    <a:lnTo>
                      <a:pt x="1790" y="281343"/>
                    </a:lnTo>
                    <a:lnTo>
                      <a:pt x="0" y="286067"/>
                    </a:lnTo>
                    <a:lnTo>
                      <a:pt x="0" y="295579"/>
                    </a:lnTo>
                    <a:lnTo>
                      <a:pt x="1790" y="300355"/>
                    </a:lnTo>
                    <a:lnTo>
                      <a:pt x="9029" y="307695"/>
                    </a:lnTo>
                    <a:lnTo>
                      <a:pt x="13779" y="309562"/>
                    </a:lnTo>
                    <a:lnTo>
                      <a:pt x="23139" y="309702"/>
                    </a:lnTo>
                    <a:lnTo>
                      <a:pt x="27736" y="308089"/>
                    </a:lnTo>
                    <a:lnTo>
                      <a:pt x="32664" y="303555"/>
                    </a:lnTo>
                    <a:lnTo>
                      <a:pt x="125844" y="211747"/>
                    </a:lnTo>
                    <a:lnTo>
                      <a:pt x="129095" y="217944"/>
                    </a:lnTo>
                    <a:lnTo>
                      <a:pt x="132905" y="223913"/>
                    </a:lnTo>
                    <a:lnTo>
                      <a:pt x="137248" y="229641"/>
                    </a:lnTo>
                    <a:lnTo>
                      <a:pt x="37261" y="328104"/>
                    </a:lnTo>
                    <a:lnTo>
                      <a:pt x="33075" y="334305"/>
                    </a:lnTo>
                    <a:lnTo>
                      <a:pt x="31645" y="341383"/>
                    </a:lnTo>
                    <a:lnTo>
                      <a:pt x="32971" y="348483"/>
                    </a:lnTo>
                    <a:lnTo>
                      <a:pt x="37058" y="354749"/>
                    </a:lnTo>
                    <a:lnTo>
                      <a:pt x="43266" y="358934"/>
                    </a:lnTo>
                    <a:lnTo>
                      <a:pt x="50349" y="360365"/>
                    </a:lnTo>
                    <a:lnTo>
                      <a:pt x="57450" y="359038"/>
                    </a:lnTo>
                    <a:lnTo>
                      <a:pt x="63715" y="354952"/>
                    </a:lnTo>
                    <a:lnTo>
                      <a:pt x="164147" y="255943"/>
                    </a:lnTo>
                    <a:lnTo>
                      <a:pt x="170002" y="260197"/>
                    </a:lnTo>
                    <a:lnTo>
                      <a:pt x="176136" y="263880"/>
                    </a:lnTo>
                    <a:lnTo>
                      <a:pt x="182460" y="267017"/>
                    </a:lnTo>
                    <a:lnTo>
                      <a:pt x="83591" y="364515"/>
                    </a:lnTo>
                    <a:lnTo>
                      <a:pt x="81737" y="369125"/>
                    </a:lnTo>
                    <a:lnTo>
                      <a:pt x="81445" y="378752"/>
                    </a:lnTo>
                    <a:lnTo>
                      <a:pt x="83223" y="383768"/>
                    </a:lnTo>
                    <a:lnTo>
                      <a:pt x="90728" y="391375"/>
                    </a:lnTo>
                    <a:lnTo>
                      <a:pt x="95719" y="393242"/>
                    </a:lnTo>
                    <a:lnTo>
                      <a:pt x="105079" y="393103"/>
                    </a:lnTo>
                    <a:lnTo>
                      <a:pt x="109410" y="391490"/>
                    </a:lnTo>
                    <a:lnTo>
                      <a:pt x="114185" y="387108"/>
                    </a:lnTo>
                    <a:lnTo>
                      <a:pt x="223596" y="279311"/>
                    </a:lnTo>
                    <a:lnTo>
                      <a:pt x="232177" y="279980"/>
                    </a:lnTo>
                    <a:lnTo>
                      <a:pt x="239102" y="280204"/>
                    </a:lnTo>
                    <a:lnTo>
                      <a:pt x="246028" y="280055"/>
                    </a:lnTo>
                    <a:lnTo>
                      <a:pt x="252933" y="279514"/>
                    </a:lnTo>
                    <a:lnTo>
                      <a:pt x="148386" y="382524"/>
                    </a:lnTo>
                    <a:lnTo>
                      <a:pt x="144287" y="388719"/>
                    </a:lnTo>
                    <a:lnTo>
                      <a:pt x="142906" y="395770"/>
                    </a:lnTo>
                    <a:lnTo>
                      <a:pt x="144250" y="402830"/>
                    </a:lnTo>
                    <a:lnTo>
                      <a:pt x="148323" y="409054"/>
                    </a:lnTo>
                    <a:lnTo>
                      <a:pt x="154139" y="413073"/>
                    </a:lnTo>
                    <a:lnTo>
                      <a:pt x="160770" y="414650"/>
                    </a:lnTo>
                    <a:lnTo>
                      <a:pt x="167509" y="413781"/>
                    </a:lnTo>
                    <a:lnTo>
                      <a:pt x="173647" y="410464"/>
                    </a:lnTo>
                    <a:lnTo>
                      <a:pt x="346633" y="240157"/>
                    </a:lnTo>
                    <a:lnTo>
                      <a:pt x="354329" y="233032"/>
                    </a:lnTo>
                    <a:lnTo>
                      <a:pt x="360133" y="226847"/>
                    </a:lnTo>
                    <a:lnTo>
                      <a:pt x="359956" y="226656"/>
                    </a:lnTo>
                    <a:lnTo>
                      <a:pt x="368498" y="214712"/>
                    </a:lnTo>
                    <a:lnTo>
                      <a:pt x="383070" y="174752"/>
                    </a:lnTo>
                    <a:lnTo>
                      <a:pt x="384416" y="161810"/>
                    </a:lnTo>
                    <a:lnTo>
                      <a:pt x="384098" y="145910"/>
                    </a:lnTo>
                    <a:lnTo>
                      <a:pt x="386410" y="138303"/>
                    </a:lnTo>
                    <a:lnTo>
                      <a:pt x="390994" y="131813"/>
                    </a:lnTo>
                    <a:lnTo>
                      <a:pt x="400557" y="122377"/>
                    </a:lnTo>
                    <a:lnTo>
                      <a:pt x="415937" y="107226"/>
                    </a:lnTo>
                    <a:lnTo>
                      <a:pt x="31026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pic>
        <p:nvPicPr>
          <p:cNvPr id="43" name="Picture 42" descr="A picture containing text, flying, flock, different&#10;&#10;Description automatically generated">
            <a:extLst>
              <a:ext uri="{FF2B5EF4-FFF2-40B4-BE49-F238E27FC236}">
                <a16:creationId xmlns:a16="http://schemas.microsoft.com/office/drawing/2014/main" id="{865E928D-21C9-63F3-224B-72B2D07B08D4}"/>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flipH="1">
            <a:off x="4899649" y="6069855"/>
            <a:ext cx="438617" cy="503582"/>
          </a:xfrm>
          <a:prstGeom prst="rect">
            <a:avLst/>
          </a:prstGeom>
        </p:spPr>
      </p:pic>
      <p:pic>
        <p:nvPicPr>
          <p:cNvPr id="44" name="Picture 43" descr="A picture containing text, flying, flock, different&#10;&#10;Description automatically generated">
            <a:extLst>
              <a:ext uri="{FF2B5EF4-FFF2-40B4-BE49-F238E27FC236}">
                <a16:creationId xmlns:a16="http://schemas.microsoft.com/office/drawing/2014/main" id="{FB13816C-90CB-7830-43B6-73950A95F56B}"/>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flipH="1">
            <a:off x="6377877" y="4350055"/>
            <a:ext cx="395331" cy="453886"/>
          </a:xfrm>
          <a:prstGeom prst="rect">
            <a:avLst/>
          </a:prstGeom>
        </p:spPr>
      </p:pic>
      <p:pic>
        <p:nvPicPr>
          <p:cNvPr id="45" name="Picture 44" descr="A picture containing text, flying, flock, different&#10;&#10;Description automatically generated">
            <a:extLst>
              <a:ext uri="{FF2B5EF4-FFF2-40B4-BE49-F238E27FC236}">
                <a16:creationId xmlns:a16="http://schemas.microsoft.com/office/drawing/2014/main" id="{EE81E702-FA3E-6615-86E8-F820DCFAC0D9}"/>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flipH="1">
            <a:off x="7215453" y="3236004"/>
            <a:ext cx="478350" cy="549202"/>
          </a:xfrm>
          <a:prstGeom prst="rect">
            <a:avLst/>
          </a:prstGeom>
        </p:spPr>
      </p:pic>
      <p:pic>
        <p:nvPicPr>
          <p:cNvPr id="46" name="Picture 45" descr="A picture containing text, flying, flock, different&#10;&#10;Description automatically generated">
            <a:extLst>
              <a:ext uri="{FF2B5EF4-FFF2-40B4-BE49-F238E27FC236}">
                <a16:creationId xmlns:a16="http://schemas.microsoft.com/office/drawing/2014/main" id="{7D8D22E8-6972-2EF5-D137-2B78FCA2C5C1}"/>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31505" t="521" r="47692" b="78560"/>
          <a:stretch/>
        </p:blipFill>
        <p:spPr>
          <a:xfrm flipH="1">
            <a:off x="5663683" y="5075083"/>
            <a:ext cx="404170" cy="464034"/>
          </a:xfrm>
          <a:prstGeom prst="rect">
            <a:avLst/>
          </a:prstGeom>
        </p:spPr>
      </p:pic>
      <p:sp>
        <p:nvSpPr>
          <p:cNvPr id="47" name="TextBox 46">
            <a:extLst>
              <a:ext uri="{FF2B5EF4-FFF2-40B4-BE49-F238E27FC236}">
                <a16:creationId xmlns:a16="http://schemas.microsoft.com/office/drawing/2014/main" id="{31963B80-C130-6392-09F6-54645C3B3B6D}"/>
              </a:ext>
            </a:extLst>
          </p:cNvPr>
          <p:cNvSpPr txBox="1"/>
          <p:nvPr/>
        </p:nvSpPr>
        <p:spPr>
          <a:xfrm>
            <a:off x="75684" y="6735737"/>
            <a:ext cx="4625927" cy="1615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srgbClr val="202020"/>
                </a:solidFill>
                <a:effectLst/>
                <a:uLnTx/>
                <a:uFillTx/>
                <a:latin typeface="Helvetica"/>
                <a:ea typeface="+mn-ea"/>
                <a:cs typeface="Helvetica"/>
              </a:rPr>
              <a:t>Figure Source:</a:t>
            </a:r>
            <a:r>
              <a:rPr kumimoji="0" lang="en-US" sz="300" b="0" i="0" u="none" strike="noStrike" kern="1200" cap="none" spc="0" normalizeH="0" baseline="0" noProof="0" dirty="0">
                <a:ln>
                  <a:noFill/>
                </a:ln>
                <a:solidFill>
                  <a:srgbClr val="202020"/>
                </a:solidFill>
                <a:effectLst/>
                <a:uLnTx/>
                <a:uFillTx/>
                <a:latin typeface="Helvetica"/>
                <a:ea typeface="+mn-ea"/>
                <a:cs typeface="Helvetica"/>
              </a:rPr>
              <a:t> </a:t>
            </a:r>
            <a:r>
              <a:rPr kumimoji="0" lang="en-US" sz="300" b="1" i="0" u="none" strike="noStrike" kern="1200" cap="none" spc="0" normalizeH="0" baseline="0" noProof="0" dirty="0">
                <a:ln>
                  <a:noFill/>
                </a:ln>
                <a:solidFill>
                  <a:srgbClr val="520043"/>
                </a:solidFill>
                <a:effectLst/>
                <a:uLnTx/>
                <a:uFillTx/>
                <a:latin typeface="Helvetica"/>
                <a:ea typeface="+mn-ea"/>
                <a:cs typeface="Helvetica"/>
                <a:hlinkClick r:id="rId7" tooltip="Back to original article"/>
              </a:rPr>
              <a:t>The revolving door of HIV care: Revising the service delivery cascade to achieve the UNAIDS 95-95-95 goals</a:t>
            </a:r>
            <a:r>
              <a:rPr kumimoji="0" lang="en-US" sz="300" b="1" i="0" u="none" strike="noStrike" kern="1200" cap="none" spc="0" normalizeH="0" baseline="0" noProof="0" dirty="0">
                <a:ln>
                  <a:noFill/>
                </a:ln>
                <a:solidFill>
                  <a:srgbClr val="520043"/>
                </a:solidFill>
                <a:effectLst/>
                <a:uLnTx/>
                <a:uFillTx/>
                <a:latin typeface="Helvetica"/>
                <a:ea typeface="+mn-ea"/>
                <a:cs typeface="Helvetica"/>
              </a:rPr>
              <a:t> </a:t>
            </a:r>
            <a:r>
              <a:rPr kumimoji="0" lang="en-US" sz="300" b="0" i="0" u="none" strike="noStrike" kern="1200" cap="none" spc="0" normalizeH="0" baseline="0" noProof="0" dirty="0" err="1">
                <a:ln>
                  <a:noFill/>
                </a:ln>
                <a:solidFill>
                  <a:srgbClr val="202020"/>
                </a:solidFill>
                <a:effectLst/>
                <a:uLnTx/>
                <a:uFillTx/>
                <a:latin typeface="Helvetica"/>
                <a:ea typeface="+mn-ea"/>
                <a:cs typeface="Helvetica"/>
              </a:rPr>
              <a:t>Ehrenkranz</a:t>
            </a:r>
            <a:r>
              <a:rPr kumimoji="0" lang="en-US" sz="300" b="0" i="0" u="none" strike="noStrike" kern="1200" cap="none" spc="0" normalizeH="0" baseline="0" noProof="0" dirty="0">
                <a:ln>
                  <a:noFill/>
                </a:ln>
                <a:solidFill>
                  <a:srgbClr val="202020"/>
                </a:solidFill>
                <a:effectLst/>
                <a:uLnTx/>
                <a:uFillTx/>
                <a:latin typeface="Helvetica"/>
                <a:ea typeface="+mn-ea"/>
                <a:cs typeface="Helvetica"/>
              </a:rPr>
              <a:t> P, Rosen S, Boulle A, Eaton JW, Ford N, et al. (2021) The revolving door of HIV care: Revising the service delivery cascade to achieve the UNAIDS 95-95-95 goals. PLOS Medicine 18(5): e1003651. </a:t>
            </a:r>
            <a:r>
              <a:rPr kumimoji="0" lang="en-US" sz="300" b="0" i="0" u="none" strike="noStrike" kern="1200" cap="none" spc="0" normalizeH="0" baseline="0" noProof="0" dirty="0">
                <a:ln>
                  <a:noFill/>
                </a:ln>
                <a:solidFill>
                  <a:srgbClr val="520043"/>
                </a:solidFill>
                <a:effectLst/>
                <a:uLnTx/>
                <a:uFillTx/>
                <a:latin typeface="Helvetica"/>
                <a:ea typeface="+mn-ea"/>
                <a:cs typeface="Helvetica"/>
                <a:hlinkClick r:id="rId8"/>
              </a:rPr>
              <a:t>https://doi.org/10.1371/journal.pmed.1003651</a:t>
            </a:r>
            <a:endParaRPr kumimoji="0" lang="en-US" sz="3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570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16" grpId="0" animBg="1"/>
      <p:bldP spid="25" grpId="0" animBg="1"/>
      <p:bldP spid="15" grpId="0" animBg="1"/>
      <p:bldP spid="5" grpId="0" animBg="1"/>
      <p:bldP spid="28" grpId="0" animBg="1"/>
      <p:bldP spid="11" grpId="0" animBg="1"/>
      <p:bldP spid="3" grpId="0" animBg="1"/>
      <p:bldP spid="12"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review of a medical research&#10;&#10;Description automatically generated with medium confidence">
            <a:extLst>
              <a:ext uri="{FF2B5EF4-FFF2-40B4-BE49-F238E27FC236}">
                <a16:creationId xmlns:a16="http://schemas.microsoft.com/office/drawing/2014/main" id="{C070D166-00D3-D4FF-6CB5-C72F4536C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048" y="1133077"/>
            <a:ext cx="3084864" cy="3829831"/>
          </a:xfrm>
          <a:prstGeom prst="rect">
            <a:avLst/>
          </a:prstGeom>
          <a:ln>
            <a:solidFill>
              <a:schemeClr val="bg1">
                <a:lumMod val="85000"/>
              </a:schemeClr>
            </a:solidFill>
          </a:ln>
        </p:spPr>
      </p:pic>
      <p:sp>
        <p:nvSpPr>
          <p:cNvPr id="7" name="TextBox 6">
            <a:extLst>
              <a:ext uri="{FF2B5EF4-FFF2-40B4-BE49-F238E27FC236}">
                <a16:creationId xmlns:a16="http://schemas.microsoft.com/office/drawing/2014/main" id="{805594EB-FB75-4B3A-C1E6-D9B99C30A575}"/>
              </a:ext>
            </a:extLst>
          </p:cNvPr>
          <p:cNvSpPr txBox="1"/>
          <p:nvPr/>
        </p:nvSpPr>
        <p:spPr>
          <a:xfrm>
            <a:off x="457200" y="5386369"/>
            <a:ext cx="19177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800" b="0" i="0" u="none" strike="noStrike" kern="1200" cap="none" spc="0" normalizeH="0" baseline="0" noProof="0">
                <a:ln>
                  <a:noFill/>
                </a:ln>
                <a:solidFill>
                  <a:prstClr val="black"/>
                </a:solidFill>
                <a:effectLst/>
                <a:uLnTx/>
                <a:uFillTx/>
                <a:latin typeface="Arial"/>
                <a:ea typeface="+mn-ea"/>
                <a:cs typeface="+mn-cs"/>
              </a:rPr>
              <a:t>https://onlinelibrary.wiley.com/doi/epdf/10.1002/jia2.26230</a:t>
            </a:r>
          </a:p>
        </p:txBody>
      </p:sp>
      <p:pic>
        <p:nvPicPr>
          <p:cNvPr id="8" name="Picture 7">
            <a:extLst>
              <a:ext uri="{FF2B5EF4-FFF2-40B4-BE49-F238E27FC236}">
                <a16:creationId xmlns:a16="http://schemas.microsoft.com/office/drawing/2014/main" id="{E8787328-9E0F-D461-5A3F-7101734E3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4489" y="1176509"/>
            <a:ext cx="7010942" cy="4068739"/>
          </a:xfrm>
          <a:prstGeom prst="rect">
            <a:avLst/>
          </a:prstGeom>
        </p:spPr>
      </p:pic>
      <p:sp>
        <p:nvSpPr>
          <p:cNvPr id="10" name="TextBox 9">
            <a:extLst>
              <a:ext uri="{FF2B5EF4-FFF2-40B4-BE49-F238E27FC236}">
                <a16:creationId xmlns:a16="http://schemas.microsoft.com/office/drawing/2014/main" id="{0D597FFC-2574-387A-955B-098B08B39BE9}"/>
              </a:ext>
            </a:extLst>
          </p:cNvPr>
          <p:cNvSpPr txBox="1"/>
          <p:nvPr/>
        </p:nvSpPr>
        <p:spPr>
          <a:xfrm>
            <a:off x="5184663" y="943837"/>
            <a:ext cx="607360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F5496"/>
                </a:solidFill>
                <a:effectLst/>
                <a:uLnTx/>
                <a:uFillTx/>
                <a:latin typeface="Calibri Light" panose="020F0302020204030204" pitchFamily="34" charset="0"/>
                <a:ea typeface="Yu Gothic Light" panose="020B0300000000000000" pitchFamily="34" charset="-128"/>
                <a:cs typeface="Times New Roman" panose="02020603050405020304" pitchFamily="18" charset="0"/>
              </a:rPr>
              <a:t>Conceptual framework for reasons for disengagement</a:t>
            </a:r>
            <a:r>
              <a:rPr kumimoji="0" lang="en-CH" sz="1800" b="1" i="0" u="none" strike="noStrike" kern="1200" cap="none" spc="0" normalizeH="0" baseline="0" noProof="0">
                <a:ln>
                  <a:noFill/>
                </a:ln>
                <a:solidFill>
                  <a:prstClr val="black"/>
                </a:solidFill>
                <a:effectLst/>
                <a:uLnTx/>
                <a:uFillTx/>
                <a:latin typeface="Arial"/>
                <a:ea typeface="+mn-ea"/>
                <a:cs typeface="+mn-cs"/>
              </a:rPr>
              <a:t> </a:t>
            </a:r>
          </a:p>
        </p:txBody>
      </p:sp>
      <p:sp>
        <p:nvSpPr>
          <p:cNvPr id="13" name="TextBox 12">
            <a:extLst>
              <a:ext uri="{FF2B5EF4-FFF2-40B4-BE49-F238E27FC236}">
                <a16:creationId xmlns:a16="http://schemas.microsoft.com/office/drawing/2014/main" id="{6C6B836E-7A8B-9A78-E0B4-B942A225D830}"/>
              </a:ext>
            </a:extLst>
          </p:cNvPr>
          <p:cNvSpPr txBox="1"/>
          <p:nvPr/>
        </p:nvSpPr>
        <p:spPr>
          <a:xfrm>
            <a:off x="2570480" y="5156135"/>
            <a:ext cx="8945880" cy="1569660"/>
          </a:xfrm>
          <a:prstGeom prst="rect">
            <a:avLst/>
          </a:prstGeom>
          <a:solidFill>
            <a:schemeClr val="accent3">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recent systematic review identified reasons for disengagement during the "treat all" era.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review highlighted three main factors: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Mobility issues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Lack of perceived benefits of ART (Antiretroviral Therapy)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Structural/societal factors, such as transport costs or distance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These factors were commonly reported as reasons for disengaging from care.</a:t>
            </a:r>
            <a:endParaRPr kumimoji="0" lang="en-CH"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C1A97DC1-4E0B-E114-6922-0590E85B21B8}"/>
              </a:ext>
            </a:extLst>
          </p:cNvPr>
          <p:cNvSpPr>
            <a:spLocks noGrp="1"/>
          </p:cNvSpPr>
          <p:nvPr>
            <p:ph type="title"/>
          </p:nvPr>
        </p:nvSpPr>
        <p:spPr>
          <a:xfrm>
            <a:off x="457200" y="548877"/>
            <a:ext cx="11506200" cy="547277"/>
          </a:xfrm>
        </p:spPr>
        <p:txBody>
          <a:bodyPr>
            <a:noAutofit/>
          </a:bodyPr>
          <a:lstStyle/>
          <a:p>
            <a:r>
              <a:rPr lang="en-US" b="1"/>
              <a:t>Research findings on Reasons for Disengagement</a:t>
            </a:r>
            <a:br>
              <a:rPr lang="en-US"/>
            </a:br>
            <a:endParaRPr lang="en-US"/>
          </a:p>
        </p:txBody>
      </p:sp>
    </p:spTree>
    <p:extLst>
      <p:ext uri="{BB962C8B-B14F-4D97-AF65-F5344CB8AC3E}">
        <p14:creationId xmlns:p14="http://schemas.microsoft.com/office/powerpoint/2010/main" val="137417113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3E1C2810-7C68-EFF5-B217-0EEEB20F8A03}"/>
              </a:ext>
            </a:extLst>
          </p:cNvPr>
          <p:cNvSpPr>
            <a:spLocks noGrp="1"/>
          </p:cNvSpPr>
          <p:nvPr>
            <p:ph type="title"/>
          </p:nvPr>
        </p:nvSpPr>
        <p:spPr>
          <a:xfrm>
            <a:off x="8439975" y="3232742"/>
            <a:ext cx="3752025" cy="3445328"/>
          </a:xfrm>
        </p:spPr>
        <p:txBody>
          <a:bodyPr anchor="ctr">
            <a:noAutofit/>
          </a:bodyPr>
          <a:lstStyle/>
          <a:p>
            <a:pPr algn="ctr">
              <a:lnSpc>
                <a:spcPct val="100000"/>
              </a:lnSpc>
            </a:pPr>
            <a:r>
              <a:rPr lang="en-US" sz="2000" dirty="0">
                <a:solidFill>
                  <a:schemeClr val="tx2">
                    <a:lumMod val="75000"/>
                  </a:schemeClr>
                </a:solidFill>
              </a:rPr>
              <a:t>PEOPLE AT THE CENTER:</a:t>
            </a:r>
            <a:br>
              <a:rPr lang="en-US" sz="2000" dirty="0">
                <a:solidFill>
                  <a:schemeClr val="tx2">
                    <a:lumMod val="75000"/>
                  </a:schemeClr>
                </a:solidFill>
              </a:rPr>
            </a:br>
            <a:br>
              <a:rPr lang="en-US" sz="2000" dirty="0">
                <a:solidFill>
                  <a:schemeClr val="tx2">
                    <a:lumMod val="75000"/>
                  </a:schemeClr>
                </a:solidFill>
              </a:rPr>
            </a:br>
            <a:r>
              <a:rPr lang="en-US" sz="2000" dirty="0">
                <a:solidFill>
                  <a:schemeClr val="tx2">
                    <a:lumMod val="75000"/>
                  </a:schemeClr>
                </a:solidFill>
              </a:rPr>
              <a:t>The combination of interventions to support adherence, retention, DSD and re-engagement will depend on the context, clinical characteristics, specific needs and preferences of the user.</a:t>
            </a:r>
          </a:p>
        </p:txBody>
      </p:sp>
      <p:pic>
        <p:nvPicPr>
          <p:cNvPr id="3" name="Picture 2">
            <a:extLst>
              <a:ext uri="{FF2B5EF4-FFF2-40B4-BE49-F238E27FC236}">
                <a16:creationId xmlns:a16="http://schemas.microsoft.com/office/drawing/2014/main" id="{CC20475F-EBEC-97C0-8DC6-C0B7D11EF5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34224" y="365756"/>
            <a:ext cx="3045978" cy="2682697"/>
          </a:xfrm>
          <a:prstGeom prst="rect">
            <a:avLst/>
          </a:prstGeom>
        </p:spPr>
      </p:pic>
      <p:pic>
        <p:nvPicPr>
          <p:cNvPr id="4" name="Picture 3">
            <a:extLst>
              <a:ext uri="{FF2B5EF4-FFF2-40B4-BE49-F238E27FC236}">
                <a16:creationId xmlns:a16="http://schemas.microsoft.com/office/drawing/2014/main" id="{47CE585D-4763-F84F-7BB6-2BCB19041459}"/>
              </a:ext>
            </a:extLst>
          </p:cNvPr>
          <p:cNvPicPr>
            <a:picLocks noChangeAspect="1"/>
          </p:cNvPicPr>
          <p:nvPr/>
        </p:nvPicPr>
        <p:blipFill>
          <a:blip r:embed="rId3"/>
          <a:stretch>
            <a:fillRect/>
          </a:stretch>
        </p:blipFill>
        <p:spPr>
          <a:xfrm>
            <a:off x="0" y="-51384"/>
            <a:ext cx="8434224" cy="6918884"/>
          </a:xfrm>
          <a:prstGeom prst="rect">
            <a:avLst/>
          </a:prstGeom>
        </p:spPr>
      </p:pic>
      <p:sp>
        <p:nvSpPr>
          <p:cNvPr id="5" name="TextBox 4">
            <a:extLst>
              <a:ext uri="{FF2B5EF4-FFF2-40B4-BE49-F238E27FC236}">
                <a16:creationId xmlns:a16="http://schemas.microsoft.com/office/drawing/2014/main" id="{94E9A094-18D6-237A-64F5-0125B3642E89}"/>
              </a:ext>
            </a:extLst>
          </p:cNvPr>
          <p:cNvSpPr txBox="1"/>
          <p:nvPr/>
        </p:nvSpPr>
        <p:spPr>
          <a:xfrm>
            <a:off x="-1820476" y="6609720"/>
            <a:ext cx="295259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Images source: ©WHO</a:t>
            </a:r>
            <a:endParaRPr kumimoji="0" lang="en-CH" sz="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24188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586" y="160694"/>
            <a:ext cx="9490668" cy="940356"/>
          </a:xfrm>
        </p:spPr>
        <p:txBody>
          <a:bodyPr anchor="ctr">
            <a:noAutofit/>
          </a:bodyPr>
          <a:lstStyle/>
          <a:p>
            <a:r>
              <a:rPr lang="en-US" sz="2400">
                <a:solidFill>
                  <a:srgbClr val="002060"/>
                </a:solidFill>
                <a:latin typeface="Calibri" panose="020F0502020204030204" pitchFamily="34" charset="0"/>
                <a:cs typeface="Calibri" panose="020F0502020204030204" pitchFamily="34" charset="0"/>
              </a:rPr>
              <a:t>People at the center: Combination of adherence, retention, DSD and re-engagement support interventions will depend on context, clinical characteristics, specific client’s needs and preferences</a:t>
            </a:r>
          </a:p>
        </p:txBody>
      </p:sp>
      <p:graphicFrame>
        <p:nvGraphicFramePr>
          <p:cNvPr id="4" name="Content Placeholder 3"/>
          <p:cNvGraphicFramePr>
            <a:graphicFrameLocks noGrp="1"/>
          </p:cNvGraphicFramePr>
          <p:nvPr>
            <p:ph idx="1"/>
          </p:nvPr>
        </p:nvGraphicFramePr>
        <p:xfrm>
          <a:off x="2017010" y="1052909"/>
          <a:ext cx="8146935" cy="54841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Alternative Process 15"/>
          <p:cNvSpPr/>
          <p:nvPr/>
        </p:nvSpPr>
        <p:spPr bwMode="auto">
          <a:xfrm>
            <a:off x="9019276" y="4498900"/>
            <a:ext cx="1360517" cy="590188"/>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Individual and family/couples Counseling</a:t>
            </a:r>
          </a:p>
        </p:txBody>
      </p:sp>
      <p:sp>
        <p:nvSpPr>
          <p:cNvPr id="17" name="Alternative Process 16"/>
          <p:cNvSpPr/>
          <p:nvPr/>
        </p:nvSpPr>
        <p:spPr bwMode="auto">
          <a:xfrm>
            <a:off x="3810314" y="6232033"/>
            <a:ext cx="1196359" cy="484241"/>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Psychosocial support</a:t>
            </a:r>
          </a:p>
        </p:txBody>
      </p:sp>
      <p:sp>
        <p:nvSpPr>
          <p:cNvPr id="19" name="Alternative Process 18"/>
          <p:cNvSpPr/>
          <p:nvPr/>
        </p:nvSpPr>
        <p:spPr bwMode="auto">
          <a:xfrm>
            <a:off x="1584315" y="2307187"/>
            <a:ext cx="1562381" cy="854869"/>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Tracing and re-engagement: home visits; phone calls/SMS; welcome back services</a:t>
            </a:r>
          </a:p>
        </p:txBody>
      </p:sp>
      <p:sp>
        <p:nvSpPr>
          <p:cNvPr id="21" name="Alternative Process 20"/>
          <p:cNvSpPr/>
          <p:nvPr/>
        </p:nvSpPr>
        <p:spPr bwMode="auto">
          <a:xfrm>
            <a:off x="2504125" y="1382447"/>
            <a:ext cx="1996702" cy="642276"/>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Treatment supporters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(peer supporters and community-based services)</a:t>
            </a:r>
          </a:p>
        </p:txBody>
      </p:sp>
      <p:sp>
        <p:nvSpPr>
          <p:cNvPr id="22" name="Alternative Process 21"/>
          <p:cNvSpPr/>
          <p:nvPr/>
        </p:nvSpPr>
        <p:spPr bwMode="auto">
          <a:xfrm>
            <a:off x="7387207" y="6226802"/>
            <a:ext cx="1196359" cy="487760"/>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Adherence Support Groups</a:t>
            </a:r>
          </a:p>
        </p:txBody>
      </p:sp>
      <p:sp>
        <p:nvSpPr>
          <p:cNvPr id="24" name="Alternative Process 23"/>
          <p:cNvSpPr/>
          <p:nvPr/>
        </p:nvSpPr>
        <p:spPr bwMode="auto">
          <a:xfrm>
            <a:off x="1628863" y="4603997"/>
            <a:ext cx="1880389" cy="840099"/>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Adherence counselling, </a:t>
            </a:r>
            <a:r>
              <a:rPr kumimoji="0" lang="en-US" sz="1000" b="0" i="0" u="none" strike="noStrike" kern="1200" cap="none" spc="0" normalizeH="0" baseline="0" noProof="0" err="1">
                <a:ln>
                  <a:noFill/>
                </a:ln>
                <a:solidFill>
                  <a:sysClr val="windowText" lastClr="000000"/>
                </a:solidFill>
                <a:effectLst/>
                <a:uLnTx/>
                <a:uFillTx/>
                <a:latin typeface="Arial"/>
                <a:ea typeface="+mn-ea"/>
                <a:cs typeface="+mn-cs"/>
              </a:rPr>
              <a:t>Behavioural</a:t>
            </a:r>
            <a:r>
              <a:rPr kumimoji="0" lang="en-US" sz="1000" b="0" i="0" u="none" strike="noStrike" kern="1200" cap="none" spc="0" normalizeH="0" baseline="0" noProof="0">
                <a:ln>
                  <a:noFill/>
                </a:ln>
                <a:solidFill>
                  <a:sysClr val="windowText" lastClr="000000"/>
                </a:solidFill>
                <a:effectLst/>
                <a:uLnTx/>
                <a:uFillTx/>
                <a:latin typeface="Arial"/>
                <a:ea typeface="+mn-ea"/>
                <a:cs typeface="+mn-cs"/>
              </a:rPr>
              <a:t> skills training and medication adherence training and Cognitive </a:t>
            </a:r>
            <a:r>
              <a:rPr kumimoji="0" lang="en-US" sz="1000" b="0" i="0" u="none" strike="noStrike" kern="1200" cap="none" spc="0" normalizeH="0" baseline="0" noProof="0" err="1">
                <a:ln>
                  <a:noFill/>
                </a:ln>
                <a:solidFill>
                  <a:sysClr val="windowText" lastClr="000000"/>
                </a:solidFill>
                <a:effectLst/>
                <a:uLnTx/>
                <a:uFillTx/>
                <a:latin typeface="Arial"/>
                <a:ea typeface="+mn-ea"/>
                <a:cs typeface="+mn-cs"/>
              </a:rPr>
              <a:t>behavioural</a:t>
            </a:r>
            <a:r>
              <a:rPr kumimoji="0" lang="en-US" sz="1000" b="0" i="0" u="none" strike="noStrike" kern="1200" cap="none" spc="0" normalizeH="0" baseline="0" noProof="0">
                <a:ln>
                  <a:noFill/>
                </a:ln>
                <a:solidFill>
                  <a:sysClr val="windowText" lastClr="000000"/>
                </a:solidFill>
                <a:effectLst/>
                <a:uLnTx/>
                <a:uFillTx/>
                <a:latin typeface="Arial"/>
                <a:ea typeface="+mn-ea"/>
                <a:cs typeface="+mn-cs"/>
              </a:rPr>
              <a:t> therapy </a:t>
            </a:r>
          </a:p>
        </p:txBody>
      </p:sp>
      <p:sp>
        <p:nvSpPr>
          <p:cNvPr id="26" name="Alternative Process 25"/>
          <p:cNvSpPr/>
          <p:nvPr/>
        </p:nvSpPr>
        <p:spPr bwMode="auto">
          <a:xfrm>
            <a:off x="8663500" y="5504110"/>
            <a:ext cx="1214754" cy="536535"/>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Home visits &amp; Palliative care</a:t>
            </a:r>
          </a:p>
        </p:txBody>
      </p:sp>
      <p:sp>
        <p:nvSpPr>
          <p:cNvPr id="29" name="Alternative Process 28"/>
          <p:cNvSpPr/>
          <p:nvPr/>
        </p:nvSpPr>
        <p:spPr bwMode="auto">
          <a:xfrm>
            <a:off x="7562800" y="1289533"/>
            <a:ext cx="2213769" cy="619842"/>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Virtual interventions: Mobile phone text messages (M-heath/ SMS), </a:t>
            </a:r>
            <a:r>
              <a:rPr kumimoji="0" lang="en-GB" sz="1000" b="1" i="0" u="none" strike="noStrike" kern="1200" cap="none" spc="0" normalizeH="0" baseline="0" noProof="0">
                <a:ln>
                  <a:noFill/>
                </a:ln>
                <a:solidFill>
                  <a:sysClr val="windowText" lastClr="000000"/>
                </a:solidFill>
                <a:effectLst/>
                <a:uLnTx/>
                <a:uFillTx/>
                <a:latin typeface="Arial"/>
                <a:ea typeface="+mn-ea"/>
                <a:cs typeface="+mn-cs"/>
              </a:rPr>
              <a:t>Reminder devices </a:t>
            </a:r>
            <a:endParaRPr kumimoji="0" lang="en-GB" sz="10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30" name="Alternative Process 29"/>
          <p:cNvSpPr/>
          <p:nvPr/>
        </p:nvSpPr>
        <p:spPr bwMode="auto">
          <a:xfrm>
            <a:off x="1628679" y="3517658"/>
            <a:ext cx="1214754" cy="536535"/>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Health promotion &amp; IEC materials</a:t>
            </a:r>
          </a:p>
        </p:txBody>
      </p:sp>
      <p:sp>
        <p:nvSpPr>
          <p:cNvPr id="31" name="Alternative Process 30"/>
          <p:cNvSpPr/>
          <p:nvPr/>
        </p:nvSpPr>
        <p:spPr bwMode="auto">
          <a:xfrm>
            <a:off x="9290957" y="3257955"/>
            <a:ext cx="1282475" cy="663116"/>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Easy access to treatment (Community ART services)</a:t>
            </a:r>
          </a:p>
        </p:txBody>
      </p:sp>
      <p:pic>
        <p:nvPicPr>
          <p:cNvPr id="3" name="Picture 2">
            <a:extLst>
              <a:ext uri="{FF2B5EF4-FFF2-40B4-BE49-F238E27FC236}">
                <a16:creationId xmlns:a16="http://schemas.microsoft.com/office/drawing/2014/main" id="{7728E93E-C7C3-8748-1B54-7BCBB83E9D28}"/>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0" b="99644" l="1463" r="98537">
                        <a14:foregroundMark x1="83415" y1="90747" x2="83415" y2="90747"/>
                      </a14:backgroundRemoval>
                    </a14:imgEffect>
                  </a14:imgLayer>
                </a14:imgProps>
              </a:ext>
              <a:ext uri="{28A0092B-C50C-407E-A947-70E740481C1C}">
                <a14:useLocalDpi xmlns:a14="http://schemas.microsoft.com/office/drawing/2010/main"/>
              </a:ext>
            </a:extLst>
          </a:blip>
          <a:stretch>
            <a:fillRect/>
          </a:stretch>
        </p:blipFill>
        <p:spPr>
          <a:xfrm>
            <a:off x="5411734" y="2647532"/>
            <a:ext cx="1562382" cy="2141607"/>
          </a:xfrm>
          <a:prstGeom prst="rect">
            <a:avLst/>
          </a:prstGeom>
        </p:spPr>
      </p:pic>
      <p:sp>
        <p:nvSpPr>
          <p:cNvPr id="27" name="Alternative Process 26">
            <a:extLst>
              <a:ext uri="{FF2B5EF4-FFF2-40B4-BE49-F238E27FC236}">
                <a16:creationId xmlns:a16="http://schemas.microsoft.com/office/drawing/2014/main" id="{D9928C3D-EDC0-BC16-0741-62C18D91D76C}"/>
              </a:ext>
            </a:extLst>
          </p:cNvPr>
          <p:cNvSpPr/>
          <p:nvPr/>
        </p:nvSpPr>
        <p:spPr bwMode="auto">
          <a:xfrm>
            <a:off x="2010887" y="5697210"/>
            <a:ext cx="1796499" cy="450933"/>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Verdana"/>
                <a:cs typeface="+mn-cs"/>
              </a:rPr>
              <a:t>Mental Health assessment and management </a:t>
            </a:r>
          </a:p>
        </p:txBody>
      </p:sp>
      <p:sp>
        <p:nvSpPr>
          <p:cNvPr id="5" name="Alternative Process 4">
            <a:extLst>
              <a:ext uri="{FF2B5EF4-FFF2-40B4-BE49-F238E27FC236}">
                <a16:creationId xmlns:a16="http://schemas.microsoft.com/office/drawing/2014/main" id="{7559EAFE-3AAF-E97B-B750-4EBB5572F26B}"/>
              </a:ext>
            </a:extLst>
          </p:cNvPr>
          <p:cNvSpPr/>
          <p:nvPr/>
        </p:nvSpPr>
        <p:spPr bwMode="auto">
          <a:xfrm>
            <a:off x="8666875" y="2019049"/>
            <a:ext cx="1885223" cy="854869"/>
          </a:xfrm>
          <a:prstGeom prst="flowChartAlternateProcess">
            <a:avLst/>
          </a:prstGeom>
          <a:solidFill>
            <a:schemeClr val="accent3">
              <a:lumMod val="20000"/>
              <a:lumOff val="80000"/>
            </a:schemeClr>
          </a:solidFill>
          <a:ln>
            <a:solidFill>
              <a:schemeClr val="tx2"/>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68580" tIns="34290" rIns="68580" bIns="3429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Arial"/>
                <a:ea typeface="+mn-ea"/>
                <a:cs typeface="+mn-cs"/>
              </a:rPr>
              <a:t>Differentiated service delivery ART models, incl. reduced ART refills (3-6 MMD) and 3-6 monthly clinical visits</a:t>
            </a:r>
          </a:p>
        </p:txBody>
      </p:sp>
    </p:spTree>
    <p:custDataLst>
      <p:tags r:id="rId1"/>
    </p:custDataLst>
    <p:extLst>
      <p:ext uri="{BB962C8B-B14F-4D97-AF65-F5344CB8AC3E}">
        <p14:creationId xmlns:p14="http://schemas.microsoft.com/office/powerpoint/2010/main" val="40357033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9" name="Picture 18">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384B7026-73D6-3312-BF19-AC723B91C886}"/>
              </a:ext>
            </a:extLst>
          </p:cNvPr>
          <p:cNvSpPr txBox="1"/>
          <p:nvPr/>
        </p:nvSpPr>
        <p:spPr>
          <a:xfrm>
            <a:off x="8210623" y="1447800"/>
            <a:ext cx="3333676" cy="30969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dirty="0">
                <a:ln>
                  <a:noFill/>
                </a:ln>
                <a:solidFill>
                  <a:srgbClr val="EBEBEB"/>
                </a:solidFill>
                <a:effectLst/>
                <a:uLnTx/>
                <a:uFillTx/>
                <a:latin typeface="Century Gothic" panose="020B0502020202020204"/>
                <a:ea typeface="+mn-ea"/>
                <a:cs typeface="+mn-cs"/>
              </a:rPr>
              <a:t>A WHO led Framework for reaching men with evidence-based approaches and interventions</a:t>
            </a:r>
          </a:p>
        </p:txBody>
      </p:sp>
      <p:sp>
        <p:nvSpPr>
          <p:cNvPr id="25" name="Freeform: Shape 24">
            <a:extLst>
              <a:ext uri="{FF2B5EF4-FFF2-40B4-BE49-F238E27FC236}">
                <a16:creationId xmlns:a16="http://schemas.microsoft.com/office/drawing/2014/main" id="{9484639B-D130-4FDF-9889-EA88D8CC9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475977" y="-475977"/>
            <a:ext cx="6858000" cy="7809953"/>
          </a:xfrm>
          <a:custGeom>
            <a:avLst/>
            <a:gdLst>
              <a:gd name="connsiteX0" fmla="*/ 6858000 w 6858000"/>
              <a:gd name="connsiteY0" fmla="*/ 1344715 h 7809953"/>
              <a:gd name="connsiteX1" fmla="*/ 6858000 w 6858000"/>
              <a:gd name="connsiteY1" fmla="*/ 1177 h 7809953"/>
              <a:gd name="connsiteX2" fmla="*/ 6702323 w 6858000"/>
              <a:gd name="connsiteY2" fmla="*/ 26222 h 7809953"/>
              <a:gd name="connsiteX3" fmla="*/ 6547332 w 6858000"/>
              <a:gd name="connsiteY3" fmla="*/ 50091 h 7809953"/>
              <a:gd name="connsiteX4" fmla="*/ 6391656 w 6858000"/>
              <a:gd name="connsiteY4" fmla="*/ 73455 h 7809953"/>
              <a:gd name="connsiteX5" fmla="*/ 6235293 w 6858000"/>
              <a:gd name="connsiteY5" fmla="*/ 93458 h 7809953"/>
              <a:gd name="connsiteX6" fmla="*/ 6079617 w 6858000"/>
              <a:gd name="connsiteY6" fmla="*/ 113629 h 7809953"/>
              <a:gd name="connsiteX7" fmla="*/ 5923254 w 6858000"/>
              <a:gd name="connsiteY7" fmla="*/ 132455 h 7809953"/>
              <a:gd name="connsiteX8" fmla="*/ 5768949 w 6858000"/>
              <a:gd name="connsiteY8" fmla="*/ 148591 h 7809953"/>
              <a:gd name="connsiteX9" fmla="*/ 5612587 w 6858000"/>
              <a:gd name="connsiteY9" fmla="*/ 163887 h 7809953"/>
              <a:gd name="connsiteX10" fmla="*/ 5456910 w 6858000"/>
              <a:gd name="connsiteY10" fmla="*/ 177839 h 7809953"/>
              <a:gd name="connsiteX11" fmla="*/ 5303977 w 6858000"/>
              <a:gd name="connsiteY11" fmla="*/ 189941 h 7809953"/>
              <a:gd name="connsiteX12" fmla="*/ 5148986 w 6858000"/>
              <a:gd name="connsiteY12" fmla="*/ 202044 h 7809953"/>
              <a:gd name="connsiteX13" fmla="*/ 4996053 w 6858000"/>
              <a:gd name="connsiteY13" fmla="*/ 212129 h 7809953"/>
              <a:gd name="connsiteX14" fmla="*/ 4843119 w 6858000"/>
              <a:gd name="connsiteY14" fmla="*/ 220029 h 7809953"/>
              <a:gd name="connsiteX15" fmla="*/ 4690872 w 6858000"/>
              <a:gd name="connsiteY15" fmla="*/ 228266 h 7809953"/>
              <a:gd name="connsiteX16" fmla="*/ 4539996 w 6858000"/>
              <a:gd name="connsiteY16" fmla="*/ 235157 h 7809953"/>
              <a:gd name="connsiteX17" fmla="*/ 4390491 w 6858000"/>
              <a:gd name="connsiteY17" fmla="*/ 240032 h 7809953"/>
              <a:gd name="connsiteX18" fmla="*/ 4240987 w 6858000"/>
              <a:gd name="connsiteY18" fmla="*/ 244234 h 7809953"/>
              <a:gd name="connsiteX19" fmla="*/ 4092855 w 6858000"/>
              <a:gd name="connsiteY19" fmla="*/ 248268 h 7809953"/>
              <a:gd name="connsiteX20" fmla="*/ 3946779 w 6858000"/>
              <a:gd name="connsiteY20" fmla="*/ 250117 h 7809953"/>
              <a:gd name="connsiteX21" fmla="*/ 3800704 w 6858000"/>
              <a:gd name="connsiteY21" fmla="*/ 252134 h 7809953"/>
              <a:gd name="connsiteX22" fmla="*/ 3656685 w 6858000"/>
              <a:gd name="connsiteY22" fmla="*/ 253143 h 7809953"/>
              <a:gd name="connsiteX23" fmla="*/ 3514039 w 6858000"/>
              <a:gd name="connsiteY23" fmla="*/ 252134 h 7809953"/>
              <a:gd name="connsiteX24" fmla="*/ 3372765 w 6858000"/>
              <a:gd name="connsiteY24" fmla="*/ 252134 h 7809953"/>
              <a:gd name="connsiteX25" fmla="*/ 3232861 w 6858000"/>
              <a:gd name="connsiteY25" fmla="*/ 250117 h 7809953"/>
              <a:gd name="connsiteX26" fmla="*/ 3095701 w 6858000"/>
              <a:gd name="connsiteY26" fmla="*/ 247092 h 7809953"/>
              <a:gd name="connsiteX27" fmla="*/ 2959913 w 6858000"/>
              <a:gd name="connsiteY27" fmla="*/ 244234 h 7809953"/>
              <a:gd name="connsiteX28" fmla="*/ 2826868 w 6858000"/>
              <a:gd name="connsiteY28" fmla="*/ 241040 h 7809953"/>
              <a:gd name="connsiteX29" fmla="*/ 2694508 w 6858000"/>
              <a:gd name="connsiteY29" fmla="*/ 236166 h 7809953"/>
              <a:gd name="connsiteX30" fmla="*/ 2564207 w 6858000"/>
              <a:gd name="connsiteY30" fmla="*/ 230955 h 7809953"/>
              <a:gd name="connsiteX31" fmla="*/ 2436648 w 6858000"/>
              <a:gd name="connsiteY31" fmla="*/ 226249 h 7809953"/>
              <a:gd name="connsiteX32" fmla="*/ 2187702 w 6858000"/>
              <a:gd name="connsiteY32" fmla="*/ 212969 h 7809953"/>
              <a:gd name="connsiteX33" fmla="*/ 1949044 w 6858000"/>
              <a:gd name="connsiteY33" fmla="*/ 198850 h 7809953"/>
              <a:gd name="connsiteX34" fmla="*/ 1719987 w 6858000"/>
              <a:gd name="connsiteY34" fmla="*/ 184058 h 7809953"/>
              <a:gd name="connsiteX35" fmla="*/ 1503274 w 6858000"/>
              <a:gd name="connsiteY35" fmla="*/ 167753 h 7809953"/>
              <a:gd name="connsiteX36" fmla="*/ 1296162 w 6858000"/>
              <a:gd name="connsiteY36" fmla="*/ 150776 h 7809953"/>
              <a:gd name="connsiteX37" fmla="*/ 1104138 w 6858000"/>
              <a:gd name="connsiteY37" fmla="*/ 132455 h 7809953"/>
              <a:gd name="connsiteX38" fmla="*/ 923773 w 6858000"/>
              <a:gd name="connsiteY38" fmla="*/ 114469 h 7809953"/>
              <a:gd name="connsiteX39" fmla="*/ 757809 w 6858000"/>
              <a:gd name="connsiteY39" fmla="*/ 96484 h 7809953"/>
              <a:gd name="connsiteX40" fmla="*/ 605562 w 6858000"/>
              <a:gd name="connsiteY40" fmla="*/ 79507 h 7809953"/>
              <a:gd name="connsiteX41" fmla="*/ 470459 w 6858000"/>
              <a:gd name="connsiteY41" fmla="*/ 63370 h 7809953"/>
              <a:gd name="connsiteX42" fmla="*/ 348387 w 6858000"/>
              <a:gd name="connsiteY42" fmla="*/ 48074 h 7809953"/>
              <a:gd name="connsiteX43" fmla="*/ 245517 w 6858000"/>
              <a:gd name="connsiteY43" fmla="*/ 35299 h 7809953"/>
              <a:gd name="connsiteX44" fmla="*/ 159106 w 6858000"/>
              <a:gd name="connsiteY44" fmla="*/ 23197 h 7809953"/>
              <a:gd name="connsiteX45" fmla="*/ 40462 w 6858000"/>
              <a:gd name="connsiteY45" fmla="*/ 5883 h 7809953"/>
              <a:gd name="connsiteX46" fmla="*/ 0 w 6858000"/>
              <a:gd name="connsiteY46" fmla="*/ 0 h 7809953"/>
              <a:gd name="connsiteX47" fmla="*/ 0 w 6858000"/>
              <a:gd name="connsiteY47" fmla="*/ 652830 h 7809953"/>
              <a:gd name="connsiteX48" fmla="*/ 0 w 6858000"/>
              <a:gd name="connsiteY48" fmla="*/ 652830 h 7809953"/>
              <a:gd name="connsiteX49" fmla="*/ 0 w 6858000"/>
              <a:gd name="connsiteY49" fmla="*/ 7809953 h 7809953"/>
              <a:gd name="connsiteX50" fmla="*/ 6857999 w 6858000"/>
              <a:gd name="connsiteY50" fmla="*/ 7809953 h 7809953"/>
              <a:gd name="connsiteX51" fmla="*/ 6857999 w 6858000"/>
              <a:gd name="connsiteY51" fmla="*/ 1344715 h 780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0" h="7809953">
                <a:moveTo>
                  <a:pt x="6858000" y="1344715"/>
                </a:moveTo>
                <a:lnTo>
                  <a:pt x="6858000" y="1177"/>
                </a:lnTo>
                <a:lnTo>
                  <a:pt x="6702323" y="26222"/>
                </a:lnTo>
                <a:lnTo>
                  <a:pt x="6547332" y="50091"/>
                </a:lnTo>
                <a:lnTo>
                  <a:pt x="6391656" y="73455"/>
                </a:lnTo>
                <a:lnTo>
                  <a:pt x="6235293" y="93458"/>
                </a:lnTo>
                <a:lnTo>
                  <a:pt x="6079617" y="113629"/>
                </a:lnTo>
                <a:lnTo>
                  <a:pt x="5923254" y="132455"/>
                </a:lnTo>
                <a:lnTo>
                  <a:pt x="5768949" y="148591"/>
                </a:lnTo>
                <a:lnTo>
                  <a:pt x="5612587" y="163887"/>
                </a:lnTo>
                <a:lnTo>
                  <a:pt x="5456910" y="177839"/>
                </a:lnTo>
                <a:lnTo>
                  <a:pt x="5303977" y="189941"/>
                </a:lnTo>
                <a:lnTo>
                  <a:pt x="5148986" y="202044"/>
                </a:lnTo>
                <a:lnTo>
                  <a:pt x="4996053" y="212129"/>
                </a:lnTo>
                <a:lnTo>
                  <a:pt x="4843119" y="220029"/>
                </a:lnTo>
                <a:lnTo>
                  <a:pt x="4690872" y="228266"/>
                </a:lnTo>
                <a:lnTo>
                  <a:pt x="4539996" y="235157"/>
                </a:lnTo>
                <a:lnTo>
                  <a:pt x="4390491" y="240032"/>
                </a:lnTo>
                <a:lnTo>
                  <a:pt x="4240987" y="244234"/>
                </a:lnTo>
                <a:lnTo>
                  <a:pt x="4092855" y="248268"/>
                </a:lnTo>
                <a:lnTo>
                  <a:pt x="3946779" y="250117"/>
                </a:lnTo>
                <a:lnTo>
                  <a:pt x="3800704" y="252134"/>
                </a:lnTo>
                <a:lnTo>
                  <a:pt x="3656685" y="253143"/>
                </a:lnTo>
                <a:lnTo>
                  <a:pt x="3514039" y="252134"/>
                </a:lnTo>
                <a:lnTo>
                  <a:pt x="3372765" y="252134"/>
                </a:lnTo>
                <a:lnTo>
                  <a:pt x="3232861" y="250117"/>
                </a:lnTo>
                <a:lnTo>
                  <a:pt x="3095701" y="247092"/>
                </a:lnTo>
                <a:lnTo>
                  <a:pt x="2959913" y="244234"/>
                </a:lnTo>
                <a:lnTo>
                  <a:pt x="2826868" y="241040"/>
                </a:lnTo>
                <a:lnTo>
                  <a:pt x="2694508" y="236166"/>
                </a:lnTo>
                <a:lnTo>
                  <a:pt x="2564207" y="230955"/>
                </a:lnTo>
                <a:lnTo>
                  <a:pt x="2436648" y="226249"/>
                </a:lnTo>
                <a:lnTo>
                  <a:pt x="2187702" y="212969"/>
                </a:lnTo>
                <a:lnTo>
                  <a:pt x="1949044" y="198850"/>
                </a:lnTo>
                <a:lnTo>
                  <a:pt x="1719987" y="184058"/>
                </a:lnTo>
                <a:lnTo>
                  <a:pt x="1503274" y="167753"/>
                </a:lnTo>
                <a:lnTo>
                  <a:pt x="1296162" y="150776"/>
                </a:lnTo>
                <a:lnTo>
                  <a:pt x="1104138" y="132455"/>
                </a:lnTo>
                <a:lnTo>
                  <a:pt x="923773" y="114469"/>
                </a:lnTo>
                <a:lnTo>
                  <a:pt x="757809" y="96484"/>
                </a:lnTo>
                <a:lnTo>
                  <a:pt x="605562" y="79507"/>
                </a:lnTo>
                <a:lnTo>
                  <a:pt x="470459" y="63370"/>
                </a:lnTo>
                <a:lnTo>
                  <a:pt x="348387" y="48074"/>
                </a:lnTo>
                <a:lnTo>
                  <a:pt x="245517" y="35299"/>
                </a:lnTo>
                <a:lnTo>
                  <a:pt x="159106" y="23197"/>
                </a:lnTo>
                <a:lnTo>
                  <a:pt x="40462" y="5883"/>
                </a:lnTo>
                <a:lnTo>
                  <a:pt x="0" y="0"/>
                </a:lnTo>
                <a:lnTo>
                  <a:pt x="0" y="652830"/>
                </a:lnTo>
                <a:lnTo>
                  <a:pt x="0" y="652830"/>
                </a:lnTo>
                <a:lnTo>
                  <a:pt x="0" y="7809953"/>
                </a:lnTo>
                <a:lnTo>
                  <a:pt x="6857999" y="7809953"/>
                </a:lnTo>
                <a:lnTo>
                  <a:pt x="6857999" y="1344715"/>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370ACB46-AFAA-D6C2-28A2-8ED54159B3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7744" y="233681"/>
            <a:ext cx="2047172" cy="2658666"/>
          </a:xfrm>
          <a:prstGeom prst="rect">
            <a:avLst/>
          </a:prstGeom>
          <a:effectLst/>
        </p:spPr>
      </p:pic>
      <p:pic>
        <p:nvPicPr>
          <p:cNvPr id="2" name="Picture 1">
            <a:extLst>
              <a:ext uri="{FF2B5EF4-FFF2-40B4-BE49-F238E27FC236}">
                <a16:creationId xmlns:a16="http://schemas.microsoft.com/office/drawing/2014/main" id="{C1722018-8595-C3B9-F62A-EEA5CC00A7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07679" y="118467"/>
            <a:ext cx="2658666" cy="2658666"/>
          </a:xfrm>
          <a:prstGeom prst="rect">
            <a:avLst/>
          </a:prstGeom>
          <a:effectLst/>
        </p:spPr>
      </p:pic>
      <p:sp>
        <p:nvSpPr>
          <p:cNvPr id="27" name="Freeform 31">
            <a:extLst>
              <a:ext uri="{FF2B5EF4-FFF2-40B4-BE49-F238E27FC236}">
                <a16:creationId xmlns:a16="http://schemas.microsoft.com/office/drawing/2014/main" id="{1EBB90A2-2B0A-4F80-8F25-040334065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7">
            <a:extLst>
              <a:ext uri="{FF2B5EF4-FFF2-40B4-BE49-F238E27FC236}">
                <a16:creationId xmlns:a16="http://schemas.microsoft.com/office/drawing/2014/main" id="{2F8D1F62-99A3-0859-CE49-7BC6CC038A85}"/>
              </a:ext>
            </a:extLst>
          </p:cNvPr>
          <p:cNvPicPr>
            <a:picLocks noChangeAspect="1"/>
          </p:cNvPicPr>
          <p:nvPr/>
        </p:nvPicPr>
        <p:blipFill>
          <a:blip r:embed="rId9"/>
          <a:stretch>
            <a:fillRect/>
          </a:stretch>
        </p:blipFill>
        <p:spPr>
          <a:xfrm>
            <a:off x="43624" y="2871451"/>
            <a:ext cx="7541012" cy="3956039"/>
          </a:xfrm>
          <a:prstGeom prst="rect">
            <a:avLst/>
          </a:prstGeom>
          <a:effectLst/>
        </p:spPr>
      </p:pic>
    </p:spTree>
    <p:extLst>
      <p:ext uri="{BB962C8B-B14F-4D97-AF65-F5344CB8AC3E}">
        <p14:creationId xmlns:p14="http://schemas.microsoft.com/office/powerpoint/2010/main" val="38481625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37A9F2-DFF7-0E8E-5992-376D6812BB08}"/>
              </a:ext>
            </a:extLst>
          </p:cNvPr>
          <p:cNvSpPr>
            <a:spLocks noGrp="1"/>
          </p:cNvSpPr>
          <p:nvPr>
            <p:ph type="title"/>
          </p:nvPr>
        </p:nvSpPr>
        <p:spPr>
          <a:xfrm>
            <a:off x="267181" y="41833"/>
            <a:ext cx="11277600" cy="1004888"/>
          </a:xfrm>
        </p:spPr>
        <p:txBody>
          <a:bodyPr/>
          <a:lstStyle/>
          <a:p>
            <a:r>
              <a:rPr lang="en-GB" b="1">
                <a:ea typeface="Ebrima"/>
                <a:cs typeface="Ebrima"/>
              </a:rPr>
              <a:t>South Africa Country Example: Coach Mpilo: A Transformative Initiative</a:t>
            </a:r>
            <a:endParaRPr lang="en-CH" b="1"/>
          </a:p>
        </p:txBody>
      </p:sp>
      <p:sp>
        <p:nvSpPr>
          <p:cNvPr id="6" name="Slide Number Placeholder 5">
            <a:extLst>
              <a:ext uri="{FF2B5EF4-FFF2-40B4-BE49-F238E27FC236}">
                <a16:creationId xmlns:a16="http://schemas.microsoft.com/office/drawing/2014/main" id="{A0143E0D-C9B3-4D8C-637C-87198DED87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FFF7C3-992F-49EF-AD8E-C20D1D4F3AAA}" type="slidenum">
              <a:rPr kumimoji="0" lang="en-US" sz="9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9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3" name="Content Placeholder 12">
            <a:extLst>
              <a:ext uri="{FF2B5EF4-FFF2-40B4-BE49-F238E27FC236}">
                <a16:creationId xmlns:a16="http://schemas.microsoft.com/office/drawing/2014/main" id="{F2F1A95A-E834-0B53-3F15-EC1B8F7EACBD}"/>
              </a:ext>
            </a:extLst>
          </p:cNvPr>
          <p:cNvSpPr>
            <a:spLocks noGrp="1"/>
          </p:cNvSpPr>
          <p:nvPr>
            <p:ph sz="half" idx="4294967295"/>
          </p:nvPr>
        </p:nvSpPr>
        <p:spPr>
          <a:xfrm>
            <a:off x="457201" y="1046721"/>
            <a:ext cx="7955280" cy="5316977"/>
          </a:xfrm>
        </p:spPr>
        <p:txBody>
          <a:bodyPr>
            <a:normAutofit/>
          </a:bodyPr>
          <a:lstStyle/>
          <a:p>
            <a:pPr marL="171450" indent="-171450">
              <a:lnSpc>
                <a:spcPct val="110000"/>
              </a:lnSpc>
              <a:spcBef>
                <a:spcPts val="0"/>
              </a:spcBef>
              <a:spcAft>
                <a:spcPts val="0"/>
              </a:spcAft>
              <a:buFont typeface="Arial" panose="020B0604020202020204" pitchFamily="34" charset="0"/>
              <a:buChar char="•"/>
            </a:pPr>
            <a:r>
              <a:rPr lang="en-US" sz="1600" b="1" kern="0" spc="-34">
                <a:solidFill>
                  <a:srgbClr val="272525"/>
                </a:solidFill>
                <a:ea typeface="Inter" pitchFamily="34" charset="-122"/>
                <a:cs typeface="Inter" pitchFamily="34" charset="-120"/>
              </a:rPr>
              <a:t>Intervention</a:t>
            </a:r>
          </a:p>
          <a:p>
            <a:pPr marL="521494" lvl="1" indent="-171450">
              <a:lnSpc>
                <a:spcPct val="110000"/>
              </a:lnSpc>
              <a:spcBef>
                <a:spcPts val="0"/>
              </a:spcBef>
              <a:spcAft>
                <a:spcPts val="0"/>
              </a:spcAft>
            </a:pPr>
            <a:r>
              <a:rPr lang="en-US" sz="1600" b="1" kern="0" spc="-34">
                <a:solidFill>
                  <a:srgbClr val="272525"/>
                </a:solidFill>
                <a:ea typeface="Inter" pitchFamily="34" charset="-122"/>
                <a:cs typeface="Inter" pitchFamily="34" charset="-120"/>
              </a:rPr>
              <a:t>Role: </a:t>
            </a:r>
            <a:r>
              <a:rPr lang="en-US" sz="1600" kern="0" spc="-34">
                <a:solidFill>
                  <a:srgbClr val="272525"/>
                </a:solidFill>
                <a:ea typeface="Inter" pitchFamily="34" charset="-122"/>
                <a:cs typeface="Inter" pitchFamily="34" charset="-120"/>
              </a:rPr>
              <a:t>Men on ART as peer navigators, case managers, and role models</a:t>
            </a:r>
          </a:p>
          <a:p>
            <a:pPr marL="521494" lvl="1" indent="-171450">
              <a:lnSpc>
                <a:spcPct val="110000"/>
              </a:lnSpc>
              <a:spcBef>
                <a:spcPts val="0"/>
              </a:spcBef>
              <a:spcAft>
                <a:spcPts val="0"/>
              </a:spcAft>
            </a:pPr>
            <a:r>
              <a:rPr lang="en-US" sz="1600" b="1" kern="0" spc="-34">
                <a:solidFill>
                  <a:srgbClr val="272525"/>
                </a:solidFill>
                <a:ea typeface="Inter" pitchFamily="34" charset="-122"/>
                <a:cs typeface="Inter" pitchFamily="34" charset="-120"/>
              </a:rPr>
              <a:t>Support: </a:t>
            </a:r>
            <a:r>
              <a:rPr lang="en-US" sz="1600" kern="0" spc="-34">
                <a:solidFill>
                  <a:srgbClr val="272525"/>
                </a:solidFill>
                <a:ea typeface="Inter" pitchFamily="34" charset="-122"/>
                <a:cs typeface="Inter" pitchFamily="34" charset="-120"/>
              </a:rPr>
              <a:t>Emotional support, practical guidance, and trust-building using lived experiences</a:t>
            </a:r>
          </a:p>
          <a:p>
            <a:pPr marL="171450" indent="-171450">
              <a:lnSpc>
                <a:spcPct val="110000"/>
              </a:lnSpc>
              <a:spcBef>
                <a:spcPts val="0"/>
              </a:spcBef>
              <a:spcAft>
                <a:spcPts val="0"/>
              </a:spcAft>
              <a:buFont typeface="Arial" panose="020B0604020202020204" pitchFamily="34" charset="0"/>
              <a:buChar char="•"/>
            </a:pPr>
            <a:r>
              <a:rPr lang="en-US" sz="1600" b="1" kern="0" spc="-34">
                <a:solidFill>
                  <a:srgbClr val="272525"/>
                </a:solidFill>
                <a:ea typeface="Inter" pitchFamily="34" charset="-122"/>
                <a:cs typeface="Inter" pitchFamily="34" charset="-120"/>
              </a:rPr>
              <a:t>Key Activities:</a:t>
            </a:r>
          </a:p>
          <a:p>
            <a:pPr marL="521494" lvl="1" indent="-171450">
              <a:lnSpc>
                <a:spcPct val="110000"/>
              </a:lnSpc>
              <a:spcBef>
                <a:spcPts val="0"/>
              </a:spcBef>
              <a:spcAft>
                <a:spcPts val="0"/>
              </a:spcAft>
            </a:pPr>
            <a:r>
              <a:rPr lang="en-US" sz="1600" kern="0" spc="-34">
                <a:solidFill>
                  <a:srgbClr val="272525"/>
                </a:solidFill>
                <a:ea typeface="Inter" pitchFamily="34" charset="-122"/>
                <a:cs typeface="Inter" pitchFamily="34" charset="-120"/>
              </a:rPr>
              <a:t>One-on-one mentorship</a:t>
            </a:r>
          </a:p>
          <a:p>
            <a:pPr marL="521494" lvl="1" indent="-171450">
              <a:lnSpc>
                <a:spcPct val="110000"/>
              </a:lnSpc>
              <a:spcBef>
                <a:spcPts val="0"/>
              </a:spcBef>
              <a:spcAft>
                <a:spcPts val="0"/>
              </a:spcAft>
            </a:pPr>
            <a:r>
              <a:rPr lang="en-US" sz="1600" kern="0" spc="-34">
                <a:solidFill>
                  <a:srgbClr val="272525"/>
                </a:solidFill>
                <a:ea typeface="Inter" pitchFamily="34" charset="-122"/>
                <a:cs typeface="Inter" pitchFamily="34" charset="-120"/>
              </a:rPr>
              <a:t>Community engagement</a:t>
            </a:r>
          </a:p>
          <a:p>
            <a:pPr marL="521494" lvl="1" indent="-171450">
              <a:lnSpc>
                <a:spcPct val="110000"/>
              </a:lnSpc>
              <a:spcBef>
                <a:spcPts val="0"/>
              </a:spcBef>
              <a:spcAft>
                <a:spcPts val="0"/>
              </a:spcAft>
            </a:pPr>
            <a:r>
              <a:rPr lang="en-US" sz="1600" kern="0" spc="-34">
                <a:solidFill>
                  <a:srgbClr val="272525"/>
                </a:solidFill>
                <a:ea typeface="Inter" pitchFamily="34" charset="-122"/>
                <a:cs typeface="Inter" pitchFamily="34" charset="-120"/>
              </a:rPr>
              <a:t>Continuous, personalized support</a:t>
            </a:r>
          </a:p>
          <a:p>
            <a:pPr marL="521494" lvl="1" indent="-171450">
              <a:lnSpc>
                <a:spcPct val="110000"/>
              </a:lnSpc>
              <a:spcBef>
                <a:spcPts val="0"/>
              </a:spcBef>
              <a:spcAft>
                <a:spcPts val="0"/>
              </a:spcAft>
            </a:pPr>
            <a:r>
              <a:rPr lang="en-US" sz="1600" kern="0" spc="-34">
                <a:solidFill>
                  <a:srgbClr val="272525"/>
                </a:solidFill>
                <a:ea typeface="Inter" pitchFamily="34" charset="-122"/>
                <a:cs typeface="Inter" pitchFamily="34" charset="-120"/>
              </a:rPr>
              <a:t>Training: Focus on relationship management, health troubleshooting, stigma reduction, effective communication, and motivational adherence</a:t>
            </a:r>
          </a:p>
          <a:p>
            <a:pPr marL="171450" indent="-171450">
              <a:lnSpc>
                <a:spcPct val="110000"/>
              </a:lnSpc>
              <a:spcBef>
                <a:spcPts val="0"/>
              </a:spcBef>
              <a:spcAft>
                <a:spcPts val="0"/>
              </a:spcAft>
              <a:buFont typeface="Arial" panose="020B0604020202020204" pitchFamily="34" charset="0"/>
              <a:buChar char="•"/>
            </a:pPr>
            <a:r>
              <a:rPr lang="en-US" sz="1600" b="1" kern="0" spc="-34">
                <a:solidFill>
                  <a:srgbClr val="272525"/>
                </a:solidFill>
                <a:ea typeface="Inter" pitchFamily="34" charset="-122"/>
                <a:cs typeface="Inter" pitchFamily="34" charset="-120"/>
              </a:rPr>
              <a:t>Outcomes</a:t>
            </a:r>
          </a:p>
          <a:p>
            <a:pPr marL="521494" lvl="1" indent="-171450">
              <a:lnSpc>
                <a:spcPct val="110000"/>
              </a:lnSpc>
              <a:spcBef>
                <a:spcPts val="0"/>
              </a:spcBef>
              <a:spcAft>
                <a:spcPts val="0"/>
              </a:spcAft>
            </a:pPr>
            <a:r>
              <a:rPr lang="en-US" sz="1600" b="1" kern="0" spc="-34">
                <a:solidFill>
                  <a:srgbClr val="272525"/>
                </a:solidFill>
                <a:ea typeface="Inter" pitchFamily="34" charset="-122"/>
                <a:cs typeface="Inter" pitchFamily="34" charset="-120"/>
              </a:rPr>
              <a:t>Acceptance: </a:t>
            </a:r>
            <a:r>
              <a:rPr lang="en-US" sz="1600" kern="0" spc="-34">
                <a:solidFill>
                  <a:srgbClr val="272525"/>
                </a:solidFill>
                <a:ea typeface="Inter" pitchFamily="34" charset="-122"/>
                <a:cs typeface="Inter" pitchFamily="34" charset="-120"/>
              </a:rPr>
              <a:t>94% of men offered a coach accepted</a:t>
            </a:r>
          </a:p>
          <a:p>
            <a:pPr marL="521494" lvl="1" indent="-171450">
              <a:lnSpc>
                <a:spcPct val="110000"/>
              </a:lnSpc>
              <a:spcBef>
                <a:spcPts val="0"/>
              </a:spcBef>
              <a:spcAft>
                <a:spcPts val="0"/>
              </a:spcAft>
            </a:pPr>
            <a:r>
              <a:rPr lang="en-US" sz="1600" b="1" kern="0" spc="-34">
                <a:solidFill>
                  <a:srgbClr val="272525"/>
                </a:solidFill>
                <a:ea typeface="Inter" pitchFamily="34" charset="-122"/>
                <a:cs typeface="Inter" pitchFamily="34" charset="-120"/>
              </a:rPr>
              <a:t>Linkage to Treatment</a:t>
            </a:r>
            <a:r>
              <a:rPr lang="en-US" sz="1600" kern="0" spc="-34">
                <a:solidFill>
                  <a:srgbClr val="272525"/>
                </a:solidFill>
                <a:ea typeface="Inter" pitchFamily="34" charset="-122"/>
                <a:cs typeface="Inter" pitchFamily="34" charset="-120"/>
              </a:rPr>
              <a:t>: 99% were linked or re-linked to treatment</a:t>
            </a:r>
          </a:p>
          <a:p>
            <a:pPr marL="521494" lvl="1" indent="-171450">
              <a:lnSpc>
                <a:spcPct val="110000"/>
              </a:lnSpc>
              <a:spcBef>
                <a:spcPts val="0"/>
              </a:spcBef>
              <a:spcAft>
                <a:spcPts val="0"/>
              </a:spcAft>
            </a:pPr>
            <a:r>
              <a:rPr lang="en-US" sz="1600" b="1" kern="0" spc="-34">
                <a:solidFill>
                  <a:srgbClr val="272525"/>
                </a:solidFill>
                <a:ea typeface="Inter" pitchFamily="34" charset="-122"/>
                <a:cs typeface="Inter" pitchFamily="34" charset="-120"/>
              </a:rPr>
              <a:t>Retention</a:t>
            </a:r>
            <a:r>
              <a:rPr lang="en-US" sz="1600" kern="0" spc="-34">
                <a:solidFill>
                  <a:srgbClr val="272525"/>
                </a:solidFill>
                <a:ea typeface="Inter" pitchFamily="34" charset="-122"/>
                <a:cs typeface="Inter" pitchFamily="34" charset="-120"/>
              </a:rPr>
              <a:t>: 96% were retained on treatment</a:t>
            </a:r>
          </a:p>
          <a:p>
            <a:pPr marL="171450" indent="-171450">
              <a:lnSpc>
                <a:spcPct val="110000"/>
              </a:lnSpc>
              <a:spcBef>
                <a:spcPts val="0"/>
              </a:spcBef>
              <a:spcAft>
                <a:spcPts val="0"/>
              </a:spcAft>
              <a:buFont typeface="Arial" panose="020B0604020202020204" pitchFamily="34" charset="0"/>
              <a:buChar char="•"/>
            </a:pPr>
            <a:r>
              <a:rPr lang="en-US" sz="1600" b="1" kern="0" spc="-34">
                <a:solidFill>
                  <a:srgbClr val="272525"/>
                </a:solidFill>
                <a:ea typeface="Inter" pitchFamily="34" charset="-122"/>
                <a:cs typeface="Inter" pitchFamily="34" charset="-120"/>
              </a:rPr>
              <a:t>Lessons Learned</a:t>
            </a:r>
          </a:p>
          <a:p>
            <a:pPr marL="521494" lvl="1" indent="-171450">
              <a:lnSpc>
                <a:spcPct val="110000"/>
              </a:lnSpc>
              <a:spcBef>
                <a:spcPts val="0"/>
              </a:spcBef>
              <a:spcAft>
                <a:spcPts val="0"/>
              </a:spcAft>
            </a:pPr>
            <a:r>
              <a:rPr lang="en-US" sz="1600" b="1" kern="0" spc="-34">
                <a:solidFill>
                  <a:srgbClr val="272525"/>
                </a:solidFill>
                <a:ea typeface="Inter" pitchFamily="34" charset="-122"/>
                <a:cs typeface="Inter" pitchFamily="34" charset="-120"/>
              </a:rPr>
              <a:t>Adherence Improvement</a:t>
            </a:r>
            <a:r>
              <a:rPr lang="en-US" sz="1600" kern="0" spc="-34">
                <a:solidFill>
                  <a:srgbClr val="272525"/>
                </a:solidFill>
                <a:ea typeface="Inter" pitchFamily="34" charset="-122"/>
                <a:cs typeface="Inter" pitchFamily="34" charset="-120"/>
              </a:rPr>
              <a:t>: Personalized mentorship significantly boosts adherence</a:t>
            </a:r>
          </a:p>
          <a:p>
            <a:pPr marL="521494" lvl="1" indent="-171450">
              <a:lnSpc>
                <a:spcPct val="110000"/>
              </a:lnSpc>
              <a:spcBef>
                <a:spcPts val="0"/>
              </a:spcBef>
              <a:spcAft>
                <a:spcPts val="0"/>
              </a:spcAft>
            </a:pPr>
            <a:r>
              <a:rPr lang="en-US" sz="1600" b="1" kern="0" spc="-34">
                <a:solidFill>
                  <a:srgbClr val="272525"/>
                </a:solidFill>
                <a:ea typeface="Inter" pitchFamily="34" charset="-122"/>
                <a:cs typeface="Inter" pitchFamily="34" charset="-120"/>
              </a:rPr>
              <a:t>Stigma Reduction</a:t>
            </a:r>
            <a:r>
              <a:rPr lang="en-US" sz="1600" kern="0" spc="-34">
                <a:solidFill>
                  <a:srgbClr val="272525"/>
                </a:solidFill>
                <a:ea typeface="Inter" pitchFamily="34" charset="-122"/>
                <a:cs typeface="Inter" pitchFamily="34" charset="-120"/>
              </a:rPr>
              <a:t>: Empathetic, peer-led support combats stigma and isolation</a:t>
            </a:r>
          </a:p>
          <a:p>
            <a:pPr marL="521494" lvl="1" indent="-171450">
              <a:lnSpc>
                <a:spcPct val="110000"/>
              </a:lnSpc>
              <a:spcBef>
                <a:spcPts val="0"/>
              </a:spcBef>
              <a:spcAft>
                <a:spcPts val="0"/>
              </a:spcAft>
            </a:pPr>
            <a:r>
              <a:rPr lang="en-US" sz="1600" b="1" kern="0" spc="-34">
                <a:solidFill>
                  <a:srgbClr val="272525"/>
                </a:solidFill>
                <a:ea typeface="Inter" pitchFamily="34" charset="-122"/>
                <a:cs typeface="Inter" pitchFamily="34" charset="-120"/>
              </a:rPr>
              <a:t>Sustained Engagement</a:t>
            </a:r>
            <a:r>
              <a:rPr lang="en-US" sz="1600" kern="0" spc="-34">
                <a:solidFill>
                  <a:srgbClr val="272525"/>
                </a:solidFill>
                <a:ea typeface="Inter" pitchFamily="34" charset="-122"/>
                <a:cs typeface="Inter" pitchFamily="34" charset="-120"/>
              </a:rPr>
              <a:t>: Comprehensive training enables coaches to address diverse challenges, fostering a supportive environment for sustained treatment and care</a:t>
            </a:r>
            <a:endParaRPr lang="en-GB" sz="1600"/>
          </a:p>
          <a:p>
            <a:pPr>
              <a:lnSpc>
                <a:spcPct val="100000"/>
              </a:lnSpc>
              <a:spcBef>
                <a:spcPts val="600"/>
              </a:spcBef>
              <a:spcAft>
                <a:spcPts val="0"/>
              </a:spcAft>
            </a:pPr>
            <a:endParaRPr lang="en-CH"/>
          </a:p>
        </p:txBody>
      </p:sp>
      <p:pic>
        <p:nvPicPr>
          <p:cNvPr id="19" name="Content Placeholder 18" descr="A close-up of a document&#10;&#10;Description automatically generated">
            <a:extLst>
              <a:ext uri="{FF2B5EF4-FFF2-40B4-BE49-F238E27FC236}">
                <a16:creationId xmlns:a16="http://schemas.microsoft.com/office/drawing/2014/main" id="{710D04D8-E56D-B825-296B-60A0478F2631}"/>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9418637" y="3556000"/>
            <a:ext cx="2316162" cy="3259138"/>
          </a:xfrm>
          <a:ln>
            <a:solidFill>
              <a:srgbClr val="002060"/>
            </a:solidFill>
          </a:ln>
        </p:spPr>
      </p:pic>
      <p:sp>
        <p:nvSpPr>
          <p:cNvPr id="11" name="Text Placeholder 10">
            <a:extLst>
              <a:ext uri="{FF2B5EF4-FFF2-40B4-BE49-F238E27FC236}">
                <a16:creationId xmlns:a16="http://schemas.microsoft.com/office/drawing/2014/main" id="{3FDA81D6-1194-7512-E89A-C758AEC54E5F}"/>
              </a:ext>
            </a:extLst>
          </p:cNvPr>
          <p:cNvSpPr>
            <a:spLocks noGrp="1"/>
          </p:cNvSpPr>
          <p:nvPr>
            <p:ph type="body" sz="quarter" idx="4294967295"/>
          </p:nvPr>
        </p:nvSpPr>
        <p:spPr>
          <a:xfrm>
            <a:off x="0" y="6526213"/>
            <a:ext cx="6119813" cy="288925"/>
          </a:xfrm>
        </p:spPr>
        <p:txBody>
          <a:bodyPr>
            <a:normAutofit/>
          </a:bodyPr>
          <a:lstStyle/>
          <a:p>
            <a:r>
              <a:rPr lang="en-US" sz="800" u="sng">
                <a:highlight>
                  <a:srgbClr val="FFFFFF"/>
                </a:highlight>
                <a:latin typeface="Segoe UI" panose="020B0502040204020203" pitchFamily="34" charset="0"/>
                <a:hlinkClick r:id="rId4">
                  <a:extLst>
                    <a:ext uri="{A12FA001-AC4F-418D-AE19-62706E023703}">
                      <ahyp:hlinkClr xmlns:ahyp="http://schemas.microsoft.com/office/drawing/2018/hyperlinkcolor" val="tx"/>
                    </a:ext>
                  </a:extLst>
                </a:hlinkClick>
              </a:rPr>
              <a:t>https://media.psi.org/wp-content/uploads/2022/07/30232247/Mpilo-Project-Brief.pdf</a:t>
            </a:r>
            <a:r>
              <a:rPr lang="en-US" sz="800">
                <a:highlight>
                  <a:srgbClr val="FFFFFF"/>
                </a:highlight>
                <a:latin typeface="Segoe UI" panose="020B0502040204020203" pitchFamily="34" charset="0"/>
              </a:rPr>
              <a:t> </a:t>
            </a:r>
            <a:endParaRPr lang="en-CH" sz="100"/>
          </a:p>
        </p:txBody>
      </p:sp>
      <p:pic>
        <p:nvPicPr>
          <p:cNvPr id="21" name="Picture 20">
            <a:extLst>
              <a:ext uri="{FF2B5EF4-FFF2-40B4-BE49-F238E27FC236}">
                <a16:creationId xmlns:a16="http://schemas.microsoft.com/office/drawing/2014/main" id="{E33E2AD2-D84E-B250-2C64-473CCBD8FB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48638" y="539924"/>
            <a:ext cx="2486161" cy="2871613"/>
          </a:xfrm>
          <a:prstGeom prst="rect">
            <a:avLst/>
          </a:prstGeom>
        </p:spPr>
      </p:pic>
    </p:spTree>
    <p:extLst>
      <p:ext uri="{BB962C8B-B14F-4D97-AF65-F5344CB8AC3E}">
        <p14:creationId xmlns:p14="http://schemas.microsoft.com/office/powerpoint/2010/main" val="177455014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9B1C7E3-B914-4F35-A47A-D4262DFB6F7A}"/>
              </a:ext>
            </a:extLst>
          </p:cNvPr>
          <p:cNvSpPr txBox="1"/>
          <p:nvPr/>
        </p:nvSpPr>
        <p:spPr>
          <a:xfrm>
            <a:off x="0" y="32772"/>
            <a:ext cx="12191999" cy="523220"/>
          </a:xfrm>
          <a:prstGeom prst="rect">
            <a:avLst/>
          </a:prstGeom>
          <a:solidFill>
            <a:srgbClr val="0070C0"/>
          </a:solid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Ebrima"/>
                <a:ea typeface="+mn-ea"/>
                <a:cs typeface="+mn-cs"/>
              </a:rPr>
              <a:t>Leveraging @ a few best practice examples </a:t>
            </a:r>
            <a:endParaRPr kumimoji="0" lang="en-US" sz="2800" b="1"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23" name="TextBox 22">
            <a:extLst>
              <a:ext uri="{FF2B5EF4-FFF2-40B4-BE49-F238E27FC236}">
                <a16:creationId xmlns:a16="http://schemas.microsoft.com/office/drawing/2014/main" id="{07C6216F-2980-4318-A9C5-7BBCBF5387EC}"/>
              </a:ext>
            </a:extLst>
          </p:cNvPr>
          <p:cNvSpPr txBox="1"/>
          <p:nvPr/>
        </p:nvSpPr>
        <p:spPr>
          <a:xfrm>
            <a:off x="279216" y="4256789"/>
            <a:ext cx="3672050" cy="1569660"/>
          </a:xfrm>
          <a:prstGeom prst="rect">
            <a:avLst/>
          </a:prstGeom>
          <a:noFill/>
          <a:ln>
            <a:solidFill>
              <a:srgbClr val="08BDBA"/>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My journey to viral suppression – overcoming siloed care and fear for stigma –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Mcdaphton</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Bellows, Partners in Hope, Malawi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Ensuring men are not missed from health systems: Community- and facility-based HIV programming in Malawi – Kelvin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Balakasi</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PIH, Malawi</a:t>
            </a:r>
          </a:p>
        </p:txBody>
      </p:sp>
      <p:sp>
        <p:nvSpPr>
          <p:cNvPr id="25" name="TextBox 24">
            <a:extLst>
              <a:ext uri="{FF2B5EF4-FFF2-40B4-BE49-F238E27FC236}">
                <a16:creationId xmlns:a16="http://schemas.microsoft.com/office/drawing/2014/main" id="{A45E3840-3092-4C8B-B78E-36B225084791}"/>
              </a:ext>
            </a:extLst>
          </p:cNvPr>
          <p:cNvSpPr txBox="1"/>
          <p:nvPr/>
        </p:nvSpPr>
        <p:spPr>
          <a:xfrm>
            <a:off x="4097790" y="4819284"/>
            <a:ext cx="3996417" cy="1384995"/>
          </a:xfrm>
          <a:prstGeom prst="rect">
            <a:avLst/>
          </a:prstGeom>
          <a:noFill/>
          <a:ln>
            <a:solidFill>
              <a:srgbClr val="013B4F"/>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My journey to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Yathu</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Yathu</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Nkani</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ya</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ma guys –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Austine</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Chanda,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Zambart</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Zambia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What can we learn from a male-</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centred</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tuberculosis response? Results from the Eastern Cape, South Africa – Andrew Medina-Marino, Desmond Tutu Health Foundation, South Africa </a:t>
            </a:r>
          </a:p>
        </p:txBody>
      </p:sp>
      <p:sp>
        <p:nvSpPr>
          <p:cNvPr id="26" name="TextBox 25">
            <a:extLst>
              <a:ext uri="{FF2B5EF4-FFF2-40B4-BE49-F238E27FC236}">
                <a16:creationId xmlns:a16="http://schemas.microsoft.com/office/drawing/2014/main" id="{D719FE7C-0E49-49C1-9F3F-303D01D25708}"/>
              </a:ext>
            </a:extLst>
          </p:cNvPr>
          <p:cNvSpPr txBox="1"/>
          <p:nvPr/>
        </p:nvSpPr>
        <p:spPr>
          <a:xfrm>
            <a:off x="8236452" y="3903184"/>
            <a:ext cx="3702163" cy="1754326"/>
          </a:xfrm>
          <a:prstGeom prst="rect">
            <a:avLst/>
          </a:prstGeom>
          <a:noFill/>
          <a:ln>
            <a:solidFill>
              <a:srgbClr val="356CFF"/>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My journey to becoming a Coach – a little empathy goes a long way – Sifiso Magagula, Coach Mpilo, South Africa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Changing the narrative around men and HIV in South Africa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MINA, Coach Mpilo, B-OK bottles – Rodney Knotts, USAID, South Africa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Aurum Experience – </a:t>
            </a:r>
            <a:r>
              <a:rPr kumimoji="0" lang="en-US" sz="12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Keneuwe</a:t>
            </a: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Dube, Aurum, South Africa</a:t>
            </a:r>
          </a:p>
        </p:txBody>
      </p:sp>
      <p:pic>
        <p:nvPicPr>
          <p:cNvPr id="4" name="Picture 3">
            <a:extLst>
              <a:ext uri="{FF2B5EF4-FFF2-40B4-BE49-F238E27FC236}">
                <a16:creationId xmlns:a16="http://schemas.microsoft.com/office/drawing/2014/main" id="{DFEFB628-6D79-D64E-3BB1-AFAF674D61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58" y="592618"/>
            <a:ext cx="1926704" cy="2917296"/>
          </a:xfrm>
          <a:prstGeom prst="rect">
            <a:avLst/>
          </a:prstGeom>
        </p:spPr>
      </p:pic>
      <p:pic>
        <p:nvPicPr>
          <p:cNvPr id="8" name="Picture 7">
            <a:extLst>
              <a:ext uri="{FF2B5EF4-FFF2-40B4-BE49-F238E27FC236}">
                <a16:creationId xmlns:a16="http://schemas.microsoft.com/office/drawing/2014/main" id="{79568FAA-1F45-D710-3DE3-BF8C17C321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0947" y="949953"/>
            <a:ext cx="6353395" cy="2689078"/>
          </a:xfrm>
          <a:prstGeom prst="rect">
            <a:avLst/>
          </a:prstGeom>
        </p:spPr>
      </p:pic>
      <p:pic>
        <p:nvPicPr>
          <p:cNvPr id="9" name="Picture 8">
            <a:extLst>
              <a:ext uri="{FF2B5EF4-FFF2-40B4-BE49-F238E27FC236}">
                <a16:creationId xmlns:a16="http://schemas.microsoft.com/office/drawing/2014/main" id="{9C964B14-40CC-55FB-5176-2624E397F9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4466" y="653721"/>
            <a:ext cx="3251305" cy="3270921"/>
          </a:xfrm>
          <a:prstGeom prst="rect">
            <a:avLst/>
          </a:prstGeom>
        </p:spPr>
      </p:pic>
    </p:spTree>
    <p:extLst>
      <p:ext uri="{BB962C8B-B14F-4D97-AF65-F5344CB8AC3E}">
        <p14:creationId xmlns:p14="http://schemas.microsoft.com/office/powerpoint/2010/main" val="104809681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5E8F-5CDB-1FA9-AE95-65B0625A68B0}"/>
              </a:ext>
            </a:extLst>
          </p:cNvPr>
          <p:cNvSpPr>
            <a:spLocks noGrp="1"/>
          </p:cNvSpPr>
          <p:nvPr>
            <p:ph type="title"/>
          </p:nvPr>
        </p:nvSpPr>
        <p:spPr>
          <a:xfrm>
            <a:off x="457201" y="606287"/>
            <a:ext cx="4442790" cy="1689652"/>
          </a:xfrm>
        </p:spPr>
        <p:txBody>
          <a:bodyPr>
            <a:normAutofit/>
          </a:bodyPr>
          <a:lstStyle/>
          <a:p>
            <a:r>
              <a:rPr lang="en-US" b="1" err="1"/>
              <a:t>Person-centred</a:t>
            </a:r>
            <a:r>
              <a:rPr lang="en-US" b="1"/>
              <a:t> HIV Care and Integration are key to sustainability</a:t>
            </a:r>
          </a:p>
        </p:txBody>
      </p:sp>
      <p:sp>
        <p:nvSpPr>
          <p:cNvPr id="3" name="Footer Placeholder 2">
            <a:extLst>
              <a:ext uri="{FF2B5EF4-FFF2-40B4-BE49-F238E27FC236}">
                <a16:creationId xmlns:a16="http://schemas.microsoft.com/office/drawing/2014/main" id="{8F8EAF46-37EA-26C9-E4F8-C2E13DA0C21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7B67CA-09E8-443D-3879-1746A9C17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50F4C93-F799-9843-B1B0-AA004E46BE95}"/>
              </a:ext>
            </a:extLst>
          </p:cNvPr>
          <p:cNvPicPr>
            <a:picLocks noChangeAspect="1"/>
          </p:cNvPicPr>
          <p:nvPr/>
        </p:nvPicPr>
        <p:blipFill rotWithShape="1">
          <a:blip r:embed="rId2"/>
          <a:srcRect l="6130" t="371" b="-122"/>
          <a:stretch/>
        </p:blipFill>
        <p:spPr>
          <a:xfrm>
            <a:off x="5054234" y="491909"/>
            <a:ext cx="6679097" cy="6232673"/>
          </a:xfrm>
          <a:prstGeom prst="rect">
            <a:avLst/>
          </a:prstGeom>
          <a:ln>
            <a:solidFill>
              <a:srgbClr val="0070C0"/>
            </a:solidFill>
          </a:ln>
        </p:spPr>
      </p:pic>
      <p:sp>
        <p:nvSpPr>
          <p:cNvPr id="9" name="Arrow: Right 8">
            <a:extLst>
              <a:ext uri="{FF2B5EF4-FFF2-40B4-BE49-F238E27FC236}">
                <a16:creationId xmlns:a16="http://schemas.microsoft.com/office/drawing/2014/main" id="{0B740EBA-D068-D525-DC28-35BD4562D40C}"/>
              </a:ext>
            </a:extLst>
          </p:cNvPr>
          <p:cNvSpPr/>
          <p:nvPr/>
        </p:nvSpPr>
        <p:spPr>
          <a:xfrm>
            <a:off x="4362213" y="3846443"/>
            <a:ext cx="822697" cy="41744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948A972-0429-7356-6D3F-970BFCED4FF4}"/>
              </a:ext>
            </a:extLst>
          </p:cNvPr>
          <p:cNvSpPr txBox="1"/>
          <p:nvPr/>
        </p:nvSpPr>
        <p:spPr>
          <a:xfrm>
            <a:off x="457200" y="2295939"/>
            <a:ext cx="3750770" cy="29546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Systems and services to be prioritized for integration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Community Systems and Societal Enablers cannot be left behind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19503F2-C1D2-84AC-F45C-BA6F4185C0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8704" y="6273439"/>
            <a:ext cx="841321" cy="451143"/>
          </a:xfrm>
          <a:prstGeom prst="rect">
            <a:avLst/>
          </a:prstGeom>
        </p:spPr>
      </p:pic>
      <p:pic>
        <p:nvPicPr>
          <p:cNvPr id="14" name="Picture 13">
            <a:extLst>
              <a:ext uri="{FF2B5EF4-FFF2-40B4-BE49-F238E27FC236}">
                <a16:creationId xmlns:a16="http://schemas.microsoft.com/office/drawing/2014/main" id="{C8DE774E-1C78-9420-8A70-8A7FFA96F975}"/>
              </a:ext>
            </a:extLst>
          </p:cNvPr>
          <p:cNvPicPr>
            <a:picLocks noChangeAspect="1"/>
          </p:cNvPicPr>
          <p:nvPr/>
        </p:nvPicPr>
        <p:blipFill>
          <a:blip r:embed="rId4"/>
          <a:stretch>
            <a:fillRect/>
          </a:stretch>
        </p:blipFill>
        <p:spPr>
          <a:xfrm>
            <a:off x="2985763" y="6042648"/>
            <a:ext cx="1689904" cy="515073"/>
          </a:xfrm>
          <a:prstGeom prst="rect">
            <a:avLst/>
          </a:prstGeom>
        </p:spPr>
      </p:pic>
      <p:pic>
        <p:nvPicPr>
          <p:cNvPr id="16" name="Picture 15">
            <a:extLst>
              <a:ext uri="{FF2B5EF4-FFF2-40B4-BE49-F238E27FC236}">
                <a16:creationId xmlns:a16="http://schemas.microsoft.com/office/drawing/2014/main" id="{DAEF5B40-3F81-2A19-B90A-A6B11D64AA0A}"/>
              </a:ext>
            </a:extLst>
          </p:cNvPr>
          <p:cNvPicPr>
            <a:picLocks noChangeAspect="1"/>
          </p:cNvPicPr>
          <p:nvPr/>
        </p:nvPicPr>
        <p:blipFill rotWithShape="1">
          <a:blip r:embed="rId5"/>
          <a:srcRect l="1" t="3143" r="2130" b="811"/>
          <a:stretch/>
        </p:blipFill>
        <p:spPr>
          <a:xfrm>
            <a:off x="10702084" y="139941"/>
            <a:ext cx="1305359" cy="1789043"/>
          </a:xfrm>
          <a:prstGeom prst="rect">
            <a:avLst/>
          </a:prstGeom>
          <a:ln>
            <a:solidFill>
              <a:srgbClr val="0070C0"/>
            </a:solidFill>
          </a:ln>
        </p:spPr>
      </p:pic>
    </p:spTree>
    <p:extLst>
      <p:ext uri="{BB962C8B-B14F-4D97-AF65-F5344CB8AC3E}">
        <p14:creationId xmlns:p14="http://schemas.microsoft.com/office/powerpoint/2010/main" val="85502101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A0DE2-25BA-9EC1-F46D-413E7652552A}"/>
              </a:ext>
            </a:extLst>
          </p:cNvPr>
          <p:cNvSpPr>
            <a:spLocks noGrp="1"/>
          </p:cNvSpPr>
          <p:nvPr>
            <p:ph type="title"/>
          </p:nvPr>
        </p:nvSpPr>
        <p:spPr>
          <a:xfrm>
            <a:off x="472966" y="639115"/>
            <a:ext cx="11272345" cy="591684"/>
          </a:xfrm>
        </p:spPr>
        <p:txBody>
          <a:bodyPr>
            <a:noAutofit/>
          </a:bodyPr>
          <a:lstStyle/>
          <a:p>
            <a:r>
              <a:rPr lang="en-US" sz="3600" b="1"/>
              <a:t>Conclusions</a:t>
            </a:r>
            <a:br>
              <a:rPr lang="en-US" sz="3600" b="1"/>
            </a:br>
            <a:endParaRPr lang="en-US" sz="3600" b="1"/>
          </a:p>
        </p:txBody>
      </p:sp>
      <p:sp>
        <p:nvSpPr>
          <p:cNvPr id="4" name="TextBox 3">
            <a:extLst>
              <a:ext uri="{FF2B5EF4-FFF2-40B4-BE49-F238E27FC236}">
                <a16:creationId xmlns:a16="http://schemas.microsoft.com/office/drawing/2014/main" id="{22D808C7-1BB8-25CF-AB20-662FD58ECD6E}"/>
              </a:ext>
            </a:extLst>
          </p:cNvPr>
          <p:cNvSpPr txBox="1"/>
          <p:nvPr/>
        </p:nvSpPr>
        <p:spPr>
          <a:xfrm>
            <a:off x="446689" y="1408598"/>
            <a:ext cx="11453211" cy="39703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PCC is important for both improved quality of care but for better outcomes </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Will be part of the way forward towards the End of AIDS/ Epidemic Control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Promote </a:t>
            </a: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integrated approaches </a:t>
            </a: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to addressing HIV alongside other communicable diseases and NCDs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Countries are in the lead and more examples and data will be coming forward as both research and implementation studies come forward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Must be a part of the sustainability roadmap to secure long-term HIV response and success</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4771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ome - Go Goals! SDG board game">
            <a:extLst>
              <a:ext uri="{FF2B5EF4-FFF2-40B4-BE49-F238E27FC236}">
                <a16:creationId xmlns:a16="http://schemas.microsoft.com/office/drawing/2014/main" id="{B488F5D7-53E5-4348-BD50-24B57B3F9E42}"/>
              </a:ext>
            </a:extLst>
          </p:cNvPr>
          <p:cNvPicPr>
            <a:picLocks noChangeAspect="1" noChangeArrowheads="1"/>
          </p:cNvPicPr>
          <p:nvPr/>
        </p:nvPicPr>
        <p:blipFill>
          <a:blip r:embed="rId3" cstate="email">
            <a:alphaModFix amt="35000"/>
            <a:extLst>
              <a:ext uri="{28A0092B-C50C-407E-A947-70E740481C1C}">
                <a14:useLocalDpi xmlns:a14="http://schemas.microsoft.com/office/drawing/2010/main"/>
              </a:ext>
            </a:extLst>
          </a:blip>
          <a:srcRect/>
          <a:stretch>
            <a:fillRect/>
          </a:stretch>
        </p:blipFill>
        <p:spPr bwMode="auto">
          <a:xfrm>
            <a:off x="11068429" y="5816536"/>
            <a:ext cx="927164" cy="92716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59A8BF74-E8A8-420A-9255-55381A886F73}"/>
              </a:ext>
            </a:extLst>
          </p:cNvPr>
          <p:cNvSpPr txBox="1">
            <a:spLocks/>
          </p:cNvSpPr>
          <p:nvPr/>
        </p:nvSpPr>
        <p:spPr>
          <a:xfrm>
            <a:off x="689909" y="1171846"/>
            <a:ext cx="3139142" cy="80010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800" b="0" i="0" kern="1200">
                <a:solidFill>
                  <a:srgbClr val="009ADE"/>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a:ln>
                  <a:noFill/>
                </a:ln>
                <a:solidFill>
                  <a:srgbClr val="009ADE"/>
                </a:solidFill>
                <a:effectLst/>
                <a:uLnTx/>
                <a:uFillTx/>
                <a:latin typeface="Calibri" panose="020F0502020204030204"/>
                <a:ea typeface="+mj-ea"/>
                <a:cs typeface="+mj-cs"/>
              </a:rPr>
              <a:t>Thank you</a:t>
            </a:r>
          </a:p>
        </p:txBody>
      </p:sp>
      <p:sp>
        <p:nvSpPr>
          <p:cNvPr id="11" name="Subtitle 3">
            <a:extLst>
              <a:ext uri="{FF2B5EF4-FFF2-40B4-BE49-F238E27FC236}">
                <a16:creationId xmlns:a16="http://schemas.microsoft.com/office/drawing/2014/main" id="{B842573E-73C1-49D6-B8C7-20E91B7CC253}"/>
              </a:ext>
            </a:extLst>
          </p:cNvPr>
          <p:cNvSpPr txBox="1">
            <a:spLocks/>
          </p:cNvSpPr>
          <p:nvPr/>
        </p:nvSpPr>
        <p:spPr>
          <a:xfrm>
            <a:off x="457200" y="3429000"/>
            <a:ext cx="3714749" cy="1857103"/>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FFFFFF"/>
                </a:solidFill>
                <a:effectLst/>
                <a:uLnTx/>
                <a:uFillTx/>
                <a:latin typeface="Calibri" panose="020F0502020204030204"/>
                <a:ea typeface="+mn-ea"/>
                <a:cs typeface="+mn-cs"/>
              </a:rPr>
              <a:t>For more information, please contact: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br>
              <a:rPr kumimoji="0" lang="en-GB" sz="16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Global HIV, Hepatitis and Sexually Transmitted Infections Programmes</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E-mail: </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hlinkClick r:id="rId4"/>
              </a:rPr>
              <a:t>hiv-aids@who.int</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hlinkClick r:id="rId5"/>
              </a:rPr>
              <a:t>www.who.int/health-topics/hepatitis</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  </a:t>
            </a:r>
            <a:endParaRPr kumimoji="0" lang="en-GB"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682E9D9-F11B-4469-B54E-2EEE9DF5720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90120" y="0"/>
            <a:ext cx="7601879" cy="6910649"/>
          </a:xfrm>
          <a:prstGeom prst="rect">
            <a:avLst/>
          </a:prstGeom>
        </p:spPr>
      </p:pic>
    </p:spTree>
    <p:extLst>
      <p:ext uri="{BB962C8B-B14F-4D97-AF65-F5344CB8AC3E}">
        <p14:creationId xmlns:p14="http://schemas.microsoft.com/office/powerpoint/2010/main" val="1532703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90CD-B6E5-3014-FE78-7FEF51854C5B}"/>
              </a:ext>
            </a:extLst>
          </p:cNvPr>
          <p:cNvSpPr>
            <a:spLocks noGrp="1"/>
          </p:cNvSpPr>
          <p:nvPr>
            <p:ph type="title"/>
          </p:nvPr>
        </p:nvSpPr>
        <p:spPr>
          <a:xfrm>
            <a:off x="1309230" y="896007"/>
            <a:ext cx="10056860" cy="712672"/>
          </a:xfrm>
        </p:spPr>
        <p:txBody>
          <a:bodyPr/>
          <a:lstStyle/>
          <a:p>
            <a:r>
              <a:rPr lang="en-US" sz="3600" dirty="0"/>
              <a:t>Today’s programme (Tuesday 26 Nov)</a:t>
            </a:r>
            <a:endParaRPr lang="en-CH" sz="3600" dirty="0"/>
          </a:p>
        </p:txBody>
      </p:sp>
      <p:graphicFrame>
        <p:nvGraphicFramePr>
          <p:cNvPr id="7" name="Table 6">
            <a:extLst>
              <a:ext uri="{FF2B5EF4-FFF2-40B4-BE49-F238E27FC236}">
                <a16:creationId xmlns:a16="http://schemas.microsoft.com/office/drawing/2014/main" id="{1CF1FB50-5334-1703-4EFD-2A3A33D01268}"/>
              </a:ext>
            </a:extLst>
          </p:cNvPr>
          <p:cNvGraphicFramePr>
            <a:graphicFrameLocks noGrp="1"/>
          </p:cNvGraphicFramePr>
          <p:nvPr>
            <p:extLst>
              <p:ext uri="{D42A27DB-BD31-4B8C-83A1-F6EECF244321}">
                <p14:modId xmlns:p14="http://schemas.microsoft.com/office/powerpoint/2010/main" val="3440656028"/>
              </p:ext>
            </p:extLst>
          </p:nvPr>
        </p:nvGraphicFramePr>
        <p:xfrm>
          <a:off x="1391311" y="1608679"/>
          <a:ext cx="8990361" cy="3728467"/>
        </p:xfrm>
        <a:graphic>
          <a:graphicData uri="http://schemas.openxmlformats.org/drawingml/2006/table">
            <a:tbl>
              <a:tblPr firstRow="1" firstCol="1" bandRow="1"/>
              <a:tblGrid>
                <a:gridCol w="1740681">
                  <a:extLst>
                    <a:ext uri="{9D8B030D-6E8A-4147-A177-3AD203B41FA5}">
                      <a16:colId xmlns:a16="http://schemas.microsoft.com/office/drawing/2014/main" val="2341319008"/>
                    </a:ext>
                  </a:extLst>
                </a:gridCol>
                <a:gridCol w="5236248">
                  <a:extLst>
                    <a:ext uri="{9D8B030D-6E8A-4147-A177-3AD203B41FA5}">
                      <a16:colId xmlns:a16="http://schemas.microsoft.com/office/drawing/2014/main" val="3827805844"/>
                    </a:ext>
                  </a:extLst>
                </a:gridCol>
                <a:gridCol w="2013432">
                  <a:extLst>
                    <a:ext uri="{9D8B030D-6E8A-4147-A177-3AD203B41FA5}">
                      <a16:colId xmlns:a16="http://schemas.microsoft.com/office/drawing/2014/main" val="3618766895"/>
                    </a:ext>
                  </a:extLst>
                </a:gridCol>
              </a:tblGrid>
              <a:tr h="445052">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Time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Verdana" panose="020B0604030504040204" pitchFamily="34" charset="0"/>
                          <a:ea typeface="Verdana" panose="020B0604030504040204" pitchFamily="34" charset="0"/>
                          <a:cs typeface="Verdana" panose="020B0604030504040204" pitchFamily="34" charset="0"/>
                        </a:rPr>
                        <a:t>Session</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Verdana" panose="020B0604030504040204" pitchFamily="34" charset="0"/>
                          <a:ea typeface="Verdana" panose="020B0604030504040204" pitchFamily="34" charset="0"/>
                          <a:cs typeface="Verdana" panose="020B0604030504040204" pitchFamily="34" charset="0"/>
                        </a:rPr>
                        <a:t>Speaker / Moderator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E0001B"/>
                    </a:solidFill>
                  </a:tcPr>
                </a:tc>
                <a:extLst>
                  <a:ext uri="{0D108BD9-81ED-4DB2-BD59-A6C34878D82A}">
                    <a16:rowId xmlns:a16="http://schemas.microsoft.com/office/drawing/2014/main" val="833567723"/>
                  </a:ext>
                </a:extLst>
              </a:tr>
              <a:tr h="280552">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08:00 – 09:30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1 – Setting your goals for the academy</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352995966"/>
                  </a:ext>
                </a:extLst>
              </a:tr>
              <a:tr h="280552">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09:30 – 09:45</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Break</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1536823842"/>
                  </a:ext>
                </a:extLst>
              </a:tr>
              <a:tr h="280552">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09:45 – 12:00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2 – Foundations needed for Person-Centred Care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1908258325"/>
                  </a:ext>
                </a:extLst>
              </a:tr>
              <a:tr h="280552">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Definitions and key terminology</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fr-FR" sz="1200" spc="10">
                          <a:effectLst/>
                          <a:latin typeface="Verdana" panose="020B0604030504040204" pitchFamily="34" charset="0"/>
                          <a:ea typeface="Verdana" panose="020B0604030504040204" pitchFamily="34" charset="0"/>
                          <a:cs typeface="Verdana" panose="020B0604030504040204" pitchFamily="34" charset="0"/>
                        </a:rPr>
                        <a:t>Sharon Kruger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988224667"/>
                  </a:ext>
                </a:extLst>
              </a:tr>
              <a:tr h="472425">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ct val="1150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The foundations for “good” communications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24130">
                        <a:lnSpc>
                          <a:spcPts val="1400"/>
                        </a:lnSpc>
                      </a:pPr>
                      <a:r>
                        <a:rPr lang="fr-FR" sz="1200" spc="10" dirty="0">
                          <a:effectLst/>
                          <a:latin typeface="Verdana" panose="020B0604030504040204" pitchFamily="34" charset="0"/>
                          <a:ea typeface="Verdana" panose="020B0604030504040204" pitchFamily="34" charset="0"/>
                          <a:cs typeface="Verdana" panose="020B0604030504040204" pitchFamily="34" charset="0"/>
                        </a:rPr>
                        <a:t>Njekwa Mukamba</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388399660"/>
                  </a:ext>
                </a:extLst>
              </a:tr>
              <a:tr h="280552">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12:00 – 13:00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gridSpan="2">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Lunch</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1090756124"/>
                  </a:ext>
                </a:extLst>
              </a:tr>
              <a:tr h="280552">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13:00 – 14:30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3 – The core elements of Person-Centred Care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1928042082"/>
                  </a:ext>
                </a:extLst>
              </a:tr>
              <a:tr h="280552">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14:30 – 15:00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gridSpan="2">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Break</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2803361058"/>
                  </a:ext>
                </a:extLst>
              </a:tr>
              <a:tr h="280552">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15:00 – 17:00 </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4 – Person-centred design discovery phase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885951662"/>
                  </a:ext>
                </a:extLst>
              </a:tr>
              <a:tr h="283287">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Introduction to person-centred design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24130">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Chanda Mwamba</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3123066956"/>
                  </a:ext>
                </a:extLst>
              </a:tr>
              <a:tr h="283287">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Client journey mapping presentations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All</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609686368"/>
                  </a:ext>
                </a:extLst>
              </a:tr>
            </a:tbl>
          </a:graphicData>
        </a:graphic>
      </p:graphicFrame>
    </p:spTree>
    <p:extLst>
      <p:ext uri="{BB962C8B-B14F-4D97-AF65-F5344CB8AC3E}">
        <p14:creationId xmlns:p14="http://schemas.microsoft.com/office/powerpoint/2010/main" val="2278638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2E39-95D3-C282-EDAF-6CF606828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7FB34-74CC-642B-A475-5EE9FCC85213}"/>
              </a:ext>
            </a:extLst>
          </p:cNvPr>
          <p:cNvSpPr>
            <a:spLocks noGrp="1"/>
          </p:cNvSpPr>
          <p:nvPr>
            <p:ph type="title"/>
          </p:nvPr>
        </p:nvSpPr>
        <p:spPr/>
        <p:txBody>
          <a:bodyPr/>
          <a:lstStyle/>
          <a:p>
            <a:r>
              <a:rPr lang="en-US" sz="3600" dirty="0"/>
              <a:t>Outline of Presentation</a:t>
            </a:r>
            <a:endParaRPr lang="en-ZM" sz="3600" dirty="0"/>
          </a:p>
        </p:txBody>
      </p:sp>
      <p:sp>
        <p:nvSpPr>
          <p:cNvPr id="3" name="Content Placeholder 2">
            <a:extLst>
              <a:ext uri="{FF2B5EF4-FFF2-40B4-BE49-F238E27FC236}">
                <a16:creationId xmlns:a16="http://schemas.microsoft.com/office/drawing/2014/main" id="{BE901C46-1CCB-5424-89A7-E75F709CF52A}"/>
              </a:ext>
            </a:extLst>
          </p:cNvPr>
          <p:cNvSpPr>
            <a:spLocks noGrp="1"/>
          </p:cNvSpPr>
          <p:nvPr>
            <p:ph type="body" sz="quarter" idx="11"/>
          </p:nvPr>
        </p:nvSpPr>
        <p:spPr/>
        <p:txBody>
          <a:bodyPr/>
          <a:lstStyle/>
          <a:p>
            <a:pPr marL="457200" indent="-457200">
              <a:buAutoNum type="arabicParenR"/>
            </a:pPr>
            <a:r>
              <a:rPr lang="en-US" sz="2400" dirty="0"/>
              <a:t>Definition of Communication</a:t>
            </a:r>
          </a:p>
          <a:p>
            <a:pPr marL="0" indent="0">
              <a:buNone/>
            </a:pPr>
            <a:endParaRPr lang="en-US" sz="2400" dirty="0"/>
          </a:p>
          <a:p>
            <a:pPr marL="0" indent="0">
              <a:buNone/>
            </a:pPr>
            <a:r>
              <a:rPr lang="en-US" sz="2400" dirty="0"/>
              <a:t>2) Objectives of Good Communication</a:t>
            </a:r>
          </a:p>
          <a:p>
            <a:pPr marL="0" indent="0">
              <a:buNone/>
            </a:pPr>
            <a:endParaRPr lang="en-US" sz="2400" dirty="0"/>
          </a:p>
          <a:p>
            <a:pPr marL="0" indent="0">
              <a:buNone/>
            </a:pPr>
            <a:r>
              <a:rPr lang="en-US" sz="2400" dirty="0"/>
              <a:t>3) Principles of Good Communication</a:t>
            </a:r>
          </a:p>
          <a:p>
            <a:pPr marL="0" indent="0">
              <a:buNone/>
            </a:pPr>
            <a:endParaRPr lang="en-US" sz="2400" dirty="0"/>
          </a:p>
          <a:p>
            <a:pPr marL="0" indent="0">
              <a:buNone/>
            </a:pPr>
            <a:r>
              <a:rPr lang="en-US" sz="2400" dirty="0"/>
              <a:t>4) Good Communication in Action </a:t>
            </a:r>
            <a:endParaRPr lang="en-ZM" sz="2400" dirty="0"/>
          </a:p>
        </p:txBody>
      </p:sp>
      <p:pic>
        <p:nvPicPr>
          <p:cNvPr id="8" name="Picture Placeholder 7" descr="Woman talking to a therapist">
            <a:extLst>
              <a:ext uri="{FF2B5EF4-FFF2-40B4-BE49-F238E27FC236}">
                <a16:creationId xmlns:a16="http://schemas.microsoft.com/office/drawing/2014/main" id="{B2CBCA34-311E-4EA7-AD05-C1EF63B47DCB}"/>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
        <p:nvSpPr>
          <p:cNvPr id="4" name="Date Placeholder 3">
            <a:extLst>
              <a:ext uri="{FF2B5EF4-FFF2-40B4-BE49-F238E27FC236}">
                <a16:creationId xmlns:a16="http://schemas.microsoft.com/office/drawing/2014/main" id="{E92C63B9-A324-6278-E984-AC1AADF5B93E}"/>
              </a:ext>
            </a:extLst>
          </p:cNvPr>
          <p:cNvSpPr>
            <a:spLocks noGrp="1"/>
          </p:cNvSpPr>
          <p:nvPr>
            <p:ph type="dt" sz="half" idx="4294967295"/>
          </p:nvPr>
        </p:nvSpPr>
        <p:spPr>
          <a:xfrm>
            <a:off x="295275" y="6332538"/>
            <a:ext cx="3130550" cy="2444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11" name="Footer Placeholder 4">
            <a:extLst>
              <a:ext uri="{FF2B5EF4-FFF2-40B4-BE49-F238E27FC236}">
                <a16:creationId xmlns:a16="http://schemas.microsoft.com/office/drawing/2014/main" id="{3B238EC8-BBCA-20C7-137A-3D052312727B}"/>
              </a:ext>
            </a:extLst>
          </p:cNvPr>
          <p:cNvSpPr txBox="1">
            <a:spLocks/>
          </p:cNvSpPr>
          <p:nvPr/>
        </p:nvSpPr>
        <p:spPr bwMode="gray">
          <a:xfrm>
            <a:off x="3725863" y="6276101"/>
            <a:ext cx="2909887" cy="24431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42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Tx/>
              <a:buNone/>
            </a:pPr>
            <a:r>
              <a:rPr lang="en-GB" sz="1000" dirty="0">
                <a:solidFill>
                  <a:srgbClr val="000000"/>
                </a:solidFill>
                <a:latin typeface="Verdana"/>
              </a:rPr>
              <a:t>The foundations for “good” communications</a:t>
            </a:r>
          </a:p>
        </p:txBody>
      </p:sp>
    </p:spTree>
    <p:extLst>
      <p:ext uri="{BB962C8B-B14F-4D97-AF65-F5344CB8AC3E}">
        <p14:creationId xmlns:p14="http://schemas.microsoft.com/office/powerpoint/2010/main" val="120468028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44275-D59B-A746-2652-EF3130CE7B79}"/>
              </a:ext>
            </a:extLst>
          </p:cNvPr>
          <p:cNvSpPr>
            <a:spLocks noGrp="1"/>
          </p:cNvSpPr>
          <p:nvPr>
            <p:ph type="title"/>
          </p:nvPr>
        </p:nvSpPr>
        <p:spPr/>
        <p:txBody>
          <a:bodyPr/>
          <a:lstStyle/>
          <a:p>
            <a:r>
              <a:rPr lang="en-US" dirty="0"/>
              <a:t>Report back</a:t>
            </a:r>
            <a:br>
              <a:rPr lang="en-US" dirty="0"/>
            </a:br>
            <a:br>
              <a:rPr lang="en-US" dirty="0"/>
            </a:br>
            <a:r>
              <a:rPr lang="en-US" dirty="0"/>
              <a:t>Client journey mapping</a:t>
            </a:r>
            <a:endParaRPr lang="en-CH" dirty="0"/>
          </a:p>
        </p:txBody>
      </p:sp>
      <p:sp>
        <p:nvSpPr>
          <p:cNvPr id="3" name="Text Placeholder 2">
            <a:extLst>
              <a:ext uri="{FF2B5EF4-FFF2-40B4-BE49-F238E27FC236}">
                <a16:creationId xmlns:a16="http://schemas.microsoft.com/office/drawing/2014/main" id="{9ABFB4EE-B116-A30F-CBF9-17FE37C2A64A}"/>
              </a:ext>
            </a:extLst>
          </p:cNvPr>
          <p:cNvSpPr>
            <a:spLocks noGrp="1"/>
          </p:cNvSpPr>
          <p:nvPr>
            <p:ph type="body" sz="quarter" idx="10"/>
          </p:nvPr>
        </p:nvSpPr>
        <p:spPr/>
        <p:txBody>
          <a:bodyPr/>
          <a:lstStyle/>
          <a:p>
            <a:endParaRPr lang="en-CH"/>
          </a:p>
        </p:txBody>
      </p:sp>
    </p:spTree>
    <p:extLst>
      <p:ext uri="{BB962C8B-B14F-4D97-AF65-F5344CB8AC3E}">
        <p14:creationId xmlns:p14="http://schemas.microsoft.com/office/powerpoint/2010/main" val="282585780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DEF7E-09A2-1394-753C-DA3B1F5D72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Name of the Speaker</a:t>
            </a:r>
            <a:endPar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3" name="Footer Placeholder 2">
            <a:extLst>
              <a:ext uri="{FF2B5EF4-FFF2-40B4-BE49-F238E27FC236}">
                <a16:creationId xmlns:a16="http://schemas.microsoft.com/office/drawing/2014/main" id="{0F77D00E-8218-67D1-C257-F969C87205D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a:ea typeface="+mn-ea"/>
                <a:cs typeface="+mn-cs"/>
              </a:rPr>
              <a:t>Topic Lore Ipsum</a:t>
            </a:r>
            <a:endParaRPr kumimoji="0" lang="en-GB" sz="10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CD5A961D-ECAF-E570-DCF2-142D6BCDDAA9}"/>
              </a:ext>
            </a:extLst>
          </p:cNvPr>
          <p:cNvPicPr>
            <a:picLocks noChangeAspect="1"/>
          </p:cNvPicPr>
          <p:nvPr/>
        </p:nvPicPr>
        <p:blipFill>
          <a:blip r:embed="rId2"/>
          <a:stretch>
            <a:fillRect/>
          </a:stretch>
        </p:blipFill>
        <p:spPr>
          <a:xfrm>
            <a:off x="247135" y="-4369485"/>
            <a:ext cx="11714205" cy="15618940"/>
          </a:xfrm>
          <a:prstGeom prst="rect">
            <a:avLst/>
          </a:prstGeom>
        </p:spPr>
      </p:pic>
    </p:spTree>
    <p:extLst>
      <p:ext uri="{BB962C8B-B14F-4D97-AF65-F5344CB8AC3E}">
        <p14:creationId xmlns:p14="http://schemas.microsoft.com/office/powerpoint/2010/main" val="14049920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93F0DC-BD7A-193F-F9C4-4011C33DBC26}"/>
              </a:ext>
            </a:extLst>
          </p:cNvPr>
          <p:cNvSpPr>
            <a:spLocks noGrp="1"/>
          </p:cNvSpPr>
          <p:nvPr>
            <p:ph type="title"/>
          </p:nvPr>
        </p:nvSpPr>
        <p:spPr>
          <a:xfrm>
            <a:off x="398637" y="401538"/>
            <a:ext cx="6930851" cy="3257307"/>
          </a:xfrm>
        </p:spPr>
        <p:txBody>
          <a:bodyPr anchor="ctr" anchorCtr="0">
            <a:noAutofit/>
          </a:bodyPr>
          <a:lstStyle/>
          <a:p>
            <a:r>
              <a:rPr lang="en-GB" sz="3600" noProof="0" dirty="0"/>
              <a:t>Ensuring quality health care by reducing HIV-related stigma and discrimination</a:t>
            </a:r>
            <a:br>
              <a:rPr lang="en-GB" sz="3600" noProof="0" dirty="0"/>
            </a:br>
            <a:br>
              <a:rPr lang="en-GB" sz="3600" noProof="0" dirty="0"/>
            </a:br>
            <a:endParaRPr lang="en-GB" sz="3600" dirty="0">
              <a:latin typeface="+mn-lt"/>
            </a:endParaRPr>
          </a:p>
        </p:txBody>
      </p:sp>
      <p:pic>
        <p:nvPicPr>
          <p:cNvPr id="3" name="Picture 2" descr="A blue cover with white circles and dots&#10;&#10;Description automatically generated">
            <a:extLst>
              <a:ext uri="{FF2B5EF4-FFF2-40B4-BE49-F238E27FC236}">
                <a16:creationId xmlns:a16="http://schemas.microsoft.com/office/drawing/2014/main" id="{123C1F87-356C-33D0-BD42-1759D9D86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5163" y="962998"/>
            <a:ext cx="3814762" cy="5391694"/>
          </a:xfrm>
          <a:prstGeom prst="rect">
            <a:avLst/>
          </a:prstGeom>
        </p:spPr>
      </p:pic>
      <p:sp>
        <p:nvSpPr>
          <p:cNvPr id="4" name="TextBox 3">
            <a:extLst>
              <a:ext uri="{FF2B5EF4-FFF2-40B4-BE49-F238E27FC236}">
                <a16:creationId xmlns:a16="http://schemas.microsoft.com/office/drawing/2014/main" id="{52D55643-294C-C05C-EB20-D25B4B8DDBBA}"/>
              </a:ext>
            </a:extLst>
          </p:cNvPr>
          <p:cNvSpPr txBox="1"/>
          <p:nvPr/>
        </p:nvSpPr>
        <p:spPr>
          <a:xfrm>
            <a:off x="542925" y="3914775"/>
            <a:ext cx="1607812" cy="92333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panose="020F0502020204030204"/>
                <a:ea typeface="+mn-ea"/>
                <a:cs typeface="+mn-cs"/>
              </a:rPr>
              <a:t>Erica Spielman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panose="020F0502020204030204"/>
                <a:ea typeface="+mn-ea"/>
                <a:cs typeface="+mn-cs"/>
              </a:rPr>
              <a:t>HHS/TPP</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2580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FE020FA-6DEB-DC80-5BA9-B0B1B701CABD}"/>
              </a:ext>
            </a:extLst>
          </p:cNvPr>
          <p:cNvPicPr>
            <a:picLocks noChangeAspect="1"/>
          </p:cNvPicPr>
          <p:nvPr/>
        </p:nvPicPr>
        <p:blipFill>
          <a:blip r:embed="rId2" cstate="email">
            <a:extLst>
              <a:ext uri="{28A0092B-C50C-407E-A947-70E740481C1C}">
                <a14:useLocalDpi xmlns:a14="http://schemas.microsoft.com/office/drawing/2010/main"/>
              </a:ext>
            </a:extLst>
          </a:blip>
          <a:srcRect b="-1"/>
          <a:stretch/>
        </p:blipFill>
        <p:spPr>
          <a:xfrm>
            <a:off x="6950740" y="511301"/>
            <a:ext cx="5245213" cy="6445311"/>
          </a:xfrm>
          <a:prstGeom prst="rect">
            <a:avLst/>
          </a:prstGeom>
        </p:spPr>
      </p:pic>
      <p:sp>
        <p:nvSpPr>
          <p:cNvPr id="7" name="Title 6">
            <a:extLst>
              <a:ext uri="{FF2B5EF4-FFF2-40B4-BE49-F238E27FC236}">
                <a16:creationId xmlns:a16="http://schemas.microsoft.com/office/drawing/2014/main" id="{919F0BC7-5D7F-9DE7-0F0C-28F2FBA8EEB4}"/>
              </a:ext>
            </a:extLst>
          </p:cNvPr>
          <p:cNvSpPr>
            <a:spLocks noGrp="1"/>
          </p:cNvSpPr>
          <p:nvPr>
            <p:ph type="title"/>
          </p:nvPr>
        </p:nvSpPr>
        <p:spPr>
          <a:xfrm>
            <a:off x="162911" y="418462"/>
            <a:ext cx="6202349" cy="992888"/>
          </a:xfrm>
        </p:spPr>
        <p:txBody>
          <a:bodyPr>
            <a:normAutofit/>
          </a:bodyPr>
          <a:lstStyle/>
          <a:p>
            <a:pPr algn="ctr"/>
            <a:r>
              <a:rPr lang="en-US" sz="2400" dirty="0">
                <a:solidFill>
                  <a:schemeClr val="tx1"/>
                </a:solidFill>
              </a:rPr>
              <a:t>Stigma and discrimination remain major barriers to uptake of and access to HIV health services</a:t>
            </a:r>
            <a:endParaRPr lang="en-CH" sz="2400" dirty="0"/>
          </a:p>
        </p:txBody>
      </p:sp>
      <p:sp>
        <p:nvSpPr>
          <p:cNvPr id="2" name="Rechteck 5">
            <a:extLst>
              <a:ext uri="{FF2B5EF4-FFF2-40B4-BE49-F238E27FC236}">
                <a16:creationId xmlns:a16="http://schemas.microsoft.com/office/drawing/2014/main" id="{1ED2C38C-F5EC-1F07-A180-F5B66D6399B4}"/>
              </a:ext>
            </a:extLst>
          </p:cNvPr>
          <p:cNvSpPr/>
          <p:nvPr/>
        </p:nvSpPr>
        <p:spPr>
          <a:xfrm>
            <a:off x="608333" y="1603261"/>
            <a:ext cx="5537351" cy="4262964"/>
          </a:xfrm>
          <a:prstGeom prst="rect">
            <a:avLst/>
          </a:prstGeom>
        </p:spPr>
        <p:txBody>
          <a:bodyPr vert="horz" lIns="91440" tIns="45720" rIns="91440" bIns="45720" rtlCol="0" anchor="ctr">
            <a:normAutofit/>
          </a:bodyPr>
          <a:lstStyle/>
          <a:p>
            <a:pPr marL="514350" marR="0" lvl="0" indent="-457200" algn="l" defTabSz="914400" rtl="0" eaLnBrk="1" fontAlgn="auto" latinLnBrk="0" hangingPunct="1">
              <a:lnSpc>
                <a:spcPct val="90000"/>
              </a:lnSpc>
              <a:spcBef>
                <a:spcPts val="0"/>
              </a:spcBef>
              <a:spcAft>
                <a:spcPts val="60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Limits access to services at every step </a:t>
            </a:r>
          </a:p>
          <a:p>
            <a:pPr marL="1428750" marR="0" lvl="2"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000" b="0" i="0" u="none" strike="noStrike" kern="1200" cap="none" spc="0" normalizeH="0" baseline="0" noProof="0" dirty="0" err="1">
                <a:ln>
                  <a:noFill/>
                </a:ln>
                <a:solidFill>
                  <a:prstClr val="black"/>
                </a:solidFill>
                <a:effectLst/>
                <a:uLnTx/>
                <a:uFillTx/>
                <a:latin typeface="Calibri"/>
                <a:ea typeface="+mn-ea"/>
                <a:cs typeface="Calibri"/>
              </a:rPr>
              <a:t>Delayed</a:t>
            </a:r>
            <a:r>
              <a:rPr kumimoji="0" lang="lv-LV" sz="2000" b="0" i="0" u="none" strike="noStrike" kern="1200" cap="none" spc="0" normalizeH="0" baseline="0" noProof="0" dirty="0">
                <a:ln>
                  <a:noFill/>
                </a:ln>
                <a:solidFill>
                  <a:prstClr val="black"/>
                </a:solidFill>
                <a:effectLst/>
                <a:uLnTx/>
                <a:uFillTx/>
                <a:latin typeface="Calibri"/>
                <a:ea typeface="+mn-ea"/>
                <a:cs typeface="Calibri"/>
              </a:rPr>
              <a:t> HIV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testing</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p>
          <a:p>
            <a:pPr marL="1428750" marR="0" lvl="2"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000" b="0" i="0" u="none" strike="noStrike" kern="1200" cap="none" spc="0" normalizeH="0" baseline="0" noProof="0" dirty="0" err="1">
                <a:ln>
                  <a:noFill/>
                </a:ln>
                <a:solidFill>
                  <a:prstClr val="black"/>
                </a:solidFill>
                <a:effectLst/>
                <a:uLnTx/>
                <a:uFillTx/>
                <a:latin typeface="Calibri"/>
                <a:ea typeface="+mn-ea"/>
                <a:cs typeface="Calibri"/>
              </a:rPr>
              <a:t>Poor</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uptake</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of</a:t>
            </a:r>
            <a:r>
              <a:rPr kumimoji="0" lang="lv-LV" sz="2000" b="0" i="0" u="none" strike="noStrike" kern="1200" cap="none" spc="0" normalizeH="0" baseline="0" noProof="0" dirty="0">
                <a:ln>
                  <a:noFill/>
                </a:ln>
                <a:solidFill>
                  <a:prstClr val="black"/>
                </a:solidFill>
                <a:effectLst/>
                <a:uLnTx/>
                <a:uFillTx/>
                <a:latin typeface="Calibri"/>
                <a:ea typeface="+mn-ea"/>
                <a:cs typeface="Calibri"/>
              </a:rPr>
              <a:t> HIV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prevention</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services</a:t>
            </a:r>
          </a:p>
          <a:p>
            <a:pPr marL="1428750" marR="0" lvl="2"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000" b="0" i="0" u="none" strike="noStrike" kern="1200" cap="none" spc="0" normalizeH="0" baseline="0" noProof="0" dirty="0" err="1">
                <a:ln>
                  <a:noFill/>
                </a:ln>
                <a:solidFill>
                  <a:prstClr val="black"/>
                </a:solidFill>
                <a:effectLst/>
                <a:uLnTx/>
                <a:uFillTx/>
                <a:latin typeface="Calibri"/>
                <a:ea typeface="+mn-ea"/>
                <a:cs typeface="Calibri"/>
              </a:rPr>
              <a:t>Poor</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linkage</a:t>
            </a:r>
            <a:r>
              <a:rPr kumimoji="0" lang="lv-LV" sz="2000" b="0" i="0" u="none" strike="noStrike" kern="1200" cap="none" spc="0" normalizeH="0" baseline="0" noProof="0" dirty="0">
                <a:ln>
                  <a:noFill/>
                </a:ln>
                <a:solidFill>
                  <a:prstClr val="black"/>
                </a:solidFill>
                <a:effectLst/>
                <a:uLnTx/>
                <a:uFillTx/>
                <a:latin typeface="Calibri"/>
                <a:ea typeface="+mn-ea"/>
                <a:cs typeface="Calibri"/>
              </a:rPr>
              <a:t> to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care</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and</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retainment</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in</a:t>
            </a:r>
            <a:r>
              <a:rPr kumimoji="0" lang="lv-LV" sz="2000" b="0" i="0" u="none" strike="noStrike" kern="1200" cap="none" spc="0" normalizeH="0" baseline="0" noProof="0" dirty="0">
                <a:ln>
                  <a:noFill/>
                </a:ln>
                <a:solidFill>
                  <a:prstClr val="black"/>
                </a:solidFill>
                <a:effectLst/>
                <a:uLnTx/>
                <a:uFillTx/>
                <a:latin typeface="Calibri"/>
                <a:ea typeface="+mn-ea"/>
                <a:cs typeface="Calibri"/>
              </a:rPr>
              <a:t>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long</a:t>
            </a:r>
            <a:r>
              <a:rPr kumimoji="0" lang="lv-LV" sz="2000" b="0" i="0" u="none" strike="noStrike" kern="1200" cap="none" spc="0" normalizeH="0" baseline="0" noProof="0" dirty="0">
                <a:ln>
                  <a:noFill/>
                </a:ln>
                <a:solidFill>
                  <a:prstClr val="black"/>
                </a:solidFill>
                <a:effectLst/>
                <a:uLnTx/>
                <a:uFillTx/>
                <a:latin typeface="Calibri"/>
                <a:ea typeface="+mn-ea"/>
                <a:cs typeface="Calibri"/>
              </a:rPr>
              <a:t>-term </a:t>
            </a:r>
            <a:r>
              <a:rPr kumimoji="0" lang="lv-LV" sz="2000" b="0" i="0" u="none" strike="noStrike" kern="1200" cap="none" spc="0" normalizeH="0" baseline="0" noProof="0" dirty="0" err="1">
                <a:ln>
                  <a:noFill/>
                </a:ln>
                <a:solidFill>
                  <a:prstClr val="black"/>
                </a:solidFill>
                <a:effectLst/>
                <a:uLnTx/>
                <a:uFillTx/>
                <a:latin typeface="Calibri"/>
                <a:ea typeface="+mn-ea"/>
                <a:cs typeface="Calibri"/>
              </a:rPr>
              <a:t>care</a:t>
            </a:r>
            <a:endParaRPr kumimoji="0" lang="lv-LV" sz="2000" b="0" i="0" u="none" strike="noStrike" kern="1200" cap="none" spc="0" normalizeH="0" baseline="0" noProof="0" dirty="0">
              <a:ln>
                <a:noFill/>
              </a:ln>
              <a:solidFill>
                <a:prstClr val="black"/>
              </a:solidFill>
              <a:effectLst/>
              <a:uLnTx/>
              <a:uFillTx/>
              <a:latin typeface="Calibri"/>
              <a:ea typeface="+mn-ea"/>
              <a:cs typeface="Calibri"/>
            </a:endParaRPr>
          </a:p>
          <a:p>
            <a:pPr marL="514350" marR="0" lvl="0" indent="-457200" algn="l" defTabSz="914400" rtl="0" eaLnBrk="1" fontAlgn="auto" latinLnBrk="0" hangingPunct="1">
              <a:lnSpc>
                <a:spcPct val="90000"/>
              </a:lnSpc>
              <a:spcBef>
                <a:spcPts val="0"/>
              </a:spcBef>
              <a:spcAft>
                <a:spcPts val="60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Leads to concealment of positive serostatus </a:t>
            </a:r>
          </a:p>
          <a:p>
            <a:pPr marL="514350" marR="0" lvl="0" indent="-457200" algn="l" defTabSz="914400" rtl="0" eaLnBrk="1" fontAlgn="auto" latinLnBrk="0" hangingPunct="1">
              <a:lnSpc>
                <a:spcPct val="90000"/>
              </a:lnSpc>
              <a:spcBef>
                <a:spcPts val="0"/>
              </a:spcBef>
              <a:spcAft>
                <a:spcPts val="60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Increases the risk of HIV acquisition and progression, violence and marginalization</a:t>
            </a:r>
          </a:p>
          <a:p>
            <a:pPr marL="514350" marR="0" lvl="0" indent="-457200" algn="l" defTabSz="914400" rtl="0" eaLnBrk="1" fontAlgn="auto" latinLnBrk="0" hangingPunct="1">
              <a:lnSpc>
                <a:spcPct val="90000"/>
              </a:lnSpc>
              <a:spcBef>
                <a:spcPts val="0"/>
              </a:spcBef>
              <a:spcAft>
                <a:spcPts val="60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Reduces the access to education, employment and justice </a:t>
            </a:r>
            <a:endParaRPr kumimoji="0" lang="lv-LV" sz="2000" b="0" i="0" u="none" strike="noStrike" kern="1200" cap="none" spc="0" normalizeH="0" baseline="0" noProof="0" dirty="0">
              <a:ln>
                <a:noFill/>
              </a:ln>
              <a:solidFill>
                <a:prstClr val="black"/>
              </a:solidFill>
              <a:effectLst/>
              <a:uLnTx/>
              <a:uFillTx/>
              <a:latin typeface="Calibri"/>
              <a:ea typeface="+mn-ea"/>
              <a:cs typeface="Calibri"/>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lv-LV"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60915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5BCC175-445B-7BBA-3F74-BE3ECD37254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8619" b="26781"/>
          <a:stretch/>
        </p:blipFill>
        <p:spPr bwMode="auto">
          <a:xfrm>
            <a:off x="185666" y="3191497"/>
            <a:ext cx="1898518" cy="26384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A4E3E1-F881-59B7-231D-0DC1FEAEB3CD}"/>
              </a:ext>
            </a:extLst>
          </p:cNvPr>
          <p:cNvSpPr txBox="1"/>
          <p:nvPr/>
        </p:nvSpPr>
        <p:spPr>
          <a:xfrm>
            <a:off x="5261511" y="4448443"/>
            <a:ext cx="545695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a:cs typeface="Arial"/>
              </a:rPr>
              <a:t>UNAIDS Targets 10-10-10 by 2025</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Less than 10% of PLHIV and KPs experience HIV-related Stigma &amp; Discrimination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Less than 10% of women and girls, PLHIV and KPs experience gender inequality &amp; violence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Less than 10% of countries have punitive laws &amp; policies​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0">
            <a:extLst>
              <a:ext uri="{FF2B5EF4-FFF2-40B4-BE49-F238E27FC236}">
                <a16:creationId xmlns:a16="http://schemas.microsoft.com/office/drawing/2014/main" id="{C0A07E1F-7711-1A5A-66CB-E5ADEEDF3D4A}"/>
              </a:ext>
            </a:extLst>
          </p:cNvPr>
          <p:cNvSpPr txBox="1">
            <a:spLocks/>
          </p:cNvSpPr>
          <p:nvPr/>
        </p:nvSpPr>
        <p:spPr>
          <a:xfrm>
            <a:off x="1653676" y="45350"/>
            <a:ext cx="11482412" cy="4604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a:solidFill>
                  <a:srgbClr val="00205C"/>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Light" panose="020F0302020204030204"/>
                <a:ea typeface="+mj-ea"/>
                <a:cs typeface="Calibri" panose="020F0502020204030204" pitchFamily="34" charset="0"/>
              </a:rPr>
              <a:t>Global commitment and targets: Where are we ? </a:t>
            </a:r>
          </a:p>
        </p:txBody>
      </p:sp>
      <p:pic>
        <p:nvPicPr>
          <p:cNvPr id="8" name="Picture 7">
            <a:extLst>
              <a:ext uri="{FF2B5EF4-FFF2-40B4-BE49-F238E27FC236}">
                <a16:creationId xmlns:a16="http://schemas.microsoft.com/office/drawing/2014/main" id="{EE8D94D6-5D57-7E3A-B525-1A583C0A64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162" y="612278"/>
            <a:ext cx="1875594" cy="2370485"/>
          </a:xfrm>
          <a:prstGeom prst="rect">
            <a:avLst/>
          </a:prstGeom>
          <a:ln>
            <a:noFill/>
          </a:ln>
          <a:effectLst>
            <a:outerShdw blurRad="292100" dist="139700" dir="2700000" algn="tl" rotWithShape="0">
              <a:srgbClr val="333333">
                <a:alpha val="65000"/>
              </a:srgbClr>
            </a:outerShdw>
          </a:effectLst>
        </p:spPr>
      </p:pic>
      <p:graphicFrame>
        <p:nvGraphicFramePr>
          <p:cNvPr id="9" name="Table 8">
            <a:extLst>
              <a:ext uri="{FF2B5EF4-FFF2-40B4-BE49-F238E27FC236}">
                <a16:creationId xmlns:a16="http://schemas.microsoft.com/office/drawing/2014/main" id="{BDBFCDA7-C30B-5E72-2CA1-19377C2FDD1D}"/>
              </a:ext>
            </a:extLst>
          </p:cNvPr>
          <p:cNvGraphicFramePr>
            <a:graphicFrameLocks noGrp="1"/>
          </p:cNvGraphicFramePr>
          <p:nvPr/>
        </p:nvGraphicFramePr>
        <p:xfrm>
          <a:off x="4213481" y="2063179"/>
          <a:ext cx="7792853" cy="1889760"/>
        </p:xfrm>
        <a:graphic>
          <a:graphicData uri="http://schemas.openxmlformats.org/drawingml/2006/table">
            <a:tbl>
              <a:tblPr/>
              <a:tblGrid>
                <a:gridCol w="3017574">
                  <a:extLst>
                    <a:ext uri="{9D8B030D-6E8A-4147-A177-3AD203B41FA5}">
                      <a16:colId xmlns:a16="http://schemas.microsoft.com/office/drawing/2014/main" val="306054568"/>
                    </a:ext>
                  </a:extLst>
                </a:gridCol>
                <a:gridCol w="2696099">
                  <a:extLst>
                    <a:ext uri="{9D8B030D-6E8A-4147-A177-3AD203B41FA5}">
                      <a16:colId xmlns:a16="http://schemas.microsoft.com/office/drawing/2014/main" val="2444332095"/>
                    </a:ext>
                  </a:extLst>
                </a:gridCol>
                <a:gridCol w="1010023">
                  <a:extLst>
                    <a:ext uri="{9D8B030D-6E8A-4147-A177-3AD203B41FA5}">
                      <a16:colId xmlns:a16="http://schemas.microsoft.com/office/drawing/2014/main" val="3353171944"/>
                    </a:ext>
                  </a:extLst>
                </a:gridCol>
                <a:gridCol w="1069157">
                  <a:extLst>
                    <a:ext uri="{9D8B030D-6E8A-4147-A177-3AD203B41FA5}">
                      <a16:colId xmlns:a16="http://schemas.microsoft.com/office/drawing/2014/main" val="3223174665"/>
                    </a:ext>
                  </a:extLst>
                </a:gridCol>
              </a:tblGrid>
              <a:tr h="0">
                <a:tc>
                  <a:txBody>
                    <a:bodyPr/>
                    <a:lstStyle/>
                    <a:p>
                      <a:pPr algn="ctr"/>
                      <a:r>
                        <a:rPr lang="en-CH" sz="1600" dirty="0">
                          <a:effectLst/>
                        </a:rPr>
                        <a:t>Indicator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2F9"/>
                    </a:solidFill>
                  </a:tcPr>
                </a:tc>
                <a:tc>
                  <a:txBody>
                    <a:bodyPr/>
                    <a:lstStyle/>
                    <a:p>
                      <a:pPr algn="ctr"/>
                      <a:r>
                        <a:rPr lang="en-GB" sz="1600" dirty="0">
                          <a:effectLst/>
                        </a:rPr>
                        <a:t>L</a:t>
                      </a:r>
                      <a:r>
                        <a:rPr lang="en-CH" sz="1600" dirty="0">
                          <a:effectLst/>
                        </a:rPr>
                        <a:t>atest data available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2F9"/>
                    </a:solidFill>
                  </a:tcPr>
                </a:tc>
                <a:tc>
                  <a:txBody>
                    <a:bodyPr/>
                    <a:lstStyle/>
                    <a:p>
                      <a:pPr algn="ctr"/>
                      <a:r>
                        <a:rPr lang="en-CH" sz="1600" dirty="0">
                          <a:effectLst/>
                        </a:rPr>
                        <a:t>2025 target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2F9"/>
                    </a:solidFill>
                  </a:tcPr>
                </a:tc>
                <a:tc>
                  <a:txBody>
                    <a:bodyPr/>
                    <a:lstStyle/>
                    <a:p>
                      <a:pPr algn="ctr"/>
                      <a:r>
                        <a:rPr lang="en-CH" sz="1600" dirty="0">
                          <a:effectLst/>
                        </a:rPr>
                        <a:t>2030 target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2F9"/>
                    </a:solidFill>
                  </a:tcPr>
                </a:tc>
                <a:extLst>
                  <a:ext uri="{0D108BD9-81ED-4DB2-BD59-A6C34878D82A}">
                    <a16:rowId xmlns:a16="http://schemas.microsoft.com/office/drawing/2014/main" val="1932569118"/>
                  </a:ext>
                </a:extLst>
              </a:tr>
              <a:tr h="0">
                <a:tc>
                  <a:txBody>
                    <a:bodyPr/>
                    <a:lstStyle/>
                    <a:p>
                      <a:r>
                        <a:rPr lang="en-GB" sz="1600" dirty="0">
                          <a:effectLst/>
                          <a:latin typeface="SourceSansPro"/>
                        </a:rPr>
                        <a:t>Percentage of people living with HIV, viral hepatitis and STIs and priority populations who experience stigma and discrimination </a:t>
                      </a:r>
                      <a:endParaRPr lang="en-GB" sz="160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2F9"/>
                    </a:solidFill>
                  </a:tcPr>
                </a:tc>
                <a:tc>
                  <a:txBody>
                    <a:bodyPr/>
                    <a:lstStyle/>
                    <a:p>
                      <a:pPr algn="ctr"/>
                      <a:r>
                        <a:rPr lang="en-GB" sz="1600" dirty="0">
                          <a:effectLst/>
                          <a:latin typeface="SourceSansPro"/>
                        </a:rPr>
                        <a:t>23.6% </a:t>
                      </a:r>
                    </a:p>
                    <a:p>
                      <a:pPr algn="ctr"/>
                      <a:r>
                        <a:rPr lang="en-GB" sz="1600" dirty="0">
                          <a:effectLst/>
                          <a:latin typeface="SourceSansPro"/>
                        </a:rPr>
                        <a:t>(*HIV only, experienced S&amp;D in last 12 months)</a:t>
                      </a:r>
                      <a:endParaRPr lang="en-GB" sz="160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7EA"/>
                    </a:solidFill>
                  </a:tcPr>
                </a:tc>
                <a:tc>
                  <a:txBody>
                    <a:bodyPr/>
                    <a:lstStyle/>
                    <a:p>
                      <a:pPr algn="ctr"/>
                      <a:r>
                        <a:rPr lang="en-GB" sz="1600" dirty="0">
                          <a:effectLst/>
                          <a:latin typeface="SourceSansPro"/>
                        </a:rPr>
                        <a:t>Less than 10% </a:t>
                      </a:r>
                      <a:endParaRPr lang="en-GB" sz="160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2F9"/>
                    </a:solidFill>
                  </a:tcPr>
                </a:tc>
                <a:tc>
                  <a:txBody>
                    <a:bodyPr/>
                    <a:lstStyle/>
                    <a:p>
                      <a:pPr algn="ctr"/>
                      <a:r>
                        <a:rPr lang="en-GB" sz="1600" dirty="0">
                          <a:effectLst/>
                          <a:latin typeface="SourceSansPro"/>
                        </a:rPr>
                        <a:t>Less than 10% </a:t>
                      </a:r>
                      <a:endParaRPr lang="en-GB" sz="160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2F9"/>
                    </a:solidFill>
                  </a:tcPr>
                </a:tc>
                <a:extLst>
                  <a:ext uri="{0D108BD9-81ED-4DB2-BD59-A6C34878D82A}">
                    <a16:rowId xmlns:a16="http://schemas.microsoft.com/office/drawing/2014/main" val="3808622850"/>
                  </a:ext>
                </a:extLst>
              </a:tr>
            </a:tbl>
          </a:graphicData>
        </a:graphic>
      </p:graphicFrame>
      <p:sp>
        <p:nvSpPr>
          <p:cNvPr id="10" name="TextBox 9">
            <a:extLst>
              <a:ext uri="{FF2B5EF4-FFF2-40B4-BE49-F238E27FC236}">
                <a16:creationId xmlns:a16="http://schemas.microsoft.com/office/drawing/2014/main" id="{4284B998-5929-2A55-1BDE-F2A7B323CC89}"/>
              </a:ext>
            </a:extLst>
          </p:cNvPr>
          <p:cNvSpPr txBox="1"/>
          <p:nvPr/>
        </p:nvSpPr>
        <p:spPr>
          <a:xfrm>
            <a:off x="4354808" y="536889"/>
            <a:ext cx="779285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The world is off track to ensure less than 10% of the general population reports discriminatory attitudes towards people living with HIV by 2025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group of people walking&#10;&#10;Description automatically generated">
            <a:extLst>
              <a:ext uri="{FF2B5EF4-FFF2-40B4-BE49-F238E27FC236}">
                <a16:creationId xmlns:a16="http://schemas.microsoft.com/office/drawing/2014/main" id="{D5D93AFA-D9D0-CBE3-B983-481EAE867F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2572" y="3225710"/>
            <a:ext cx="1748195" cy="2638462"/>
          </a:xfrm>
          <a:prstGeom prst="rect">
            <a:avLst/>
          </a:prstGeom>
        </p:spPr>
      </p:pic>
      <p:pic>
        <p:nvPicPr>
          <p:cNvPr id="12" name="Picture 11" descr="A blue sign with white text and blue arrows&#10;&#10;Description automatically generated">
            <a:extLst>
              <a:ext uri="{FF2B5EF4-FFF2-40B4-BE49-F238E27FC236}">
                <a16:creationId xmlns:a16="http://schemas.microsoft.com/office/drawing/2014/main" id="{E0767E77-E66C-7B45-DDD6-8D4A8EDAB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2572" y="637574"/>
            <a:ext cx="1748195" cy="2370485"/>
          </a:xfrm>
          <a:prstGeom prst="rect">
            <a:avLst/>
          </a:prstGeom>
        </p:spPr>
      </p:pic>
    </p:spTree>
    <p:extLst>
      <p:ext uri="{BB962C8B-B14F-4D97-AF65-F5344CB8AC3E}">
        <p14:creationId xmlns:p14="http://schemas.microsoft.com/office/powerpoint/2010/main" val="266282120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9825-B2C9-7204-4541-C99F1C36EBA2}"/>
              </a:ext>
            </a:extLst>
          </p:cNvPr>
          <p:cNvSpPr>
            <a:spLocks noGrp="1"/>
          </p:cNvSpPr>
          <p:nvPr>
            <p:ph type="title"/>
          </p:nvPr>
        </p:nvSpPr>
        <p:spPr>
          <a:xfrm>
            <a:off x="317500" y="-207600"/>
            <a:ext cx="11277600" cy="1004888"/>
          </a:xfrm>
        </p:spPr>
        <p:txBody>
          <a:bodyPr>
            <a:normAutofit/>
          </a:bodyPr>
          <a:lstStyle/>
          <a:p>
            <a:pPr algn="ctr"/>
            <a:r>
              <a:rPr lang="en-CH" sz="3200" dirty="0"/>
              <a:t>WHO Guiding Documents (healthcare setting)</a:t>
            </a:r>
          </a:p>
        </p:txBody>
      </p:sp>
      <p:pic>
        <p:nvPicPr>
          <p:cNvPr id="5" name="Picture 4">
            <a:extLst>
              <a:ext uri="{FF2B5EF4-FFF2-40B4-BE49-F238E27FC236}">
                <a16:creationId xmlns:a16="http://schemas.microsoft.com/office/drawing/2014/main" id="{7715C92B-595F-B3AE-C294-896BE4D25648}"/>
              </a:ext>
            </a:extLst>
          </p:cNvPr>
          <p:cNvPicPr>
            <a:picLocks noChangeAspect="1"/>
          </p:cNvPicPr>
          <p:nvPr/>
        </p:nvPicPr>
        <p:blipFill>
          <a:blip r:embed="rId3"/>
          <a:stretch>
            <a:fillRect/>
          </a:stretch>
        </p:blipFill>
        <p:spPr>
          <a:xfrm>
            <a:off x="6352778" y="631687"/>
            <a:ext cx="2390237" cy="2797313"/>
          </a:xfrm>
          <a:prstGeom prst="rect">
            <a:avLst/>
          </a:prstGeom>
          <a:ln>
            <a:solidFill>
              <a:srgbClr val="002060"/>
            </a:solidFill>
          </a:ln>
        </p:spPr>
      </p:pic>
      <p:pic>
        <p:nvPicPr>
          <p:cNvPr id="6" name="Picture 5">
            <a:extLst>
              <a:ext uri="{FF2B5EF4-FFF2-40B4-BE49-F238E27FC236}">
                <a16:creationId xmlns:a16="http://schemas.microsoft.com/office/drawing/2014/main" id="{AD9B88AF-D725-7FA5-5016-824A7E226A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8426" y="616077"/>
            <a:ext cx="2296674" cy="2797313"/>
          </a:xfrm>
          <a:prstGeom prst="rect">
            <a:avLst/>
          </a:prstGeom>
          <a:ln>
            <a:solidFill>
              <a:schemeClr val="bg1">
                <a:lumMod val="50000"/>
              </a:schemeClr>
            </a:solidFill>
          </a:ln>
        </p:spPr>
      </p:pic>
      <p:pic>
        <p:nvPicPr>
          <p:cNvPr id="7" name="Picture 6" descr="A screenshot of a video game&#10;&#10;Description automatically generated with medium confidence">
            <a:extLst>
              <a:ext uri="{FF2B5EF4-FFF2-40B4-BE49-F238E27FC236}">
                <a16:creationId xmlns:a16="http://schemas.microsoft.com/office/drawing/2014/main" id="{8815E52D-EAB7-4E36-D8D1-8AECF2D2AC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5749" y="3703944"/>
            <a:ext cx="2317342" cy="3035665"/>
          </a:xfrm>
          <a:prstGeom prst="rect">
            <a:avLst/>
          </a:prstGeom>
        </p:spPr>
      </p:pic>
      <p:pic>
        <p:nvPicPr>
          <p:cNvPr id="8" name="Picture 7" descr="Text&#10;&#10;Description automatically generated">
            <a:extLst>
              <a:ext uri="{FF2B5EF4-FFF2-40B4-BE49-F238E27FC236}">
                <a16:creationId xmlns:a16="http://schemas.microsoft.com/office/drawing/2014/main" id="{4B165C00-10CA-4DB4-F888-7F8B5A654D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42852" y="585398"/>
            <a:ext cx="2390238" cy="2827992"/>
          </a:xfrm>
          <a:prstGeom prst="rect">
            <a:avLst/>
          </a:prstGeom>
        </p:spPr>
      </p:pic>
      <p:pic>
        <p:nvPicPr>
          <p:cNvPr id="9" name="Picture 8" descr="Text&#10;&#10;Description automatically generated">
            <a:extLst>
              <a:ext uri="{FF2B5EF4-FFF2-40B4-BE49-F238E27FC236}">
                <a16:creationId xmlns:a16="http://schemas.microsoft.com/office/drawing/2014/main" id="{8414D1F2-EDE9-E206-2354-E594E0D254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4474" y="771750"/>
            <a:ext cx="1785560" cy="2101790"/>
          </a:xfrm>
          <a:prstGeom prst="rect">
            <a:avLst/>
          </a:prstGeom>
        </p:spPr>
      </p:pic>
      <p:pic>
        <p:nvPicPr>
          <p:cNvPr id="10" name="Picture 9" descr="A picture containing text, screenshot, font, design&#10;&#10;Description automatically generated">
            <a:extLst>
              <a:ext uri="{FF2B5EF4-FFF2-40B4-BE49-F238E27FC236}">
                <a16:creationId xmlns:a16="http://schemas.microsoft.com/office/drawing/2014/main" id="{46AAA682-98B7-3A42-E2BC-4B6D85BAD5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52778" y="3648688"/>
            <a:ext cx="2390240" cy="3035665"/>
          </a:xfrm>
          <a:prstGeom prst="rect">
            <a:avLst/>
          </a:prstGeom>
        </p:spPr>
      </p:pic>
      <p:pic>
        <p:nvPicPr>
          <p:cNvPr id="11" name="Picture 10" descr="A cover of a book&#10;&#10;Description automatically generated with low confidence">
            <a:extLst>
              <a:ext uri="{FF2B5EF4-FFF2-40B4-BE49-F238E27FC236}">
                <a16:creationId xmlns:a16="http://schemas.microsoft.com/office/drawing/2014/main" id="{D53E4622-C956-C7E4-00B9-680D4D36E1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43888" y="3703944"/>
            <a:ext cx="2278183" cy="3035665"/>
          </a:xfrm>
          <a:prstGeom prst="rect">
            <a:avLst/>
          </a:prstGeom>
        </p:spPr>
      </p:pic>
      <p:pic>
        <p:nvPicPr>
          <p:cNvPr id="3" name="Picture 2">
            <a:extLst>
              <a:ext uri="{FF2B5EF4-FFF2-40B4-BE49-F238E27FC236}">
                <a16:creationId xmlns:a16="http://schemas.microsoft.com/office/drawing/2014/main" id="{60E818F0-D5EF-2802-570B-498FBDEB874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11579" y="3100155"/>
            <a:ext cx="1775862" cy="2503675"/>
          </a:xfrm>
          <a:prstGeom prst="rect">
            <a:avLst/>
          </a:prstGeom>
        </p:spPr>
      </p:pic>
    </p:spTree>
    <p:extLst>
      <p:ext uri="{BB962C8B-B14F-4D97-AF65-F5344CB8AC3E}">
        <p14:creationId xmlns:p14="http://schemas.microsoft.com/office/powerpoint/2010/main" val="17696916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colorful lines&#10;&#10;Description automatically generated">
            <a:extLst>
              <a:ext uri="{FF2B5EF4-FFF2-40B4-BE49-F238E27FC236}">
                <a16:creationId xmlns:a16="http://schemas.microsoft.com/office/drawing/2014/main" id="{4F61CFF6-EFFD-193B-61B8-6D61159F7A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47282" y="835297"/>
            <a:ext cx="3366775" cy="4951141"/>
          </a:xfrm>
          <a:prstGeom prst="rect">
            <a:avLst/>
          </a:prstGeom>
          <a:noFill/>
          <a:ln>
            <a:solidFill>
              <a:schemeClr val="accent6"/>
            </a:solidFill>
          </a:ln>
        </p:spPr>
      </p:pic>
      <p:sp>
        <p:nvSpPr>
          <p:cNvPr id="2" name="TextBox 1">
            <a:extLst>
              <a:ext uri="{FF2B5EF4-FFF2-40B4-BE49-F238E27FC236}">
                <a16:creationId xmlns:a16="http://schemas.microsoft.com/office/drawing/2014/main" id="{DB8E9D7E-B692-0344-9D15-93E455CA17AE}"/>
              </a:ext>
            </a:extLst>
          </p:cNvPr>
          <p:cNvSpPr txBox="1"/>
          <p:nvPr/>
        </p:nvSpPr>
        <p:spPr>
          <a:xfrm>
            <a:off x="1289024" y="0"/>
            <a:ext cx="104250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Light" panose="020F0302020204030204"/>
                <a:ea typeface="+mn-ea"/>
                <a:cs typeface="+mn-cs"/>
              </a:rPr>
              <a:t>Range of interventions that can address different aspect of S&amp;D for key populations</a:t>
            </a:r>
          </a:p>
        </p:txBody>
      </p:sp>
      <p:pic>
        <p:nvPicPr>
          <p:cNvPr id="7" name="Picture 6">
            <a:extLst>
              <a:ext uri="{FF2B5EF4-FFF2-40B4-BE49-F238E27FC236}">
                <a16:creationId xmlns:a16="http://schemas.microsoft.com/office/drawing/2014/main" id="{6D5B3D0F-DA89-DB2B-F6C1-766D61EF4B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987" y="1091070"/>
            <a:ext cx="7772400" cy="4439594"/>
          </a:xfrm>
          <a:prstGeom prst="rect">
            <a:avLst/>
          </a:prstGeom>
        </p:spPr>
      </p:pic>
    </p:spTree>
    <p:extLst>
      <p:ext uri="{BB962C8B-B14F-4D97-AF65-F5344CB8AC3E}">
        <p14:creationId xmlns:p14="http://schemas.microsoft.com/office/powerpoint/2010/main" val="416838779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a:extLst>
              <a:ext uri="{FF2B5EF4-FFF2-40B4-BE49-F238E27FC236}">
                <a16:creationId xmlns:a16="http://schemas.microsoft.com/office/drawing/2014/main" id="{7AF07F72-50A4-421B-BE36-38185DCD2388}"/>
              </a:ext>
            </a:extLst>
          </p:cNvPr>
          <p:cNvSpPr txBox="1"/>
          <p:nvPr/>
        </p:nvSpPr>
        <p:spPr>
          <a:xfrm>
            <a:off x="6420216" y="5636687"/>
            <a:ext cx="5194721" cy="69249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B53563"/>
                </a:solidFill>
                <a:effectLst/>
                <a:uLnTx/>
                <a:uFillTx/>
                <a:latin typeface="Nunito"/>
                <a:ea typeface="+mn-lt"/>
                <a:cs typeface="Calibri" panose="020F0502020204030204"/>
              </a:rPr>
              <a:t>A key initiative to meet the societal enabler targets of the Global AIDS Strategy 2021-2026 and ensure accountability to the 2021 Political Declaration on HIV/AIDS</a:t>
            </a:r>
            <a:endParaRPr kumimoji="0" lang="en-US" sz="1200" b="0" i="0" u="none" strike="noStrike" kern="1200" cap="none" spc="0" normalizeH="0" baseline="0" noProof="0" dirty="0">
              <a:ln>
                <a:noFill/>
              </a:ln>
              <a:solidFill>
                <a:srgbClr val="B53563"/>
              </a:solidFill>
              <a:effectLst/>
              <a:uLnTx/>
              <a:uFillTx/>
              <a:latin typeface="Calibri" panose="020F0502020204030204"/>
              <a:ea typeface="Calibri"/>
              <a:cs typeface="Calibri"/>
            </a:endParaRPr>
          </a:p>
        </p:txBody>
      </p:sp>
      <p:pic>
        <p:nvPicPr>
          <p:cNvPr id="15" name="Picture 15">
            <a:extLst>
              <a:ext uri="{FF2B5EF4-FFF2-40B4-BE49-F238E27FC236}">
                <a16:creationId xmlns:a16="http://schemas.microsoft.com/office/drawing/2014/main" id="{1E67A648-C9D3-4CD2-9AE0-38F10723C5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2623" y="2959333"/>
            <a:ext cx="4304667" cy="2281488"/>
          </a:xfrm>
          <a:prstGeom prst="rect">
            <a:avLst/>
          </a:prstGeom>
        </p:spPr>
      </p:pic>
      <p:pic>
        <p:nvPicPr>
          <p:cNvPr id="2" name="Picture 2" descr="Logo, company name&#10;&#10;Description automatically generated">
            <a:extLst>
              <a:ext uri="{FF2B5EF4-FFF2-40B4-BE49-F238E27FC236}">
                <a16:creationId xmlns:a16="http://schemas.microsoft.com/office/drawing/2014/main" id="{7E5A9BDA-6508-4E5F-858F-0231BADFD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4526" y="207327"/>
            <a:ext cx="4315637" cy="2349249"/>
          </a:xfrm>
          <a:prstGeom prst="rect">
            <a:avLst/>
          </a:prstGeom>
        </p:spPr>
      </p:pic>
      <p:pic>
        <p:nvPicPr>
          <p:cNvPr id="4" name="Picture 4" descr="Background pattern&#10;&#10;Description automatically generated">
            <a:extLst>
              <a:ext uri="{FF2B5EF4-FFF2-40B4-BE49-F238E27FC236}">
                <a16:creationId xmlns:a16="http://schemas.microsoft.com/office/drawing/2014/main" id="{16ACD096-B451-6E4C-DCB1-9CEB4F80C8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62" y="-1484"/>
            <a:ext cx="5920618" cy="6860967"/>
          </a:xfrm>
          <a:prstGeom prst="rect">
            <a:avLst/>
          </a:prstGeom>
        </p:spPr>
      </p:pic>
      <p:pic>
        <p:nvPicPr>
          <p:cNvPr id="3" name="Picture 2">
            <a:extLst>
              <a:ext uri="{FF2B5EF4-FFF2-40B4-BE49-F238E27FC236}">
                <a16:creationId xmlns:a16="http://schemas.microsoft.com/office/drawing/2014/main" id="{448109ED-BD63-9180-683B-5ECD3FA0590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1700" y="0"/>
            <a:ext cx="5054600" cy="6858000"/>
          </a:xfrm>
          <a:prstGeom prst="rect">
            <a:avLst/>
          </a:prstGeom>
        </p:spPr>
      </p:pic>
    </p:spTree>
    <p:extLst>
      <p:ext uri="{BB962C8B-B14F-4D97-AF65-F5344CB8AC3E}">
        <p14:creationId xmlns:p14="http://schemas.microsoft.com/office/powerpoint/2010/main" val="307810115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93F0DC-BD7A-193F-F9C4-4011C33DBC26}"/>
              </a:ext>
            </a:extLst>
          </p:cNvPr>
          <p:cNvSpPr>
            <a:spLocks noGrp="1"/>
          </p:cNvSpPr>
          <p:nvPr>
            <p:ph type="title"/>
          </p:nvPr>
        </p:nvSpPr>
        <p:spPr>
          <a:xfrm>
            <a:off x="398637" y="401538"/>
            <a:ext cx="6930851" cy="3257307"/>
          </a:xfrm>
        </p:spPr>
        <p:txBody>
          <a:bodyPr anchor="ctr" anchorCtr="0">
            <a:noAutofit/>
          </a:bodyPr>
          <a:lstStyle/>
          <a:p>
            <a:r>
              <a:rPr lang="en-GB" sz="3600" noProof="0" dirty="0"/>
              <a:t>Ensuring quality health care by reducing HIV-related stigma and discrimination</a:t>
            </a:r>
            <a:br>
              <a:rPr lang="en-GB" sz="3600" noProof="0" dirty="0"/>
            </a:br>
            <a:br>
              <a:rPr lang="en-GB" sz="3600" noProof="0" dirty="0"/>
            </a:br>
            <a:endParaRPr lang="en-GB" sz="3600" dirty="0">
              <a:latin typeface="+mn-lt"/>
            </a:endParaRPr>
          </a:p>
        </p:txBody>
      </p:sp>
      <p:pic>
        <p:nvPicPr>
          <p:cNvPr id="3" name="Picture 2" descr="A blue cover with white circles and dots&#10;&#10;Description automatically generated">
            <a:extLst>
              <a:ext uri="{FF2B5EF4-FFF2-40B4-BE49-F238E27FC236}">
                <a16:creationId xmlns:a16="http://schemas.microsoft.com/office/drawing/2014/main" id="{123C1F87-356C-33D0-BD42-1759D9D86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5138" y="898954"/>
            <a:ext cx="3814762" cy="5391694"/>
          </a:xfrm>
          <a:prstGeom prst="rect">
            <a:avLst/>
          </a:prstGeom>
        </p:spPr>
      </p:pic>
    </p:spTree>
    <p:extLst>
      <p:ext uri="{BB962C8B-B14F-4D97-AF65-F5344CB8AC3E}">
        <p14:creationId xmlns:p14="http://schemas.microsoft.com/office/powerpoint/2010/main" val="35203716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43D958E-C0A8-897F-0A0B-3DE57ED8178A}"/>
              </a:ext>
            </a:extLst>
          </p:cNvPr>
          <p:cNvSpPr>
            <a:spLocks noGrp="1"/>
          </p:cNvSpPr>
          <p:nvPr>
            <p:ph type="title"/>
          </p:nvPr>
        </p:nvSpPr>
        <p:spPr>
          <a:xfrm>
            <a:off x="457200" y="-251178"/>
            <a:ext cx="11277600" cy="1004888"/>
          </a:xfrm>
        </p:spPr>
        <p:txBody>
          <a:bodyPr>
            <a:normAutofit/>
          </a:bodyPr>
          <a:lstStyle/>
          <a:p>
            <a:pPr algn="ctr"/>
            <a:r>
              <a:rPr lang="en-CH" sz="3200" dirty="0"/>
              <a:t>Primary health care and quality lens</a:t>
            </a:r>
          </a:p>
        </p:txBody>
      </p:sp>
      <p:sp>
        <p:nvSpPr>
          <p:cNvPr id="4" name="TextBox 3">
            <a:extLst>
              <a:ext uri="{FF2B5EF4-FFF2-40B4-BE49-F238E27FC236}">
                <a16:creationId xmlns:a16="http://schemas.microsoft.com/office/drawing/2014/main" id="{05786B40-068B-F1F8-D42D-5F54C1DDC7E8}"/>
              </a:ext>
            </a:extLst>
          </p:cNvPr>
          <p:cNvSpPr txBox="1"/>
          <p:nvPr/>
        </p:nvSpPr>
        <p:spPr>
          <a:xfrm>
            <a:off x="301200" y="722303"/>
            <a:ext cx="5492338" cy="532453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Shift towards Primary Health Care (PHC)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Advances in HIV prevention and treatment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Reductions in dedicated HIV funding</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a:rPr>
              <a:t>Benefits of addressing S&amp;D</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rPr>
              <a:t>Strengthens PHC while addressing disease-specific goals through convergence.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B8627F-5621-904D-3CC2-89CAB95675EE}"/>
              </a:ext>
            </a:extLst>
          </p:cNvPr>
          <p:cNvSpPr txBox="1"/>
          <p:nvPr/>
        </p:nvSpPr>
        <p:spPr>
          <a:xfrm>
            <a:off x="6398464" y="722303"/>
            <a:ext cx="5188873" cy="433965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Quality lens</a:t>
            </a:r>
            <a:endParaRPr kumimoji="0" lang="en-GB"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High-quality health care ensures that </a:t>
            </a:r>
            <a:r>
              <a:rPr kumimoji="0" lang="en-GB" sz="24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everyone </a:t>
            </a:r>
            <a:r>
              <a:rPr kumimoji="0" lang="en-GB"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can access essential services, supporting their </a:t>
            </a:r>
            <a:r>
              <a:rPr kumimoji="0" lang="en-GB" sz="24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right to health</a:t>
            </a:r>
            <a:r>
              <a:rPr kumimoji="0" lang="en-GB"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By enhancing outcomes and promoting equity, it also advances UHC  and overall community health.</a:t>
            </a:r>
            <a:endParaRPr kumimoji="0" lang="en-GB" sz="24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ular Callout 6">
            <a:extLst>
              <a:ext uri="{FF2B5EF4-FFF2-40B4-BE49-F238E27FC236}">
                <a16:creationId xmlns:a16="http://schemas.microsoft.com/office/drawing/2014/main" id="{C1823308-EE81-D0F2-B19A-72459D06D4B2}"/>
              </a:ext>
            </a:extLst>
          </p:cNvPr>
          <p:cNvSpPr/>
          <p:nvPr/>
        </p:nvSpPr>
        <p:spPr>
          <a:xfrm>
            <a:off x="4589692" y="4272526"/>
            <a:ext cx="4205287" cy="2220912"/>
          </a:xfrm>
          <a:prstGeom prst="wedge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ourceSansPro"/>
                <a:ea typeface="+mn-ea"/>
                <a:cs typeface="+mn-cs"/>
              </a:rPr>
              <a:t>*</a:t>
            </a:r>
            <a:r>
              <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rPr>
              <a:t>critical that PHC facilities and workers  have the environment and skills to deliver quality, stigma- free services</a:t>
            </a:r>
          </a:p>
        </p:txBody>
      </p:sp>
      <p:sp>
        <p:nvSpPr>
          <p:cNvPr id="9" name="TextBox 8">
            <a:extLst>
              <a:ext uri="{FF2B5EF4-FFF2-40B4-BE49-F238E27FC236}">
                <a16:creationId xmlns:a16="http://schemas.microsoft.com/office/drawing/2014/main" id="{811A3F4C-6AD5-AC29-7FAB-3FC5EECFA980}"/>
              </a:ext>
            </a:extLst>
          </p:cNvPr>
          <p:cNvSpPr txBox="1"/>
          <p:nvPr/>
        </p:nvSpPr>
        <p:spPr>
          <a:xfrm>
            <a:off x="9982200" y="583479"/>
            <a:ext cx="10363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44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8CFD-C031-CB73-E7AB-3242E266B7D4}"/>
              </a:ext>
            </a:extLst>
          </p:cNvPr>
          <p:cNvSpPr>
            <a:spLocks noGrp="1"/>
          </p:cNvSpPr>
          <p:nvPr>
            <p:ph type="title"/>
          </p:nvPr>
        </p:nvSpPr>
        <p:spPr>
          <a:xfrm>
            <a:off x="144856" y="1272827"/>
            <a:ext cx="11349054" cy="698780"/>
          </a:xfrm>
        </p:spPr>
        <p:txBody>
          <a:bodyPr/>
          <a:lstStyle/>
          <a:p>
            <a:r>
              <a:rPr lang="en-US" sz="4000" dirty="0"/>
              <a:t>Definition of Communication</a:t>
            </a:r>
            <a:endParaRPr lang="en-ZM" sz="4000" dirty="0"/>
          </a:p>
        </p:txBody>
      </p:sp>
      <p:sp>
        <p:nvSpPr>
          <p:cNvPr id="3" name="Content Placeholder 2">
            <a:extLst>
              <a:ext uri="{FF2B5EF4-FFF2-40B4-BE49-F238E27FC236}">
                <a16:creationId xmlns:a16="http://schemas.microsoft.com/office/drawing/2014/main" id="{4B73E1D1-F3F9-1B1E-0F93-6B73E650561F}"/>
              </a:ext>
            </a:extLst>
          </p:cNvPr>
          <p:cNvSpPr>
            <a:spLocks noGrp="1"/>
          </p:cNvSpPr>
          <p:nvPr>
            <p:ph idx="1"/>
          </p:nvPr>
        </p:nvSpPr>
        <p:spPr>
          <a:xfrm>
            <a:off x="144855" y="2100405"/>
            <a:ext cx="11349055" cy="4046898"/>
          </a:xfrm>
        </p:spPr>
        <p:txBody>
          <a:bodyPr/>
          <a:lstStyle/>
          <a:p>
            <a:r>
              <a:rPr lang="en-ZM" dirty="0">
                <a:solidFill>
                  <a:srgbClr val="000000"/>
                </a:solidFill>
                <a:effectLst/>
                <a:ea typeface="Times New Roman" panose="02020603050405020304" pitchFamily="18" charset="0"/>
                <a:cs typeface="Aptos" panose="020B0004020202020204" pitchFamily="34" charset="0"/>
              </a:rPr>
              <a:t>Communication is the process of transmitting information and common understanding from one person to another.</a:t>
            </a:r>
            <a:r>
              <a:rPr lang="en-US" dirty="0">
                <a:solidFill>
                  <a:srgbClr val="000000"/>
                </a:solidFill>
                <a:effectLst/>
                <a:ea typeface="Times New Roman" panose="02020603050405020304" pitchFamily="18" charset="0"/>
                <a:cs typeface="Aptos" panose="020B0004020202020204" pitchFamily="34" charset="0"/>
              </a:rPr>
              <a:t> </a:t>
            </a:r>
            <a:r>
              <a:rPr lang="en-US" i="1" dirty="0">
                <a:solidFill>
                  <a:srgbClr val="000000"/>
                </a:solidFill>
                <a:effectLst/>
                <a:ea typeface="Times New Roman" panose="02020603050405020304" pitchFamily="18" charset="0"/>
                <a:cs typeface="Aptos" panose="020B0004020202020204" pitchFamily="34" charset="0"/>
              </a:rPr>
              <a:t>(Keyton, J (2011)</a:t>
            </a:r>
          </a:p>
          <a:p>
            <a:pPr marL="0" indent="0">
              <a:buNone/>
            </a:pPr>
            <a:endParaRPr lang="en-US" i="1" dirty="0">
              <a:solidFill>
                <a:srgbClr val="000000"/>
              </a:solidFill>
              <a:effectLst/>
              <a:ea typeface="Times New Roman" panose="02020603050405020304" pitchFamily="18" charset="0"/>
              <a:cs typeface="Aptos" panose="020B0004020202020204" pitchFamily="34" charset="0"/>
            </a:endParaRPr>
          </a:p>
          <a:p>
            <a:endParaRPr lang="en-US" dirty="0">
              <a:solidFill>
                <a:srgbClr val="000000"/>
              </a:solidFill>
              <a:effectLst/>
              <a:ea typeface="Times New Roman" panose="02020603050405020304" pitchFamily="18" charset="0"/>
              <a:cs typeface="Aptos" panose="020B0004020202020204" pitchFamily="34" charset="0"/>
            </a:endParaRPr>
          </a:p>
          <a:p>
            <a:r>
              <a:rPr lang="en-ZM" dirty="0">
                <a:solidFill>
                  <a:srgbClr val="000000"/>
                </a:solidFill>
                <a:effectLst/>
                <a:ea typeface="Times New Roman" panose="02020603050405020304" pitchFamily="18" charset="0"/>
                <a:cs typeface="Aptos" panose="020B0004020202020204" pitchFamily="34" charset="0"/>
              </a:rPr>
              <a:t>Communication is the exchange of information between individuals through a common system of symbols, signs, or behavior.</a:t>
            </a:r>
            <a:r>
              <a:rPr lang="en-US" i="1" dirty="0">
                <a:solidFill>
                  <a:srgbClr val="000000"/>
                </a:solidFill>
                <a:effectLst/>
                <a:ea typeface="Times New Roman" panose="02020603050405020304" pitchFamily="18" charset="0"/>
                <a:cs typeface="Aptos" panose="020B0004020202020204" pitchFamily="34" charset="0"/>
              </a:rPr>
              <a:t>(Webster Dictionary, 2023)</a:t>
            </a:r>
          </a:p>
          <a:p>
            <a:pPr marL="0" indent="0">
              <a:buNone/>
            </a:pPr>
            <a:endParaRPr lang="en-US" i="1" dirty="0">
              <a:solidFill>
                <a:srgbClr val="000000"/>
              </a:solidFill>
              <a:effectLst/>
              <a:ea typeface="Times New Roman" panose="02020603050405020304" pitchFamily="18" charset="0"/>
              <a:cs typeface="Aptos" panose="020B0004020202020204" pitchFamily="34" charset="0"/>
            </a:endParaRPr>
          </a:p>
          <a:p>
            <a:endParaRPr lang="en-US" dirty="0">
              <a:solidFill>
                <a:srgbClr val="000000"/>
              </a:solidFill>
              <a:effectLst/>
              <a:ea typeface="Times New Roman" panose="02020603050405020304" pitchFamily="18" charset="0"/>
              <a:cs typeface="Aptos" panose="020B0004020202020204" pitchFamily="34" charset="0"/>
            </a:endParaRPr>
          </a:p>
          <a:p>
            <a:r>
              <a:rPr lang="en-ZM" dirty="0">
                <a:solidFill>
                  <a:srgbClr val="000000"/>
                </a:solidFill>
                <a:effectLst/>
                <a:ea typeface="Times New Roman" panose="02020603050405020304" pitchFamily="18" charset="0"/>
                <a:cs typeface="Aptos" panose="020B0004020202020204" pitchFamily="34" charset="0"/>
              </a:rPr>
              <a:t>Communication is the process by which people use messages to generate meanings within and across various contexts, cultures, channels, and media</a:t>
            </a:r>
            <a:r>
              <a:rPr lang="en-US" dirty="0">
                <a:solidFill>
                  <a:srgbClr val="000000"/>
                </a:solidFill>
                <a:effectLst/>
                <a:ea typeface="Times New Roman" panose="02020603050405020304" pitchFamily="18" charset="0"/>
                <a:cs typeface="Aptos" panose="020B0004020202020204" pitchFamily="34" charset="0"/>
              </a:rPr>
              <a:t>. </a:t>
            </a:r>
            <a:r>
              <a:rPr lang="en-US" i="1" dirty="0">
                <a:solidFill>
                  <a:srgbClr val="000000"/>
                </a:solidFill>
                <a:effectLst/>
                <a:ea typeface="Times New Roman" panose="02020603050405020304" pitchFamily="18" charset="0"/>
                <a:cs typeface="Aptos" panose="020B0004020202020204" pitchFamily="34" charset="0"/>
              </a:rPr>
              <a:t>(West, R &amp; Turner, L.H, 2018)</a:t>
            </a:r>
            <a:br>
              <a:rPr lang="en-ZM" dirty="0">
                <a:solidFill>
                  <a:srgbClr val="000000"/>
                </a:solidFill>
                <a:effectLst/>
                <a:ea typeface="Times New Roman" panose="02020603050405020304" pitchFamily="18" charset="0"/>
                <a:cs typeface="Aptos" panose="020B0004020202020204" pitchFamily="34" charset="0"/>
              </a:rPr>
            </a:br>
            <a:endParaRPr lang="en-ZM" dirty="0">
              <a:effectLst/>
              <a:ea typeface="Aptos" panose="020B0004020202020204" pitchFamily="34" charset="0"/>
              <a:cs typeface="Aptos" panose="020B0004020202020204" pitchFamily="34" charset="0"/>
            </a:endParaRPr>
          </a:p>
        </p:txBody>
      </p:sp>
      <p:sp>
        <p:nvSpPr>
          <p:cNvPr id="4" name="Date Placeholder 3">
            <a:extLst>
              <a:ext uri="{FF2B5EF4-FFF2-40B4-BE49-F238E27FC236}">
                <a16:creationId xmlns:a16="http://schemas.microsoft.com/office/drawing/2014/main" id="{B7825467-04D2-490D-0B64-F84ADE3800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D5DB06AF-9408-7D69-C928-5DB928D0A4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a:ea typeface="+mn-ea"/>
                <a:cs typeface="+mn-cs"/>
              </a:rPr>
              <a:t>The foundations for “good” </a:t>
            </a:r>
            <a:r>
              <a:rPr lang="en-GB" dirty="0">
                <a:solidFill>
                  <a:srgbClr val="000000"/>
                </a:solidFill>
                <a:latin typeface="Verdana"/>
              </a:rPr>
              <a:t>c</a:t>
            </a:r>
            <a:r>
              <a:rPr kumimoji="0" lang="en-GB" sz="1000" b="0" i="0" u="none" strike="noStrike" kern="1200" cap="none" spc="0" normalizeH="0" baseline="0" noProof="0" dirty="0" err="1">
                <a:ln>
                  <a:noFill/>
                </a:ln>
                <a:solidFill>
                  <a:srgbClr val="000000"/>
                </a:solidFill>
                <a:effectLst/>
                <a:uLnTx/>
                <a:uFillTx/>
                <a:latin typeface="Verdana"/>
                <a:ea typeface="+mn-ea"/>
                <a:cs typeface="+mn-cs"/>
              </a:rPr>
              <a:t>ommunications</a:t>
            </a:r>
            <a:endParaRPr kumimoji="0" lang="en-GB" sz="10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44687707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BF8CBD0-76DC-364F-BCCC-A596E7EACFE9}"/>
              </a:ext>
            </a:extLst>
          </p:cNvPr>
          <p:cNvSpPr>
            <a:spLocks noGrp="1"/>
          </p:cNvSpPr>
          <p:nvPr>
            <p:ph type="ftr" sz="quarter" idx="11"/>
          </p:nvPr>
        </p:nvSpPr>
        <p:spPr>
          <a:xfrm>
            <a:off x="5133246" y="6492875"/>
            <a:ext cx="622055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5C"/>
                </a:solidFill>
                <a:effectLst/>
                <a:uLnTx/>
                <a:uFillTx/>
                <a:latin typeface="Calibri" panose="020F0502020204030204"/>
                <a:ea typeface="+mn-ea"/>
                <a:cs typeface="+mn-cs"/>
              </a:rPr>
              <a:t>From Stangl et al. The Health Stigma and Discrimination Framework: a global, crosscutting framework to inform research, intervention development, and policy on health-related stigmas. BMC Med. 2019;17:31.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
        <p:nvSpPr>
          <p:cNvPr id="14" name="Title 2">
            <a:extLst>
              <a:ext uri="{FF2B5EF4-FFF2-40B4-BE49-F238E27FC236}">
                <a16:creationId xmlns:a16="http://schemas.microsoft.com/office/drawing/2014/main" id="{77FECDB0-0227-B0C8-E0CC-D882B3FEF17D}"/>
              </a:ext>
            </a:extLst>
          </p:cNvPr>
          <p:cNvSpPr>
            <a:spLocks noGrp="1"/>
          </p:cNvSpPr>
          <p:nvPr>
            <p:ph type="title"/>
          </p:nvPr>
        </p:nvSpPr>
        <p:spPr>
          <a:xfrm>
            <a:off x="355153" y="328049"/>
            <a:ext cx="5908915" cy="1223964"/>
          </a:xfrm>
        </p:spPr>
        <p:txBody>
          <a:bodyPr>
            <a:normAutofit/>
          </a:bodyPr>
          <a:lstStyle/>
          <a:p>
            <a:pPr algn="ctr"/>
            <a:r>
              <a:rPr lang="en-US" sz="2800" dirty="0"/>
              <a:t>Health Stigma and Discrimination Framework</a:t>
            </a:r>
          </a:p>
        </p:txBody>
      </p:sp>
      <p:sp>
        <p:nvSpPr>
          <p:cNvPr id="15" name="Speech Bubble: Rectangle with Corners Rounded 15">
            <a:extLst>
              <a:ext uri="{FF2B5EF4-FFF2-40B4-BE49-F238E27FC236}">
                <a16:creationId xmlns:a16="http://schemas.microsoft.com/office/drawing/2014/main" id="{51A52F7C-609F-4848-EA11-675B89560ADA}"/>
              </a:ext>
            </a:extLst>
          </p:cNvPr>
          <p:cNvSpPr/>
          <p:nvPr/>
        </p:nvSpPr>
        <p:spPr>
          <a:xfrm rot="16200000">
            <a:off x="1314610" y="3013349"/>
            <a:ext cx="2102178" cy="3714158"/>
          </a:xfrm>
          <a:prstGeom prst="wedgeRoundRectCallout">
            <a:avLst>
              <a:gd name="adj1" fmla="val 219"/>
              <a:gd name="adj2" fmla="val 131221"/>
              <a:gd name="adj3" fmla="val 16667"/>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 Placeholder 1">
            <a:extLst>
              <a:ext uri="{FF2B5EF4-FFF2-40B4-BE49-F238E27FC236}">
                <a16:creationId xmlns:a16="http://schemas.microsoft.com/office/drawing/2014/main" id="{20D5A2DA-4A35-14B8-7D0C-38990D15D88C}"/>
              </a:ext>
            </a:extLst>
          </p:cNvPr>
          <p:cNvSpPr txBox="1">
            <a:spLocks/>
          </p:cNvSpPr>
          <p:nvPr/>
        </p:nvSpPr>
        <p:spPr>
          <a:xfrm>
            <a:off x="1017642" y="3961459"/>
            <a:ext cx="3102148" cy="210217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There are key actionable drivers of HIV-related stigma:</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Lack of awareness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Fear of infection</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Attitudes and stereotypes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Institutional environment</a:t>
            </a:r>
          </a:p>
        </p:txBody>
      </p:sp>
      <p:pic>
        <p:nvPicPr>
          <p:cNvPr id="17" name="Picture 16">
            <a:extLst>
              <a:ext uri="{FF2B5EF4-FFF2-40B4-BE49-F238E27FC236}">
                <a16:creationId xmlns:a16="http://schemas.microsoft.com/office/drawing/2014/main" id="{909E5AFE-F40A-5CA7-6C49-F938E54119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153" y="1702840"/>
            <a:ext cx="6346804" cy="1911285"/>
          </a:xfrm>
          <a:prstGeom prst="rect">
            <a:avLst/>
          </a:prstGeom>
        </p:spPr>
      </p:pic>
      <p:pic>
        <p:nvPicPr>
          <p:cNvPr id="19" name="Picture 18" descr="A diagram of a diagram&#10;&#10;Description automatically generated">
            <a:extLst>
              <a:ext uri="{FF2B5EF4-FFF2-40B4-BE49-F238E27FC236}">
                <a16:creationId xmlns:a16="http://schemas.microsoft.com/office/drawing/2014/main" id="{2D913385-D7CC-4EAE-78DF-B76563F218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3405" y="585456"/>
            <a:ext cx="5197954" cy="5860885"/>
          </a:xfrm>
          <a:prstGeom prst="rect">
            <a:avLst/>
          </a:prstGeom>
        </p:spPr>
      </p:pic>
    </p:spTree>
    <p:extLst>
      <p:ext uri="{BB962C8B-B14F-4D97-AF65-F5344CB8AC3E}">
        <p14:creationId xmlns:p14="http://schemas.microsoft.com/office/powerpoint/2010/main" val="146554822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AAB1-A4EC-7944-8818-C1DEC672ADF1}"/>
              </a:ext>
            </a:extLst>
          </p:cNvPr>
          <p:cNvSpPr>
            <a:spLocks noGrp="1"/>
          </p:cNvSpPr>
          <p:nvPr>
            <p:ph type="title"/>
          </p:nvPr>
        </p:nvSpPr>
        <p:spPr>
          <a:xfrm>
            <a:off x="304799" y="0"/>
            <a:ext cx="11273903" cy="620889"/>
          </a:xfrm>
        </p:spPr>
        <p:txBody>
          <a:bodyPr>
            <a:normAutofit/>
          </a:bodyPr>
          <a:lstStyle/>
          <a:p>
            <a:pPr algn="ctr"/>
            <a:r>
              <a:rPr lang="en-US" sz="3200" dirty="0"/>
              <a:t>Three priority areas for achieving quality, stigma-free health care</a:t>
            </a:r>
            <a:endParaRPr lang="en-GB" dirty="0"/>
          </a:p>
        </p:txBody>
      </p:sp>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696EACC-FC7A-8B1C-892D-E31E5626B9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59841" y="987015"/>
            <a:ext cx="5128395" cy="4639733"/>
          </a:xfrm>
          <a:prstGeom prst="rect">
            <a:avLst/>
          </a:prstGeom>
        </p:spPr>
      </p:pic>
      <p:sp>
        <p:nvSpPr>
          <p:cNvPr id="3" name="TextBox 2">
            <a:extLst>
              <a:ext uri="{FF2B5EF4-FFF2-40B4-BE49-F238E27FC236}">
                <a16:creationId xmlns:a16="http://schemas.microsoft.com/office/drawing/2014/main" id="{7B19D8A9-76CE-9D70-DD96-AD90F0974EEA}"/>
              </a:ext>
            </a:extLst>
          </p:cNvPr>
          <p:cNvSpPr txBox="1"/>
          <p:nvPr/>
        </p:nvSpPr>
        <p:spPr>
          <a:xfrm>
            <a:off x="403764" y="987015"/>
            <a:ext cx="610992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A5B19"/>
                </a:solidFill>
                <a:effectLst/>
                <a:uLnTx/>
                <a:uFillTx/>
                <a:latin typeface="Calibri" panose="020F0502020204030204"/>
                <a:ea typeface="+mn-ea"/>
                <a:cs typeface="+mn-cs"/>
              </a:rPr>
              <a:t>Priority 1 </a:t>
            </a:r>
            <a:r>
              <a:rPr kumimoji="0" lang="en-US" sz="2400" b="0" i="0" u="none" strike="noStrike" kern="1200" cap="none" spc="0" normalizeH="0" baseline="0" noProof="0" dirty="0">
                <a:ln>
                  <a:noFill/>
                </a:ln>
                <a:solidFill>
                  <a:srgbClr val="1E2654"/>
                </a:solidFill>
                <a:effectLst/>
                <a:uLnTx/>
                <a:uFillTx/>
                <a:latin typeface="Calibri" panose="020F0502020204030204"/>
                <a:ea typeface="+mn-ea"/>
                <a:cs typeface="+mn-cs"/>
              </a:rPr>
              <a:t>| Ensure that people are at the centre of processes and that approaches are framed around enabling a high quality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E26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B19"/>
                </a:solidFill>
                <a:effectLst/>
                <a:uLnTx/>
                <a:uFillTx/>
                <a:latin typeface="Calibri" panose="020F0502020204030204"/>
                <a:ea typeface="+mn-ea"/>
                <a:cs typeface="+mn-cs"/>
              </a:rPr>
              <a:t>Priority 2 </a:t>
            </a:r>
            <a:r>
              <a:rPr kumimoji="0" lang="en-GB" sz="2400" b="0" i="0" u="none" strike="noStrike" kern="1200" cap="none" spc="0" normalizeH="0" baseline="0" noProof="0" dirty="0">
                <a:ln>
                  <a:noFill/>
                </a:ln>
                <a:solidFill>
                  <a:srgbClr val="1E2654"/>
                </a:solidFill>
                <a:effectLst/>
                <a:uLnTx/>
                <a:uFillTx/>
                <a:latin typeface="Calibri" panose="020F0502020204030204"/>
                <a:ea typeface="+mn-ea"/>
                <a:cs typeface="+mn-cs"/>
              </a:rPr>
              <a:t>| Build stigma reduction into facility-based quality improvement approaches</a:t>
            </a: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1E26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B19"/>
                </a:solidFill>
                <a:effectLst/>
                <a:uLnTx/>
                <a:uFillTx/>
                <a:latin typeface="Calibri" panose="020F0502020204030204"/>
                <a:ea typeface="+mn-ea"/>
                <a:cs typeface="+mn-cs"/>
              </a:rPr>
              <a:t>Priority 3 </a:t>
            </a:r>
            <a:r>
              <a:rPr kumimoji="0" lang="en-GB" sz="2400" b="0" i="0" u="none" strike="noStrike" kern="1200" cap="none" spc="0" normalizeH="0" baseline="0" noProof="0" dirty="0">
                <a:ln>
                  <a:noFill/>
                </a:ln>
                <a:solidFill>
                  <a:srgbClr val="1E2654"/>
                </a:solidFill>
                <a:effectLst/>
                <a:uLnTx/>
                <a:uFillTx/>
                <a:latin typeface="Calibri" panose="020F0502020204030204"/>
                <a:ea typeface="+mn-ea"/>
                <a:cs typeface="+mn-cs"/>
              </a:rPr>
              <a:t>| Ensure that approaches to reducing stigma engage structures and systems </a:t>
            </a:r>
            <a:r>
              <a:rPr kumimoji="0" lang="en-US" sz="2400" b="0" i="0" u="none" strike="noStrike" kern="1200" cap="none" spc="0" normalizeH="0" baseline="0" noProof="0" dirty="0">
                <a:ln>
                  <a:noFill/>
                </a:ln>
                <a:solidFill>
                  <a:srgbClr val="1E2654"/>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t>
            </a:r>
            <a:b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571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3917-84CF-3F0A-B017-9FF237040751}"/>
              </a:ext>
            </a:extLst>
          </p:cNvPr>
          <p:cNvSpPr>
            <a:spLocks noGrp="1"/>
          </p:cNvSpPr>
          <p:nvPr>
            <p:ph type="title"/>
          </p:nvPr>
        </p:nvSpPr>
        <p:spPr>
          <a:xfrm>
            <a:off x="316088" y="404772"/>
            <a:ext cx="11277600" cy="650102"/>
          </a:xfrm>
        </p:spPr>
        <p:txBody>
          <a:bodyPr>
            <a:normAutofit fontScale="90000"/>
          </a:bodyPr>
          <a:lstStyle/>
          <a:p>
            <a:pPr algn="ctr"/>
            <a:r>
              <a:rPr kumimoji="0" lang="en-CH" altLang="en-CH" sz="2700" b="1" i="0" u="none" strike="noStrike" cap="none" normalizeH="0" baseline="0" dirty="0">
                <a:ln>
                  <a:noFill/>
                </a:ln>
                <a:solidFill>
                  <a:srgbClr val="EA5B19"/>
                </a:solidFill>
                <a:effectLst/>
              </a:rPr>
              <a:t>Priority 1 </a:t>
            </a:r>
            <a:r>
              <a:rPr kumimoji="0" lang="en-CH" altLang="en-CH" sz="2700" b="0" i="0" u="none" strike="noStrike" cap="none" normalizeH="0" baseline="0" dirty="0">
                <a:ln>
                  <a:noFill/>
                </a:ln>
                <a:solidFill>
                  <a:srgbClr val="1E2654"/>
                </a:solidFill>
                <a:effectLst/>
              </a:rPr>
              <a:t>| Ensure that people are at the centre of processes and that approaches are framed around enabling a high quality of life </a:t>
            </a:r>
            <a:br>
              <a:rPr kumimoji="0" lang="en-CH" altLang="en-CH" sz="1800" b="0" i="0" u="none" strike="noStrike" cap="none" normalizeH="0" baseline="0" dirty="0">
                <a:ln>
                  <a:noFill/>
                </a:ln>
                <a:solidFill>
                  <a:schemeClr val="tx1"/>
                </a:solidFill>
                <a:effectLst/>
              </a:rPr>
            </a:br>
            <a:endParaRPr lang="en-CH" dirty="0"/>
          </a:p>
        </p:txBody>
      </p:sp>
      <p:sp>
        <p:nvSpPr>
          <p:cNvPr id="3" name="Content Placeholder 2">
            <a:extLst>
              <a:ext uri="{FF2B5EF4-FFF2-40B4-BE49-F238E27FC236}">
                <a16:creationId xmlns:a16="http://schemas.microsoft.com/office/drawing/2014/main" id="{E4258CB7-2EFE-894D-EADE-0F761718893D}"/>
              </a:ext>
            </a:extLst>
          </p:cNvPr>
          <p:cNvSpPr>
            <a:spLocks noGrp="1"/>
          </p:cNvSpPr>
          <p:nvPr>
            <p:ph idx="1"/>
          </p:nvPr>
        </p:nvSpPr>
        <p:spPr/>
        <p:txBody>
          <a:bodyPr/>
          <a:lstStyle/>
          <a:p>
            <a:endParaRPr lang="en-CH"/>
          </a:p>
          <a:p>
            <a:endParaRPr lang="en-CH"/>
          </a:p>
          <a:p>
            <a:endParaRPr lang="en-CH"/>
          </a:p>
        </p:txBody>
      </p:sp>
      <p:sp>
        <p:nvSpPr>
          <p:cNvPr id="4" name="Text Placeholder 3">
            <a:extLst>
              <a:ext uri="{FF2B5EF4-FFF2-40B4-BE49-F238E27FC236}">
                <a16:creationId xmlns:a16="http://schemas.microsoft.com/office/drawing/2014/main" id="{2D23C85D-B311-CBE9-D2B3-A02927C5A90B}"/>
              </a:ext>
            </a:extLst>
          </p:cNvPr>
          <p:cNvSpPr>
            <a:spLocks noGrp="1"/>
          </p:cNvSpPr>
          <p:nvPr>
            <p:ph type="body" sz="quarter" idx="13"/>
          </p:nvPr>
        </p:nvSpPr>
        <p:spPr>
          <a:xfrm>
            <a:off x="316088" y="1148080"/>
            <a:ext cx="11559824" cy="4986267"/>
          </a:xfrm>
          <a:noFill/>
        </p:spPr>
        <p:txBody>
          <a:bodyPr vert="horz" lIns="182880" tIns="182880" rIns="182880" bIns="182880" rtlCol="0" anchor="t">
            <a:noAutofit/>
          </a:bodyPr>
          <a:lstStyle/>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en-CH" b="0" i="0" u="none" strike="noStrike" cap="none" normalizeH="0" baseline="0" dirty="0">
                <a:ln>
                  <a:noFill/>
                </a:ln>
                <a:solidFill>
                  <a:schemeClr val="tx1"/>
                </a:solidFill>
                <a:effectLst/>
              </a:rPr>
              <a:t>Increase awareness about stigma, person- </a:t>
            </a:r>
            <a:r>
              <a:rPr kumimoji="0" lang="en-CH" b="0" i="0" u="none" strike="noStrike" cap="none" normalizeH="0" baseline="0" dirty="0" err="1">
                <a:ln>
                  <a:noFill/>
                </a:ln>
                <a:solidFill>
                  <a:schemeClr val="tx1"/>
                </a:solidFill>
                <a:effectLst/>
              </a:rPr>
              <a:t>centred</a:t>
            </a:r>
            <a:r>
              <a:rPr kumimoji="0" lang="en-CH" b="0" i="0" u="none" strike="noStrike" cap="none" normalizeH="0" baseline="0" dirty="0">
                <a:ln>
                  <a:noFill/>
                </a:ln>
                <a:solidFill>
                  <a:schemeClr val="tx1"/>
                </a:solidFill>
                <a:effectLst/>
              </a:rPr>
              <a:t> care and different service models</a:t>
            </a:r>
            <a:endParaRPr lang="en-US" b="0" i="0" u="none" strike="noStrike" cap="none" normalizeH="0" baseline="0" dirty="0">
              <a:ln>
                <a:noFill/>
              </a:ln>
              <a:solidFill>
                <a:schemeClr val="tx1"/>
              </a:solidFill>
              <a:effectLst/>
              <a:cs typeface="Calibri"/>
            </a:endParaRPr>
          </a:p>
          <a:p>
            <a:pPr marL="457200" marR="0" lvl="1" indent="0" algn="l" defTabSz="914400" rtl="0" eaLnBrk="0" fontAlgn="base" latinLnBrk="0" hangingPunct="0">
              <a:lnSpc>
                <a:spcPct val="100000"/>
              </a:lnSpc>
              <a:spcBef>
                <a:spcPct val="0"/>
              </a:spcBef>
              <a:spcAft>
                <a:spcPct val="0"/>
              </a:spcAft>
              <a:buClrTx/>
              <a:buSzTx/>
              <a:buFontTx/>
              <a:buChar char="•"/>
              <a:tabLst/>
            </a:pPr>
            <a:r>
              <a:rPr lang="en-CH" dirty="0">
                <a:solidFill>
                  <a:schemeClr val="tx1"/>
                </a:solidFill>
              </a:rPr>
              <a:t>H</a:t>
            </a:r>
            <a:r>
              <a:rPr kumimoji="0" lang="en-CH" b="0" i="0" u="none" strike="noStrike" cap="none" normalizeH="0" baseline="0" dirty="0">
                <a:ln>
                  <a:noFill/>
                </a:ln>
                <a:solidFill>
                  <a:schemeClr val="tx1"/>
                </a:solidFill>
                <a:effectLst/>
              </a:rPr>
              <a:t>olistic approaches to cross-cutting health concerns</a:t>
            </a:r>
            <a:endParaRPr lang="en-CH" b="0" i="0" u="none" strike="noStrike" cap="none" normalizeH="0" baseline="0" dirty="0">
              <a:ln>
                <a:noFill/>
              </a:ln>
              <a:solidFill>
                <a:schemeClr val="tx1"/>
              </a:solidFill>
              <a:effectLst/>
              <a:cs typeface="Calibri"/>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CH" b="0" i="0" u="none" strike="noStrike" cap="none" normalizeH="0" baseline="0" dirty="0">
                <a:ln>
                  <a:noFill/>
                </a:ln>
                <a:solidFill>
                  <a:schemeClr val="tx1"/>
                </a:solidFill>
                <a:effectLst/>
              </a:rPr>
              <a:t>HIV and </a:t>
            </a:r>
            <a:r>
              <a:rPr kumimoji="0" lang="en-CH" b="1" i="0" u="none" strike="noStrike" cap="none" normalizeH="0" baseline="0" dirty="0">
                <a:ln>
                  <a:noFill/>
                </a:ln>
                <a:solidFill>
                  <a:schemeClr val="tx1"/>
                </a:solidFill>
                <a:effectLst/>
              </a:rPr>
              <a:t>health literacy </a:t>
            </a:r>
            <a:r>
              <a:rPr kumimoji="0" lang="en-CH" b="0" i="0" u="none" strike="noStrike" cap="none" normalizeH="0" baseline="0" dirty="0">
                <a:ln>
                  <a:noFill/>
                </a:ln>
                <a:solidFill>
                  <a:schemeClr val="tx1"/>
                </a:solidFill>
                <a:effectLst/>
              </a:rPr>
              <a:t>information</a:t>
            </a:r>
            <a:endParaRPr lang="en-CH" b="0" i="0" u="none" strike="noStrike" cap="none" normalizeH="0" baseline="0" dirty="0">
              <a:ln>
                <a:noFill/>
              </a:ln>
              <a:solidFill>
                <a:schemeClr val="tx1"/>
              </a:solidFill>
              <a:effectLst/>
              <a:cs typeface="Calibri"/>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r>
              <a:rPr lang="en-CH" dirty="0"/>
              <a:t>Build t</a:t>
            </a:r>
            <a:r>
              <a:rPr kumimoji="0" lang="en-CH" b="0" i="0" u="none" strike="noStrike" cap="none" normalizeH="0" baseline="0" dirty="0">
                <a:ln>
                  <a:noFill/>
                </a:ln>
                <a:solidFill>
                  <a:schemeClr val="tx1"/>
                </a:solidFill>
                <a:effectLst/>
              </a:rPr>
              <a:t>rusting relationships and formal engagements with local communities of people living with HIV and key populations representatives. </a:t>
            </a:r>
            <a:endParaRPr lang="en-CH" b="0" i="0" u="none" strike="noStrike" cap="none" normalizeH="0" baseline="0" dirty="0">
              <a:ln>
                <a:noFill/>
              </a:ln>
              <a:solidFill>
                <a:schemeClr val="tx1"/>
              </a:solidFill>
              <a:effectLst/>
              <a:cs typeface="Calibri"/>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en-CH" b="0" i="0" u="none" strike="noStrike" cap="none" normalizeH="0" baseline="0" dirty="0">
                <a:ln>
                  <a:noFill/>
                </a:ln>
                <a:solidFill>
                  <a:schemeClr val="tx1"/>
                </a:solidFill>
                <a:effectLst/>
              </a:rPr>
              <a:t>Build the capacity of a multi-disciplinary </a:t>
            </a:r>
            <a:r>
              <a:rPr lang="en-CH" b="1" dirty="0">
                <a:solidFill>
                  <a:schemeClr val="tx1"/>
                </a:solidFill>
              </a:rPr>
              <a:t>primary</a:t>
            </a:r>
            <a:r>
              <a:rPr lang="en-CH" dirty="0">
                <a:solidFill>
                  <a:schemeClr val="tx1"/>
                </a:solidFill>
              </a:rPr>
              <a:t> </a:t>
            </a:r>
            <a:r>
              <a:rPr kumimoji="0" lang="en-CH" b="0" i="0" u="none" strike="noStrike" cap="none" normalizeH="0" baseline="0" dirty="0">
                <a:ln>
                  <a:noFill/>
                </a:ln>
                <a:solidFill>
                  <a:schemeClr val="tx1"/>
                </a:solidFill>
                <a:effectLst/>
              </a:rPr>
              <a:t>health care workforce</a:t>
            </a:r>
            <a:endParaRPr lang="en-CH" b="0" i="0" u="none" strike="noStrike" cap="none" normalizeH="0" baseline="0" dirty="0">
              <a:ln>
                <a:noFill/>
              </a:ln>
              <a:solidFill>
                <a:schemeClr val="tx1"/>
              </a:solidFill>
              <a:effectLst/>
              <a:cs typeface="Calibri"/>
            </a:endParaRPr>
          </a:p>
          <a:p>
            <a:pPr lvl="2" eaLnBrk="0" fontAlgn="base" hangingPunct="0">
              <a:lnSpc>
                <a:spcPct val="100000"/>
              </a:lnSpc>
              <a:spcBef>
                <a:spcPct val="0"/>
              </a:spcBef>
              <a:spcAft>
                <a:spcPct val="0"/>
              </a:spcAft>
            </a:pPr>
            <a:r>
              <a:rPr kumimoji="0" lang="en-CH" b="0" i="0" u="none" strike="noStrike" cap="none" normalizeH="0" baseline="0" dirty="0">
                <a:ln>
                  <a:noFill/>
                </a:ln>
                <a:solidFill>
                  <a:schemeClr val="tx1"/>
                </a:solidFill>
                <a:effectLst/>
              </a:rPr>
              <a:t>• Convene participatory training </a:t>
            </a:r>
            <a:r>
              <a:rPr lang="en-CH" b="1" dirty="0">
                <a:solidFill>
                  <a:schemeClr val="tx1"/>
                </a:solidFill>
              </a:rPr>
              <a:t>co-designed</a:t>
            </a:r>
            <a:r>
              <a:rPr kumimoji="0" lang="en-CH" b="1" i="0" u="none" strike="noStrike" cap="none" normalizeH="0" baseline="0" dirty="0">
                <a:ln>
                  <a:noFill/>
                </a:ln>
                <a:solidFill>
                  <a:schemeClr val="tx1"/>
                </a:solidFill>
                <a:effectLst/>
              </a:rPr>
              <a:t> and co-facilitated </a:t>
            </a:r>
            <a:endParaRPr kumimoji="0" lang="en-CH" b="0" i="0" u="none" strike="noStrike" cap="none" normalizeH="0" baseline="0" dirty="0">
              <a:ln>
                <a:noFill/>
              </a:ln>
              <a:solidFill>
                <a:schemeClr val="tx1"/>
              </a:solidFill>
              <a:effectLst/>
            </a:endParaRPr>
          </a:p>
          <a:p>
            <a:pPr lvl="2" eaLnBrk="0" fontAlgn="base" hangingPunct="0">
              <a:lnSpc>
                <a:spcPct val="100000"/>
              </a:lnSpc>
              <a:spcBef>
                <a:spcPct val="0"/>
              </a:spcBef>
              <a:spcAft>
                <a:spcPct val="0"/>
              </a:spcAft>
            </a:pPr>
            <a:r>
              <a:rPr kumimoji="0" lang="en-CH" b="0" i="0" u="none" strike="noStrike" cap="none" normalizeH="0" baseline="0" dirty="0">
                <a:ln>
                  <a:noFill/>
                </a:ln>
                <a:solidFill>
                  <a:schemeClr val="tx1"/>
                </a:solidFill>
                <a:effectLst/>
              </a:rPr>
              <a:t>• Provide effective supervision and fair compensation to improve retention of health workers. </a:t>
            </a:r>
            <a:endParaRPr lang="en-CH" b="0" i="0" u="none" strike="noStrike" cap="none" normalizeH="0" baseline="0" dirty="0">
              <a:ln>
                <a:noFill/>
              </a:ln>
              <a:solidFill>
                <a:schemeClr val="tx1"/>
              </a:solidFill>
              <a:effectLst/>
              <a:cs typeface="Calibri"/>
            </a:endParaRPr>
          </a:p>
          <a:p>
            <a:pPr lvl="2" eaLnBrk="0" fontAlgn="base" hangingPunct="0">
              <a:lnSpc>
                <a:spcPct val="100000"/>
              </a:lnSpc>
              <a:spcBef>
                <a:spcPct val="0"/>
              </a:spcBef>
              <a:spcAft>
                <a:spcPct val="0"/>
              </a:spcAft>
            </a:pPr>
            <a:r>
              <a:rPr kumimoji="0" lang="en-CH" b="0" i="0" u="none" strike="noStrike" cap="none" normalizeH="0" baseline="0" dirty="0">
                <a:ln>
                  <a:noFill/>
                </a:ln>
                <a:solidFill>
                  <a:schemeClr val="tx1"/>
                </a:solidFill>
                <a:effectLst/>
              </a:rPr>
              <a:t>• Offer co-counselling for HIV, mental health, substance use conditions</a:t>
            </a:r>
            <a:endParaRPr lang="en-CH" b="0" i="0" u="none" strike="noStrike" cap="none" normalizeH="0" baseline="0" dirty="0">
              <a:ln>
                <a:noFill/>
              </a:ln>
              <a:solidFill>
                <a:schemeClr val="tx1"/>
              </a:solidFill>
              <a:effectLst/>
              <a:cs typeface="Calibri"/>
            </a:endParaRPr>
          </a:p>
          <a:p>
            <a:pPr marL="571500" marR="0" lvl="0" indent="-57150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en-CH" b="0" i="0" u="none" strike="noStrike" cap="none" normalizeH="0" baseline="0" dirty="0">
                <a:ln>
                  <a:noFill/>
                </a:ln>
                <a:solidFill>
                  <a:schemeClr val="tx1"/>
                </a:solidFill>
                <a:effectLst/>
              </a:rPr>
              <a:t>Use digital technologies in ways that strengthen privacy and confidentiality, facilitate access</a:t>
            </a:r>
            <a:endParaRPr lang="en-CH" b="0" i="0" u="none" strike="noStrike" cap="none" normalizeH="0" baseline="0" dirty="0">
              <a:ln>
                <a:noFill/>
              </a:ln>
              <a:solidFill>
                <a:schemeClr val="tx1"/>
              </a:solidFill>
              <a:effectLst/>
              <a:cs typeface="Calibri"/>
            </a:endParaRPr>
          </a:p>
          <a:p>
            <a:pPr marR="0" lvl="0" algn="l" defTabSz="914400" rtl="0" eaLnBrk="0" fontAlgn="base" latinLnBrk="0" hangingPunct="0">
              <a:lnSpc>
                <a:spcPct val="100000"/>
              </a:lnSpc>
              <a:spcBef>
                <a:spcPct val="0"/>
              </a:spcBef>
              <a:spcAft>
                <a:spcPct val="0"/>
              </a:spcAft>
              <a:buClrTx/>
              <a:buSzTx/>
              <a:tabLst/>
            </a:pPr>
            <a:endParaRPr lang="en-CH" altLang="en-CH" dirty="0">
              <a:solidFill>
                <a:schemeClr val="tx1"/>
              </a:solidFill>
            </a:endParaRPr>
          </a:p>
        </p:txBody>
      </p:sp>
      <p:pic>
        <p:nvPicPr>
          <p:cNvPr id="4100" name="Picture 4" descr="page17image3383779856">
            <a:extLst>
              <a:ext uri="{FF2B5EF4-FFF2-40B4-BE49-F238E27FC236}">
                <a16:creationId xmlns:a16="http://schemas.microsoft.com/office/drawing/2014/main" id="{5739EA81-6C06-7BA6-102D-E2D850EC5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387475"/>
            <a:ext cx="5689600" cy="12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D94BDE8-D7A9-1265-B141-C2A1F8E82A82}"/>
              </a:ext>
            </a:extLst>
          </p:cNvPr>
          <p:cNvSpPr txBox="1"/>
          <p:nvPr/>
        </p:nvSpPr>
        <p:spPr>
          <a:xfrm>
            <a:off x="5816600" y="4663479"/>
            <a:ext cx="5227088"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altLang="en-CH" sz="2800" b="1" i="0" u="none" strike="noStrike" kern="1200" cap="none" spc="0" normalizeH="0" baseline="0" noProof="0" dirty="0">
                <a:ln>
                  <a:noFill/>
                </a:ln>
                <a:solidFill>
                  <a:srgbClr val="EA5B19"/>
                </a:solidFill>
                <a:effectLst/>
                <a:uLnTx/>
                <a:uFillTx/>
                <a:latin typeface="Calibri" panose="020F0502020204030204"/>
                <a:ea typeface="+mn-ea"/>
                <a:cs typeface="+mn-cs"/>
              </a:rPr>
              <a:t>Person-centred care focuses on individual needs and reduces stigma and discrimination against all clients</a:t>
            </a:r>
            <a:endParaRPr kumimoji="0" lang="en-CH" altLang="en-CH"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22907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080A-C613-712F-45D9-BA95DFAFBA57}"/>
              </a:ext>
            </a:extLst>
          </p:cNvPr>
          <p:cNvSpPr>
            <a:spLocks noGrp="1"/>
          </p:cNvSpPr>
          <p:nvPr>
            <p:ph type="title"/>
          </p:nvPr>
        </p:nvSpPr>
        <p:spPr>
          <a:xfrm>
            <a:off x="0" y="109380"/>
            <a:ext cx="12192000" cy="1004888"/>
          </a:xfrm>
        </p:spPr>
        <p:txBody>
          <a:bodyPr>
            <a:noAutofit/>
          </a:bodyPr>
          <a:lstStyle/>
          <a:p>
            <a:pPr algn="ctr"/>
            <a:r>
              <a:rPr lang="en-GB" sz="2400" b="1" dirty="0">
                <a:solidFill>
                  <a:srgbClr val="EA5B19"/>
                </a:solidFill>
                <a:effectLst/>
              </a:rPr>
              <a:t>Priority 2 </a:t>
            </a:r>
            <a:r>
              <a:rPr lang="en-GB" sz="2400" dirty="0">
                <a:solidFill>
                  <a:srgbClr val="1E2654"/>
                </a:solidFill>
                <a:effectLst/>
              </a:rPr>
              <a:t>| Build stigma reduction into facility-based quality improvement approaches to improve quality of health care services </a:t>
            </a:r>
            <a:br>
              <a:rPr lang="en-GB" sz="2400" dirty="0">
                <a:effectLst/>
              </a:rPr>
            </a:br>
            <a:endParaRPr lang="en-CH" sz="2400" dirty="0"/>
          </a:p>
        </p:txBody>
      </p:sp>
      <p:sp>
        <p:nvSpPr>
          <p:cNvPr id="3" name="Content Placeholder 2">
            <a:extLst>
              <a:ext uri="{FF2B5EF4-FFF2-40B4-BE49-F238E27FC236}">
                <a16:creationId xmlns:a16="http://schemas.microsoft.com/office/drawing/2014/main" id="{878A14AA-9D52-883A-B848-2379A9A4AD00}"/>
              </a:ext>
            </a:extLst>
          </p:cNvPr>
          <p:cNvSpPr>
            <a:spLocks noGrp="1"/>
          </p:cNvSpPr>
          <p:nvPr>
            <p:ph idx="1"/>
          </p:nvPr>
        </p:nvSpPr>
        <p:spPr>
          <a:xfrm>
            <a:off x="312914" y="1305244"/>
            <a:ext cx="5980641" cy="3884295"/>
          </a:xfrm>
        </p:spPr>
        <p:txBody>
          <a:bodyPr vert="horz" lIns="91440" tIns="45720" rIns="91440" bIns="45720" rtlCol="0" anchor="t">
            <a:noAutofit/>
          </a:bodyPr>
          <a:lstStyle/>
          <a:p>
            <a:pPr>
              <a:buFont typeface="Wingdings" pitchFamily="2" charset="2"/>
              <a:buChar char="v"/>
            </a:pPr>
            <a:r>
              <a:rPr lang="en-GB" sz="1800" dirty="0"/>
              <a:t>Invest and allocate funds. </a:t>
            </a:r>
          </a:p>
          <a:p>
            <a:pPr>
              <a:buFont typeface="Wingdings" pitchFamily="2" charset="2"/>
              <a:buChar char="v"/>
            </a:pPr>
            <a:r>
              <a:rPr lang="en-GB" sz="1800" dirty="0"/>
              <a:t>Continuously improve the quality of care</a:t>
            </a:r>
            <a:endParaRPr lang="en-GB" sz="1800" dirty="0">
              <a:cs typeface="Calibri"/>
            </a:endParaRPr>
          </a:p>
          <a:p>
            <a:pPr lvl="1">
              <a:buFont typeface="Wingdings" pitchFamily="2" charset="2"/>
              <a:buChar char="§"/>
            </a:pPr>
            <a:r>
              <a:rPr lang="en-GB" sz="1800" dirty="0"/>
              <a:t>Use </a:t>
            </a:r>
            <a:r>
              <a:rPr lang="en-GB" sz="1800" b="1" dirty="0"/>
              <a:t>health information systems</a:t>
            </a:r>
            <a:endParaRPr lang="en-GB" sz="1800" b="1" dirty="0">
              <a:cs typeface="Calibri"/>
            </a:endParaRPr>
          </a:p>
          <a:p>
            <a:pPr lvl="1">
              <a:buFont typeface="Wingdings" pitchFamily="2" charset="2"/>
              <a:buChar char="§"/>
            </a:pPr>
            <a:r>
              <a:rPr lang="en-GB" sz="1800" dirty="0"/>
              <a:t>Establish accountability mechanisms</a:t>
            </a:r>
            <a:endParaRPr lang="en-GB" sz="1800" dirty="0">
              <a:cs typeface="Calibri"/>
            </a:endParaRPr>
          </a:p>
          <a:p>
            <a:pPr lvl="2"/>
            <a:r>
              <a:rPr lang="en-GB" sz="1800" dirty="0"/>
              <a:t>service user satisfaction survey </a:t>
            </a:r>
            <a:endParaRPr lang="en-GB" sz="1800" dirty="0">
              <a:cs typeface="Calibri"/>
            </a:endParaRPr>
          </a:p>
          <a:p>
            <a:pPr lvl="2"/>
            <a:r>
              <a:rPr lang="en-GB" sz="1800" dirty="0"/>
              <a:t>end-user focus group discussions  </a:t>
            </a:r>
            <a:endParaRPr lang="en-GB" sz="1800" dirty="0">
              <a:cs typeface="Calibri"/>
            </a:endParaRPr>
          </a:p>
          <a:p>
            <a:pPr lvl="2"/>
            <a:r>
              <a:rPr lang="en-GB" sz="1800" dirty="0"/>
              <a:t>Review and response protocols for reported incidents</a:t>
            </a:r>
          </a:p>
          <a:p>
            <a:pPr marL="914400" lvl="2" indent="0">
              <a:buNone/>
            </a:pPr>
            <a:r>
              <a:rPr lang="en-GB" sz="1800" dirty="0"/>
              <a:t> </a:t>
            </a:r>
            <a:endParaRPr lang="en-GB" sz="1800" dirty="0">
              <a:cs typeface="Calibri"/>
            </a:endParaRPr>
          </a:p>
          <a:p>
            <a:pPr>
              <a:buFont typeface="Wingdings" pitchFamily="2" charset="2"/>
              <a:buChar char="v"/>
            </a:pPr>
            <a:r>
              <a:rPr lang="en-GB" sz="1800" dirty="0"/>
              <a:t>Ensure safe and responsive feedback mechanisms</a:t>
            </a:r>
            <a:endParaRPr lang="en-GB" sz="1800" dirty="0">
              <a:cs typeface="Calibri"/>
            </a:endParaRPr>
          </a:p>
          <a:p>
            <a:pPr lvl="2"/>
            <a:r>
              <a:rPr lang="en-GB" sz="1800" dirty="0"/>
              <a:t>national/facility based confidential hotlines </a:t>
            </a:r>
            <a:endParaRPr lang="en-GB" sz="1800" dirty="0">
              <a:cs typeface="Calibri"/>
            </a:endParaRPr>
          </a:p>
          <a:p>
            <a:pPr lvl="2"/>
            <a:r>
              <a:rPr lang="en-GB" sz="1800" dirty="0"/>
              <a:t>suggestion and complaint boxes </a:t>
            </a:r>
            <a:endParaRPr lang="en-GB" sz="1800" dirty="0">
              <a:cs typeface="Calibri"/>
            </a:endParaRPr>
          </a:p>
          <a:p>
            <a:pPr lvl="2"/>
            <a:r>
              <a:rPr lang="en-GB" sz="1800" b="1" dirty="0"/>
              <a:t>Routine community and peer meetings with health workers</a:t>
            </a:r>
            <a:endParaRPr lang="en-GB" sz="1800" b="1" dirty="0">
              <a:cs typeface="Calibri"/>
            </a:endParaRPr>
          </a:p>
          <a:p>
            <a:pPr lvl="3"/>
            <a:endParaRPr lang="en-CH" dirty="0"/>
          </a:p>
        </p:txBody>
      </p:sp>
      <p:sp>
        <p:nvSpPr>
          <p:cNvPr id="5" name="TextBox 4">
            <a:extLst>
              <a:ext uri="{FF2B5EF4-FFF2-40B4-BE49-F238E27FC236}">
                <a16:creationId xmlns:a16="http://schemas.microsoft.com/office/drawing/2014/main" id="{123ECA63-8132-81EC-6157-2189323813CC}"/>
              </a:ext>
            </a:extLst>
          </p:cNvPr>
          <p:cNvSpPr txBox="1"/>
          <p:nvPr/>
        </p:nvSpPr>
        <p:spPr>
          <a:xfrm>
            <a:off x="6375752" y="4998563"/>
            <a:ext cx="5700889"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alibri" panose="020F0502020204030204"/>
                <a:ea typeface="+mn-ea"/>
                <a:cs typeface="+mn-cs"/>
              </a:rPr>
              <a:t>Quality improvement should be ongoing and its mechanisms, built into service delivery</a:t>
            </a:r>
            <a:endParaRPr kumimoji="0" lang="en-CH" sz="28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4A7C8B6-6490-BF78-C797-C10810BBF883}"/>
              </a:ext>
            </a:extLst>
          </p:cNvPr>
          <p:cNvSpPr txBox="1"/>
          <p:nvPr/>
        </p:nvSpPr>
        <p:spPr>
          <a:xfrm>
            <a:off x="6096000" y="1305244"/>
            <a:ext cx="5881511" cy="28623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Institutionalize routine learning,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strengthening research and learning, including through case reviews, sharing of best practices and response to reports of maltreatment,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Foster inclusive, respectful, safe, friendly and non-discriminatory workplace cultures in health care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modify physical facility and client pathways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developing and displaying codes of conduct</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1062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634C-BFD9-CB72-B984-E3AFA432863C}"/>
              </a:ext>
            </a:extLst>
          </p:cNvPr>
          <p:cNvSpPr>
            <a:spLocks noGrp="1"/>
          </p:cNvSpPr>
          <p:nvPr>
            <p:ph type="title"/>
          </p:nvPr>
        </p:nvSpPr>
        <p:spPr>
          <a:xfrm>
            <a:off x="148440" y="0"/>
            <a:ext cx="12380027" cy="1004888"/>
          </a:xfrm>
        </p:spPr>
        <p:txBody>
          <a:bodyPr>
            <a:noAutofit/>
          </a:bodyPr>
          <a:lstStyle/>
          <a:p>
            <a:r>
              <a:rPr lang="en-GB" sz="2600" b="1" dirty="0">
                <a:solidFill>
                  <a:srgbClr val="EA5B19"/>
                </a:solidFill>
                <a:effectLst/>
              </a:rPr>
              <a:t>Priority 3 </a:t>
            </a:r>
            <a:r>
              <a:rPr lang="en-GB" sz="2600" dirty="0">
                <a:solidFill>
                  <a:srgbClr val="1E2654"/>
                </a:solidFill>
                <a:effectLst/>
              </a:rPr>
              <a:t>| Ensure that approaches to reducing stigma engage structures and systems </a:t>
            </a:r>
            <a:br>
              <a:rPr lang="en-GB" sz="2600" dirty="0">
                <a:effectLst/>
              </a:rPr>
            </a:br>
            <a:endParaRPr lang="en-CH" sz="2600" dirty="0"/>
          </a:p>
        </p:txBody>
      </p:sp>
      <p:sp>
        <p:nvSpPr>
          <p:cNvPr id="3" name="Content Placeholder 2">
            <a:extLst>
              <a:ext uri="{FF2B5EF4-FFF2-40B4-BE49-F238E27FC236}">
                <a16:creationId xmlns:a16="http://schemas.microsoft.com/office/drawing/2014/main" id="{4409B93C-D602-38B4-DBB4-754AE56DFA58}"/>
              </a:ext>
            </a:extLst>
          </p:cNvPr>
          <p:cNvSpPr>
            <a:spLocks noGrp="1"/>
          </p:cNvSpPr>
          <p:nvPr>
            <p:ph idx="1"/>
          </p:nvPr>
        </p:nvSpPr>
        <p:spPr>
          <a:xfrm>
            <a:off x="304800" y="815710"/>
            <a:ext cx="11430000" cy="4343964"/>
          </a:xfrm>
        </p:spPr>
        <p:txBody>
          <a:bodyPr>
            <a:noAutofit/>
          </a:bodyPr>
          <a:lstStyle/>
          <a:p>
            <a:pPr>
              <a:buFont typeface="Wingdings" pitchFamily="2" charset="2"/>
              <a:buChar char="v"/>
            </a:pPr>
            <a:r>
              <a:rPr lang="en-GB" sz="2000" dirty="0"/>
              <a:t>Strengthen </a:t>
            </a:r>
            <a:r>
              <a:rPr lang="en-GB" sz="2000" b="1" dirty="0"/>
              <a:t>collaborations and sharing of expertise </a:t>
            </a:r>
            <a:r>
              <a:rPr lang="en-GB" sz="2000" dirty="0"/>
              <a:t>among health care leaders. </a:t>
            </a:r>
          </a:p>
          <a:p>
            <a:pPr>
              <a:buFont typeface="Wingdings" pitchFamily="2" charset="2"/>
              <a:buChar char="v"/>
            </a:pPr>
            <a:r>
              <a:rPr lang="en-GB" sz="2000" dirty="0"/>
              <a:t> Engage and broker partnerships between all stakeholders. </a:t>
            </a:r>
          </a:p>
          <a:p>
            <a:pPr lvl="1"/>
            <a:r>
              <a:rPr lang="en-GB" sz="2000" dirty="0"/>
              <a:t>Offer opportunities to </a:t>
            </a:r>
            <a:r>
              <a:rPr lang="en-GB" sz="2000" b="1" dirty="0"/>
              <a:t>engage actively and meaningfully in planning </a:t>
            </a:r>
            <a:r>
              <a:rPr lang="en-GB" sz="2000" dirty="0"/>
              <a:t>and quality improvement efforts. </a:t>
            </a:r>
          </a:p>
          <a:p>
            <a:pPr lvl="1"/>
            <a:r>
              <a:rPr lang="en-GB" sz="2000" dirty="0"/>
              <a:t> Develop institutional cultures that promote quality improvement and zero tolerance of stigma. </a:t>
            </a:r>
          </a:p>
          <a:p>
            <a:pPr lvl="2"/>
            <a:r>
              <a:rPr lang="en-GB" dirty="0"/>
              <a:t>mainstreaming standards through cross-sectoral partnerships (e.g. higher education, labour unions, justice and medical professional colleges).</a:t>
            </a:r>
          </a:p>
          <a:p>
            <a:pPr lvl="1"/>
            <a:r>
              <a:rPr lang="en-GB" sz="2000" dirty="0"/>
              <a:t>Strengthen </a:t>
            </a:r>
            <a:r>
              <a:rPr lang="en-GB" sz="2000" b="1" dirty="0"/>
              <a:t>procedures and operational guidelines</a:t>
            </a:r>
          </a:p>
          <a:p>
            <a:pPr lvl="2"/>
            <a:r>
              <a:rPr lang="en-GB" dirty="0"/>
              <a:t>occupational safety standards, standard operating procedures, codes of conduct, anti-discrimination and anti-harassment policies</a:t>
            </a:r>
          </a:p>
          <a:p>
            <a:pPr>
              <a:buFont typeface="Wingdings" pitchFamily="2" charset="2"/>
              <a:buChar char="v"/>
            </a:pPr>
            <a:r>
              <a:rPr lang="en-GB" sz="2000" dirty="0"/>
              <a:t>Explore developing and scaling up community based and community-led service delivery. </a:t>
            </a:r>
          </a:p>
          <a:p>
            <a:pPr>
              <a:buFont typeface="Wingdings" pitchFamily="2" charset="2"/>
              <a:buChar char="v"/>
            </a:pPr>
            <a:r>
              <a:rPr lang="en-GB" sz="2000" dirty="0"/>
              <a:t>Develop and strengthen services networks/ trusted referral pathways to social, legal or other services.</a:t>
            </a:r>
          </a:p>
        </p:txBody>
      </p:sp>
      <p:sp>
        <p:nvSpPr>
          <p:cNvPr id="4" name="TextBox 3">
            <a:extLst>
              <a:ext uri="{FF2B5EF4-FFF2-40B4-BE49-F238E27FC236}">
                <a16:creationId xmlns:a16="http://schemas.microsoft.com/office/drawing/2014/main" id="{34C07D05-8C47-3D05-CC85-FEC807827C57}"/>
              </a:ext>
            </a:extLst>
          </p:cNvPr>
          <p:cNvSpPr txBox="1"/>
          <p:nvPr/>
        </p:nvSpPr>
        <p:spPr>
          <a:xfrm>
            <a:off x="6338453" y="4839040"/>
            <a:ext cx="517207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B19"/>
                </a:solidFill>
                <a:effectLst/>
                <a:uLnTx/>
                <a:uFillTx/>
                <a:latin typeface="Calibri" panose="020F0502020204030204"/>
                <a:ea typeface="+mn-ea"/>
                <a:cs typeface="+mn-cs"/>
              </a:rPr>
              <a:t>Building the trust of communities is best achieved through collaboration.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8127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
        <p:nvSpPr>
          <p:cNvPr id="2" name="Title 2">
            <a:extLst>
              <a:ext uri="{FF2B5EF4-FFF2-40B4-BE49-F238E27FC236}">
                <a16:creationId xmlns:a16="http://schemas.microsoft.com/office/drawing/2014/main" id="{2412AA7D-AEF4-E68A-90F6-280B162FC7D4}"/>
              </a:ext>
            </a:extLst>
          </p:cNvPr>
          <p:cNvSpPr>
            <a:spLocks noGrp="1"/>
          </p:cNvSpPr>
          <p:nvPr>
            <p:ph type="title"/>
          </p:nvPr>
        </p:nvSpPr>
        <p:spPr>
          <a:xfrm>
            <a:off x="838619" y="1211030"/>
            <a:ext cx="5155781" cy="1223964"/>
          </a:xfrm>
        </p:spPr>
        <p:txBody>
          <a:bodyPr>
            <a:noAutofit/>
          </a:bodyPr>
          <a:lstStyle/>
          <a:p>
            <a:r>
              <a:rPr lang="en-US" sz="2800" noProof="0" dirty="0"/>
              <a:t>Good practice examples in addressing HIV-related stigma and discrimination in health care settings</a:t>
            </a:r>
          </a:p>
        </p:txBody>
      </p:sp>
      <p:pic>
        <p:nvPicPr>
          <p:cNvPr id="11" name="Picture 10" descr="A group of people posing for a photo&#10;&#10;Description automatically generated">
            <a:extLst>
              <a:ext uri="{FF2B5EF4-FFF2-40B4-BE49-F238E27FC236}">
                <a16:creationId xmlns:a16="http://schemas.microsoft.com/office/drawing/2014/main" id="{A6514F37-612E-2499-319D-F59A0983E0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7602" y="1148292"/>
            <a:ext cx="4195130" cy="4718115"/>
          </a:xfrm>
          <a:prstGeom prst="rect">
            <a:avLst/>
          </a:prstGeom>
        </p:spPr>
      </p:pic>
      <p:sp>
        <p:nvSpPr>
          <p:cNvPr id="12" name="Text Placeholder 1">
            <a:extLst>
              <a:ext uri="{FF2B5EF4-FFF2-40B4-BE49-F238E27FC236}">
                <a16:creationId xmlns:a16="http://schemas.microsoft.com/office/drawing/2014/main" id="{72B28EAE-BA36-70E6-3B82-DA25E49CDE0B}"/>
              </a:ext>
            </a:extLst>
          </p:cNvPr>
          <p:cNvSpPr txBox="1">
            <a:spLocks/>
          </p:cNvSpPr>
          <p:nvPr/>
        </p:nvSpPr>
        <p:spPr>
          <a:xfrm>
            <a:off x="3418387" y="6164430"/>
            <a:ext cx="6563813" cy="565316"/>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v"/>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Placeholder 1">
            <a:extLst>
              <a:ext uri="{FF2B5EF4-FFF2-40B4-BE49-F238E27FC236}">
                <a16:creationId xmlns:a16="http://schemas.microsoft.com/office/drawing/2014/main" id="{3CFB1659-B14C-9E97-DC50-B5BA177C0BBB}"/>
              </a:ext>
            </a:extLst>
          </p:cNvPr>
          <p:cNvSpPr txBox="1">
            <a:spLocks/>
          </p:cNvSpPr>
          <p:nvPr/>
        </p:nvSpPr>
        <p:spPr>
          <a:xfrm>
            <a:off x="2814093" y="6092218"/>
            <a:ext cx="6563813" cy="565316"/>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v"/>
              <a:tabLst/>
              <a:defRPr/>
            </a:pPr>
            <a:endParaRPr kumimoji="0" lang="en-US" sz="15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v"/>
              <a:tabLst/>
              <a:defRPr/>
            </a:pPr>
            <a:endPar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13568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holding hands&#10;&#10;Description automatically generated">
            <a:extLst>
              <a:ext uri="{FF2B5EF4-FFF2-40B4-BE49-F238E27FC236}">
                <a16:creationId xmlns:a16="http://schemas.microsoft.com/office/drawing/2014/main" id="{9AB7AFA6-BBBB-2602-BE98-40CB7EFCF056}"/>
              </a:ext>
            </a:extLst>
          </p:cNvPr>
          <p:cNvPicPr>
            <a:picLocks noGrp="1" noChangeAspect="1"/>
          </p:cNvPicPr>
          <p:nvPr>
            <p:ph idx="1"/>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44034" y="1174132"/>
            <a:ext cx="3619819" cy="2190749"/>
          </a:xfrm>
        </p:spPr>
      </p:pic>
      <p:sp>
        <p:nvSpPr>
          <p:cNvPr id="4" name="Text Placeholder 3">
            <a:extLst>
              <a:ext uri="{FF2B5EF4-FFF2-40B4-BE49-F238E27FC236}">
                <a16:creationId xmlns:a16="http://schemas.microsoft.com/office/drawing/2014/main" id="{16AB36B4-9D93-C8DE-6E69-D237362BE3D0}"/>
              </a:ext>
            </a:extLst>
          </p:cNvPr>
          <p:cNvSpPr>
            <a:spLocks noGrp="1"/>
          </p:cNvSpPr>
          <p:nvPr>
            <p:ph type="body" sz="quarter" idx="13"/>
          </p:nvPr>
        </p:nvSpPr>
        <p:spPr>
          <a:xfrm>
            <a:off x="4391379" y="1083733"/>
            <a:ext cx="7343422" cy="5088468"/>
          </a:xfrm>
        </p:spPr>
        <p:txBody>
          <a:bodyPr>
            <a:normAutofit fontScale="85000" lnSpcReduction="20000"/>
          </a:bodyPr>
          <a:lstStyle/>
          <a:p>
            <a:r>
              <a:rPr lang="en-GB" dirty="0"/>
              <a:t>Large implementation trial (Project ECHO) facilitates  knowledge exchange between specialists and primary care providers, OAMT was integrated into </a:t>
            </a:r>
          </a:p>
          <a:p>
            <a:pPr marL="342900" indent="-342900">
              <a:buFont typeface="Arial" panose="020B0604020202020204" pitchFamily="34" charset="0"/>
              <a:buChar char="•"/>
            </a:pPr>
            <a:r>
              <a:rPr lang="en-GB" dirty="0"/>
              <a:t>Project ECHO is a support tool developed to treat clients with chronic conditions who do not have direct access to specialists. </a:t>
            </a:r>
          </a:p>
          <a:p>
            <a:pPr marL="342900" indent="-342900">
              <a:buFont typeface="Arial" panose="020B0604020202020204" pitchFamily="34" charset="0"/>
              <a:buChar char="•"/>
            </a:pPr>
            <a:r>
              <a:rPr lang="en-GB" dirty="0"/>
              <a:t>It addresses clients’ need for holistic care, including screening and treatment for co-morbid conditions. </a:t>
            </a:r>
          </a:p>
          <a:p>
            <a:pPr marL="342900" indent="-342900">
              <a:buFont typeface="Arial" panose="020B0604020202020204" pitchFamily="34" charset="0"/>
              <a:buChar char="•"/>
            </a:pPr>
            <a:r>
              <a:rPr lang="en-GB" dirty="0"/>
              <a:t>24 primary care clinics across 12 regions</a:t>
            </a:r>
          </a:p>
          <a:p>
            <a:pPr marL="342900" indent="-342900">
              <a:buFont typeface="Arial" panose="020B0604020202020204" pitchFamily="34" charset="0"/>
              <a:buChar char="•"/>
            </a:pPr>
            <a:r>
              <a:rPr lang="en-GB" dirty="0"/>
              <a:t>Uses implementation science to validate stigma reduction strategies</a:t>
            </a:r>
          </a:p>
          <a:p>
            <a:endParaRPr lang="en-GB" b="1" dirty="0"/>
          </a:p>
          <a:p>
            <a:r>
              <a:rPr lang="en-GB" b="1" dirty="0"/>
              <a:t>Results:</a:t>
            </a:r>
            <a:endParaRPr lang="en-GB" dirty="0"/>
          </a:p>
          <a:p>
            <a:r>
              <a:rPr lang="en-GB" dirty="0"/>
              <a:t>Improved clinicians’ attitudes through:</a:t>
            </a:r>
          </a:p>
          <a:p>
            <a:pPr marL="742950" lvl="1" indent="-285750">
              <a:buFont typeface="Arial" panose="020B0604020202020204" pitchFamily="34" charset="0"/>
              <a:buChar char="•"/>
            </a:pPr>
            <a:r>
              <a:rPr lang="en-GB" dirty="0"/>
              <a:t>Ongoing support and training for integrated services.</a:t>
            </a:r>
          </a:p>
          <a:p>
            <a:pPr marL="742950" lvl="1" indent="-285750">
              <a:buFont typeface="Arial" panose="020B0604020202020204" pitchFamily="34" charset="0"/>
              <a:buChar char="•"/>
            </a:pPr>
            <a:r>
              <a:rPr lang="en-GB" dirty="0"/>
              <a:t>Encouraging contact with people who use drugs for better understanding.</a:t>
            </a:r>
          </a:p>
          <a:p>
            <a:pPr>
              <a:buFont typeface="Arial" panose="020B0604020202020204" pitchFamily="34" charset="0"/>
              <a:buChar char="•"/>
            </a:pPr>
            <a:r>
              <a:rPr lang="en-GB" dirty="0"/>
              <a:t>Shifting OAMT from specialized centres to primary care improved clinicians' attitudes and significantly reduced stigma towards people who inject drugs.</a:t>
            </a:r>
          </a:p>
          <a:p>
            <a:pPr>
              <a:buFont typeface="Arial" panose="020B0604020202020204" pitchFamily="34" charset="0"/>
              <a:buChar char="•"/>
            </a:pPr>
            <a:r>
              <a:rPr lang="en-GB" dirty="0"/>
              <a:t>Reduced stigma led to increased participation in preventive health services and screenings for this group.</a:t>
            </a:r>
          </a:p>
          <a:p>
            <a:endParaRPr lang="en-GB" dirty="0"/>
          </a:p>
          <a:p>
            <a:endParaRPr lang="en-CH" dirty="0"/>
          </a:p>
        </p:txBody>
      </p:sp>
      <p:sp>
        <p:nvSpPr>
          <p:cNvPr id="6" name="Text Placeholder 1">
            <a:extLst>
              <a:ext uri="{FF2B5EF4-FFF2-40B4-BE49-F238E27FC236}">
                <a16:creationId xmlns:a16="http://schemas.microsoft.com/office/drawing/2014/main" id="{BBE02CB8-E2D9-7C15-3AD8-9417989ED21F}"/>
              </a:ext>
            </a:extLst>
          </p:cNvPr>
          <p:cNvSpPr txBox="1">
            <a:spLocks noGrp="1"/>
          </p:cNvSpPr>
          <p:nvPr>
            <p:ph type="title"/>
          </p:nvPr>
        </p:nvSpPr>
        <p:spPr>
          <a:xfrm>
            <a:off x="457200" y="-28920"/>
            <a:ext cx="11277600" cy="10048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kern="0" dirty="0">
                <a:solidFill>
                  <a:srgbClr val="000000"/>
                </a:solidFill>
                <a:effectLst/>
                <a:latin typeface="Calibri" panose="020F0502020204030204" pitchFamily="34" charset="0"/>
                <a:ea typeface="Times New Roman" panose="02020603050405020304" pitchFamily="18" charset="0"/>
              </a:rPr>
              <a:t>Integrating opioid agonist maintenance therapy (OAMT) into </a:t>
            </a:r>
            <a:r>
              <a:rPr lang="en-GB" sz="2800" b="1" kern="0" dirty="0">
                <a:solidFill>
                  <a:srgbClr val="000000"/>
                </a:solidFill>
                <a:effectLst/>
                <a:latin typeface="Calibri" panose="020F0502020204030204" pitchFamily="34" charset="0"/>
                <a:ea typeface="Times New Roman" panose="02020603050405020304" pitchFamily="18" charset="0"/>
              </a:rPr>
              <a:t>primary care settings</a:t>
            </a:r>
            <a:r>
              <a:rPr lang="en-GB" sz="2800" kern="0" dirty="0">
                <a:solidFill>
                  <a:srgbClr val="000000"/>
                </a:solidFill>
                <a:effectLst/>
                <a:latin typeface="Calibri" panose="020F0502020204030204" pitchFamily="34" charset="0"/>
                <a:ea typeface="Times New Roman" panose="02020603050405020304" pitchFamily="18" charset="0"/>
              </a:rPr>
              <a:t> in Ukraine </a:t>
            </a:r>
            <a:endParaRPr lang="en-GB" sz="2800" dirty="0"/>
          </a:p>
        </p:txBody>
      </p:sp>
      <p:sp>
        <p:nvSpPr>
          <p:cNvPr id="9" name="TextBox 8">
            <a:extLst>
              <a:ext uri="{FF2B5EF4-FFF2-40B4-BE49-F238E27FC236}">
                <a16:creationId xmlns:a16="http://schemas.microsoft.com/office/drawing/2014/main" id="{CF4E2BF8-8536-F6C1-AE3B-73994A0892FA}"/>
              </a:ext>
            </a:extLst>
          </p:cNvPr>
          <p:cNvSpPr txBox="1"/>
          <p:nvPr/>
        </p:nvSpPr>
        <p:spPr>
          <a:xfrm>
            <a:off x="457199" y="3283365"/>
            <a:ext cx="34131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journalistsresource.org/health/integrated-care-collaborative-mental-health/"/>
              </a:rPr>
              <a:t>This Photo</a:t>
            </a:r>
            <a:r>
              <a:rPr kumimoji="0" lang="en-CH" sz="8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CH"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tooltip="https://creativecommons.org/licenses/by-nd/3.0/"/>
              </a:rPr>
              <a:t>CC BY-ND</a:t>
            </a:r>
            <a:endParaRPr kumimoji="0" lang="en-CH"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621D4A7-7418-0B68-6762-C65F35F48B5C}"/>
              </a:ext>
            </a:extLst>
          </p:cNvPr>
          <p:cNvSpPr txBox="1"/>
          <p:nvPr/>
        </p:nvSpPr>
        <p:spPr>
          <a:xfrm>
            <a:off x="372533" y="3630877"/>
            <a:ext cx="341312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rPr>
              <a:t>Integrated service delivery in primary care that uses differentiated approaches, with strong linkages with specialized and social service, is effective for reducing stigma</a:t>
            </a:r>
            <a:endParaRPr kumimoji="0" lang="en-CH"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47513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1FC561-83BE-5439-4B1D-9BDF1773376A}"/>
              </a:ext>
            </a:extLst>
          </p:cNvPr>
          <p:cNvSpPr>
            <a:spLocks noGrp="1"/>
          </p:cNvSpPr>
          <p:nvPr>
            <p:ph type="body" sz="quarter" idx="13"/>
          </p:nvPr>
        </p:nvSpPr>
        <p:spPr>
          <a:xfrm>
            <a:off x="4857008" y="1041806"/>
            <a:ext cx="6852062" cy="5546497"/>
          </a:xfrm>
        </p:spPr>
        <p:txBody>
          <a:bodyPr vert="horz" lIns="182880" tIns="182880" rIns="182880" bIns="182880" rtlCol="0" anchor="t">
            <a:noAutofit/>
          </a:bodyPr>
          <a:lstStyle/>
          <a:p>
            <a:r>
              <a:rPr lang="en-US" dirty="0">
                <a:ea typeface="+mn-lt"/>
                <a:cs typeface="+mn-lt"/>
              </a:rPr>
              <a:t>Multi-level intervention that included the Total Facility Approach (MSM)</a:t>
            </a:r>
            <a:endParaRPr lang="en-US" dirty="0">
              <a:ea typeface="Calibri"/>
              <a:cs typeface="Calibri"/>
            </a:endParaRPr>
          </a:p>
          <a:p>
            <a:pPr marL="342900" indent="-342900">
              <a:buChar char="•"/>
            </a:pPr>
            <a:r>
              <a:rPr lang="en-US" dirty="0">
                <a:ea typeface="+mn-lt"/>
                <a:cs typeface="+mn-lt"/>
              </a:rPr>
              <a:t>Champions worked cooperatively with management to design, plan and deliver facility stigma-reduction activities. </a:t>
            </a:r>
          </a:p>
          <a:p>
            <a:pPr marL="342900" indent="-342900">
              <a:buFont typeface="Arial" panose="020B0604020202020204" pitchFamily="34" charset="0"/>
              <a:buChar char="•"/>
            </a:pPr>
            <a:r>
              <a:rPr lang="en-US" dirty="0">
                <a:ea typeface="+mn-lt"/>
                <a:cs typeface="+mn-lt"/>
              </a:rPr>
              <a:t>Participatory training for </a:t>
            </a:r>
            <a:r>
              <a:rPr lang="en-US" b="1" dirty="0">
                <a:ea typeface="+mn-lt"/>
                <a:cs typeface="+mn-lt"/>
              </a:rPr>
              <a:t>ALL</a:t>
            </a:r>
            <a:r>
              <a:rPr lang="en-US" dirty="0">
                <a:ea typeface="+mn-lt"/>
                <a:cs typeface="+mn-lt"/>
              </a:rPr>
              <a:t> staff was conducted. </a:t>
            </a:r>
          </a:p>
          <a:p>
            <a:pPr marL="342900" indent="-342900">
              <a:buFont typeface="Arial" panose="020B0604020202020204" pitchFamily="34" charset="0"/>
              <a:buChar char="•"/>
            </a:pPr>
            <a:r>
              <a:rPr lang="en-US" dirty="0">
                <a:ea typeface="+mn-lt"/>
                <a:cs typeface="+mn-lt"/>
              </a:rPr>
              <a:t>Contact and partnership with diverse communities was encouraged and part of the training. </a:t>
            </a:r>
            <a:endParaRPr lang="en-US" dirty="0"/>
          </a:p>
          <a:p>
            <a:pPr marL="342900" indent="-342900">
              <a:buFont typeface="Arial" panose="020B0604020202020204" pitchFamily="34" charset="0"/>
              <a:buChar char="•"/>
            </a:pPr>
            <a:r>
              <a:rPr lang="en-US" dirty="0">
                <a:ea typeface="+mn-lt"/>
                <a:cs typeface="+mn-lt"/>
              </a:rPr>
              <a:t>Approaches to address intersectional stigma were implemented. </a:t>
            </a:r>
          </a:p>
          <a:p>
            <a:endParaRPr lang="en-CH" dirty="0">
              <a:ea typeface="Calibri"/>
              <a:cs typeface="Calibri"/>
            </a:endParaRPr>
          </a:p>
          <a:p>
            <a:r>
              <a:rPr lang="en-CH" dirty="0">
                <a:ea typeface="Calibri"/>
                <a:cs typeface="Calibri"/>
              </a:rPr>
              <a:t>Results: </a:t>
            </a:r>
            <a:r>
              <a:rPr lang="en-GB" dirty="0">
                <a:effectLst/>
              </a:rPr>
              <a:t>Men who attended intervention facilities were significantly more likely to get tested for HIV than men who attended non- intervention facilities. </a:t>
            </a:r>
            <a:endParaRPr lang="en-CH" dirty="0">
              <a:ea typeface="Calibri"/>
              <a:cs typeface="Calibri"/>
            </a:endParaRPr>
          </a:p>
        </p:txBody>
      </p:sp>
      <p:sp>
        <p:nvSpPr>
          <p:cNvPr id="5" name="Text Placeholder 1">
            <a:extLst>
              <a:ext uri="{FF2B5EF4-FFF2-40B4-BE49-F238E27FC236}">
                <a16:creationId xmlns:a16="http://schemas.microsoft.com/office/drawing/2014/main" id="{CDD7C0B2-A5A9-3FBE-2F9B-A89A74035E85}"/>
              </a:ext>
            </a:extLst>
          </p:cNvPr>
          <p:cNvSpPr txBox="1">
            <a:spLocks noGrp="1"/>
          </p:cNvSpPr>
          <p:nvPr>
            <p:ph type="title"/>
          </p:nvPr>
        </p:nvSpPr>
        <p:spPr>
          <a:xfrm>
            <a:off x="457200" y="-207355"/>
            <a:ext cx="11277600" cy="10048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kern="0" dirty="0">
                <a:solidFill>
                  <a:srgbClr val="000000"/>
                </a:solidFill>
                <a:effectLst/>
                <a:latin typeface="Calibri"/>
                <a:ea typeface="Times New Roman" panose="02020603050405020304" pitchFamily="18" charset="0"/>
                <a:cs typeface="Calibri"/>
              </a:rPr>
              <a:t>The PRISM Ghana-adapted </a:t>
            </a:r>
            <a:r>
              <a:rPr lang="en-GB" sz="2400" b="1" kern="0" dirty="0">
                <a:solidFill>
                  <a:srgbClr val="000000"/>
                </a:solidFill>
                <a:effectLst/>
                <a:latin typeface="Calibri"/>
                <a:ea typeface="Times New Roman" panose="02020603050405020304" pitchFamily="18" charset="0"/>
                <a:cs typeface="Calibri"/>
              </a:rPr>
              <a:t>Total Facility Approach </a:t>
            </a:r>
            <a:r>
              <a:rPr lang="en-GB" sz="2400" kern="0" dirty="0">
                <a:solidFill>
                  <a:srgbClr val="000000"/>
                </a:solidFill>
                <a:effectLst/>
                <a:latin typeface="Calibri"/>
                <a:ea typeface="Times New Roman" panose="02020603050405020304" pitchFamily="18" charset="0"/>
                <a:cs typeface="Calibri"/>
              </a:rPr>
              <a:t>for stigma reduction in health facilities </a:t>
            </a:r>
            <a:endParaRPr lang="en-GB" sz="2400" dirty="0">
              <a:latin typeface="Calibri"/>
              <a:ea typeface="Calibri"/>
              <a:cs typeface="Calibri"/>
            </a:endParaRPr>
          </a:p>
        </p:txBody>
      </p:sp>
      <p:sp>
        <p:nvSpPr>
          <p:cNvPr id="2" name="TextBox 1">
            <a:extLst>
              <a:ext uri="{FF2B5EF4-FFF2-40B4-BE49-F238E27FC236}">
                <a16:creationId xmlns:a16="http://schemas.microsoft.com/office/drawing/2014/main" id="{8DD27F30-0996-F2C3-9019-7047C042B9B0}"/>
              </a:ext>
            </a:extLst>
          </p:cNvPr>
          <p:cNvSpPr txBox="1"/>
          <p:nvPr/>
        </p:nvSpPr>
        <p:spPr>
          <a:xfrm>
            <a:off x="782718" y="3536699"/>
            <a:ext cx="393140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solidFill>
                <a:effectLst/>
                <a:uLnTx/>
                <a:uFillTx/>
                <a:latin typeface="Calibri" panose="020F0502020204030204"/>
                <a:ea typeface="+mn-lt"/>
                <a:cs typeface="Calibri" panose="020F0502020204030204"/>
              </a:rPr>
              <a:t>"The participatory approaches and on-site delivery of training for all levels of staff were well received and are approaches that will translate well across facility types and country settings.” – Emma A. Baning, Team Leader, Educational Assessment and Research Centre </a:t>
            </a:r>
            <a:endParaRPr kumimoji="0" lang="en-US" sz="1800" b="0" i="1" u="none" strike="noStrike" kern="1200" cap="none" spc="0" normalizeH="0" baseline="0" noProof="0" dirty="0">
              <a:ln>
                <a:noFill/>
              </a:ln>
              <a:solidFill>
                <a:srgbClr val="ED7D3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FF0000"/>
              </a:solidFill>
              <a:effectLst/>
              <a:uLnTx/>
              <a:uFillTx/>
              <a:latin typeface="Calibri" panose="020F0502020204030204"/>
              <a:ea typeface="Calibri"/>
              <a:cs typeface="Calibri"/>
            </a:endParaRPr>
          </a:p>
        </p:txBody>
      </p:sp>
      <p:pic>
        <p:nvPicPr>
          <p:cNvPr id="6145" name="Picture 1" descr="page21image3391635792">
            <a:extLst>
              <a:ext uri="{FF2B5EF4-FFF2-40B4-BE49-F238E27FC236}">
                <a16:creationId xmlns:a16="http://schemas.microsoft.com/office/drawing/2014/main" id="{2C1904C9-1470-F685-E14F-218D5EC9CE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718" y="1062334"/>
            <a:ext cx="34925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73692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4F853A57-4AA8-F65D-9221-601DD41E1A65}"/>
              </a:ext>
            </a:extLst>
          </p:cNvPr>
          <p:cNvSpPr txBox="1">
            <a:spLocks noGrp="1"/>
          </p:cNvSpPr>
          <p:nvPr>
            <p:ph type="title"/>
          </p:nvPr>
        </p:nvSpPr>
        <p:spPr>
          <a:xfrm>
            <a:off x="354758" y="0"/>
            <a:ext cx="5704705" cy="1616203"/>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ct val="0"/>
              </a:spcBef>
            </a:pPr>
            <a:r>
              <a:rPr lang="en-US" sz="2400" kern="1200" dirty="0">
                <a:solidFill>
                  <a:schemeClr val="tx1"/>
                </a:solidFill>
                <a:effectLst/>
                <a:latin typeface="+mj-lt"/>
                <a:ea typeface="+mj-ea"/>
                <a:cs typeface="+mj-cs"/>
              </a:rPr>
              <a:t>Enhancing human-rights affirming and non-discriminatory polices between professional medical associations: (Lebanon)</a:t>
            </a:r>
            <a:endParaRPr lang="en-US" sz="2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D7CA451F-EA98-2F99-1AA5-BB851D0A7866}"/>
              </a:ext>
            </a:extLst>
          </p:cNvPr>
          <p:cNvSpPr>
            <a:spLocks noGrp="1"/>
          </p:cNvSpPr>
          <p:nvPr>
            <p:ph type="body" sz="quarter" idx="13"/>
          </p:nvPr>
        </p:nvSpPr>
        <p:spPr>
          <a:xfrm>
            <a:off x="354758" y="2134806"/>
            <a:ext cx="6511398" cy="3751444"/>
          </a:xfrm>
        </p:spPr>
        <p:txBody>
          <a:bodyPr vert="horz" lIns="91440" tIns="45720" rIns="91440" bIns="45720" rtlCol="0" anchor="t">
            <a:normAutofit/>
          </a:bodyPr>
          <a:lstStyle/>
          <a:p>
            <a:r>
              <a:rPr lang="en-GB" sz="1800" b="1" dirty="0"/>
              <a:t>Collaboration</a:t>
            </a:r>
            <a:r>
              <a:rPr lang="en-GB" sz="1800" dirty="0"/>
              <a:t>:</a:t>
            </a:r>
            <a:br>
              <a:rPr lang="en-GB" sz="1800" dirty="0"/>
            </a:br>
            <a:r>
              <a:rPr lang="en-GB" sz="1800" dirty="0">
                <a:effectLst/>
                <a:latin typeface="SourceSansPro"/>
              </a:rPr>
              <a:t>Society of Inclusion and Development in Communities and care for all </a:t>
            </a:r>
            <a:r>
              <a:rPr lang="en-GB" sz="1800" dirty="0"/>
              <a:t>, Order of Nurses, Social Workers Syndicate, and others in Lebanon developed a joint position statement addressing stigma faced by key populations and people living with HIV.</a:t>
            </a:r>
          </a:p>
          <a:p>
            <a:r>
              <a:rPr lang="en-GB" sz="1800" b="1" dirty="0"/>
              <a:t>Background</a:t>
            </a:r>
            <a:r>
              <a:rPr lang="en-GB" sz="1800" dirty="0"/>
              <a:t>:</a:t>
            </a:r>
            <a:br>
              <a:rPr lang="en-GB" sz="1800" dirty="0"/>
            </a:br>
            <a:r>
              <a:rPr lang="en-GB" sz="1800" dirty="0"/>
              <a:t>The statement was informed by findings from the </a:t>
            </a:r>
            <a:r>
              <a:rPr lang="en-GB" sz="1800" dirty="0" err="1"/>
              <a:t>REAct</a:t>
            </a:r>
            <a:r>
              <a:rPr lang="en-GB" sz="1800" dirty="0"/>
              <a:t> tool, emphasizing the right to access healthcare with dignity, free from stigma and discrimination.</a:t>
            </a:r>
          </a:p>
          <a:p>
            <a:r>
              <a:rPr lang="en-GB" sz="1800" b="1" dirty="0"/>
              <a:t>Recent Initiatives</a:t>
            </a:r>
            <a:r>
              <a:rPr lang="en-GB" sz="1800" dirty="0"/>
              <a:t>:</a:t>
            </a:r>
          </a:p>
          <a:p>
            <a:pPr>
              <a:buFont typeface="Arial" panose="020B0604020202020204" pitchFamily="34" charset="0"/>
              <a:buChar char="•"/>
            </a:pPr>
            <a:r>
              <a:rPr lang="en-GB" sz="1800" dirty="0"/>
              <a:t>In June 2024, the Social Workers Syndicate and Order of Midwives convened to share experiences on tackling stigma in healthcare.</a:t>
            </a:r>
          </a:p>
        </p:txBody>
      </p:sp>
      <p:pic>
        <p:nvPicPr>
          <p:cNvPr id="7" name="Content Placeholder 6" descr="A chalkboard with a message on it next to a pair of books and glasses&#10;&#10;Description automatically generated">
            <a:extLst>
              <a:ext uri="{FF2B5EF4-FFF2-40B4-BE49-F238E27FC236}">
                <a16:creationId xmlns:a16="http://schemas.microsoft.com/office/drawing/2014/main" id="{C7D6EA7B-EA85-3575-4E98-2CF6D983C09D}"/>
              </a:ext>
            </a:extLst>
          </p:cNvPr>
          <p:cNvPicPr>
            <a:picLocks noGrp="1" noChangeAspect="1"/>
          </p:cNvPicPr>
          <p:nvPr>
            <p:ph idx="1"/>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125194" y="478425"/>
            <a:ext cx="4202884" cy="1524597"/>
          </a:xfrm>
          <a:prstGeom prst="rect">
            <a:avLst/>
          </a:prstGeom>
        </p:spPr>
      </p:pic>
      <p:sp>
        <p:nvSpPr>
          <p:cNvPr id="8" name="TextBox 7">
            <a:extLst>
              <a:ext uri="{FF2B5EF4-FFF2-40B4-BE49-F238E27FC236}">
                <a16:creationId xmlns:a16="http://schemas.microsoft.com/office/drawing/2014/main" id="{BCAE7E88-C7C0-D6D2-AF4A-3F95C39FC71F}"/>
              </a:ext>
            </a:extLst>
          </p:cNvPr>
          <p:cNvSpPr txBox="1"/>
          <p:nvPr/>
        </p:nvSpPr>
        <p:spPr>
          <a:xfrm>
            <a:off x="7125194" y="1802967"/>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CH"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www.picpedia.org/chalkboard/c/code-of-conduct.html">
                  <a:extLst>
                    <a:ext uri="{A12FA001-AC4F-418D-AE19-62706E023703}">
                      <ahyp:hlinkClr xmlns:ahyp="http://schemas.microsoft.com/office/drawing/2018/hyperlinkcolor" val="tx"/>
                    </a:ext>
                  </a:extLst>
                </a:hlinkClick>
              </a:rPr>
              <a:t>This Photo</a:t>
            </a:r>
            <a:r>
              <a:rPr kumimoji="0" lang="en-CH"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CH"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CH"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3">
            <a:extLst>
              <a:ext uri="{FF2B5EF4-FFF2-40B4-BE49-F238E27FC236}">
                <a16:creationId xmlns:a16="http://schemas.microsoft.com/office/drawing/2014/main" id="{61887B88-8025-B943-5E26-1B34CC02E7AC}"/>
              </a:ext>
            </a:extLst>
          </p:cNvPr>
          <p:cNvSpPr txBox="1">
            <a:spLocks/>
          </p:cNvSpPr>
          <p:nvPr/>
        </p:nvSpPr>
        <p:spPr>
          <a:xfrm>
            <a:off x="7125194" y="2134806"/>
            <a:ext cx="4202884" cy="3751444"/>
          </a:xfrm>
          <a:prstGeom prst="rect">
            <a:avLst/>
          </a:prstGeom>
          <a:solidFill>
            <a:srgbClr val="DDEFF9"/>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205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00205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5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00205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0020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0205C"/>
                </a:solidFill>
                <a:effectLst/>
                <a:uLnTx/>
                <a:uFillTx/>
                <a:latin typeface="Calibri" panose="020F0502020204030204"/>
                <a:ea typeface="+mn-ea"/>
                <a:cs typeface="+mn-cs"/>
              </a:rPr>
              <a:t>Impact</a:t>
            </a:r>
            <a:br>
              <a:rPr kumimoji="0" lang="en-GB" sz="2000" b="0" i="0" u="none" strike="noStrike" kern="1200" cap="none" spc="0" normalizeH="0" baseline="0" noProof="0" dirty="0">
                <a:ln>
                  <a:noFill/>
                </a:ln>
                <a:solidFill>
                  <a:srgbClr val="00205C"/>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srgbClr val="00205C"/>
                </a:solidFill>
                <a:effectLst/>
                <a:uLnTx/>
                <a:uFillTx/>
                <a:latin typeface="Calibri" panose="020F0502020204030204"/>
                <a:ea typeface="+mn-ea"/>
                <a:cs typeface="+mn-cs"/>
              </a:rPr>
              <a:t>Collaboration enhances inclusive and non-discriminatory cultures in healthcare by:</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5C"/>
                </a:solidFill>
                <a:effectLst/>
                <a:uLnTx/>
                <a:uFillTx/>
                <a:latin typeface="Calibri" panose="020F0502020204030204"/>
                <a:ea typeface="+mn-ea"/>
                <a:cs typeface="+mn-cs"/>
              </a:rPr>
              <a:t>Establishing clear codes of conduct</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5C"/>
                </a:solidFill>
                <a:effectLst/>
                <a:uLnTx/>
                <a:uFillTx/>
                <a:latin typeface="Calibri" panose="020F0502020204030204"/>
                <a:ea typeface="+mn-ea"/>
                <a:cs typeface="+mn-cs"/>
              </a:rPr>
              <a:t>Creating safe feedback mechanisms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5C"/>
                </a:solidFill>
                <a:effectLst/>
                <a:uLnTx/>
                <a:uFillTx/>
                <a:latin typeface="Calibri" panose="020F0502020204030204"/>
                <a:ea typeface="+mn-ea"/>
                <a:cs typeface="+mn-cs"/>
              </a:rPr>
              <a:t>Formalizing partnerships with diverse communities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5C"/>
                </a:solidFill>
                <a:effectLst/>
                <a:uLnTx/>
                <a:uFillTx/>
                <a:latin typeface="Calibri" panose="020F0502020204030204"/>
                <a:ea typeface="+mn-ea"/>
                <a:cs typeface="+mn-cs"/>
              </a:rPr>
              <a:t>Sharing best practices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8083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1DD0C5-00BA-8E2A-CA1B-AE29A868E569}"/>
              </a:ext>
            </a:extLst>
          </p:cNvPr>
          <p:cNvSpPr>
            <a:spLocks noGrp="1"/>
          </p:cNvSpPr>
          <p:nvPr>
            <p:ph type="body" sz="quarter" idx="13"/>
          </p:nvPr>
        </p:nvSpPr>
        <p:spPr>
          <a:xfrm>
            <a:off x="508586" y="944272"/>
            <a:ext cx="4343362" cy="4524315"/>
          </a:xfrm>
        </p:spPr>
        <p:txBody>
          <a:bodyPr vert="horz" lIns="182880" tIns="182880" rIns="182880" bIns="182880" rtlCol="0" anchor="t">
            <a:noAutofit/>
          </a:bodyPr>
          <a:lstStyle/>
          <a:p>
            <a:pPr algn="ctr"/>
            <a:r>
              <a:rPr lang="en-GB" dirty="0"/>
              <a:t>“3x4” approach</a:t>
            </a:r>
          </a:p>
          <a:p>
            <a:pPr algn="ctr"/>
            <a:r>
              <a:rPr lang="en-GB" sz="1800" b="1" dirty="0"/>
              <a:t>3</a:t>
            </a:r>
            <a:r>
              <a:rPr lang="en-GB" sz="1800" dirty="0"/>
              <a:t> - W</a:t>
            </a:r>
            <a:r>
              <a:rPr lang="en-GB" sz="1800" dirty="0">
                <a:effectLst/>
              </a:rPr>
              <a:t>orking across three levels </a:t>
            </a:r>
          </a:p>
          <a:p>
            <a:pPr marL="285750" indent="-285750">
              <a:buFont typeface="Wingdings" pitchFamily="2" charset="2"/>
              <a:buChar char="ü"/>
            </a:pPr>
            <a:r>
              <a:rPr lang="en-GB" sz="1800" dirty="0">
                <a:effectLst/>
              </a:rPr>
              <a:t>individual</a:t>
            </a:r>
            <a:endParaRPr lang="en-GB" sz="1800" dirty="0">
              <a:effectLst/>
              <a:cs typeface="Calibri"/>
            </a:endParaRPr>
          </a:p>
          <a:p>
            <a:pPr marL="285750" indent="-285750">
              <a:buFont typeface="Wingdings" pitchFamily="2" charset="2"/>
              <a:buChar char="ü"/>
            </a:pPr>
            <a:r>
              <a:rPr lang="en-GB" sz="1800" dirty="0">
                <a:effectLst/>
              </a:rPr>
              <a:t>system/health facility structure </a:t>
            </a:r>
            <a:endParaRPr lang="en-GB" sz="1800" dirty="0">
              <a:effectLst/>
              <a:cs typeface="Calibri"/>
            </a:endParaRPr>
          </a:p>
          <a:p>
            <a:pPr marL="285750" indent="-285750">
              <a:buFont typeface="Wingdings" pitchFamily="2" charset="2"/>
              <a:buChar char="ü"/>
            </a:pPr>
            <a:r>
              <a:rPr lang="en-GB" sz="1800" dirty="0"/>
              <a:t>c</a:t>
            </a:r>
            <a:r>
              <a:rPr lang="en-GB" sz="1800" dirty="0">
                <a:effectLst/>
              </a:rPr>
              <a:t>ommunity</a:t>
            </a:r>
            <a:endParaRPr lang="en-GB" sz="1800" dirty="0">
              <a:effectLst/>
              <a:cs typeface="Calibri"/>
            </a:endParaRPr>
          </a:p>
          <a:p>
            <a:pPr algn="ctr"/>
            <a:r>
              <a:rPr lang="en-GB" sz="1800" b="1" dirty="0"/>
              <a:t>4</a:t>
            </a:r>
            <a:r>
              <a:rPr lang="en-GB" sz="1800" dirty="0"/>
              <a:t> - Actionable drivers of stigma </a:t>
            </a:r>
            <a:endParaRPr lang="en-GB" sz="1800" dirty="0">
              <a:cs typeface="Calibri"/>
            </a:endParaRPr>
          </a:p>
          <a:p>
            <a:pPr marL="285750" indent="-285750">
              <a:buFont typeface="Wingdings" pitchFamily="2" charset="2"/>
              <a:buChar char="ü"/>
            </a:pPr>
            <a:r>
              <a:rPr lang="en-GB" sz="1800" dirty="0"/>
              <a:t>lack of awareness and understanding of stigma</a:t>
            </a:r>
            <a:endParaRPr lang="en-GB" sz="1800" dirty="0">
              <a:cs typeface="Calibri"/>
            </a:endParaRPr>
          </a:p>
          <a:p>
            <a:pPr marL="285750" indent="-285750">
              <a:buFont typeface="Wingdings" pitchFamily="2" charset="2"/>
              <a:buChar char="ü"/>
            </a:pPr>
            <a:r>
              <a:rPr lang="en-GB" sz="1800" dirty="0"/>
              <a:t>concerns about workplace acquisition of HIV</a:t>
            </a:r>
            <a:endParaRPr lang="en-GB" sz="1800" dirty="0">
              <a:cs typeface="Calibri"/>
            </a:endParaRPr>
          </a:p>
          <a:p>
            <a:pPr marL="285750" indent="-285750">
              <a:buFont typeface="Wingdings" pitchFamily="2" charset="2"/>
              <a:buChar char="ü"/>
            </a:pPr>
            <a:r>
              <a:rPr lang="en-GB" sz="1800" dirty="0"/>
              <a:t>negative health worker attitudes</a:t>
            </a:r>
            <a:endParaRPr lang="en-GB" sz="1800" dirty="0">
              <a:cs typeface="Calibri"/>
            </a:endParaRPr>
          </a:p>
          <a:p>
            <a:pPr marL="285750" indent="-285750">
              <a:buFont typeface="Wingdings" pitchFamily="2" charset="2"/>
              <a:buChar char="ü"/>
            </a:pPr>
            <a:r>
              <a:rPr lang="en-GB" sz="1800" dirty="0"/>
              <a:t>facility environment. </a:t>
            </a:r>
          </a:p>
          <a:p>
            <a:pPr marL="285750" indent="-285750">
              <a:buFont typeface="Arial" panose="020B0604020202020204" pitchFamily="34" charset="0"/>
              <a:buChar char="•"/>
            </a:pPr>
            <a:endParaRPr lang="en-GB" sz="1600" dirty="0">
              <a:effectLst/>
            </a:endParaRPr>
          </a:p>
        </p:txBody>
      </p:sp>
      <p:sp>
        <p:nvSpPr>
          <p:cNvPr id="5" name="Text Placeholder 1">
            <a:extLst>
              <a:ext uri="{FF2B5EF4-FFF2-40B4-BE49-F238E27FC236}">
                <a16:creationId xmlns:a16="http://schemas.microsoft.com/office/drawing/2014/main" id="{47B9BA94-4B5D-939F-9A75-F0CCF87021A7}"/>
              </a:ext>
            </a:extLst>
          </p:cNvPr>
          <p:cNvSpPr txBox="1">
            <a:spLocks noGrp="1"/>
          </p:cNvSpPr>
          <p:nvPr>
            <p:ph type="title"/>
          </p:nvPr>
        </p:nvSpPr>
        <p:spPr>
          <a:xfrm>
            <a:off x="288104" y="-52494"/>
            <a:ext cx="11615791" cy="10048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latin typeface="+mj-lt"/>
              </a:rPr>
              <a:t>Scale up national policy to integrate stigma and discrimination reduction in the HIV response.</a:t>
            </a:r>
            <a:br>
              <a:rPr lang="en-GB" sz="2400" dirty="0">
                <a:latin typeface="+mj-lt"/>
              </a:rPr>
            </a:br>
            <a:r>
              <a:rPr lang="en-US" sz="2400" kern="0" dirty="0">
                <a:solidFill>
                  <a:srgbClr val="000000"/>
                </a:solidFill>
                <a:effectLst/>
                <a:latin typeface="+mj-lt"/>
                <a:ea typeface="Times New Roman" panose="02020603050405020304" pitchFamily="18" charset="0"/>
              </a:rPr>
              <a:t>(Thailand)</a:t>
            </a:r>
            <a:endParaRPr lang="en-GB" sz="2400" dirty="0">
              <a:latin typeface="+mj-lt"/>
            </a:endParaRPr>
          </a:p>
        </p:txBody>
      </p:sp>
      <p:sp>
        <p:nvSpPr>
          <p:cNvPr id="9" name="TextBox 8">
            <a:extLst>
              <a:ext uri="{FF2B5EF4-FFF2-40B4-BE49-F238E27FC236}">
                <a16:creationId xmlns:a16="http://schemas.microsoft.com/office/drawing/2014/main" id="{1F9AC204-34A4-65FE-56F0-3204AAD7CC65}"/>
              </a:ext>
            </a:extLst>
          </p:cNvPr>
          <p:cNvSpPr txBox="1"/>
          <p:nvPr/>
        </p:nvSpPr>
        <p:spPr>
          <a:xfrm>
            <a:off x="5088045" y="1381291"/>
            <a:ext cx="6815850" cy="43683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Key lessons learned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Collaboration is Key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engaging key partners and stakeholders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Training and Leadership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establishing core teams and providing participatory training enhances facility-specific leadership and ownership of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Community Connection-  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inking with communities and involving clients in learning sessions helps address stigma more effectively.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Effective Use of E-Learning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E-learning platforms can efficiently reach a wide audience, ensuring that many staff are educated on stigma and discrimination.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Adapting Approaches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evaluation and modification of programs, such as shortening training and using video testimonials, can improve engagement and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084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92E67-E9C0-8D1A-FD0B-891A8239F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EBB69-F821-A434-2132-0ADA4EF4F88F}"/>
              </a:ext>
            </a:extLst>
          </p:cNvPr>
          <p:cNvSpPr>
            <a:spLocks noGrp="1"/>
          </p:cNvSpPr>
          <p:nvPr>
            <p:ph type="title"/>
          </p:nvPr>
        </p:nvSpPr>
        <p:spPr>
          <a:xfrm>
            <a:off x="144856" y="1401624"/>
            <a:ext cx="10739454" cy="698780"/>
          </a:xfrm>
        </p:spPr>
        <p:txBody>
          <a:bodyPr/>
          <a:lstStyle/>
          <a:p>
            <a:r>
              <a:rPr lang="en-US" sz="4000" dirty="0"/>
              <a:t>Objectives of Communication</a:t>
            </a:r>
            <a:endParaRPr lang="en-ZM" sz="4000" dirty="0"/>
          </a:p>
        </p:txBody>
      </p:sp>
      <p:sp>
        <p:nvSpPr>
          <p:cNvPr id="3" name="Content Placeholder 2">
            <a:extLst>
              <a:ext uri="{FF2B5EF4-FFF2-40B4-BE49-F238E27FC236}">
                <a16:creationId xmlns:a16="http://schemas.microsoft.com/office/drawing/2014/main" id="{CE940CFF-E44F-E678-3F66-4847830D31FE}"/>
              </a:ext>
            </a:extLst>
          </p:cNvPr>
          <p:cNvSpPr>
            <a:spLocks noGrp="1"/>
          </p:cNvSpPr>
          <p:nvPr>
            <p:ph idx="1"/>
          </p:nvPr>
        </p:nvSpPr>
        <p:spPr>
          <a:xfrm>
            <a:off x="144856" y="2476349"/>
            <a:ext cx="8437169" cy="3291841"/>
          </a:xfrm>
        </p:spPr>
        <p:txBody>
          <a:bodyPr/>
          <a:lstStyle/>
          <a:p>
            <a:pPr marL="118745" indent="0">
              <a:buClr>
                <a:srgbClr val="000000"/>
              </a:buClr>
              <a:buNone/>
            </a:pPr>
            <a:r>
              <a:rPr lang="en-US" b="1" dirty="0">
                <a:solidFill>
                  <a:srgbClr val="000000"/>
                </a:solidFill>
                <a:cs typeface="Arial" panose="020B0604020202020204" pitchFamily="34" charset="0"/>
              </a:rPr>
              <a:t>Making your client feel:</a:t>
            </a:r>
            <a:endParaRPr lang="en-US" b="1" dirty="0"/>
          </a:p>
          <a:p>
            <a:pPr marL="118745" indent="0">
              <a:buNone/>
            </a:pPr>
            <a:endParaRPr lang="en-US" dirty="0">
              <a:solidFill>
                <a:srgbClr val="000000"/>
              </a:solidFill>
              <a:cs typeface="Arial"/>
            </a:endParaRPr>
          </a:p>
          <a:p>
            <a:pPr marL="657860" lvl="1" indent="-246380">
              <a:buClr>
                <a:srgbClr val="000000"/>
              </a:buClr>
              <a:buFont typeface="Wingdings" pitchFamily="2" charset="2"/>
              <a:buChar char="§"/>
            </a:pPr>
            <a:r>
              <a:rPr lang="en-US" b="1" dirty="0">
                <a:solidFill>
                  <a:srgbClr val="000000"/>
                </a:solidFill>
                <a:cs typeface="Arial" panose="020B0604020202020204" pitchFamily="34" charset="0"/>
              </a:rPr>
              <a:t>Comfortable </a:t>
            </a:r>
            <a:r>
              <a:rPr lang="en-US" dirty="0">
                <a:solidFill>
                  <a:srgbClr val="000000"/>
                </a:solidFill>
                <a:cs typeface="Arial" panose="020B0604020202020204" pitchFamily="34" charset="0"/>
              </a:rPr>
              <a:t>&gt; Authentic engagement</a:t>
            </a:r>
          </a:p>
          <a:p>
            <a:pPr marL="657860" lvl="1" indent="-246380">
              <a:buClr>
                <a:srgbClr val="000000"/>
              </a:buClr>
              <a:buFont typeface="Wingdings" pitchFamily="2" charset="2"/>
              <a:buChar char="§"/>
            </a:pPr>
            <a:endParaRPr lang="en-US" dirty="0">
              <a:solidFill>
                <a:srgbClr val="000000"/>
              </a:solidFill>
              <a:cs typeface="Arial" panose="020B0604020202020204" pitchFamily="34" charset="0"/>
            </a:endParaRPr>
          </a:p>
          <a:p>
            <a:pPr marL="657860" lvl="1" indent="-246380">
              <a:buClr>
                <a:srgbClr val="000000"/>
              </a:buClr>
              <a:buFont typeface="Wingdings" pitchFamily="2" charset="2"/>
              <a:buChar char="§"/>
            </a:pPr>
            <a:r>
              <a:rPr lang="en-US" b="1" dirty="0">
                <a:solidFill>
                  <a:srgbClr val="000000"/>
                </a:solidFill>
                <a:cs typeface="Arial" panose="020B0604020202020204" pitchFamily="34" charset="0"/>
              </a:rPr>
              <a:t> Valued </a:t>
            </a:r>
            <a:r>
              <a:rPr lang="en-US" dirty="0">
                <a:solidFill>
                  <a:srgbClr val="000000"/>
                </a:solidFill>
                <a:cs typeface="Arial" panose="020B0604020202020204" pitchFamily="34" charset="0"/>
              </a:rPr>
              <a:t>&gt; Listening to what is important from their perspective &amp; Sharing information that matters to them</a:t>
            </a:r>
          </a:p>
          <a:p>
            <a:pPr marL="657860" lvl="1" indent="-246380">
              <a:buClr>
                <a:srgbClr val="000000"/>
              </a:buClr>
              <a:buFont typeface="Wingdings" pitchFamily="2" charset="2"/>
              <a:buChar char="§"/>
            </a:pPr>
            <a:endParaRPr lang="en-US" dirty="0">
              <a:solidFill>
                <a:srgbClr val="000000"/>
              </a:solidFill>
              <a:cs typeface="Arial" panose="020B0604020202020204" pitchFamily="34" charset="0"/>
            </a:endParaRPr>
          </a:p>
          <a:p>
            <a:pPr marL="657860" lvl="1" indent="-246380">
              <a:buClr>
                <a:srgbClr val="000000"/>
              </a:buClr>
              <a:buFont typeface="Wingdings" pitchFamily="2" charset="2"/>
              <a:buChar char="§"/>
            </a:pPr>
            <a:r>
              <a:rPr lang="en-US" dirty="0">
                <a:solidFill>
                  <a:srgbClr val="000000"/>
                </a:solidFill>
                <a:cs typeface="Arial" panose="020B0604020202020204" pitchFamily="34" charset="0"/>
              </a:rPr>
              <a:t> </a:t>
            </a:r>
            <a:r>
              <a:rPr lang="en-US" b="1" dirty="0">
                <a:solidFill>
                  <a:srgbClr val="000000"/>
                </a:solidFill>
                <a:cs typeface="Arial" panose="020B0604020202020204" pitchFamily="34" charset="0"/>
              </a:rPr>
              <a:t>In control </a:t>
            </a:r>
            <a:r>
              <a:rPr lang="en-US" dirty="0">
                <a:solidFill>
                  <a:srgbClr val="000000"/>
                </a:solidFill>
                <a:cs typeface="Arial" panose="020B0604020202020204" pitchFamily="34" charset="0"/>
              </a:rPr>
              <a:t>&gt; Agreed plan of action</a:t>
            </a:r>
          </a:p>
        </p:txBody>
      </p:sp>
      <p:sp>
        <p:nvSpPr>
          <p:cNvPr id="4" name="Date Placeholder 3">
            <a:extLst>
              <a:ext uri="{FF2B5EF4-FFF2-40B4-BE49-F238E27FC236}">
                <a16:creationId xmlns:a16="http://schemas.microsoft.com/office/drawing/2014/main" id="{A350A5D3-68AB-9B8F-5F24-ACD807084A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55C97820-8503-5A74-7C79-2B1E4B48624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a:ea typeface="+mn-ea"/>
                <a:cs typeface="+mn-cs"/>
              </a:rPr>
              <a:t>The foundations for “good” </a:t>
            </a:r>
            <a:r>
              <a:rPr lang="en-GB" dirty="0">
                <a:solidFill>
                  <a:srgbClr val="000000"/>
                </a:solidFill>
                <a:latin typeface="Verdana"/>
              </a:rPr>
              <a:t>c</a:t>
            </a:r>
            <a:r>
              <a:rPr kumimoji="0" lang="en-GB" sz="1000" b="0" i="0" u="none" strike="noStrike" kern="1200" cap="none" spc="0" normalizeH="0" baseline="0" noProof="0" dirty="0" err="1">
                <a:ln>
                  <a:noFill/>
                </a:ln>
                <a:solidFill>
                  <a:srgbClr val="000000"/>
                </a:solidFill>
                <a:effectLst/>
                <a:uLnTx/>
                <a:uFillTx/>
                <a:latin typeface="Verdana"/>
                <a:ea typeface="+mn-ea"/>
                <a:cs typeface="+mn-cs"/>
              </a:rPr>
              <a:t>ommunications</a:t>
            </a:r>
            <a:endParaRPr kumimoji="0" lang="en-GB" sz="10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60374044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F011-32E7-EFF7-9F1C-1745DBE296F0}"/>
              </a:ext>
            </a:extLst>
          </p:cNvPr>
          <p:cNvSpPr>
            <a:spLocks noGrp="1"/>
          </p:cNvSpPr>
          <p:nvPr>
            <p:ph type="title"/>
          </p:nvPr>
        </p:nvSpPr>
        <p:spPr>
          <a:xfrm>
            <a:off x="457200" y="163285"/>
            <a:ext cx="11277600" cy="1004888"/>
          </a:xfrm>
        </p:spPr>
        <p:txBody>
          <a:bodyPr>
            <a:noAutofit/>
          </a:bodyPr>
          <a:lstStyle/>
          <a:p>
            <a:pPr algn="ctr"/>
            <a:r>
              <a:rPr lang="en-GB" sz="2800" dirty="0">
                <a:solidFill>
                  <a:srgbClr val="1E2654"/>
                </a:solidFill>
                <a:effectLst/>
              </a:rPr>
              <a:t>Supporting stigma-free services for health care workers living with HIV (Zambia) </a:t>
            </a:r>
            <a:br>
              <a:rPr lang="en-GB" sz="2800" dirty="0">
                <a:effectLst/>
              </a:rPr>
            </a:br>
            <a:endParaRPr lang="en-CH" sz="2800" dirty="0"/>
          </a:p>
        </p:txBody>
      </p:sp>
      <p:sp>
        <p:nvSpPr>
          <p:cNvPr id="4" name="Text Placeholder 3">
            <a:extLst>
              <a:ext uri="{FF2B5EF4-FFF2-40B4-BE49-F238E27FC236}">
                <a16:creationId xmlns:a16="http://schemas.microsoft.com/office/drawing/2014/main" id="{A06F02B6-1B61-EF67-E9FB-DD96D9B7D17E}"/>
              </a:ext>
            </a:extLst>
          </p:cNvPr>
          <p:cNvSpPr>
            <a:spLocks noGrp="1"/>
          </p:cNvSpPr>
          <p:nvPr>
            <p:ph type="body" sz="quarter" idx="13"/>
          </p:nvPr>
        </p:nvSpPr>
        <p:spPr>
          <a:xfrm>
            <a:off x="5715000" y="1219447"/>
            <a:ext cx="6019800" cy="4972050"/>
          </a:xfrm>
        </p:spPr>
        <p:txBody>
          <a:bodyPr/>
          <a:lstStyle/>
          <a:p>
            <a:r>
              <a:rPr lang="en-GB" sz="1800" dirty="0">
                <a:solidFill>
                  <a:schemeClr val="accent2"/>
                </a:solidFill>
                <a:effectLst/>
              </a:rPr>
              <a:t>“</a:t>
            </a:r>
            <a:r>
              <a:rPr lang="en-GB" sz="1800" i="1" dirty="0">
                <a:solidFill>
                  <a:schemeClr val="accent2"/>
                </a:solidFill>
                <a:effectLst/>
              </a:rPr>
              <a:t>Even I cannot be open all the time about my status. When I go to collect my ARVs, I put on my Nurses Tutor uniform so that no one knows why I have come. They think I am just there as a tutor. “</a:t>
            </a:r>
            <a:endParaRPr lang="en-GB" i="1" dirty="0">
              <a:solidFill>
                <a:schemeClr val="accent2"/>
              </a:solidFill>
              <a:effectLst/>
            </a:endParaRPr>
          </a:p>
          <a:p>
            <a:endParaRPr lang="en-CH" dirty="0">
              <a:solidFill>
                <a:schemeClr val="accent2"/>
              </a:solidFill>
            </a:endParaRPr>
          </a:p>
          <a:p>
            <a:r>
              <a:rPr lang="en-GB" sz="1800" dirty="0"/>
              <a:t>S</a:t>
            </a:r>
            <a:r>
              <a:rPr lang="en-GB" sz="1800" dirty="0">
                <a:effectLst/>
              </a:rPr>
              <a:t>pecific strategies used by health care workers living with HIV to protect their confidentiality and privacy</a:t>
            </a:r>
          </a:p>
          <a:p>
            <a:pPr algn="ctr"/>
            <a:endParaRPr lang="en-GB" dirty="0">
              <a:effectLst/>
            </a:endParaRPr>
          </a:p>
          <a:p>
            <a:pPr marL="285750" indent="-285750">
              <a:buFont typeface="Wingdings" pitchFamily="2" charset="2"/>
              <a:buChar char="ü"/>
            </a:pPr>
            <a:r>
              <a:rPr lang="en-GB" sz="1800" dirty="0">
                <a:effectLst/>
              </a:rPr>
              <a:t>counselling outside of normal clinic hours</a:t>
            </a:r>
          </a:p>
          <a:p>
            <a:pPr marL="285750" indent="-285750">
              <a:buFont typeface="Wingdings" pitchFamily="2" charset="2"/>
              <a:buChar char="ü"/>
            </a:pPr>
            <a:r>
              <a:rPr lang="en-GB" sz="1800" dirty="0">
                <a:effectLst/>
              </a:rPr>
              <a:t>collecting ART in plain packages</a:t>
            </a:r>
          </a:p>
          <a:p>
            <a:pPr marL="285750" indent="-285750">
              <a:buFont typeface="Wingdings" pitchFamily="2" charset="2"/>
              <a:buChar char="ü"/>
            </a:pPr>
            <a:r>
              <a:rPr lang="en-GB" sz="1800" dirty="0">
                <a:effectLst/>
              </a:rPr>
              <a:t>at-home HIV services such as self-testing or home</a:t>
            </a:r>
          </a:p>
          <a:p>
            <a:pPr marL="285750" indent="-285750">
              <a:buFont typeface="Wingdings" pitchFamily="2" charset="2"/>
              <a:buChar char="ü"/>
            </a:pPr>
            <a:r>
              <a:rPr lang="en-GB" sz="1800" dirty="0">
                <a:effectLst/>
              </a:rPr>
              <a:t>delivery of ART integration of services</a:t>
            </a:r>
          </a:p>
          <a:p>
            <a:pPr marL="285750" indent="-285750">
              <a:buFont typeface="Wingdings" pitchFamily="2" charset="2"/>
              <a:buChar char="ü"/>
            </a:pPr>
            <a:r>
              <a:rPr lang="en-GB" sz="1800" dirty="0">
                <a:effectLst/>
              </a:rPr>
              <a:t>digitalization of health records. </a:t>
            </a:r>
            <a:endParaRPr lang="en-GB" dirty="0">
              <a:effectLst/>
            </a:endParaRPr>
          </a:p>
          <a:p>
            <a:endParaRPr lang="en-CH" dirty="0"/>
          </a:p>
        </p:txBody>
      </p:sp>
      <p:pic>
        <p:nvPicPr>
          <p:cNvPr id="2049" name="Picture 1" descr="page28image3399654512">
            <a:extLst>
              <a:ext uri="{FF2B5EF4-FFF2-40B4-BE49-F238E27FC236}">
                <a16:creationId xmlns:a16="http://schemas.microsoft.com/office/drawing/2014/main" id="{435632A4-0667-7DEB-F4D0-B6F10BB30F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268804"/>
            <a:ext cx="5048250" cy="339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554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03454F-902C-4286-6DA1-CE437B6A23CA}"/>
              </a:ext>
            </a:extLst>
          </p:cNvPr>
          <p:cNvSpPr>
            <a:spLocks noGrp="1"/>
          </p:cNvSpPr>
          <p:nvPr>
            <p:ph type="body" sz="quarter" idx="13"/>
          </p:nvPr>
        </p:nvSpPr>
        <p:spPr>
          <a:xfrm>
            <a:off x="4643252" y="1468540"/>
            <a:ext cx="7313797" cy="5286375"/>
          </a:xfrm>
        </p:spPr>
        <p:txBody>
          <a:bodyPr vert="horz" lIns="182880" tIns="182880" rIns="182880" bIns="182880" rtlCol="0" anchor="t">
            <a:noAutofit/>
          </a:bodyPr>
          <a:lstStyle/>
          <a:p>
            <a:r>
              <a:rPr lang="en-GB" dirty="0">
                <a:effectLst/>
              </a:rPr>
              <a:t>December 2023 - U=U information campaigns in </a:t>
            </a:r>
            <a:r>
              <a:rPr lang="en-GB" dirty="0" err="1">
                <a:effectLst/>
              </a:rPr>
              <a:t>Siem</a:t>
            </a:r>
            <a:r>
              <a:rPr lang="en-GB" dirty="0">
                <a:effectLst/>
              </a:rPr>
              <a:t> Reap and Banteay Meanchey provinces in Cambodia. </a:t>
            </a:r>
          </a:p>
          <a:p>
            <a:r>
              <a:rPr lang="en-GB" dirty="0">
                <a:effectLst/>
              </a:rPr>
              <a:t>Goal: disseminate and facilitate the uptake of guidance and technical documents on U=U </a:t>
            </a:r>
          </a:p>
          <a:p>
            <a:pPr marL="285750" indent="-285750">
              <a:buFont typeface="Wingdings" pitchFamily="2" charset="2"/>
              <a:buChar char="ü"/>
            </a:pPr>
            <a:r>
              <a:rPr lang="en-GB" dirty="0">
                <a:effectLst/>
              </a:rPr>
              <a:t>Organized by the Cambodian People Living with HIV Network, the ARV Users Association </a:t>
            </a:r>
            <a:r>
              <a:rPr lang="en-GB" dirty="0"/>
              <a:t>and the</a:t>
            </a:r>
            <a:r>
              <a:rPr lang="en-GB" dirty="0">
                <a:effectLst/>
              </a:rPr>
              <a:t> Cambodian Community of Women Living with HIV, in collaboration with partner organizations</a:t>
            </a:r>
          </a:p>
          <a:p>
            <a:pPr marL="285750" indent="-285750">
              <a:buFont typeface="Wingdings" pitchFamily="2" charset="2"/>
              <a:buChar char="ü"/>
            </a:pPr>
            <a:r>
              <a:rPr lang="en-GB" dirty="0">
                <a:effectLst/>
              </a:rPr>
              <a:t>engaged with health care workers to produce campaign materials in the local language. </a:t>
            </a:r>
          </a:p>
          <a:p>
            <a:r>
              <a:rPr lang="en-GB" b="1" dirty="0">
                <a:solidFill>
                  <a:schemeClr val="accent2"/>
                </a:solidFill>
                <a:effectLst/>
              </a:rPr>
              <a:t>This example highlights how, as leaders respected within their communities, health care workers can be allies supporting community initiatives and advocates and can play a crucial role in leveraging influence beyond the health sector to reduce stigma. </a:t>
            </a:r>
          </a:p>
          <a:p>
            <a:endParaRPr lang="en-GB" b="1" dirty="0">
              <a:effectLst/>
            </a:endParaRPr>
          </a:p>
          <a:p>
            <a:endParaRPr lang="en-CH" dirty="0"/>
          </a:p>
        </p:txBody>
      </p:sp>
      <p:sp>
        <p:nvSpPr>
          <p:cNvPr id="5" name="Text Placeholder 1">
            <a:extLst>
              <a:ext uri="{FF2B5EF4-FFF2-40B4-BE49-F238E27FC236}">
                <a16:creationId xmlns:a16="http://schemas.microsoft.com/office/drawing/2014/main" id="{9022B793-26DB-E620-D140-FA3046730A72}"/>
              </a:ext>
            </a:extLst>
          </p:cNvPr>
          <p:cNvSpPr txBox="1">
            <a:spLocks noGrp="1"/>
          </p:cNvSpPr>
          <p:nvPr>
            <p:ph type="title"/>
          </p:nvPr>
        </p:nvSpPr>
        <p:spPr>
          <a:xfrm>
            <a:off x="457200" y="103085"/>
            <a:ext cx="11277600" cy="10048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kern="0" dirty="0">
                <a:solidFill>
                  <a:srgbClr val="000000"/>
                </a:solidFill>
                <a:effectLst/>
                <a:latin typeface="+mj-lt"/>
                <a:ea typeface="Times New Roman" panose="02020603050405020304" pitchFamily="18" charset="0"/>
              </a:rPr>
              <a:t>Health workers helping communities disseminate information about viral suppression and U=U to reduce stigma and discrimination towards people living with HIV</a:t>
            </a:r>
            <a:br>
              <a:rPr lang="en-GB" sz="2400" kern="0" dirty="0">
                <a:solidFill>
                  <a:srgbClr val="000000"/>
                </a:solidFill>
                <a:effectLst/>
                <a:latin typeface="+mj-lt"/>
                <a:ea typeface="Times New Roman" panose="02020603050405020304" pitchFamily="18" charset="0"/>
              </a:rPr>
            </a:br>
            <a:r>
              <a:rPr lang="en-GB" sz="2400" kern="0" dirty="0">
                <a:solidFill>
                  <a:srgbClr val="000000"/>
                </a:solidFill>
                <a:effectLst/>
                <a:latin typeface="+mj-lt"/>
                <a:ea typeface="Times New Roman" panose="02020603050405020304" pitchFamily="18" charset="0"/>
              </a:rPr>
              <a:t> (Cambodia)</a:t>
            </a:r>
            <a:endParaRPr lang="en-GB" sz="2400" dirty="0">
              <a:latin typeface="+mj-lt"/>
            </a:endParaRPr>
          </a:p>
        </p:txBody>
      </p:sp>
      <p:pic>
        <p:nvPicPr>
          <p:cNvPr id="1025" name="Picture 1" descr="page29image3382041648">
            <a:extLst>
              <a:ext uri="{FF2B5EF4-FFF2-40B4-BE49-F238E27FC236}">
                <a16:creationId xmlns:a16="http://schemas.microsoft.com/office/drawing/2014/main" id="{854E136E-B474-7737-D439-3C26AF2592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951" y="1468540"/>
            <a:ext cx="4279900" cy="243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3606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4E52BE5-EB6F-75ED-4C04-DBE9423AD409}"/>
              </a:ext>
            </a:extLst>
          </p:cNvPr>
          <p:cNvSpPr txBox="1">
            <a:spLocks noGrp="1"/>
          </p:cNvSpPr>
          <p:nvPr>
            <p:ph type="title"/>
          </p:nvPr>
        </p:nvSpPr>
        <p:spPr>
          <a:xfrm>
            <a:off x="132608" y="131934"/>
            <a:ext cx="12059392" cy="1004888"/>
          </a:xfrm>
          <a:prstGeom prst="rect">
            <a:avLst/>
          </a:prstGeom>
        </p:spPr>
        <p:txBody>
          <a:bodyPr vert="horz" lIns="0" tIns="0" rIns="0" bIns="0" rtlCol="0">
            <a:normAutofit fontScale="90000"/>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kern="0" dirty="0">
                <a:solidFill>
                  <a:srgbClr val="000000"/>
                </a:solidFill>
                <a:effectLst/>
                <a:latin typeface="+mj-lt"/>
                <a:ea typeface="Times New Roman" panose="02020603050405020304" pitchFamily="18" charset="0"/>
              </a:rPr>
              <a:t>Planning with communities: Designing non-discriminatory, rights-based, </a:t>
            </a:r>
            <a:br>
              <a:rPr lang="en-GB" sz="2800" kern="0" dirty="0">
                <a:solidFill>
                  <a:srgbClr val="000000"/>
                </a:solidFill>
                <a:effectLst/>
                <a:latin typeface="+mj-lt"/>
                <a:ea typeface="Times New Roman" panose="02020603050405020304" pitchFamily="18" charset="0"/>
              </a:rPr>
            </a:br>
            <a:r>
              <a:rPr lang="en-GB" sz="2800" kern="0" dirty="0">
                <a:solidFill>
                  <a:srgbClr val="000000"/>
                </a:solidFill>
                <a:effectLst/>
                <a:latin typeface="+mj-lt"/>
                <a:ea typeface="Times New Roman" panose="02020603050405020304" pitchFamily="18" charset="0"/>
              </a:rPr>
              <a:t>youth-friendly PrEP services for adolescents </a:t>
            </a:r>
            <a:br>
              <a:rPr lang="en-GB" sz="2800" kern="0" dirty="0">
                <a:solidFill>
                  <a:srgbClr val="000000"/>
                </a:solidFill>
                <a:effectLst/>
                <a:latin typeface="+mj-lt"/>
                <a:ea typeface="Times New Roman" panose="02020603050405020304" pitchFamily="18" charset="0"/>
              </a:rPr>
            </a:br>
            <a:r>
              <a:rPr lang="en-GB" sz="2800" kern="0" dirty="0">
                <a:solidFill>
                  <a:srgbClr val="000000"/>
                </a:solidFill>
                <a:effectLst/>
                <a:latin typeface="+mj-lt"/>
                <a:ea typeface="Times New Roman" panose="02020603050405020304" pitchFamily="18" charset="0"/>
              </a:rPr>
              <a:t>(Brazil)</a:t>
            </a:r>
            <a:endParaRPr lang="en-GB" sz="2800" dirty="0">
              <a:latin typeface="+mj-lt"/>
            </a:endParaRPr>
          </a:p>
        </p:txBody>
      </p:sp>
      <p:pic>
        <p:nvPicPr>
          <p:cNvPr id="3073" name="Picture 1" descr="page15image3399615744">
            <a:extLst>
              <a:ext uri="{FF2B5EF4-FFF2-40B4-BE49-F238E27FC236}">
                <a16:creationId xmlns:a16="http://schemas.microsoft.com/office/drawing/2014/main" id="{BB91F97A-6E28-5F2C-7024-1A8FE2E2C8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2099" y="2970410"/>
            <a:ext cx="3518875" cy="30711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03EB80-1BCE-653B-13AD-EC952DD2BF6A}"/>
              </a:ext>
            </a:extLst>
          </p:cNvPr>
          <p:cNvSpPr txBox="1"/>
          <p:nvPr/>
        </p:nvSpPr>
        <p:spPr>
          <a:xfrm>
            <a:off x="7896324" y="1314952"/>
            <a:ext cx="4185282"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ED7D31"/>
                </a:solidFill>
                <a:effectLst/>
                <a:uLnTx/>
                <a:uFillTx/>
                <a:latin typeface="Calibri" panose="020F0502020204030204"/>
                <a:ea typeface="+mn-ea"/>
                <a:cs typeface="+mn-cs"/>
              </a:rPr>
              <a:t>Involving communities in planning and holding </a:t>
            </a:r>
            <a:r>
              <a:rPr kumimoji="0" lang="en-GB" sz="1800" b="0" i="1" u="none" strike="noStrike" kern="1200" cap="none" spc="0" normalizeH="0" baseline="0" noProof="0" dirty="0">
                <a:ln>
                  <a:noFill/>
                </a:ln>
                <a:solidFill>
                  <a:srgbClr val="ED7D31"/>
                </a:solidFill>
                <a:effectLst/>
                <a:uLnTx/>
                <a:uFillTx/>
                <a:latin typeface="Calibri" panose="020F0502020204030204"/>
                <a:ea typeface="+mn-ea"/>
                <a:cs typeface="+mn-cs"/>
              </a:rPr>
              <a:t>facilities</a:t>
            </a:r>
            <a:r>
              <a:rPr kumimoji="0" lang="en-GB" sz="1800" b="1" i="1" u="none" strike="noStrike" kern="1200" cap="none" spc="0" normalizeH="0" baseline="0" noProof="0" dirty="0">
                <a:ln>
                  <a:noFill/>
                </a:ln>
                <a:solidFill>
                  <a:srgbClr val="ED7D31"/>
                </a:solidFill>
                <a:effectLst/>
                <a:uLnTx/>
                <a:uFillTx/>
                <a:latin typeface="Calibri" panose="020F0502020204030204"/>
                <a:ea typeface="+mn-ea"/>
                <a:cs typeface="+mn-cs"/>
              </a:rPr>
              <a:t> to account is an important quality improvement approach and can bring stigma reduction to HIV prevention services</a:t>
            </a:r>
            <a:endParaRPr kumimoji="0" lang="en-CH" sz="18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graphicFrame>
        <p:nvGraphicFramePr>
          <p:cNvPr id="3075" name="Text Placeholder 3">
            <a:extLst>
              <a:ext uri="{FF2B5EF4-FFF2-40B4-BE49-F238E27FC236}">
                <a16:creationId xmlns:a16="http://schemas.microsoft.com/office/drawing/2014/main" id="{CAFCB875-C5F1-E0BE-FF29-984EC9F8EC0D}"/>
              </a:ext>
            </a:extLst>
          </p:cNvPr>
          <p:cNvGraphicFramePr/>
          <p:nvPr/>
        </p:nvGraphicFramePr>
        <p:xfrm>
          <a:off x="110394" y="1314952"/>
          <a:ext cx="7763716" cy="5271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502223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graphicFrame>
        <p:nvGraphicFramePr>
          <p:cNvPr id="8" name="Content Placeholder 5">
            <a:extLst>
              <a:ext uri="{FF2B5EF4-FFF2-40B4-BE49-F238E27FC236}">
                <a16:creationId xmlns:a16="http://schemas.microsoft.com/office/drawing/2014/main" id="{21DE353B-6507-2935-0A4E-64AB49D594B2}"/>
              </a:ext>
            </a:extLst>
          </p:cNvPr>
          <p:cNvGraphicFramePr>
            <a:graphicFrameLocks noGrp="1"/>
          </p:cNvGraphicFramePr>
          <p:nvPr>
            <p:ph idx="1"/>
          </p:nvPr>
        </p:nvGraphicFramePr>
        <p:xfrm>
          <a:off x="389979" y="1142555"/>
          <a:ext cx="11412042" cy="5578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198DB131-9C1A-D14F-016E-E2ACFB388B27}"/>
              </a:ext>
            </a:extLst>
          </p:cNvPr>
          <p:cNvSpPr txBox="1">
            <a:spLocks/>
          </p:cNvSpPr>
          <p:nvPr/>
        </p:nvSpPr>
        <p:spPr>
          <a:xfrm>
            <a:off x="0" y="-81409"/>
            <a:ext cx="12112978" cy="1223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205C"/>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5C"/>
                </a:solidFill>
                <a:effectLst/>
                <a:uLnTx/>
                <a:uFillTx/>
                <a:latin typeface="Calibri Light" panose="020F0302020204030204"/>
                <a:ea typeface="+mj-ea"/>
                <a:cs typeface="+mj-cs"/>
              </a:rPr>
              <a:t>Interventions to improve quality care and reduce stigma in health care settings</a:t>
            </a:r>
          </a:p>
        </p:txBody>
      </p:sp>
    </p:spTree>
    <p:extLst>
      <p:ext uri="{BB962C8B-B14F-4D97-AF65-F5344CB8AC3E}">
        <p14:creationId xmlns:p14="http://schemas.microsoft.com/office/powerpoint/2010/main" val="217206286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98DB131-9C1A-D14F-016E-E2ACFB388B27}"/>
              </a:ext>
            </a:extLst>
          </p:cNvPr>
          <p:cNvSpPr txBox="1">
            <a:spLocks/>
          </p:cNvSpPr>
          <p:nvPr/>
        </p:nvSpPr>
        <p:spPr>
          <a:xfrm>
            <a:off x="593766" y="136525"/>
            <a:ext cx="10438411" cy="1223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205C"/>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5C"/>
                </a:solidFill>
                <a:effectLst/>
                <a:uLnTx/>
                <a:uFillTx/>
                <a:latin typeface="Calibri Light" panose="020F0302020204030204"/>
                <a:ea typeface="+mj-ea"/>
                <a:cs typeface="+mj-cs"/>
              </a:rPr>
              <a:t>Conclusion: Ensuring quality of care to reduce HIV-stigma</a:t>
            </a:r>
          </a:p>
        </p:txBody>
      </p:sp>
      <p:sp>
        <p:nvSpPr>
          <p:cNvPr id="15" name="TextBox 14">
            <a:extLst>
              <a:ext uri="{FF2B5EF4-FFF2-40B4-BE49-F238E27FC236}">
                <a16:creationId xmlns:a16="http://schemas.microsoft.com/office/drawing/2014/main" id="{CF602EDF-2FA9-E8B9-0C37-0949D4A3CFFE}"/>
              </a:ext>
            </a:extLst>
          </p:cNvPr>
          <p:cNvSpPr txBox="1"/>
          <p:nvPr/>
        </p:nvSpPr>
        <p:spPr>
          <a:xfrm>
            <a:off x="5812971" y="2833577"/>
            <a:ext cx="5771778" cy="203132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Looking at the WHOLE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SansPro"/>
                <a:ea typeface="+mn-ea"/>
                <a:cs typeface="+mn-cs"/>
              </a:rPr>
              <a:t>Approaches that recognize multiple sources of stigma can enhance health and quality of life, particularly for the most vulnerable.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Sans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E36F8DA-6F88-AB53-A260-7CD1B2052C9D}"/>
              </a:ext>
            </a:extLst>
          </p:cNvPr>
          <p:cNvSpPr txBox="1"/>
          <p:nvPr/>
        </p:nvSpPr>
        <p:spPr>
          <a:xfrm>
            <a:off x="421204" y="3153595"/>
            <a:ext cx="5036621"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There is still a lot to be done!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Health facilities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communities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are central to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driving change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there are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interventions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available to tackle stigma and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One Action is not enough</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sustained change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requires a combination of strategies at different levels not just a single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SansPro"/>
              <a:ea typeface="+mn-ea"/>
              <a:cs typeface="+mn-cs"/>
            </a:endParaRPr>
          </a:p>
        </p:txBody>
      </p:sp>
      <p:pic>
        <p:nvPicPr>
          <p:cNvPr id="7170" name="Picture 2">
            <a:extLst>
              <a:ext uri="{FF2B5EF4-FFF2-40B4-BE49-F238E27FC236}">
                <a16:creationId xmlns:a16="http://schemas.microsoft.com/office/drawing/2014/main" id="{A1B281D7-3030-E76E-3E36-2EB6E9B2C6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04689"/>
            <a:ext cx="12192000" cy="157638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age1image3017959616">
            <a:extLst>
              <a:ext uri="{FF2B5EF4-FFF2-40B4-BE49-F238E27FC236}">
                <a16:creationId xmlns:a16="http://schemas.microsoft.com/office/drawing/2014/main" id="{8E5E3B65-2BF2-957F-C718-FAD815B174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592991" y="4095747"/>
            <a:ext cx="2414075" cy="27681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8BD53A6-AC28-3496-C176-7F267259D8C3}"/>
              </a:ext>
            </a:extLst>
          </p:cNvPr>
          <p:cNvSpPr txBox="1"/>
          <p:nvPr/>
        </p:nvSpPr>
        <p:spPr>
          <a:xfrm>
            <a:off x="6217540" y="5253919"/>
            <a:ext cx="1375451" cy="923330"/>
          </a:xfrm>
          <a:prstGeom prst="rect">
            <a:avLst/>
          </a:prstGeom>
          <a:noFill/>
          <a:ln>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a:ln>
                  <a:noFill/>
                </a:ln>
                <a:solidFill>
                  <a:srgbClr val="ED7D31"/>
                </a:solidFill>
                <a:effectLst/>
                <a:uLnTx/>
                <a:uFillTx/>
                <a:latin typeface="Calibri" panose="020F0502020204030204"/>
                <a:ea typeface="+mn-ea"/>
                <a:cs typeface="+mn-cs"/>
              </a:rPr>
              <a:t>Scan for technical brief</a:t>
            </a:r>
          </a:p>
        </p:txBody>
      </p:sp>
    </p:spTree>
    <p:extLst>
      <p:ext uri="{BB962C8B-B14F-4D97-AF65-F5344CB8AC3E}">
        <p14:creationId xmlns:p14="http://schemas.microsoft.com/office/powerpoint/2010/main" val="281889834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AAB1-A4EC-7944-8818-C1DEC672ADF1}"/>
              </a:ext>
            </a:extLst>
          </p:cNvPr>
          <p:cNvSpPr>
            <a:spLocks noGrp="1"/>
          </p:cNvSpPr>
          <p:nvPr>
            <p:ph type="title"/>
          </p:nvPr>
        </p:nvSpPr>
        <p:spPr>
          <a:xfrm>
            <a:off x="442909" y="0"/>
            <a:ext cx="11291891" cy="530578"/>
          </a:xfrm>
        </p:spPr>
        <p:txBody>
          <a:bodyPr>
            <a:normAutofit fontScale="90000"/>
          </a:bodyPr>
          <a:lstStyle/>
          <a:p>
            <a:r>
              <a:rPr lang="en-US" dirty="0"/>
              <a:t>Acknowledgements </a:t>
            </a:r>
            <a:endParaRPr lang="en-GB" dirty="0"/>
          </a:p>
        </p:txBody>
      </p:sp>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094A767C-91F7-C5DE-1290-9B48888903AE}"/>
              </a:ext>
            </a:extLst>
          </p:cNvPr>
          <p:cNvSpPr txBox="1">
            <a:spLocks/>
          </p:cNvSpPr>
          <p:nvPr/>
        </p:nvSpPr>
        <p:spPr>
          <a:xfrm>
            <a:off x="4223657" y="863778"/>
            <a:ext cx="7525434" cy="4751386"/>
          </a:xfrm>
          <a:prstGeom prst="rect">
            <a:avLst/>
          </a:prstGeom>
          <a:solidFill>
            <a:srgbClr val="DDEFF9"/>
          </a:solidFill>
        </p:spPr>
        <p:txBody>
          <a:bodyPr vert="horz" lIns="182880" tIns="182880" rIns="182880" bIns="182880" rtlCol="0">
            <a:normAutofit fontScale="6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rgbClr val="00205C"/>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 development of this brief was coordinated by Antons Mozalevskis and Erica Spielman  under the guidance of Rachel Baggaley and overall leadership of Meg Doherty (Department of Global HIV, Hepatitis and Sexually Transmitted Infections Programmes, WHO). Lucy Stackpool-Moore (Watipa) provided technical support in drafting the brief and organizing the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consultation process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WHO thanks the following for their expertise, inputs and feedback: Andy Seale and Clarice Pinto (Department of Global HIV, Hepatitis and Sexually Transmitted Infections Programmes, WHO) and external reviewers, including Bruce D Agins (</a:t>
            </a:r>
            <a:r>
              <a:rPr kumimoji="0" lang="en-GB"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rPr>
              <a:t>University of California San Francisco</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Fletcher Chiu (Global Network of People living with HIV (GNP+)), Laura Ferguson (University of Southern California), Alexandrina Iovita (Global Fund to Fight AIDS, Tuberculosis and Malaria), Laura Nyblade (Research Triangle Institute), Anne Stangl (United States Centers for Disease Control), Omar Syarif (GNP+) and Elena Vaughan (University of Galway).</a:t>
            </a:r>
            <a:endParaRPr kumimoji="0" lang="en-US"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WHO acknowledges the contributions of external experts who attended online consultations and feedback sessions in April 2024, provided information for the good practice examples and reviewed and gave feedback on the early draft of the document: Edo Agustian (</a:t>
            </a:r>
            <a:r>
              <a:rPr kumimoji="0" lang="en-GB" sz="1800" b="0" i="0" u="none" strike="noStrike" kern="1200" cap="none" spc="0" normalizeH="0" baseline="0" noProof="0" dirty="0">
                <a:ln>
                  <a:noFill/>
                </a:ln>
                <a:solidFill>
                  <a:srgbClr val="242424"/>
                </a:solidFill>
                <a:effectLst/>
                <a:uLnTx/>
                <a:uFillTx/>
                <a:latin typeface="Calibri" panose="020F0502020204030204" pitchFamily="34" charset="0"/>
                <a:ea typeface="Times New Roman" panose="02020603050405020304" pitchFamily="18" charset="0"/>
                <a:cs typeface="Calibri" panose="020F0502020204030204" pitchFamily="34" charset="0"/>
              </a:rPr>
              <a:t>Persaudaraan Korban Napza Indonesia</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Christopher Akolo (FHI360), Nadia Badran (</a:t>
            </a:r>
            <a:r>
              <a:rPr kumimoji="0" lang="en-GB" sz="1800" b="0" i="0" u="none" strike="noStrike" kern="1200" cap="none" spc="0" normalizeH="0" baseline="0" noProof="0" dirty="0">
                <a:ln>
                  <a:noFill/>
                </a:ln>
                <a:solidFill>
                  <a:srgbClr val="0C0C0C"/>
                </a:solidFill>
                <a:effectLst/>
                <a:uLnTx/>
                <a:uFillTx/>
                <a:latin typeface="Calibri" panose="020F0502020204030204" pitchFamily="34" charset="0"/>
                <a:ea typeface="Calibri" panose="020F0502020204030204" pitchFamily="34" charset="0"/>
                <a:cs typeface="Calibri" panose="020F0502020204030204" pitchFamily="34" charset="0"/>
              </a:rPr>
              <a:t>The So</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ciety of Inclusion and Development in Communities)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Emma A Baning (Educational Assessment and Research Centre), Patchara Benjarattanaporn (Joint United Nations Programme on HIV/AIDS (UNAIDS)), Mutale Chonta (Zambart), Nazarius Celsus Dorus (myISEAN), Habib Idriss (</a:t>
            </a:r>
            <a:r>
              <a:rPr kumimoji="0" lang="en-GB" sz="1800" b="0" i="0" u="none" strike="noStrike" kern="1200" cap="none" spc="0" normalizeH="0" baseline="0" noProof="0" dirty="0">
                <a:ln>
                  <a:noFill/>
                </a:ln>
                <a:solidFill>
                  <a:srgbClr val="242424"/>
                </a:solidFill>
                <a:effectLst/>
                <a:uLnTx/>
                <a:uFillTx/>
                <a:latin typeface="Calibri" panose="020F0502020204030204" pitchFamily="34" charset="0"/>
                <a:ea typeface="Times New Roman" panose="02020603050405020304" pitchFamily="18" charset="0"/>
                <a:cs typeface="Calibri" panose="020F0502020204030204" pitchFamily="34" charset="0"/>
              </a:rPr>
              <a:t>Humanitariat</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Rose Marcelle Akabe Kalang (International Community of Women Living with HIV in Central Africa), Cheewanan Lertpiriyasuwat (Ministry of Public Health Thailand), Pim Looze (GNP+), Oratile Moseki (Frontline AIDS), Sanny Mulable (University of Zambia), Dang Tra My (Partnership for Health Advancement in Vietnam (HAIVN)), Konstantinos Protopapas (Attikon University Hospital), Simone Salem (UNAIDS), Gary</a:t>
            </a:r>
            <a:r>
              <a:rPr kumimoji="0" lang="en-GB" sz="1800" b="0" i="0" u="none" strike="noStrike" kern="1200" cap="none" spc="0" normalizeH="0" baseline="0" noProof="0" dirty="0">
                <a:ln>
                  <a:noFill/>
                </a:ln>
                <a:solidFill>
                  <a:srgbClr val="24242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Toh Han Siong (Chi Mei Medical Centre), Taweesap Siraprapasiri (Ministry of Public Health of Thailand), Karoline Soerensen (Watipa), Seum Sophal (Joint Forum of Networks of PLHIV and MARPs or KPs (FoNPAM)), Carla Treloar (University of New South Wales) and Pui Li Wong (Universiti Malaya). </a:t>
            </a:r>
            <a:endParaRPr kumimoji="0" lang="en-US"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WHO acknowledges colleagues and participants from WHO: Onyema Ajueboro (Headquarters), Lastone Chitembo (WHO Zambia), Serongkea Deng (WHO Cambodia), Monica Alonso Gonzalez (Panamerican Health Organization</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Deyer Gopinath (WHO Thailand), Ogtay Gozalov (WHO Ukraine), Aranaí Guarabyra (WHO/PAHO Brazil), Blerta Maliqi (Headquarters), Ioannis Mameletzis (WHO Ukraine), Caitlin Quinn (Headquarters), Igor Semenenko (WHO Ukraine), Kafui Senya (WHO Ghana) and Annette Verster (Headquarters). </a:t>
            </a:r>
            <a:endParaRPr kumimoji="0" lang="en-US" sz="1800" b="0" i="0" u="none" strike="noStrike" kern="1200" cap="none" spc="0" normalizeH="0" baseline="0" noProof="0" dirty="0">
              <a:ln>
                <a:noFill/>
              </a:ln>
              <a:solidFill>
                <a:srgbClr val="00205C"/>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44095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3F0DC-BD7A-193F-F9C4-4011C33DBC26}"/>
              </a:ext>
            </a:extLst>
          </p:cNvPr>
          <p:cNvSpPr>
            <a:spLocks noGrp="1"/>
          </p:cNvSpPr>
          <p:nvPr>
            <p:ph type="title"/>
          </p:nvPr>
        </p:nvSpPr>
        <p:spPr>
          <a:xfrm>
            <a:off x="481013" y="3752849"/>
            <a:ext cx="3290887" cy="2452687"/>
          </a:xfrm>
        </p:spPr>
        <p:txBody>
          <a:bodyPr vert="horz" lIns="91440" tIns="45720" rIns="91440" bIns="45720" rtlCol="0" anchor="ctr" anchorCtr="0">
            <a:normAutofit/>
          </a:bodyPr>
          <a:lstStyle/>
          <a:p>
            <a:r>
              <a:rPr lang="en-US" sz="3600" dirty="0">
                <a:solidFill>
                  <a:schemeClr val="tx1"/>
                </a:solidFill>
              </a:rPr>
              <a:t>Thank You </a:t>
            </a:r>
          </a:p>
        </p:txBody>
      </p:sp>
      <p:pic>
        <p:nvPicPr>
          <p:cNvPr id="7" name="Picture 2" descr="A group of people posing for a photo&#10;&#10;Description automatically generated with medium confidence">
            <a:extLst>
              <a:ext uri="{FF2B5EF4-FFF2-40B4-BE49-F238E27FC236}">
                <a16:creationId xmlns:a16="http://schemas.microsoft.com/office/drawing/2014/main" id="{FE00C7CE-BF0F-7B6F-846E-C8D7A280C1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20" y="267631"/>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AAC799C-DF33-3245-A96A-F9D4964A2821}"/>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14BF2E0-EE3B-6A4E-9FB9-82DE86E1F02F}" type="slidenum">
              <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226</a:t>
            </a:fld>
            <a:endPar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4A53935-ECE1-66A8-13CB-3AB88F52C89C}"/>
              </a:ext>
            </a:extLst>
          </p:cNvPr>
          <p:cNvSpPr txBox="1"/>
          <p:nvPr/>
        </p:nvSpPr>
        <p:spPr>
          <a:xfrm>
            <a:off x="5640779" y="3978234"/>
            <a:ext cx="201952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The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Antons Mozalevskis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Bruce Agins</a:t>
            </a:r>
          </a:p>
        </p:txBody>
      </p:sp>
    </p:spTree>
    <p:extLst>
      <p:ext uri="{BB962C8B-B14F-4D97-AF65-F5344CB8AC3E}">
        <p14:creationId xmlns:p14="http://schemas.microsoft.com/office/powerpoint/2010/main" val="305299974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EE7A-1DE1-C5C3-6A07-8A5A1E04D52F}"/>
              </a:ext>
            </a:extLst>
          </p:cNvPr>
          <p:cNvSpPr>
            <a:spLocks noGrp="1"/>
          </p:cNvSpPr>
          <p:nvPr>
            <p:ph type="title"/>
          </p:nvPr>
        </p:nvSpPr>
        <p:spPr>
          <a:xfrm>
            <a:off x="442913" y="923636"/>
            <a:ext cx="10049120" cy="1737988"/>
          </a:xfrm>
        </p:spPr>
        <p:txBody>
          <a:bodyPr/>
          <a:lstStyle/>
          <a:p>
            <a:r>
              <a:rPr lang="en-US" dirty="0"/>
              <a:t>How to test your hypotheses and design informed interventions</a:t>
            </a:r>
          </a:p>
        </p:txBody>
      </p:sp>
      <p:sp>
        <p:nvSpPr>
          <p:cNvPr id="3" name="Content Placeholder 2">
            <a:extLst>
              <a:ext uri="{FF2B5EF4-FFF2-40B4-BE49-F238E27FC236}">
                <a16:creationId xmlns:a16="http://schemas.microsoft.com/office/drawing/2014/main" id="{F9DAD228-EA73-ACAC-5C7F-BB1E0D73C2E5}"/>
              </a:ext>
            </a:extLst>
          </p:cNvPr>
          <p:cNvSpPr>
            <a:spLocks noGrp="1"/>
          </p:cNvSpPr>
          <p:nvPr>
            <p:ph idx="1"/>
          </p:nvPr>
        </p:nvSpPr>
        <p:spPr>
          <a:xfrm>
            <a:off x="442913" y="2766060"/>
            <a:ext cx="11576262" cy="2333842"/>
          </a:xfrm>
        </p:spPr>
        <p:txBody>
          <a:bodyPr/>
          <a:lstStyle/>
          <a:p>
            <a:pPr marL="457200" indent="-457200">
              <a:buFont typeface="+mj-lt"/>
              <a:buAutoNum type="arabicPeriod"/>
            </a:pPr>
            <a:r>
              <a:rPr lang="en-US" dirty="0"/>
              <a:t>Client &amp; HCP experience measures – Juddy Wachira</a:t>
            </a:r>
          </a:p>
          <a:p>
            <a:pPr marL="457200" indent="-457200">
              <a:buFont typeface="+mj-lt"/>
              <a:buAutoNum type="arabicPeriod"/>
            </a:pPr>
            <a:r>
              <a:rPr lang="en-US" dirty="0"/>
              <a:t>Empowering and counselling for choice / motivational interviewing – Sandra Simbeza</a:t>
            </a:r>
          </a:p>
          <a:p>
            <a:pPr marL="457200" indent="-457200">
              <a:buFont typeface="+mj-lt"/>
              <a:buAutoNum type="arabicPeriod"/>
            </a:pPr>
            <a:r>
              <a:rPr lang="en-US" dirty="0"/>
              <a:t>How can effective communication be measured and supported? e.g. </a:t>
            </a:r>
            <a:r>
              <a:rPr lang="en-US" dirty="0" err="1"/>
              <a:t>Roter</a:t>
            </a:r>
            <a:r>
              <a:rPr lang="en-US" dirty="0"/>
              <a:t> Interaction Analysis System – Njekwa Mukamba</a:t>
            </a:r>
          </a:p>
          <a:p>
            <a:pPr marL="457200" indent="-457200">
              <a:buFont typeface="+mj-lt"/>
              <a:buAutoNum type="arabicPeriod"/>
            </a:pPr>
            <a:r>
              <a:rPr lang="en-US" dirty="0"/>
              <a:t>Task-shifting – Chanda Mwamba</a:t>
            </a:r>
          </a:p>
          <a:p>
            <a:pPr marL="457200" indent="-457200">
              <a:buFont typeface="+mj-lt"/>
              <a:buAutoNum type="arabicPeriod"/>
            </a:pPr>
            <a:r>
              <a:rPr lang="en-US" dirty="0"/>
              <a:t>Safeguarding of participants - Sharon Kruger</a:t>
            </a:r>
          </a:p>
          <a:p>
            <a:pPr marL="0" indent="0">
              <a:buNone/>
            </a:pPr>
            <a:endParaRPr lang="en-US" dirty="0"/>
          </a:p>
          <a:p>
            <a:pPr marL="0" indent="0">
              <a:buNone/>
            </a:pPr>
            <a:r>
              <a:rPr lang="en-US" i="1" dirty="0"/>
              <a:t>See workbook pages 32-33</a:t>
            </a:r>
          </a:p>
          <a:p>
            <a:pPr marL="457200" indent="-457200">
              <a:buFont typeface="+mj-lt"/>
              <a:buAutoNum type="arabicPeriod"/>
            </a:pPr>
            <a:endParaRPr lang="en-CH" dirty="0"/>
          </a:p>
        </p:txBody>
      </p:sp>
      <p:sp>
        <p:nvSpPr>
          <p:cNvPr id="6" name="TextBox 5">
            <a:extLst>
              <a:ext uri="{FF2B5EF4-FFF2-40B4-BE49-F238E27FC236}">
                <a16:creationId xmlns:a16="http://schemas.microsoft.com/office/drawing/2014/main" id="{0FC31541-60F1-2192-9528-F65714D0C8E0}"/>
              </a:ext>
            </a:extLst>
          </p:cNvPr>
          <p:cNvSpPr txBox="1"/>
          <p:nvPr/>
        </p:nvSpPr>
        <p:spPr>
          <a:xfrm>
            <a:off x="2229366" y="5426532"/>
            <a:ext cx="8003356"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0001B"/>
                </a:solidFill>
                <a:effectLst/>
                <a:uLnTx/>
                <a:uFillTx/>
                <a:latin typeface="Verdana"/>
                <a:ea typeface="+mn-ea"/>
                <a:cs typeface="+mn-cs"/>
              </a:rPr>
              <a:t>Five groups with one faculty member each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0001B"/>
                </a:solidFill>
                <a:effectLst/>
                <a:uLnTx/>
                <a:uFillTx/>
                <a:latin typeface="Verdana"/>
                <a:ea typeface="+mn-ea"/>
                <a:cs typeface="+mn-cs"/>
              </a:rPr>
              <a:t>Come up with 3 key learnings you want to share with the broader group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H" sz="2000" b="1" i="0" u="none" strike="noStrike" kern="1200" cap="none" spc="0" normalizeH="0" baseline="0" noProof="0" dirty="0">
              <a:ln>
                <a:noFill/>
              </a:ln>
              <a:solidFill>
                <a:srgbClr val="E0001B"/>
              </a:solidFill>
              <a:effectLst/>
              <a:uLnTx/>
              <a:uFillTx/>
              <a:latin typeface="Verdana"/>
              <a:ea typeface="+mn-ea"/>
              <a:cs typeface="+mn-cs"/>
            </a:endParaRPr>
          </a:p>
        </p:txBody>
      </p:sp>
    </p:spTree>
    <p:extLst>
      <p:ext uri="{BB962C8B-B14F-4D97-AF65-F5344CB8AC3E}">
        <p14:creationId xmlns:p14="http://schemas.microsoft.com/office/powerpoint/2010/main" val="412859739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7288" y="-180050"/>
            <a:ext cx="9993560" cy="7065435"/>
          </a:xfrm>
          <a:prstGeom prst="rect">
            <a:avLst/>
          </a:prstGeom>
          <a:noFill/>
          <a:ln>
            <a:noFill/>
          </a:ln>
        </p:spPr>
      </p:pic>
      <p:pic>
        <p:nvPicPr>
          <p:cNvPr id="55" name="Google Shape;55;p13"/>
          <p:cNvPicPr preferRelativeResize="0"/>
          <p:nvPr/>
        </p:nvPicPr>
        <p:blipFill rotWithShape="1">
          <a:blip r:embed="rId4">
            <a:alphaModFix/>
          </a:blip>
          <a:srcRect/>
          <a:stretch/>
        </p:blipFill>
        <p:spPr>
          <a:xfrm rot="-902602">
            <a:off x="-651102" y="-343643"/>
            <a:ext cx="5399660" cy="4721169"/>
          </a:xfrm>
          <a:prstGeom prst="rect">
            <a:avLst/>
          </a:prstGeom>
          <a:noFill/>
          <a:ln>
            <a:noFill/>
          </a:ln>
        </p:spPr>
      </p:pic>
      <p:pic>
        <p:nvPicPr>
          <p:cNvPr id="56" name="Google Shape;56;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90145" y="2227488"/>
            <a:ext cx="6801859" cy="4822696"/>
          </a:xfrm>
          <a:prstGeom prst="rect">
            <a:avLst/>
          </a:prstGeom>
          <a:noFill/>
          <a:ln>
            <a:noFill/>
          </a:ln>
        </p:spPr>
      </p:pic>
      <p:sp>
        <p:nvSpPr>
          <p:cNvPr id="57" name="Google Shape;57;p13"/>
          <p:cNvSpPr txBox="1">
            <a:spLocks noGrp="1"/>
          </p:cNvSpPr>
          <p:nvPr>
            <p:ph type="ctrTitle"/>
          </p:nvPr>
        </p:nvSpPr>
        <p:spPr>
          <a:xfrm>
            <a:off x="685567" y="1290300"/>
            <a:ext cx="7738000" cy="1704000"/>
          </a:xfrm>
          <a:prstGeom prst="rect">
            <a:avLst/>
          </a:prstGeom>
          <a:noFill/>
          <a:ln>
            <a:noFill/>
          </a:ln>
        </p:spPr>
        <p:txBody>
          <a:bodyPr spcFirstLastPara="1" wrap="square" lIns="105500" tIns="52733" rIns="105500" bIns="52733" anchor="ctr" anchorCtr="0">
            <a:noAutofit/>
          </a:bodyPr>
          <a:lstStyle/>
          <a:p>
            <a:pPr algn="l">
              <a:buSzPts val="1100"/>
            </a:pPr>
            <a:r>
              <a:rPr lang="en" sz="4800" b="1">
                <a:latin typeface="Montserrat"/>
                <a:ea typeface="Montserrat"/>
                <a:cs typeface="Montserrat"/>
                <a:sym typeface="Montserrat"/>
              </a:rPr>
              <a:t>The PLHIV Stigma </a:t>
            </a:r>
            <a:endParaRPr sz="4800" b="1">
              <a:latin typeface="Montserrat"/>
              <a:ea typeface="Montserrat"/>
              <a:cs typeface="Montserrat"/>
              <a:sym typeface="Montserrat"/>
            </a:endParaRPr>
          </a:p>
          <a:p>
            <a:pPr algn="l">
              <a:buSzPts val="1100"/>
            </a:pPr>
            <a:r>
              <a:rPr lang="en" sz="4800" b="1">
                <a:latin typeface="Montserrat"/>
                <a:ea typeface="Montserrat"/>
                <a:cs typeface="Montserrat"/>
                <a:sym typeface="Montserrat"/>
              </a:rPr>
              <a:t>Index 2.0</a:t>
            </a:r>
            <a:endParaRPr sz="4800" b="1">
              <a:latin typeface="Montserrat"/>
              <a:ea typeface="Montserrat"/>
              <a:cs typeface="Montserrat"/>
              <a:sym typeface="Montserrat"/>
            </a:endParaRPr>
          </a:p>
          <a:p>
            <a:pPr algn="l">
              <a:buSzPts val="2400"/>
            </a:pPr>
            <a:endParaRPr sz="3067" b="1">
              <a:latin typeface="Montserrat"/>
              <a:ea typeface="Montserrat"/>
              <a:cs typeface="Montserrat"/>
              <a:sym typeface="Montserrat"/>
            </a:endParaRPr>
          </a:p>
        </p:txBody>
      </p:sp>
      <p:pic>
        <p:nvPicPr>
          <p:cNvPr id="58" name="Google Shape;58;p13" descr="C:\Trabajos Elena\2022\ICW Global\Plantilla Ppt\Plantilla PPT_Mesa de trabajo 1 copia 50.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62266" y="5467682"/>
            <a:ext cx="4104455" cy="1403161"/>
          </a:xfrm>
          <a:prstGeom prst="rect">
            <a:avLst/>
          </a:prstGeom>
          <a:noFill/>
          <a:ln>
            <a:noFill/>
          </a:ln>
        </p:spPr>
      </p:pic>
      <p:sp>
        <p:nvSpPr>
          <p:cNvPr id="59" name="Google Shape;59;p13"/>
          <p:cNvSpPr txBox="1"/>
          <p:nvPr/>
        </p:nvSpPr>
        <p:spPr>
          <a:xfrm>
            <a:off x="7281539" y="2165563"/>
            <a:ext cx="4515600" cy="500383"/>
          </a:xfrm>
          <a:prstGeom prst="rect">
            <a:avLst/>
          </a:prstGeom>
          <a:noFill/>
          <a:ln>
            <a:noFill/>
          </a:ln>
        </p:spPr>
        <p:txBody>
          <a:bodyPr spcFirstLastPara="1" wrap="square" lIns="105500" tIns="105500" rIns="105500" bIns="105500" anchor="t" anchorCtr="0">
            <a:spAutoFit/>
          </a:bodyPr>
          <a:lstStyle/>
          <a:p>
            <a:pPr algn="r" defTabSz="1219170">
              <a:buClr>
                <a:srgbClr val="000000"/>
              </a:buClr>
              <a:buSzPts val="1000"/>
            </a:pPr>
            <a:r>
              <a:rPr lang="en" sz="1867" kern="0">
                <a:solidFill>
                  <a:srgbClr val="000000"/>
                </a:solidFill>
                <a:latin typeface="Montserrat"/>
                <a:ea typeface="Montserrat"/>
                <a:cs typeface="Montserrat"/>
                <a:sym typeface="Montserrat"/>
              </a:rPr>
              <a:t>IAS</a:t>
            </a:r>
            <a:endParaRPr sz="1867" b="1" kern="0">
              <a:solidFill>
                <a:srgbClr val="000000"/>
              </a:solidFill>
              <a:latin typeface="Montserrat"/>
              <a:ea typeface="Montserrat"/>
              <a:cs typeface="Montserrat"/>
              <a:sym typeface="Montserrat"/>
            </a:endParaRPr>
          </a:p>
        </p:txBody>
      </p:sp>
      <p:sp>
        <p:nvSpPr>
          <p:cNvPr id="60" name="Google Shape;60;p13"/>
          <p:cNvSpPr txBox="1">
            <a:spLocks noGrp="1"/>
          </p:cNvSpPr>
          <p:nvPr>
            <p:ph type="ctrTitle"/>
          </p:nvPr>
        </p:nvSpPr>
        <p:spPr>
          <a:xfrm>
            <a:off x="6951937" y="1290300"/>
            <a:ext cx="4845600" cy="937200"/>
          </a:xfrm>
          <a:prstGeom prst="rect">
            <a:avLst/>
          </a:prstGeom>
          <a:noFill/>
          <a:ln>
            <a:noFill/>
          </a:ln>
        </p:spPr>
        <p:txBody>
          <a:bodyPr spcFirstLastPara="1" wrap="square" lIns="105500" tIns="52733" rIns="105500" bIns="52733" anchor="ctr" anchorCtr="0">
            <a:noAutofit/>
          </a:bodyPr>
          <a:lstStyle/>
          <a:p>
            <a:pPr algn="r">
              <a:buSzPts val="1000"/>
            </a:pPr>
            <a:r>
              <a:rPr lang="en" sz="2400" b="1">
                <a:latin typeface="Montserrat"/>
                <a:ea typeface="Montserrat"/>
                <a:cs typeface="Montserrat"/>
                <a:sym typeface="Montserrat"/>
              </a:rPr>
              <a:t>People-Centre Care Academy</a:t>
            </a:r>
            <a:endParaRPr sz="2400" b="1">
              <a:latin typeface="Montserrat"/>
              <a:ea typeface="Montserrat"/>
              <a:cs typeface="Montserrat"/>
              <a:sym typeface="Montserrat"/>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pic>
        <p:nvPicPr>
          <p:cNvPr id="65" name="Google Shape;65;p14" descr="C:\Trabajos Elena\2022\Stigma Index Academy\Presentación Elementos-09.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423441">
            <a:off x="-1787512" y="1883611"/>
            <a:ext cx="3986365" cy="5724920"/>
          </a:xfrm>
          <a:prstGeom prst="rect">
            <a:avLst/>
          </a:prstGeom>
          <a:noFill/>
          <a:ln>
            <a:noFill/>
          </a:ln>
        </p:spPr>
      </p:pic>
      <p:pic>
        <p:nvPicPr>
          <p:cNvPr id="66" name="Google Shape;66;p14" descr="C:\Trabajos Elena\2022\Stigma Index Academy\Presentación Elementos-13.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3679214">
            <a:off x="-3605907" y="4196575"/>
            <a:ext cx="5901716" cy="2676264"/>
          </a:xfrm>
          <a:prstGeom prst="rect">
            <a:avLst/>
          </a:prstGeom>
          <a:noFill/>
          <a:ln>
            <a:noFill/>
          </a:ln>
        </p:spPr>
      </p:pic>
      <p:pic>
        <p:nvPicPr>
          <p:cNvPr id="67" name="Google Shape;67;p14" descr="C:\Trabajos Elena\2022\Stigma Index Academy\Presentación Elementos-19.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0800000" flipH="1">
            <a:off x="7706906" y="-197047"/>
            <a:ext cx="4595097" cy="1305884"/>
          </a:xfrm>
          <a:prstGeom prst="rect">
            <a:avLst/>
          </a:prstGeom>
          <a:noFill/>
          <a:ln>
            <a:noFill/>
          </a:ln>
        </p:spPr>
      </p:pic>
      <p:sp>
        <p:nvSpPr>
          <p:cNvPr id="68" name="Google Shape;68;p14"/>
          <p:cNvSpPr txBox="1"/>
          <p:nvPr/>
        </p:nvSpPr>
        <p:spPr>
          <a:xfrm>
            <a:off x="2230925" y="4267205"/>
            <a:ext cx="4538000" cy="1831641"/>
          </a:xfrm>
          <a:prstGeom prst="rect">
            <a:avLst/>
          </a:prstGeom>
          <a:noFill/>
          <a:ln>
            <a:noFill/>
          </a:ln>
        </p:spPr>
        <p:txBody>
          <a:bodyPr spcFirstLastPara="1" wrap="square" lIns="106667" tIns="53333" rIns="106667" bIns="53333" anchor="t" anchorCtr="0">
            <a:spAutoFit/>
          </a:bodyPr>
          <a:lstStyle/>
          <a:p>
            <a:pPr marL="338658" indent="-304792" defTabSz="1219170">
              <a:buClr>
                <a:srgbClr val="FFFFFF"/>
              </a:buClr>
              <a:buSzPts val="1400"/>
              <a:buFont typeface="Arial"/>
              <a:buChar char="•"/>
            </a:pPr>
            <a:r>
              <a:rPr lang="en" sz="1867" kern="0">
                <a:solidFill>
                  <a:srgbClr val="FFFFFF"/>
                </a:solidFill>
                <a:latin typeface="Montserrat"/>
                <a:ea typeface="Montserrat"/>
                <a:cs typeface="Montserrat"/>
                <a:sym typeface="Montserrat"/>
              </a:rPr>
              <a:t>Xxxxxxxxxxxxxxxxxxxxxxxxx</a:t>
            </a:r>
            <a:endParaRPr sz="1867" kern="0">
              <a:solidFill>
                <a:srgbClr val="FFFFFF"/>
              </a:solidFill>
              <a:latin typeface="Montserrat"/>
              <a:ea typeface="Montserrat"/>
              <a:cs typeface="Montserrat"/>
              <a:sym typeface="Montserrat"/>
            </a:endParaRPr>
          </a:p>
          <a:p>
            <a:pPr marL="338658" indent="-304792" defTabSz="1219170">
              <a:buClr>
                <a:srgbClr val="FFFFFF"/>
              </a:buClr>
              <a:buSzPts val="1400"/>
              <a:buFont typeface="Arial"/>
              <a:buChar char="•"/>
            </a:pPr>
            <a:r>
              <a:rPr lang="en" sz="1867" kern="0">
                <a:solidFill>
                  <a:srgbClr val="FFFFFF"/>
                </a:solidFill>
                <a:latin typeface="Montserrat"/>
                <a:ea typeface="Montserrat"/>
                <a:cs typeface="Montserrat"/>
                <a:sym typeface="Montserrat"/>
              </a:rPr>
              <a:t>Xxxxxxxxxxxxxxxxxxxxxxxxx</a:t>
            </a:r>
            <a:endParaRPr sz="1867" kern="0">
              <a:solidFill>
                <a:srgbClr val="FFFFFF"/>
              </a:solidFill>
              <a:latin typeface="Montserrat"/>
              <a:ea typeface="Montserrat"/>
              <a:cs typeface="Montserrat"/>
              <a:sym typeface="Montserrat"/>
            </a:endParaRPr>
          </a:p>
          <a:p>
            <a:pPr marL="338658" indent="-304792" defTabSz="1219170">
              <a:buClr>
                <a:srgbClr val="FFFFFF"/>
              </a:buClr>
              <a:buSzPts val="1400"/>
              <a:buFont typeface="Arial"/>
              <a:buChar char="•"/>
            </a:pPr>
            <a:r>
              <a:rPr lang="en" sz="1867" kern="0">
                <a:solidFill>
                  <a:srgbClr val="FFFFFF"/>
                </a:solidFill>
                <a:latin typeface="Montserrat"/>
                <a:ea typeface="Montserrat"/>
                <a:cs typeface="Montserrat"/>
                <a:sym typeface="Montserrat"/>
              </a:rPr>
              <a:t>Xxxxxxxxxxxxxxxxxxxxxxxxx</a:t>
            </a:r>
            <a:endParaRPr sz="1867" kern="0">
              <a:solidFill>
                <a:srgbClr val="FFFFFF"/>
              </a:solidFill>
              <a:latin typeface="Montserrat"/>
              <a:ea typeface="Montserrat"/>
              <a:cs typeface="Montserrat"/>
              <a:sym typeface="Montserrat"/>
            </a:endParaRPr>
          </a:p>
          <a:p>
            <a:pPr marL="338658" indent="-304792" defTabSz="1219170">
              <a:buClr>
                <a:srgbClr val="FFFFFF"/>
              </a:buClr>
              <a:buSzPts val="1400"/>
              <a:buFont typeface="Arial"/>
              <a:buChar char="•"/>
            </a:pPr>
            <a:r>
              <a:rPr lang="en" sz="1867" kern="0">
                <a:solidFill>
                  <a:srgbClr val="FFFFFF"/>
                </a:solidFill>
                <a:latin typeface="Montserrat"/>
                <a:ea typeface="Montserrat"/>
                <a:cs typeface="Montserrat"/>
                <a:sym typeface="Montserrat"/>
              </a:rPr>
              <a:t>Xxxxxxxxxxxxxxxxxxxxxxxxx</a:t>
            </a:r>
            <a:endParaRPr sz="1867" kern="0">
              <a:solidFill>
                <a:srgbClr val="FFFFFF"/>
              </a:solidFill>
              <a:latin typeface="Montserrat"/>
              <a:ea typeface="Montserrat"/>
              <a:cs typeface="Montserrat"/>
              <a:sym typeface="Montserrat"/>
            </a:endParaRPr>
          </a:p>
          <a:p>
            <a:pPr marL="338658" indent="-304792" defTabSz="1219170">
              <a:buClr>
                <a:srgbClr val="FFFFFF"/>
              </a:buClr>
              <a:buSzPts val="1400"/>
              <a:buFont typeface="Arial"/>
              <a:buChar char="•"/>
            </a:pPr>
            <a:r>
              <a:rPr lang="en" sz="1867" kern="0">
                <a:solidFill>
                  <a:srgbClr val="FFFFFF"/>
                </a:solidFill>
                <a:latin typeface="Montserrat"/>
                <a:ea typeface="Montserrat"/>
                <a:cs typeface="Montserrat"/>
                <a:sym typeface="Montserrat"/>
              </a:rPr>
              <a:t>Xxxxxxxxxxxxxxxxxxxxxxxxx</a:t>
            </a:r>
            <a:endParaRPr sz="1867" kern="0">
              <a:solidFill>
                <a:srgbClr val="FFFFFF"/>
              </a:solidFill>
              <a:latin typeface="Montserrat"/>
              <a:ea typeface="Montserrat"/>
              <a:cs typeface="Montserrat"/>
              <a:sym typeface="Montserrat"/>
            </a:endParaRPr>
          </a:p>
          <a:p>
            <a:pPr marL="338658" indent="-186262" defTabSz="1219170">
              <a:buClr>
                <a:srgbClr val="000000"/>
              </a:buClr>
              <a:buSzPts val="1700"/>
            </a:pPr>
            <a:endParaRPr sz="1867" kern="0">
              <a:solidFill>
                <a:srgbClr val="FFFFFF"/>
              </a:solidFill>
              <a:latin typeface="Montserrat"/>
              <a:ea typeface="Montserrat"/>
              <a:cs typeface="Montserrat"/>
              <a:sym typeface="Montserrat"/>
            </a:endParaRPr>
          </a:p>
        </p:txBody>
      </p:sp>
      <p:sp>
        <p:nvSpPr>
          <p:cNvPr id="69" name="Google Shape;69;p14"/>
          <p:cNvSpPr txBox="1"/>
          <p:nvPr/>
        </p:nvSpPr>
        <p:spPr>
          <a:xfrm>
            <a:off x="2061225" y="2373426"/>
            <a:ext cx="7929200" cy="3555575"/>
          </a:xfrm>
          <a:prstGeom prst="rect">
            <a:avLst/>
          </a:prstGeom>
          <a:noFill/>
          <a:ln>
            <a:noFill/>
          </a:ln>
        </p:spPr>
        <p:txBody>
          <a:bodyPr spcFirstLastPara="1" wrap="square" lIns="106667" tIns="53333" rIns="106667" bIns="53333" anchor="t" anchorCtr="0">
            <a:spAutoFit/>
          </a:bodyPr>
          <a:lstStyle/>
          <a:p>
            <a:pPr marL="541853" indent="-389457" defTabSz="1219170">
              <a:buClr>
                <a:srgbClr val="7030A0"/>
              </a:buClr>
              <a:buSzPts val="1400"/>
              <a:buFont typeface="NTR"/>
              <a:buChar char="▷"/>
            </a:pPr>
            <a:r>
              <a:rPr lang="en" sz="1867" b="1" kern="0">
                <a:solidFill>
                  <a:srgbClr val="5F497A"/>
                </a:solidFill>
                <a:latin typeface="Montserrat"/>
                <a:ea typeface="Montserrat"/>
                <a:cs typeface="Montserrat"/>
                <a:sym typeface="Montserrat"/>
              </a:rPr>
              <a:t>Standardized peer-driven</a:t>
            </a:r>
            <a:r>
              <a:rPr lang="en" sz="1867" kern="0">
                <a:solidFill>
                  <a:srgbClr val="5F497A"/>
                </a:solidFill>
                <a:latin typeface="Montserrat"/>
                <a:ea typeface="Montserrat"/>
                <a:cs typeface="Montserrat"/>
                <a:sym typeface="Montserrat"/>
              </a:rPr>
              <a:t> research tool for collecting data on stigma and discrimination</a:t>
            </a:r>
            <a:endParaRPr sz="1867" kern="0">
              <a:solidFill>
                <a:srgbClr val="5F497A"/>
              </a:solidFill>
              <a:latin typeface="Montserrat"/>
              <a:ea typeface="Montserrat"/>
              <a:cs typeface="Montserrat"/>
              <a:sym typeface="Montserrat"/>
            </a:endParaRPr>
          </a:p>
          <a:p>
            <a:pPr marL="863578" indent="-203195" defTabSz="1219170">
              <a:buClr>
                <a:srgbClr val="7030A0"/>
              </a:buClr>
              <a:buSzPts val="1400"/>
            </a:pPr>
            <a:endParaRPr sz="1867" kern="0">
              <a:solidFill>
                <a:srgbClr val="5F497A"/>
              </a:solidFill>
              <a:latin typeface="Montserrat"/>
              <a:ea typeface="Montserrat"/>
              <a:cs typeface="Montserrat"/>
              <a:sym typeface="Montserrat"/>
            </a:endParaRPr>
          </a:p>
          <a:p>
            <a:pPr marL="541853" indent="-389457" defTabSz="1219170">
              <a:buClr>
                <a:srgbClr val="7030A0"/>
              </a:buClr>
              <a:buSzPts val="1400"/>
              <a:buFont typeface="NTR"/>
              <a:buChar char="▷"/>
            </a:pPr>
            <a:r>
              <a:rPr lang="en" sz="1867" kern="0">
                <a:solidFill>
                  <a:srgbClr val="5F497A"/>
                </a:solidFill>
                <a:latin typeface="Montserrat"/>
                <a:ea typeface="Montserrat"/>
                <a:cs typeface="Montserrat"/>
                <a:sym typeface="Montserrat"/>
              </a:rPr>
              <a:t>Designed to be used by and for people with HIV to reflect the </a:t>
            </a:r>
            <a:r>
              <a:rPr lang="en" sz="1867" b="1" kern="0">
                <a:solidFill>
                  <a:srgbClr val="5F497A"/>
                </a:solidFill>
                <a:highlight>
                  <a:srgbClr val="FFF2CC"/>
                </a:highlight>
                <a:latin typeface="Montserrat"/>
                <a:ea typeface="Montserrat"/>
                <a:cs typeface="Montserrat"/>
                <a:sym typeface="Montserrat"/>
              </a:rPr>
              <a:t>GIPA principle</a:t>
            </a:r>
            <a:endParaRPr sz="1867" b="1" kern="0">
              <a:solidFill>
                <a:srgbClr val="5F497A"/>
              </a:solidFill>
              <a:highlight>
                <a:srgbClr val="FFF2CC"/>
              </a:highlight>
              <a:latin typeface="Montserrat"/>
              <a:ea typeface="Montserrat"/>
              <a:cs typeface="Montserrat"/>
              <a:sym typeface="Montserrat"/>
            </a:endParaRPr>
          </a:p>
          <a:p>
            <a:pPr marL="863578" indent="-203195" defTabSz="1219170">
              <a:buClr>
                <a:srgbClr val="7030A0"/>
              </a:buClr>
              <a:buSzPts val="1400"/>
            </a:pPr>
            <a:endParaRPr sz="1867" kern="0">
              <a:solidFill>
                <a:srgbClr val="5F497A"/>
              </a:solidFill>
              <a:latin typeface="Montserrat"/>
              <a:ea typeface="Montserrat"/>
              <a:cs typeface="Montserrat"/>
              <a:sym typeface="Montserrat"/>
            </a:endParaRPr>
          </a:p>
          <a:p>
            <a:pPr marL="541853" indent="-389457" defTabSz="1219170">
              <a:buClr>
                <a:srgbClr val="7030A0"/>
              </a:buClr>
              <a:buSzPts val="1400"/>
              <a:buFont typeface="NTR"/>
              <a:buChar char="▷"/>
            </a:pPr>
            <a:r>
              <a:rPr lang="en" sz="1867" kern="0">
                <a:solidFill>
                  <a:srgbClr val="5F497A"/>
                </a:solidFill>
                <a:latin typeface="Montserrat"/>
                <a:ea typeface="Montserrat"/>
                <a:cs typeface="Montserrat"/>
                <a:sym typeface="Montserrat"/>
              </a:rPr>
              <a:t>Supported by an </a:t>
            </a:r>
            <a:r>
              <a:rPr lang="en" sz="1867" b="1" kern="0">
                <a:solidFill>
                  <a:srgbClr val="5F497A"/>
                </a:solidFill>
                <a:latin typeface="Montserrat"/>
                <a:ea typeface="Montserrat"/>
                <a:cs typeface="Montserrat"/>
                <a:sym typeface="Montserrat"/>
              </a:rPr>
              <a:t>International Partnership</a:t>
            </a:r>
            <a:r>
              <a:rPr lang="en" sz="1867" kern="0">
                <a:solidFill>
                  <a:srgbClr val="5F497A"/>
                </a:solidFill>
                <a:latin typeface="Montserrat"/>
                <a:ea typeface="Montserrat"/>
                <a:cs typeface="Montserrat"/>
                <a:sym typeface="Montserrat"/>
              </a:rPr>
              <a:t> between ICW, GNP+ and UNAIDS, with John Hopkins University since 2008.</a:t>
            </a:r>
            <a:endParaRPr sz="1867" kern="0">
              <a:solidFill>
                <a:srgbClr val="5F497A"/>
              </a:solidFill>
              <a:latin typeface="Montserrat"/>
              <a:ea typeface="Montserrat"/>
              <a:cs typeface="Montserrat"/>
              <a:sym typeface="Montserrat"/>
            </a:endParaRPr>
          </a:p>
          <a:p>
            <a:pPr marL="863578" indent="-203195" defTabSz="1219170">
              <a:buClr>
                <a:srgbClr val="7030A0"/>
              </a:buClr>
              <a:buSzPts val="1400"/>
            </a:pPr>
            <a:endParaRPr sz="1867" kern="0">
              <a:solidFill>
                <a:srgbClr val="5F497A"/>
              </a:solidFill>
              <a:latin typeface="Montserrat"/>
              <a:ea typeface="Montserrat"/>
              <a:cs typeface="Montserrat"/>
              <a:sym typeface="Montserrat"/>
            </a:endParaRPr>
          </a:p>
          <a:p>
            <a:pPr marL="541853" indent="-389457" defTabSz="1219170">
              <a:buClr>
                <a:srgbClr val="7030A0"/>
              </a:buClr>
              <a:buSzPts val="1400"/>
              <a:buFont typeface="NTR"/>
              <a:buChar char="▷"/>
            </a:pPr>
            <a:r>
              <a:rPr lang="en" sz="1867" kern="0">
                <a:solidFill>
                  <a:srgbClr val="5F497A"/>
                </a:solidFill>
                <a:latin typeface="Montserrat"/>
                <a:ea typeface="Montserrat"/>
                <a:cs typeface="Montserrat"/>
                <a:sym typeface="Montserrat"/>
              </a:rPr>
              <a:t>More than 100 countries have completed the study and over </a:t>
            </a:r>
            <a:r>
              <a:rPr lang="en" sz="1867" b="1" kern="0">
                <a:solidFill>
                  <a:srgbClr val="5F497A"/>
                </a:solidFill>
                <a:latin typeface="Montserrat"/>
                <a:ea typeface="Montserrat"/>
                <a:cs typeface="Montserrat"/>
                <a:sym typeface="Montserrat"/>
              </a:rPr>
              <a:t>150,000 people living with HIV </a:t>
            </a:r>
            <a:r>
              <a:rPr lang="en" sz="1867" kern="0">
                <a:solidFill>
                  <a:srgbClr val="5F497A"/>
                </a:solidFill>
                <a:latin typeface="Montserrat"/>
                <a:ea typeface="Montserrat"/>
                <a:cs typeface="Montserrat"/>
                <a:sym typeface="Montserrat"/>
              </a:rPr>
              <a:t>have been interviewed</a:t>
            </a:r>
            <a:endParaRPr sz="1867" kern="0">
              <a:solidFill>
                <a:srgbClr val="5F497A"/>
              </a:solidFill>
              <a:latin typeface="Montserrat"/>
              <a:ea typeface="Montserrat"/>
              <a:cs typeface="Montserrat"/>
              <a:sym typeface="Montserrat"/>
            </a:endParaRPr>
          </a:p>
        </p:txBody>
      </p:sp>
      <p:sp>
        <p:nvSpPr>
          <p:cNvPr id="70" name="Google Shape;70;p14"/>
          <p:cNvSpPr txBox="1"/>
          <p:nvPr/>
        </p:nvSpPr>
        <p:spPr>
          <a:xfrm>
            <a:off x="1544325" y="1112183"/>
            <a:ext cx="8962800" cy="887473"/>
          </a:xfrm>
          <a:prstGeom prst="rect">
            <a:avLst/>
          </a:prstGeom>
          <a:noFill/>
          <a:ln>
            <a:noFill/>
          </a:ln>
        </p:spPr>
        <p:txBody>
          <a:bodyPr spcFirstLastPara="1" wrap="square" lIns="106667" tIns="53333" rIns="106667" bIns="53333" anchor="t" anchorCtr="0">
            <a:spAutoFit/>
          </a:bodyPr>
          <a:lstStyle/>
          <a:p>
            <a:pPr defTabSz="1219170">
              <a:buClr>
                <a:srgbClr val="000000"/>
              </a:buClr>
              <a:buSzPts val="2800"/>
            </a:pPr>
            <a:r>
              <a:rPr lang="en" sz="5067" b="1" kern="0">
                <a:solidFill>
                  <a:srgbClr val="E36C09"/>
                </a:solidFill>
                <a:highlight>
                  <a:srgbClr val="D9D2E9"/>
                </a:highlight>
                <a:latin typeface="Montserrat"/>
                <a:ea typeface="Montserrat"/>
                <a:cs typeface="Montserrat"/>
                <a:sym typeface="Montserrat"/>
              </a:rPr>
              <a:t>Stigma Index 2.0?</a:t>
            </a:r>
            <a:endParaRPr sz="5067" b="1" kern="0">
              <a:solidFill>
                <a:srgbClr val="E36C09"/>
              </a:solidFill>
              <a:highlight>
                <a:srgbClr val="D9D2E9"/>
              </a:highlight>
              <a:latin typeface="Montserrat"/>
              <a:ea typeface="Montserrat"/>
              <a:cs typeface="Montserrat"/>
              <a:sym typeface="Montserrat"/>
            </a:endParaRPr>
          </a:p>
        </p:txBody>
      </p:sp>
      <p:sp>
        <p:nvSpPr>
          <p:cNvPr id="71" name="Google Shape;71;p14"/>
          <p:cNvSpPr txBox="1"/>
          <p:nvPr/>
        </p:nvSpPr>
        <p:spPr>
          <a:xfrm>
            <a:off x="1409168" y="449233"/>
            <a:ext cx="9910400" cy="907927"/>
          </a:xfrm>
          <a:prstGeom prst="rect">
            <a:avLst/>
          </a:prstGeom>
          <a:noFill/>
          <a:ln>
            <a:noFill/>
          </a:ln>
        </p:spPr>
        <p:txBody>
          <a:bodyPr spcFirstLastPara="1" wrap="square" lIns="106667" tIns="53333" rIns="106667" bIns="53333" anchor="t" anchorCtr="0">
            <a:spAutoFit/>
          </a:bodyPr>
          <a:lstStyle/>
          <a:p>
            <a:pPr defTabSz="1219170">
              <a:buClr>
                <a:srgbClr val="000000"/>
              </a:buClr>
              <a:buSzPts val="3000"/>
            </a:pPr>
            <a:r>
              <a:rPr lang="en" sz="5200" b="1" kern="0">
                <a:solidFill>
                  <a:srgbClr val="5F497A"/>
                </a:solidFill>
                <a:latin typeface="Montserrat"/>
                <a:ea typeface="Montserrat"/>
                <a:cs typeface="Montserrat"/>
                <a:sym typeface="Montserrat"/>
              </a:rPr>
              <a:t>What is the</a:t>
            </a:r>
            <a:endParaRPr sz="1733" b="1" kern="0">
              <a:solidFill>
                <a:srgbClr val="5F497A"/>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F5F43-4051-9C49-2662-54F2361C3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EDBB0-58ED-42A0-ECB7-DA73B6FE9C9E}"/>
              </a:ext>
            </a:extLst>
          </p:cNvPr>
          <p:cNvSpPr>
            <a:spLocks noGrp="1"/>
          </p:cNvSpPr>
          <p:nvPr>
            <p:ph type="title"/>
          </p:nvPr>
        </p:nvSpPr>
        <p:spPr/>
        <p:txBody>
          <a:bodyPr/>
          <a:lstStyle/>
          <a:p>
            <a:r>
              <a:rPr lang="en-US" sz="4000" dirty="0"/>
              <a:t>Types of Communication</a:t>
            </a:r>
            <a:endParaRPr lang="en-ZM" sz="4000" dirty="0"/>
          </a:p>
        </p:txBody>
      </p:sp>
      <p:sp>
        <p:nvSpPr>
          <p:cNvPr id="3" name="Content Placeholder 2">
            <a:extLst>
              <a:ext uri="{FF2B5EF4-FFF2-40B4-BE49-F238E27FC236}">
                <a16:creationId xmlns:a16="http://schemas.microsoft.com/office/drawing/2014/main" id="{72CA50B4-F9D6-B40E-8ABE-F306C2144084}"/>
              </a:ext>
            </a:extLst>
          </p:cNvPr>
          <p:cNvSpPr>
            <a:spLocks noGrp="1"/>
          </p:cNvSpPr>
          <p:nvPr>
            <p:ph idx="1"/>
          </p:nvPr>
        </p:nvSpPr>
        <p:spPr>
          <a:xfrm>
            <a:off x="442913" y="2766059"/>
            <a:ext cx="6553200" cy="3291841"/>
          </a:xfrm>
        </p:spPr>
        <p:txBody>
          <a:bodyPr/>
          <a:lstStyle/>
          <a:p>
            <a:pPr marL="0" indent="0">
              <a:buNone/>
            </a:pPr>
            <a:r>
              <a:rPr lang="en-GB" altLang="en-US" b="1" dirty="0">
                <a:cs typeface="Arial"/>
              </a:rPr>
              <a:t>Verbal</a:t>
            </a:r>
            <a:r>
              <a:rPr lang="en-GB" altLang="en-US" dirty="0">
                <a:cs typeface="Arial"/>
              </a:rPr>
              <a:t>: </a:t>
            </a:r>
          </a:p>
          <a:p>
            <a:pPr lvl="2"/>
            <a:r>
              <a:rPr lang="en-GB" altLang="ja-JP" dirty="0">
                <a:ea typeface="HG明朝B"/>
                <a:cs typeface="Arial"/>
              </a:rPr>
              <a:t>Spoken words – use of technical terms</a:t>
            </a:r>
          </a:p>
          <a:p>
            <a:pPr lvl="2"/>
            <a:r>
              <a:rPr lang="en-GB" altLang="ja-JP" dirty="0">
                <a:ea typeface="HG明朝B"/>
                <a:cs typeface="Arial"/>
              </a:rPr>
              <a:t>Tone of voice</a:t>
            </a:r>
          </a:p>
          <a:p>
            <a:pPr lvl="2"/>
            <a:r>
              <a:rPr lang="en-GB" altLang="ja-JP" dirty="0">
                <a:ea typeface="HG明朝B"/>
                <a:cs typeface="Arial"/>
              </a:rPr>
              <a:t>Language used – native </a:t>
            </a:r>
          </a:p>
          <a:p>
            <a:pPr marL="0" indent="0">
              <a:buNone/>
            </a:pPr>
            <a:endParaRPr lang="en-GB" altLang="ja-JP" dirty="0">
              <a:ea typeface="HG明朝B"/>
              <a:cs typeface="Arial"/>
            </a:endParaRPr>
          </a:p>
          <a:p>
            <a:pPr marL="0" indent="0" eaLnBrk="1" hangingPunct="1">
              <a:buNone/>
            </a:pPr>
            <a:r>
              <a:rPr lang="en-GB" altLang="ja-JP" b="1" dirty="0">
                <a:ea typeface="HG明朝B"/>
                <a:cs typeface="Arial"/>
              </a:rPr>
              <a:t>Nonverbal</a:t>
            </a:r>
            <a:r>
              <a:rPr lang="en-GB" altLang="ja-JP" dirty="0">
                <a:ea typeface="HG明朝B"/>
                <a:cs typeface="Arial"/>
              </a:rPr>
              <a:t>:</a:t>
            </a:r>
          </a:p>
          <a:p>
            <a:pPr marL="657860" lvl="1" indent="-246380" eaLnBrk="1" hangingPunct="1"/>
            <a:r>
              <a:rPr lang="en-GB" altLang="ja-JP" dirty="0">
                <a:ea typeface="HG明朝B"/>
                <a:cs typeface="Arial"/>
              </a:rPr>
              <a:t>The way we stand and sit</a:t>
            </a:r>
          </a:p>
          <a:p>
            <a:pPr marL="657860" lvl="1" indent="-246380"/>
            <a:r>
              <a:rPr lang="en-GB" altLang="ja-JP" dirty="0">
                <a:ea typeface="HG明朝B"/>
                <a:cs typeface="Arial"/>
              </a:rPr>
              <a:t>Facial expressions </a:t>
            </a:r>
          </a:p>
          <a:p>
            <a:pPr marL="657860" lvl="1" indent="-246380"/>
            <a:r>
              <a:rPr lang="en-GB" altLang="ja-JP" dirty="0">
                <a:ea typeface="HG明朝B"/>
                <a:cs typeface="Arial"/>
              </a:rPr>
              <a:t>Silence </a:t>
            </a:r>
          </a:p>
          <a:p>
            <a:pPr marL="657860" lvl="1" indent="-246380" eaLnBrk="1" hangingPunct="1"/>
            <a:r>
              <a:rPr lang="en-GB" altLang="ja-JP" dirty="0">
                <a:ea typeface="HG明朝B"/>
                <a:cs typeface="Arial"/>
              </a:rPr>
              <a:t>Eye contact</a:t>
            </a:r>
          </a:p>
          <a:p>
            <a:pPr marL="657860" lvl="1" indent="-246380" eaLnBrk="1" hangingPunct="1"/>
            <a:r>
              <a:rPr lang="en-GB" altLang="ja-JP" dirty="0">
                <a:ea typeface="HG明朝B"/>
                <a:cs typeface="Arial"/>
              </a:rPr>
              <a:t>Gestures (smiling, leaning forward, nodding)</a:t>
            </a:r>
          </a:p>
        </p:txBody>
      </p:sp>
      <p:sp>
        <p:nvSpPr>
          <p:cNvPr id="4" name="Date Placeholder 3">
            <a:extLst>
              <a:ext uri="{FF2B5EF4-FFF2-40B4-BE49-F238E27FC236}">
                <a16:creationId xmlns:a16="http://schemas.microsoft.com/office/drawing/2014/main" id="{DC3AECE6-9581-9C75-2F2A-96C9201B4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2D630782-8BA6-6B8D-CBDE-DB6FD11DF3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a:ea typeface="+mn-ea"/>
                <a:cs typeface="+mn-cs"/>
              </a:rPr>
              <a:t>The foundations for “good” </a:t>
            </a:r>
            <a:r>
              <a:rPr lang="en-GB" dirty="0">
                <a:solidFill>
                  <a:srgbClr val="000000"/>
                </a:solidFill>
                <a:latin typeface="Verdana"/>
              </a:rPr>
              <a:t>c</a:t>
            </a:r>
            <a:r>
              <a:rPr kumimoji="0" lang="en-GB" sz="1000" b="0" i="0" u="none" strike="noStrike" kern="1200" cap="none" spc="0" normalizeH="0" baseline="0" noProof="0" dirty="0" err="1">
                <a:ln>
                  <a:noFill/>
                </a:ln>
                <a:solidFill>
                  <a:srgbClr val="000000"/>
                </a:solidFill>
                <a:effectLst/>
                <a:uLnTx/>
                <a:uFillTx/>
                <a:latin typeface="Verdana"/>
                <a:ea typeface="+mn-ea"/>
                <a:cs typeface="+mn-cs"/>
              </a:rPr>
              <a:t>ommunications</a:t>
            </a:r>
            <a:endParaRPr kumimoji="0" lang="en-GB" sz="10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098" name="Picture 2" descr="people from different cultures with different face expressions">
            <a:extLst>
              <a:ext uri="{FF2B5EF4-FFF2-40B4-BE49-F238E27FC236}">
                <a16:creationId xmlns:a16="http://schemas.microsoft.com/office/drawing/2014/main" id="{C146AE5A-C8D4-3BC5-D65D-252107C7EA0F}"/>
              </a:ext>
            </a:extLst>
          </p:cNvPr>
          <p:cNvPicPr>
            <a:picLocks noGrp="1" noChangeAspect="1" noChangeArrowheads="1"/>
          </p:cNvPicPr>
          <p:nvPr>
            <p:ph type="pic" sz="quarter" idx="12"/>
          </p:nvPr>
        </p:nvPicPr>
        <p:blipFill>
          <a:blip r:embed="rId3" cstate="email">
            <a:extLst>
              <a:ext uri="{28A0092B-C50C-407E-A947-70E740481C1C}">
                <a14:useLocalDpi xmlns:a14="http://schemas.microsoft.com/office/drawing/2010/main"/>
              </a:ext>
            </a:extLst>
          </a:blip>
          <a:srcRect l="24745" r="2474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80905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pic>
        <p:nvPicPr>
          <p:cNvPr id="76" name="Google Shape;76;p15" descr="C:\Trabajos Elena\2022\Stigma Index Academy\Presentación Elementos-09.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423441">
            <a:off x="-1787512" y="1883611"/>
            <a:ext cx="3986365" cy="5724920"/>
          </a:xfrm>
          <a:prstGeom prst="rect">
            <a:avLst/>
          </a:prstGeom>
          <a:noFill/>
          <a:ln>
            <a:noFill/>
          </a:ln>
        </p:spPr>
      </p:pic>
      <p:pic>
        <p:nvPicPr>
          <p:cNvPr id="77" name="Google Shape;77;p15" descr="C:\Trabajos Elena\2022\Stigma Index Academy\Presentación Elementos-13.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3679214">
            <a:off x="-3605907" y="4196575"/>
            <a:ext cx="5901716" cy="2676264"/>
          </a:xfrm>
          <a:prstGeom prst="rect">
            <a:avLst/>
          </a:prstGeom>
          <a:noFill/>
          <a:ln>
            <a:noFill/>
          </a:ln>
        </p:spPr>
      </p:pic>
      <p:pic>
        <p:nvPicPr>
          <p:cNvPr id="78" name="Google Shape;78;p15" descr="C:\Trabajos Elena\2022\Stigma Index Academy\Presentación Elementos-19.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0800000" flipH="1">
            <a:off x="7706906" y="-197047"/>
            <a:ext cx="4595097" cy="1305884"/>
          </a:xfrm>
          <a:prstGeom prst="rect">
            <a:avLst/>
          </a:prstGeom>
          <a:noFill/>
          <a:ln>
            <a:noFill/>
          </a:ln>
        </p:spPr>
      </p:pic>
      <p:sp>
        <p:nvSpPr>
          <p:cNvPr id="79" name="Google Shape;79;p15"/>
          <p:cNvSpPr txBox="1"/>
          <p:nvPr/>
        </p:nvSpPr>
        <p:spPr>
          <a:xfrm>
            <a:off x="1967692" y="3859106"/>
            <a:ext cx="4538000" cy="2200973"/>
          </a:xfrm>
          <a:prstGeom prst="rect">
            <a:avLst/>
          </a:prstGeom>
          <a:noFill/>
          <a:ln>
            <a:noFill/>
          </a:ln>
        </p:spPr>
        <p:txBody>
          <a:bodyPr spcFirstLastPara="1" wrap="square" lIns="106667" tIns="53333" rIns="106667" bIns="53333" anchor="t" anchorCtr="0">
            <a:spAutoFit/>
          </a:bodyPr>
          <a:lstStyle/>
          <a:p>
            <a:pPr marL="338658" indent="-330192" defTabSz="1219170">
              <a:buClr>
                <a:srgbClr val="FFFFFF"/>
              </a:buClr>
              <a:buSzPts val="1700"/>
              <a:buFont typeface="Arial"/>
              <a:buChar char="•"/>
            </a:pPr>
            <a:r>
              <a:rPr lang="en" sz="2267" kern="0">
                <a:solidFill>
                  <a:srgbClr val="FFFFFF"/>
                </a:solidFill>
                <a:latin typeface="Montserrat"/>
                <a:ea typeface="Montserrat"/>
                <a:cs typeface="Montserrat"/>
                <a:sym typeface="Montserrat"/>
              </a:rPr>
              <a:t>Xxxxxxxxxxxxxxxxxxxxxxxxx</a:t>
            </a:r>
            <a:endParaRPr sz="2267" kern="0">
              <a:solidFill>
                <a:srgbClr val="FFFFFF"/>
              </a:solidFill>
              <a:latin typeface="Montserrat"/>
              <a:ea typeface="Montserrat"/>
              <a:cs typeface="Montserrat"/>
              <a:sym typeface="Montserrat"/>
            </a:endParaRPr>
          </a:p>
          <a:p>
            <a:pPr marL="338658" indent="-330192" defTabSz="1219170">
              <a:buClr>
                <a:srgbClr val="FFFFFF"/>
              </a:buClr>
              <a:buSzPts val="1700"/>
              <a:buFont typeface="Arial"/>
              <a:buChar char="•"/>
            </a:pPr>
            <a:r>
              <a:rPr lang="en" sz="2267" kern="0">
                <a:solidFill>
                  <a:srgbClr val="FFFFFF"/>
                </a:solidFill>
                <a:latin typeface="Montserrat"/>
                <a:ea typeface="Montserrat"/>
                <a:cs typeface="Montserrat"/>
                <a:sym typeface="Montserrat"/>
              </a:rPr>
              <a:t>Xxxxxxxxxxxxxxxxxxxxxxxxx</a:t>
            </a:r>
            <a:endParaRPr sz="2267" kern="0">
              <a:solidFill>
                <a:srgbClr val="FFFFFF"/>
              </a:solidFill>
              <a:latin typeface="Montserrat"/>
              <a:ea typeface="Montserrat"/>
              <a:cs typeface="Montserrat"/>
              <a:sym typeface="Montserrat"/>
            </a:endParaRPr>
          </a:p>
          <a:p>
            <a:pPr marL="338658" indent="-330192" defTabSz="1219170">
              <a:buClr>
                <a:srgbClr val="FFFFFF"/>
              </a:buClr>
              <a:buSzPts val="1700"/>
              <a:buFont typeface="Arial"/>
              <a:buChar char="•"/>
            </a:pPr>
            <a:r>
              <a:rPr lang="en" sz="2267" kern="0">
                <a:solidFill>
                  <a:srgbClr val="FFFFFF"/>
                </a:solidFill>
                <a:latin typeface="Montserrat"/>
                <a:ea typeface="Montserrat"/>
                <a:cs typeface="Montserrat"/>
                <a:sym typeface="Montserrat"/>
              </a:rPr>
              <a:t>Xxxxxxxxxxxxxxxxxxxxxxxxx</a:t>
            </a:r>
            <a:endParaRPr sz="2267" kern="0">
              <a:solidFill>
                <a:srgbClr val="FFFFFF"/>
              </a:solidFill>
              <a:latin typeface="Montserrat"/>
              <a:ea typeface="Montserrat"/>
              <a:cs typeface="Montserrat"/>
              <a:sym typeface="Montserrat"/>
            </a:endParaRPr>
          </a:p>
          <a:p>
            <a:pPr marL="338658" indent="-330192" defTabSz="1219170">
              <a:buClr>
                <a:srgbClr val="FFFFFF"/>
              </a:buClr>
              <a:buSzPts val="1700"/>
              <a:buFont typeface="Arial"/>
              <a:buChar char="•"/>
            </a:pPr>
            <a:r>
              <a:rPr lang="en" sz="2267" kern="0">
                <a:solidFill>
                  <a:srgbClr val="FFFFFF"/>
                </a:solidFill>
                <a:latin typeface="Montserrat"/>
                <a:ea typeface="Montserrat"/>
                <a:cs typeface="Montserrat"/>
                <a:sym typeface="Montserrat"/>
              </a:rPr>
              <a:t>Xxxxxxxxxxxxxxxxxxxxxxxxx</a:t>
            </a:r>
            <a:endParaRPr sz="2267" kern="0">
              <a:solidFill>
                <a:srgbClr val="FFFFFF"/>
              </a:solidFill>
              <a:latin typeface="Montserrat"/>
              <a:ea typeface="Montserrat"/>
              <a:cs typeface="Montserrat"/>
              <a:sym typeface="Montserrat"/>
            </a:endParaRPr>
          </a:p>
          <a:p>
            <a:pPr marL="338658" indent="-330192" defTabSz="1219170">
              <a:buClr>
                <a:srgbClr val="FFFFFF"/>
              </a:buClr>
              <a:buSzPts val="1700"/>
              <a:buFont typeface="Arial"/>
              <a:buChar char="•"/>
            </a:pPr>
            <a:r>
              <a:rPr lang="en" sz="2267" kern="0">
                <a:solidFill>
                  <a:srgbClr val="FFFFFF"/>
                </a:solidFill>
                <a:latin typeface="Montserrat"/>
                <a:ea typeface="Montserrat"/>
                <a:cs typeface="Montserrat"/>
                <a:sym typeface="Montserrat"/>
              </a:rPr>
              <a:t>Xxxxxxxxxxxxxxxxxxxxxxxxx</a:t>
            </a:r>
            <a:endParaRPr sz="2267" kern="0">
              <a:solidFill>
                <a:srgbClr val="FFFFFF"/>
              </a:solidFill>
              <a:latin typeface="Montserrat"/>
              <a:ea typeface="Montserrat"/>
              <a:cs typeface="Montserrat"/>
              <a:sym typeface="Montserrat"/>
            </a:endParaRPr>
          </a:p>
          <a:p>
            <a:pPr marL="338658" indent="-186262" defTabSz="1219170">
              <a:buClr>
                <a:srgbClr val="000000"/>
              </a:buClr>
              <a:buSzPts val="1700"/>
            </a:pPr>
            <a:endParaRPr sz="2267" kern="0">
              <a:solidFill>
                <a:srgbClr val="FFFFFF"/>
              </a:solidFill>
              <a:latin typeface="Montserrat"/>
              <a:ea typeface="Montserrat"/>
              <a:cs typeface="Montserrat"/>
              <a:sym typeface="Montserrat"/>
            </a:endParaRPr>
          </a:p>
        </p:txBody>
      </p:sp>
      <p:sp>
        <p:nvSpPr>
          <p:cNvPr id="80" name="Google Shape;80;p15"/>
          <p:cNvSpPr txBox="1"/>
          <p:nvPr/>
        </p:nvSpPr>
        <p:spPr>
          <a:xfrm>
            <a:off x="2523159" y="3732823"/>
            <a:ext cx="4538000" cy="4622470"/>
          </a:xfrm>
          <a:prstGeom prst="rect">
            <a:avLst/>
          </a:prstGeom>
          <a:noFill/>
          <a:ln>
            <a:noFill/>
          </a:ln>
        </p:spPr>
        <p:txBody>
          <a:bodyPr spcFirstLastPara="1" wrap="square" lIns="106667" tIns="53333" rIns="106667" bIns="53333" anchor="t" anchorCtr="0">
            <a:spAutoFit/>
          </a:bodyPr>
          <a:lstStyle/>
          <a:p>
            <a:pPr marL="338658" indent="-355591" defTabSz="1219170">
              <a:buClr>
                <a:srgbClr val="FFFFFF"/>
              </a:buClr>
              <a:buSzPts val="2000"/>
              <a:buFont typeface="Arial"/>
              <a:buChar char="•"/>
            </a:pPr>
            <a:r>
              <a:rPr lang="en" sz="2667" kern="0">
                <a:solidFill>
                  <a:srgbClr val="FFFFFF"/>
                </a:solidFill>
                <a:latin typeface="Montserrat"/>
                <a:ea typeface="Montserrat"/>
                <a:cs typeface="Montserrat"/>
                <a:sym typeface="Montserrat"/>
              </a:rPr>
              <a:t>Xxxxxxxxxxxxxxxxxxxxxxxxx</a:t>
            </a:r>
            <a:endParaRPr sz="2667" kern="0">
              <a:solidFill>
                <a:srgbClr val="FFFFFF"/>
              </a:solidFill>
              <a:latin typeface="Montserrat"/>
              <a:ea typeface="Montserrat"/>
              <a:cs typeface="Montserrat"/>
              <a:sym typeface="Montserrat"/>
            </a:endParaRPr>
          </a:p>
          <a:p>
            <a:pPr marL="338658" indent="-355591" defTabSz="1219170">
              <a:buClr>
                <a:srgbClr val="FFFFFF"/>
              </a:buClr>
              <a:buSzPts val="2000"/>
              <a:buFont typeface="Arial"/>
              <a:buChar char="•"/>
            </a:pPr>
            <a:r>
              <a:rPr lang="en" sz="2667" kern="0">
                <a:solidFill>
                  <a:srgbClr val="FFFFFF"/>
                </a:solidFill>
                <a:latin typeface="Montserrat"/>
                <a:ea typeface="Montserrat"/>
                <a:cs typeface="Montserrat"/>
                <a:sym typeface="Montserrat"/>
              </a:rPr>
              <a:t>Xxxxxxxxxxxxxxxxxxxxxxxxx</a:t>
            </a:r>
            <a:endParaRPr sz="2667" kern="0">
              <a:solidFill>
                <a:srgbClr val="FFFFFF"/>
              </a:solidFill>
              <a:latin typeface="Montserrat"/>
              <a:ea typeface="Montserrat"/>
              <a:cs typeface="Montserrat"/>
              <a:sym typeface="Montserrat"/>
            </a:endParaRPr>
          </a:p>
          <a:p>
            <a:pPr marL="338658" indent="-355591" defTabSz="1219170">
              <a:buClr>
                <a:srgbClr val="FFFFFF"/>
              </a:buClr>
              <a:buSzPts val="2000"/>
              <a:buFont typeface="Arial"/>
              <a:buChar char="•"/>
            </a:pPr>
            <a:r>
              <a:rPr lang="en" sz="2667" kern="0">
                <a:solidFill>
                  <a:srgbClr val="FFFFFF"/>
                </a:solidFill>
                <a:latin typeface="Montserrat"/>
                <a:ea typeface="Montserrat"/>
                <a:cs typeface="Montserrat"/>
                <a:sym typeface="Montserrat"/>
              </a:rPr>
              <a:t>Xxxxxxxxxxxxxxxxxxxxxxxxx</a:t>
            </a:r>
            <a:endParaRPr sz="2667" kern="0">
              <a:solidFill>
                <a:srgbClr val="FFFFFF"/>
              </a:solidFill>
              <a:latin typeface="Montserrat"/>
              <a:ea typeface="Montserrat"/>
              <a:cs typeface="Montserrat"/>
              <a:sym typeface="Montserrat"/>
            </a:endParaRPr>
          </a:p>
          <a:p>
            <a:pPr marL="338658" indent="-355591" defTabSz="1219170">
              <a:buClr>
                <a:srgbClr val="FFFFFF"/>
              </a:buClr>
              <a:buSzPts val="2000"/>
              <a:buFont typeface="Arial"/>
              <a:buChar char="•"/>
            </a:pPr>
            <a:r>
              <a:rPr lang="en" sz="2667" kern="0">
                <a:solidFill>
                  <a:srgbClr val="FFFFFF"/>
                </a:solidFill>
                <a:latin typeface="Montserrat"/>
                <a:ea typeface="Montserrat"/>
                <a:cs typeface="Montserrat"/>
                <a:sym typeface="Montserrat"/>
              </a:rPr>
              <a:t>Xxxxxxxxxxxxxxxxxxxxxxxxx</a:t>
            </a:r>
            <a:endParaRPr sz="2667" kern="0">
              <a:solidFill>
                <a:srgbClr val="FFFFFF"/>
              </a:solidFill>
              <a:latin typeface="Montserrat"/>
              <a:ea typeface="Montserrat"/>
              <a:cs typeface="Montserrat"/>
              <a:sym typeface="Montserrat"/>
            </a:endParaRPr>
          </a:p>
          <a:p>
            <a:pPr marL="338658" indent="-355591" defTabSz="1219170">
              <a:buClr>
                <a:srgbClr val="FFFFFF"/>
              </a:buClr>
              <a:buSzPts val="2000"/>
              <a:buFont typeface="Arial"/>
              <a:buChar char="•"/>
            </a:pPr>
            <a:r>
              <a:rPr lang="en" sz="2667" kern="0">
                <a:solidFill>
                  <a:srgbClr val="FFFFFF"/>
                </a:solidFill>
                <a:latin typeface="Montserrat"/>
                <a:ea typeface="Montserrat"/>
                <a:cs typeface="Montserrat"/>
                <a:sym typeface="Montserrat"/>
              </a:rPr>
              <a:t>Xxxxxxxxxxxxxxxxxxxxxxxxx</a:t>
            </a:r>
            <a:endParaRPr sz="2667" kern="0">
              <a:solidFill>
                <a:srgbClr val="FFFFFF"/>
              </a:solidFill>
              <a:latin typeface="Montserrat"/>
              <a:ea typeface="Montserrat"/>
              <a:cs typeface="Montserrat"/>
              <a:sym typeface="Montserrat"/>
            </a:endParaRPr>
          </a:p>
          <a:p>
            <a:pPr marL="338658" indent="-186262" defTabSz="1219170">
              <a:buClr>
                <a:srgbClr val="000000"/>
              </a:buClr>
              <a:buSzPts val="1700"/>
            </a:pPr>
            <a:endParaRPr sz="2667" kern="0">
              <a:solidFill>
                <a:srgbClr val="FFFFFF"/>
              </a:solidFill>
              <a:latin typeface="Montserrat"/>
              <a:ea typeface="Montserrat"/>
              <a:cs typeface="Montserrat"/>
              <a:sym typeface="Montserrat"/>
            </a:endParaRPr>
          </a:p>
        </p:txBody>
      </p:sp>
      <p:sp>
        <p:nvSpPr>
          <p:cNvPr id="81" name="Google Shape;81;p15"/>
          <p:cNvSpPr txBox="1"/>
          <p:nvPr/>
        </p:nvSpPr>
        <p:spPr>
          <a:xfrm>
            <a:off x="1683500" y="2484700"/>
            <a:ext cx="10185200" cy="3801026"/>
          </a:xfrm>
          <a:prstGeom prst="rect">
            <a:avLst/>
          </a:prstGeom>
          <a:noFill/>
          <a:ln>
            <a:noFill/>
          </a:ln>
        </p:spPr>
        <p:txBody>
          <a:bodyPr spcFirstLastPara="1" wrap="square" lIns="106667" tIns="53333" rIns="106667" bIns="53333" anchor="t" anchorCtr="0">
            <a:spAutoFit/>
          </a:bodyPr>
          <a:lstStyle/>
          <a:p>
            <a:pPr marL="541853" indent="-397923" defTabSz="1219170">
              <a:buClr>
                <a:srgbClr val="7030A0"/>
              </a:buClr>
              <a:buSzPts val="1500"/>
              <a:buFont typeface="NTR"/>
              <a:buChar char="▷"/>
            </a:pPr>
            <a:r>
              <a:rPr lang="en" sz="2000" b="1" kern="0">
                <a:solidFill>
                  <a:srgbClr val="5F497A"/>
                </a:solidFill>
                <a:latin typeface="Montserrat"/>
                <a:ea typeface="Montserrat"/>
                <a:cs typeface="Montserrat"/>
                <a:sym typeface="Montserrat"/>
              </a:rPr>
              <a:t>In 2018, a new version of the tool was launched, that reflect shifts in the HIV epidemic and the global response: </a:t>
            </a:r>
            <a:endParaRPr sz="2000" b="1" kern="0">
              <a:solidFill>
                <a:srgbClr val="5F497A"/>
              </a:solidFill>
              <a:latin typeface="Montserrat"/>
              <a:ea typeface="Montserrat"/>
              <a:cs typeface="Montserrat"/>
              <a:sym typeface="Montserrat"/>
            </a:endParaRPr>
          </a:p>
          <a:p>
            <a:pPr marL="1066773" lvl="1" indent="-397923" defTabSz="1219170">
              <a:buClr>
                <a:srgbClr val="5F497A"/>
              </a:buClr>
              <a:buSzPts val="1500"/>
              <a:buFont typeface="Montserrat"/>
              <a:buChar char="○"/>
            </a:pPr>
            <a:r>
              <a:rPr lang="en" sz="2000" kern="0">
                <a:solidFill>
                  <a:srgbClr val="5F497A"/>
                </a:solidFill>
                <a:latin typeface="Montserrat"/>
                <a:ea typeface="Montserrat"/>
                <a:cs typeface="Montserrat"/>
                <a:sym typeface="Montserrat"/>
              </a:rPr>
              <a:t>New questions focusing on KP</a:t>
            </a:r>
            <a:endParaRPr sz="2000" kern="0">
              <a:solidFill>
                <a:srgbClr val="5F497A"/>
              </a:solidFill>
              <a:latin typeface="Montserrat"/>
              <a:ea typeface="Montserrat"/>
              <a:cs typeface="Montserrat"/>
              <a:sym typeface="Montserrat"/>
            </a:endParaRPr>
          </a:p>
          <a:p>
            <a:pPr marL="1066773" lvl="1" indent="-397923" defTabSz="1219170">
              <a:buClr>
                <a:srgbClr val="5F497A"/>
              </a:buClr>
              <a:buSzPts val="1500"/>
              <a:buFont typeface="Montserrat"/>
              <a:buChar char="○"/>
            </a:pPr>
            <a:r>
              <a:rPr lang="en" sz="2000" kern="0">
                <a:solidFill>
                  <a:srgbClr val="5F497A"/>
                </a:solidFill>
                <a:latin typeface="Montserrat"/>
                <a:ea typeface="Montserrat"/>
                <a:cs typeface="Montserrat"/>
                <a:sym typeface="Montserrat"/>
              </a:rPr>
              <a:t>An expanded healthcare section to look at the impact of stigma across the whole continuum of care</a:t>
            </a:r>
            <a:endParaRPr sz="2000" kern="0">
              <a:solidFill>
                <a:srgbClr val="5F497A"/>
              </a:solidFill>
              <a:latin typeface="Montserrat"/>
              <a:ea typeface="Montserrat"/>
              <a:cs typeface="Montserrat"/>
              <a:sym typeface="Montserrat"/>
            </a:endParaRPr>
          </a:p>
          <a:p>
            <a:pPr marL="541853" indent="-397923" defTabSz="1219170">
              <a:buClr>
                <a:srgbClr val="7030A0"/>
              </a:buClr>
              <a:buSzPts val="1500"/>
              <a:buFont typeface="NTR"/>
              <a:buChar char="▷"/>
            </a:pPr>
            <a:r>
              <a:rPr lang="en" sz="2000" b="1" kern="0">
                <a:solidFill>
                  <a:srgbClr val="5F497A"/>
                </a:solidFill>
                <a:latin typeface="Montserrat"/>
                <a:ea typeface="Montserrat"/>
                <a:cs typeface="Montserrat"/>
                <a:sym typeface="Montserrat"/>
              </a:rPr>
              <a:t>Standardized methodology</a:t>
            </a:r>
            <a:endParaRPr sz="2000" b="1" kern="0">
              <a:solidFill>
                <a:srgbClr val="5F497A"/>
              </a:solidFill>
              <a:latin typeface="Montserrat"/>
              <a:ea typeface="Montserrat"/>
              <a:cs typeface="Montserrat"/>
              <a:sym typeface="Montserrat"/>
            </a:endParaRPr>
          </a:p>
          <a:p>
            <a:pPr marL="1066773" lvl="1" indent="-397923" defTabSz="1219170">
              <a:buClr>
                <a:srgbClr val="5F497A"/>
              </a:buClr>
              <a:buSzPts val="1500"/>
              <a:buFont typeface="Montserrat"/>
              <a:buChar char="○"/>
            </a:pPr>
            <a:r>
              <a:rPr lang="en" sz="2000" kern="0">
                <a:solidFill>
                  <a:srgbClr val="5F497A"/>
                </a:solidFill>
                <a:latin typeface="Montserrat"/>
                <a:ea typeface="Montserrat"/>
                <a:cs typeface="Montserrat"/>
                <a:sym typeface="Montserrat"/>
              </a:rPr>
              <a:t>The Stigma Index uses a "standardized methodology", with an agreed set of standardized methods and principles to be followed by any country implementing it.</a:t>
            </a:r>
            <a:endParaRPr sz="2000" kern="0">
              <a:solidFill>
                <a:srgbClr val="5F497A"/>
              </a:solidFill>
              <a:latin typeface="Montserrat"/>
              <a:ea typeface="Montserrat"/>
              <a:cs typeface="Montserrat"/>
              <a:sym typeface="Montserrat"/>
            </a:endParaRPr>
          </a:p>
          <a:p>
            <a:pPr marL="1066773" lvl="1" indent="-397923" defTabSz="1219170">
              <a:buClr>
                <a:srgbClr val="5F497A"/>
              </a:buClr>
              <a:buSzPts val="1500"/>
              <a:buFont typeface="Montserrat"/>
              <a:buChar char="○"/>
            </a:pPr>
            <a:r>
              <a:rPr lang="en" sz="2000" kern="0">
                <a:solidFill>
                  <a:srgbClr val="5F497A"/>
                </a:solidFill>
                <a:latin typeface="Montserrat"/>
                <a:ea typeface="Montserrat"/>
                <a:cs typeface="Montserrat"/>
                <a:sym typeface="Montserrat"/>
              </a:rPr>
              <a:t>The use of standardized methodology reinforces the overall quality of the Stigma Index study  and allows for comparisons within a single country</a:t>
            </a:r>
            <a:r>
              <a:rPr lang="en" sz="2000" b="1" kern="0">
                <a:solidFill>
                  <a:srgbClr val="5F497A"/>
                </a:solidFill>
                <a:highlight>
                  <a:srgbClr val="FFF2CC"/>
                </a:highlight>
                <a:latin typeface="Montserrat"/>
                <a:ea typeface="Montserrat"/>
                <a:cs typeface="Montserrat"/>
                <a:sym typeface="Montserrat"/>
              </a:rPr>
              <a:t> over time and across settings.</a:t>
            </a:r>
            <a:endParaRPr sz="2000" b="1" kern="0">
              <a:solidFill>
                <a:srgbClr val="5F497A"/>
              </a:solidFill>
              <a:highlight>
                <a:srgbClr val="FFF2CC"/>
              </a:highlight>
              <a:latin typeface="Montserrat"/>
              <a:ea typeface="Montserrat"/>
              <a:cs typeface="Montserrat"/>
              <a:sym typeface="Montserrat"/>
            </a:endParaRPr>
          </a:p>
        </p:txBody>
      </p:sp>
      <p:sp>
        <p:nvSpPr>
          <p:cNvPr id="82" name="Google Shape;82;p15"/>
          <p:cNvSpPr txBox="1"/>
          <p:nvPr/>
        </p:nvSpPr>
        <p:spPr>
          <a:xfrm>
            <a:off x="1544325" y="1112183"/>
            <a:ext cx="8962800" cy="887473"/>
          </a:xfrm>
          <a:prstGeom prst="rect">
            <a:avLst/>
          </a:prstGeom>
          <a:noFill/>
          <a:ln>
            <a:noFill/>
          </a:ln>
        </p:spPr>
        <p:txBody>
          <a:bodyPr spcFirstLastPara="1" wrap="square" lIns="106667" tIns="53333" rIns="106667" bIns="53333" anchor="t" anchorCtr="0">
            <a:spAutoFit/>
          </a:bodyPr>
          <a:lstStyle/>
          <a:p>
            <a:pPr defTabSz="1219170">
              <a:buClr>
                <a:srgbClr val="000000"/>
              </a:buClr>
              <a:buSzPts val="2800"/>
            </a:pPr>
            <a:r>
              <a:rPr lang="en" sz="5067" b="1" kern="0">
                <a:solidFill>
                  <a:srgbClr val="E36C09"/>
                </a:solidFill>
                <a:highlight>
                  <a:srgbClr val="D9D2E9"/>
                </a:highlight>
                <a:latin typeface="Montserrat"/>
                <a:ea typeface="Montserrat"/>
                <a:cs typeface="Montserrat"/>
                <a:sym typeface="Montserrat"/>
              </a:rPr>
              <a:t>Stigma Index 2.0?</a:t>
            </a:r>
            <a:endParaRPr sz="5067" b="1" kern="0">
              <a:solidFill>
                <a:srgbClr val="E36C09"/>
              </a:solidFill>
              <a:highlight>
                <a:srgbClr val="D9D2E9"/>
              </a:highlight>
              <a:latin typeface="Montserrat"/>
              <a:ea typeface="Montserrat"/>
              <a:cs typeface="Montserrat"/>
              <a:sym typeface="Montserrat"/>
            </a:endParaRPr>
          </a:p>
        </p:txBody>
      </p:sp>
      <p:sp>
        <p:nvSpPr>
          <p:cNvPr id="83" name="Google Shape;83;p15"/>
          <p:cNvSpPr txBox="1"/>
          <p:nvPr/>
        </p:nvSpPr>
        <p:spPr>
          <a:xfrm>
            <a:off x="1409168" y="449233"/>
            <a:ext cx="9910400" cy="907927"/>
          </a:xfrm>
          <a:prstGeom prst="rect">
            <a:avLst/>
          </a:prstGeom>
          <a:noFill/>
          <a:ln>
            <a:noFill/>
          </a:ln>
        </p:spPr>
        <p:txBody>
          <a:bodyPr spcFirstLastPara="1" wrap="square" lIns="106667" tIns="53333" rIns="106667" bIns="53333" anchor="t" anchorCtr="0">
            <a:spAutoFit/>
          </a:bodyPr>
          <a:lstStyle/>
          <a:p>
            <a:pPr defTabSz="1219170">
              <a:buClr>
                <a:srgbClr val="000000"/>
              </a:buClr>
              <a:buSzPts val="3000"/>
            </a:pPr>
            <a:r>
              <a:rPr lang="en" sz="5200" b="1" kern="0">
                <a:solidFill>
                  <a:srgbClr val="5F497A"/>
                </a:solidFill>
                <a:latin typeface="Montserrat"/>
                <a:ea typeface="Montserrat"/>
                <a:cs typeface="Montserrat"/>
                <a:sym typeface="Montserrat"/>
              </a:rPr>
              <a:t>Why is it called</a:t>
            </a:r>
            <a:endParaRPr sz="1733" b="1" kern="0">
              <a:solidFill>
                <a:srgbClr val="5F497A"/>
              </a:solidFill>
              <a:latin typeface="Montserrat"/>
              <a:ea typeface="Montserrat"/>
              <a:cs typeface="Montserrat"/>
              <a:sym typeface="Montserrat"/>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pic>
        <p:nvPicPr>
          <p:cNvPr id="88" name="Google Shape;88;p16" descr="C:\Trabajos Elena\2022\Stigma Index Academy\Presentación Elementos-09.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87050" y="-251888"/>
            <a:ext cx="1025967" cy="1235667"/>
          </a:xfrm>
          <a:prstGeom prst="rect">
            <a:avLst/>
          </a:prstGeom>
          <a:noFill/>
          <a:ln>
            <a:noFill/>
          </a:ln>
        </p:spPr>
      </p:pic>
      <p:pic>
        <p:nvPicPr>
          <p:cNvPr id="89" name="Google Shape;89;p16" descr="C:\Trabajos Elena\2022\Stigma Index Academy\Presentación Elementos-14.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216701" y="-227867"/>
            <a:ext cx="4409303" cy="6011600"/>
          </a:xfrm>
          <a:prstGeom prst="rect">
            <a:avLst/>
          </a:prstGeom>
          <a:noFill/>
          <a:ln>
            <a:noFill/>
          </a:ln>
        </p:spPr>
      </p:pic>
      <p:pic>
        <p:nvPicPr>
          <p:cNvPr id="90" name="Google Shape;90;p16" descr="C:\Trabajos Elena\2022\Stigma Index Academy\Presentación Elementos-18.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9200819">
            <a:off x="10597847" y="-461941"/>
            <a:ext cx="1564319" cy="3500468"/>
          </a:xfrm>
          <a:prstGeom prst="rect">
            <a:avLst/>
          </a:prstGeom>
          <a:noFill/>
          <a:ln>
            <a:noFill/>
          </a:ln>
        </p:spPr>
      </p:pic>
      <p:sp>
        <p:nvSpPr>
          <p:cNvPr id="91" name="Google Shape;91;p16"/>
          <p:cNvSpPr txBox="1"/>
          <p:nvPr/>
        </p:nvSpPr>
        <p:spPr>
          <a:xfrm>
            <a:off x="1184833" y="376634"/>
            <a:ext cx="7890800" cy="1354162"/>
          </a:xfrm>
          <a:prstGeom prst="rect">
            <a:avLst/>
          </a:prstGeom>
          <a:noFill/>
          <a:ln>
            <a:noFill/>
          </a:ln>
        </p:spPr>
        <p:txBody>
          <a:bodyPr spcFirstLastPara="1" wrap="square" lIns="121900" tIns="60933" rIns="121900" bIns="60933" anchor="t" anchorCtr="0">
            <a:spAutoFit/>
          </a:bodyPr>
          <a:lstStyle/>
          <a:p>
            <a:pPr defTabSz="1219170">
              <a:buClr>
                <a:srgbClr val="000000"/>
              </a:buClr>
              <a:buSzPts val="1100"/>
            </a:pPr>
            <a:r>
              <a:rPr lang="en" sz="4000" b="1" kern="0">
                <a:solidFill>
                  <a:srgbClr val="B2A0C7"/>
                </a:solidFill>
                <a:latin typeface="Montserrat"/>
                <a:ea typeface="Montserrat"/>
                <a:cs typeface="Montserrat"/>
                <a:sym typeface="Montserrat"/>
              </a:rPr>
              <a:t>Who does the </a:t>
            </a:r>
            <a:r>
              <a:rPr lang="en" sz="4000" b="1" kern="0">
                <a:solidFill>
                  <a:srgbClr val="F79646"/>
                </a:solidFill>
                <a:latin typeface="Montserrat"/>
                <a:ea typeface="Montserrat"/>
                <a:cs typeface="Montserrat"/>
                <a:sym typeface="Montserrat"/>
              </a:rPr>
              <a:t>International Partnership consist</a:t>
            </a:r>
            <a:r>
              <a:rPr lang="en" sz="4000" b="1" kern="0">
                <a:solidFill>
                  <a:srgbClr val="B2A0C7"/>
                </a:solidFill>
                <a:latin typeface="Montserrat"/>
                <a:ea typeface="Montserrat"/>
                <a:cs typeface="Montserrat"/>
                <a:sym typeface="Montserrat"/>
              </a:rPr>
              <a:t> of?</a:t>
            </a:r>
            <a:endParaRPr sz="4000" b="1" kern="0">
              <a:solidFill>
                <a:srgbClr val="EEFF41"/>
              </a:solidFill>
              <a:latin typeface="Montserrat"/>
              <a:ea typeface="Montserrat"/>
              <a:cs typeface="Montserrat"/>
              <a:sym typeface="Montserrat"/>
            </a:endParaRPr>
          </a:p>
        </p:txBody>
      </p:sp>
      <p:pic>
        <p:nvPicPr>
          <p:cNvPr id="92" name="Google Shape;92;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75218" y="4150167"/>
            <a:ext cx="1972897" cy="834367"/>
          </a:xfrm>
          <a:prstGeom prst="rect">
            <a:avLst/>
          </a:prstGeom>
          <a:noFill/>
          <a:ln>
            <a:noFill/>
          </a:ln>
        </p:spPr>
      </p:pic>
      <p:pic>
        <p:nvPicPr>
          <p:cNvPr id="93" name="Google Shape;93;p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444284" y="3981069"/>
            <a:ext cx="1108200" cy="1108200"/>
          </a:xfrm>
          <a:prstGeom prst="rect">
            <a:avLst/>
          </a:prstGeom>
          <a:noFill/>
          <a:ln>
            <a:noFill/>
          </a:ln>
        </p:spPr>
      </p:pic>
      <p:pic>
        <p:nvPicPr>
          <p:cNvPr id="94" name="Google Shape;94;p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048651" y="4341617"/>
            <a:ext cx="3042965" cy="451467"/>
          </a:xfrm>
          <a:prstGeom prst="rect">
            <a:avLst/>
          </a:prstGeom>
          <a:noFill/>
          <a:ln>
            <a:noFill/>
          </a:ln>
        </p:spPr>
      </p:pic>
      <p:pic>
        <p:nvPicPr>
          <p:cNvPr id="95" name="Google Shape;95;p1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8659152" y="4187551"/>
            <a:ext cx="2557633" cy="759600"/>
          </a:xfrm>
          <a:prstGeom prst="rect">
            <a:avLst/>
          </a:prstGeom>
          <a:noFill/>
          <a:ln>
            <a:noFill/>
          </a:ln>
        </p:spPr>
      </p:pic>
      <p:sp>
        <p:nvSpPr>
          <p:cNvPr id="96" name="Google Shape;96;p16"/>
          <p:cNvSpPr txBox="1"/>
          <p:nvPr/>
        </p:nvSpPr>
        <p:spPr>
          <a:xfrm>
            <a:off x="564233" y="1991984"/>
            <a:ext cx="9484000" cy="2072130"/>
          </a:xfrm>
          <a:prstGeom prst="rect">
            <a:avLst/>
          </a:prstGeom>
          <a:noFill/>
          <a:ln>
            <a:noFill/>
          </a:ln>
        </p:spPr>
        <p:txBody>
          <a:bodyPr spcFirstLastPara="1" wrap="square" lIns="121900" tIns="121900" rIns="121900" bIns="121900" anchor="t" anchorCtr="0">
            <a:spAutoFit/>
          </a:bodyPr>
          <a:lstStyle/>
          <a:p>
            <a:pPr algn="just" defTabSz="1219170">
              <a:lnSpc>
                <a:spcPct val="150000"/>
              </a:lnSpc>
              <a:buClr>
                <a:srgbClr val="000000"/>
              </a:buClr>
              <a:buSzPts val="1300"/>
            </a:pPr>
            <a:r>
              <a:rPr lang="en" sz="1733" kern="0">
                <a:solidFill>
                  <a:srgbClr val="000000"/>
                </a:solidFill>
                <a:latin typeface="Montserrat"/>
                <a:ea typeface="Montserrat"/>
                <a:cs typeface="Montserrat"/>
                <a:sym typeface="Montserrat"/>
              </a:rPr>
              <a:t>The International Partnership of the PLHIV Stigma Index 2.0 consists of the the Global Network of People Living with HIV (GNP+), the International Community of Women Living with HIV (ICW), and the Joint United Nations Programme on HIV/AIDS (UNAIDS), with support of Johns Hopkins University (JHU). </a:t>
            </a:r>
            <a:endParaRPr sz="1733" kern="0">
              <a:solidFill>
                <a:srgbClr val="000000"/>
              </a:solidFill>
              <a:latin typeface="Montserrat"/>
              <a:ea typeface="Montserrat"/>
              <a:cs typeface="Montserrat"/>
              <a:sym typeface="Montserrat"/>
            </a:endParaRPr>
          </a:p>
          <a:p>
            <a:pPr marL="609585" algn="just" defTabSz="1219170">
              <a:buClr>
                <a:srgbClr val="000000"/>
              </a:buClr>
              <a:buSzPts val="1100"/>
            </a:pPr>
            <a:endParaRPr sz="1467" b="1" kern="0">
              <a:solidFill>
                <a:srgbClr val="000000"/>
              </a:solidFill>
              <a:latin typeface="Montserrat"/>
              <a:ea typeface="Montserrat"/>
              <a:cs typeface="Montserrat"/>
              <a:sym typeface="Montserrat"/>
            </a:endParaRPr>
          </a:p>
        </p:txBody>
      </p:sp>
      <p:pic>
        <p:nvPicPr>
          <p:cNvPr id="97" name="Google Shape;97;p1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502351" y="5224934"/>
            <a:ext cx="1187311" cy="1249933"/>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7"/>
          <p:cNvPicPr preferRelativeResize="0"/>
          <p:nvPr/>
        </p:nvPicPr>
        <p:blipFill rotWithShape="1">
          <a:blip r:embed="rId3">
            <a:alphaModFix/>
          </a:blip>
          <a:srcRect/>
          <a:stretch/>
        </p:blipFill>
        <p:spPr>
          <a:xfrm>
            <a:off x="-8" y="0"/>
            <a:ext cx="9993560" cy="7065435"/>
          </a:xfrm>
          <a:prstGeom prst="rect">
            <a:avLst/>
          </a:prstGeom>
          <a:noFill/>
          <a:ln>
            <a:noFill/>
          </a:ln>
        </p:spPr>
      </p:pic>
      <p:pic>
        <p:nvPicPr>
          <p:cNvPr id="103" name="Google Shape;103;p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13074">
            <a:off x="-941453" y="638208"/>
            <a:ext cx="7287871" cy="2488904"/>
          </a:xfrm>
          <a:prstGeom prst="rect">
            <a:avLst/>
          </a:prstGeom>
          <a:noFill/>
          <a:ln>
            <a:noFill/>
          </a:ln>
        </p:spPr>
      </p:pic>
      <p:pic>
        <p:nvPicPr>
          <p:cNvPr id="104" name="Google Shape;104;p17"/>
          <p:cNvPicPr preferRelativeResize="0"/>
          <p:nvPr/>
        </p:nvPicPr>
        <p:blipFill rotWithShape="1">
          <a:blip r:embed="rId5">
            <a:alphaModFix/>
          </a:blip>
          <a:srcRect/>
          <a:stretch/>
        </p:blipFill>
        <p:spPr>
          <a:xfrm>
            <a:off x="8949217" y="922349"/>
            <a:ext cx="3997479" cy="5935651"/>
          </a:xfrm>
          <a:prstGeom prst="rect">
            <a:avLst/>
          </a:prstGeom>
          <a:noFill/>
          <a:ln>
            <a:noFill/>
          </a:ln>
        </p:spPr>
      </p:pic>
      <p:sp>
        <p:nvSpPr>
          <p:cNvPr id="105" name="Google Shape;105;p17"/>
          <p:cNvSpPr txBox="1"/>
          <p:nvPr/>
        </p:nvSpPr>
        <p:spPr>
          <a:xfrm>
            <a:off x="532761" y="3162083"/>
            <a:ext cx="8657600" cy="3477835"/>
          </a:xfrm>
          <a:prstGeom prst="rect">
            <a:avLst/>
          </a:prstGeom>
          <a:noFill/>
          <a:ln>
            <a:noFill/>
          </a:ln>
        </p:spPr>
        <p:txBody>
          <a:bodyPr spcFirstLastPara="1" wrap="square" lIns="91433" tIns="45700" rIns="91433" bIns="45700" anchor="t" anchorCtr="0">
            <a:spAutoFit/>
          </a:bodyPr>
          <a:lstStyle/>
          <a:p>
            <a:pPr defTabSz="1219170">
              <a:buClr>
                <a:srgbClr val="000000"/>
              </a:buClr>
              <a:buSzPts val="1500"/>
            </a:pPr>
            <a:r>
              <a:rPr lang="en" sz="2000" b="1" kern="0">
                <a:solidFill>
                  <a:srgbClr val="000000"/>
                </a:solidFill>
                <a:latin typeface="Montserrat"/>
                <a:ea typeface="Montserrat"/>
                <a:cs typeface="Montserrat"/>
                <a:sym typeface="Montserrat"/>
              </a:rPr>
              <a:t>Leadership of PLHIV networks </a:t>
            </a:r>
            <a:endParaRPr sz="2000" kern="0">
              <a:solidFill>
                <a:srgbClr val="000000"/>
              </a:solidFill>
              <a:latin typeface="Montserrat"/>
              <a:ea typeface="Montserrat"/>
              <a:cs typeface="Montserrat"/>
              <a:sym typeface="Montserrat"/>
            </a:endParaRPr>
          </a:p>
          <a:p>
            <a:pPr defTabSz="1219170">
              <a:buClr>
                <a:srgbClr val="000000"/>
              </a:buClr>
              <a:buSzPts val="1500"/>
            </a:pPr>
            <a:r>
              <a:rPr lang="en" sz="2000" kern="0">
                <a:solidFill>
                  <a:srgbClr val="000000"/>
                </a:solidFill>
                <a:latin typeface="Montserrat"/>
                <a:ea typeface="Montserrat"/>
                <a:cs typeface="Montserrat"/>
                <a:sym typeface="Montserrat"/>
              </a:rPr>
              <a:t>The PLHIV Stigma Index 2.0 implementation must be led by networks of People Living with HIV. This leadership role must include decision-making in all phases of implementation as well as program and financial management.</a:t>
            </a:r>
            <a:endParaRPr sz="1467" kern="0">
              <a:solidFill>
                <a:srgbClr val="000000"/>
              </a:solidFill>
              <a:latin typeface="Montserrat"/>
              <a:ea typeface="Montserrat"/>
              <a:cs typeface="Montserrat"/>
              <a:sym typeface="Montserrat"/>
            </a:endParaRPr>
          </a:p>
          <a:p>
            <a:pPr defTabSz="1219170">
              <a:buClr>
                <a:srgbClr val="000000"/>
              </a:buClr>
              <a:buSzPts val="1500"/>
            </a:pPr>
            <a:endParaRPr sz="2000" kern="0">
              <a:solidFill>
                <a:srgbClr val="000000"/>
              </a:solidFill>
              <a:latin typeface="Montserrat"/>
              <a:ea typeface="Montserrat"/>
              <a:cs typeface="Montserrat"/>
              <a:sym typeface="Montserrat"/>
            </a:endParaRPr>
          </a:p>
          <a:p>
            <a:pPr defTabSz="1219170">
              <a:buClr>
                <a:srgbClr val="000000"/>
              </a:buClr>
              <a:buSzPts val="1500"/>
            </a:pPr>
            <a:r>
              <a:rPr lang="en" sz="2000" b="1" kern="0">
                <a:solidFill>
                  <a:srgbClr val="000000"/>
                </a:solidFill>
                <a:latin typeface="Montserrat"/>
                <a:ea typeface="Montserrat"/>
                <a:cs typeface="Montserrat"/>
                <a:sym typeface="Montserrat"/>
              </a:rPr>
              <a:t>Standard methodology </a:t>
            </a:r>
            <a:endParaRPr sz="2000" kern="0">
              <a:solidFill>
                <a:srgbClr val="000000"/>
              </a:solidFill>
              <a:latin typeface="Montserrat"/>
              <a:ea typeface="Montserrat"/>
              <a:cs typeface="Montserrat"/>
              <a:sym typeface="Montserrat"/>
            </a:endParaRPr>
          </a:p>
          <a:p>
            <a:pPr defTabSz="1219170">
              <a:buClr>
                <a:srgbClr val="000000"/>
              </a:buClr>
              <a:buSzPts val="1500"/>
            </a:pPr>
            <a:r>
              <a:rPr lang="en" sz="2000" kern="0">
                <a:solidFill>
                  <a:srgbClr val="000000"/>
                </a:solidFill>
                <a:latin typeface="Montserrat"/>
                <a:ea typeface="Montserrat"/>
                <a:cs typeface="Montserrat"/>
                <a:sym typeface="Montserrat"/>
              </a:rPr>
              <a:t>The PLHIV Stigma Index 2.0 implementation must follow the 2020 standardized methodology provided by the International Partnership. Contact ICW for information at plhivstigmaindex@gmail.com.</a:t>
            </a:r>
            <a:endParaRPr sz="2000" kern="0">
              <a:solidFill>
                <a:srgbClr val="000000"/>
              </a:solidFill>
              <a:latin typeface="Montserrat"/>
              <a:ea typeface="Montserrat"/>
              <a:cs typeface="Montserrat"/>
              <a:sym typeface="Montserrat"/>
            </a:endParaRPr>
          </a:p>
        </p:txBody>
      </p:sp>
      <p:sp>
        <p:nvSpPr>
          <p:cNvPr id="106" name="Google Shape;106;p17"/>
          <p:cNvSpPr txBox="1"/>
          <p:nvPr/>
        </p:nvSpPr>
        <p:spPr>
          <a:xfrm>
            <a:off x="346756" y="1142266"/>
            <a:ext cx="4711600" cy="1323399"/>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3000"/>
            </a:pPr>
            <a:r>
              <a:rPr lang="en" sz="4000" b="1" kern="0">
                <a:solidFill>
                  <a:srgbClr val="FFFFFF"/>
                </a:solidFill>
                <a:latin typeface="Montserrat"/>
                <a:ea typeface="Montserrat"/>
                <a:cs typeface="Montserrat"/>
                <a:sym typeface="Montserrat"/>
              </a:rPr>
              <a:t>Non-negotiable Principles</a:t>
            </a:r>
            <a:endParaRPr sz="4000" b="1" kern="0">
              <a:solidFill>
                <a:srgbClr val="FFFFFF"/>
              </a:solidFill>
              <a:latin typeface="Montserrat"/>
              <a:ea typeface="Montserrat"/>
              <a:cs typeface="Montserrat"/>
              <a:sym typeface="Montserrat"/>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8" descr="C:\Trabajos Elena\2022\ICW Global\Plantilla Ppt\Plantilla PPT_Mesa de trabajo 1 copia 47.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96075" y="805617"/>
            <a:ext cx="8379876" cy="2575408"/>
          </a:xfrm>
          <a:prstGeom prst="rect">
            <a:avLst/>
          </a:prstGeom>
          <a:noFill/>
          <a:ln>
            <a:noFill/>
          </a:ln>
        </p:spPr>
      </p:pic>
      <p:pic>
        <p:nvPicPr>
          <p:cNvPr id="112" name="Google Shape;112;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960999" y="333775"/>
            <a:ext cx="3276451" cy="2575400"/>
          </a:xfrm>
          <a:prstGeom prst="rect">
            <a:avLst/>
          </a:prstGeom>
          <a:noFill/>
          <a:ln>
            <a:noFill/>
          </a:ln>
        </p:spPr>
      </p:pic>
      <p:sp>
        <p:nvSpPr>
          <p:cNvPr id="113" name="Google Shape;113;p18"/>
          <p:cNvSpPr txBox="1"/>
          <p:nvPr/>
        </p:nvSpPr>
        <p:spPr>
          <a:xfrm>
            <a:off x="382825" y="3504452"/>
            <a:ext cx="11679200" cy="3540160"/>
          </a:xfrm>
          <a:prstGeom prst="rect">
            <a:avLst/>
          </a:prstGeom>
          <a:noFill/>
          <a:ln>
            <a:noFill/>
          </a:ln>
        </p:spPr>
        <p:txBody>
          <a:bodyPr spcFirstLastPara="1" wrap="square" lIns="91433" tIns="45700" rIns="91433" bIns="45700" anchor="t" anchorCtr="0">
            <a:spAutoFit/>
          </a:bodyPr>
          <a:lstStyle/>
          <a:p>
            <a:pPr defTabSz="1219170">
              <a:buClr>
                <a:srgbClr val="000000"/>
              </a:buClr>
              <a:buSzPts val="1400"/>
            </a:pPr>
            <a:r>
              <a:rPr lang="en" sz="1867" b="1" kern="0">
                <a:solidFill>
                  <a:srgbClr val="000000"/>
                </a:solidFill>
                <a:latin typeface="Montserrat"/>
                <a:ea typeface="Montserrat"/>
                <a:cs typeface="Montserrat"/>
                <a:sym typeface="Montserrat"/>
              </a:rPr>
              <a:t>Sampling frame </a:t>
            </a:r>
            <a:endParaRPr sz="1867" kern="0">
              <a:solidFill>
                <a:srgbClr val="000000"/>
              </a:solidFill>
              <a:latin typeface="Montserrat"/>
              <a:ea typeface="Montserrat"/>
              <a:cs typeface="Montserrat"/>
              <a:sym typeface="Montserrat"/>
            </a:endParaRPr>
          </a:p>
          <a:p>
            <a:pPr defTabSz="1219170">
              <a:buClr>
                <a:srgbClr val="000000"/>
              </a:buClr>
              <a:buSzPts val="1400"/>
            </a:pPr>
            <a:r>
              <a:rPr lang="en" sz="1867" kern="0">
                <a:solidFill>
                  <a:srgbClr val="000000"/>
                </a:solidFill>
                <a:latin typeface="Montserrat"/>
                <a:ea typeface="Montserrat"/>
                <a:cs typeface="Montserrat"/>
                <a:sym typeface="Montserrat"/>
              </a:rPr>
              <a:t>The PLHIV Stigma Index 2.0 requires a sample that is inclusive of all sub-populations (above the national age of consent) of people living with HIV. Specific attention is needed to ensure the inclusion of populations that often encounter barriers to their access to health, including women, young people, people who use drugs, sex workers, gay men and other men who have sex with men, and transgender people.</a:t>
            </a:r>
            <a:endParaRPr sz="1467" kern="0">
              <a:solidFill>
                <a:srgbClr val="000000"/>
              </a:solidFill>
              <a:latin typeface="Montserrat"/>
              <a:ea typeface="Montserrat"/>
              <a:cs typeface="Montserrat"/>
              <a:sym typeface="Montserrat"/>
            </a:endParaRPr>
          </a:p>
          <a:p>
            <a:pPr defTabSz="1219170">
              <a:buClr>
                <a:srgbClr val="000000"/>
              </a:buClr>
              <a:buSzPts val="1400"/>
            </a:pPr>
            <a:endParaRPr sz="1867" kern="0">
              <a:solidFill>
                <a:srgbClr val="000000"/>
              </a:solidFill>
              <a:latin typeface="Montserrat"/>
              <a:ea typeface="Montserrat"/>
              <a:cs typeface="Montserrat"/>
              <a:sym typeface="Montserrat"/>
            </a:endParaRPr>
          </a:p>
          <a:p>
            <a:pPr defTabSz="1219170">
              <a:buClr>
                <a:srgbClr val="000000"/>
              </a:buClr>
              <a:buSzPts val="1400"/>
            </a:pPr>
            <a:r>
              <a:rPr lang="en" sz="1867" b="1" kern="0">
                <a:solidFill>
                  <a:srgbClr val="000000"/>
                </a:solidFill>
                <a:latin typeface="Montserrat"/>
                <a:ea typeface="Montserrat"/>
                <a:cs typeface="Montserrat"/>
                <a:sym typeface="Montserrat"/>
              </a:rPr>
              <a:t>Quality assurance </a:t>
            </a:r>
            <a:endParaRPr sz="1467" kern="0">
              <a:solidFill>
                <a:srgbClr val="000000"/>
              </a:solidFill>
              <a:latin typeface="Montserrat"/>
              <a:ea typeface="Montserrat"/>
              <a:cs typeface="Montserrat"/>
              <a:sym typeface="Montserrat"/>
            </a:endParaRPr>
          </a:p>
          <a:p>
            <a:pPr defTabSz="1219170">
              <a:buClr>
                <a:srgbClr val="000000"/>
              </a:buClr>
              <a:buSzPts val="1400"/>
            </a:pPr>
            <a:r>
              <a:rPr lang="en" sz="1867" kern="0">
                <a:solidFill>
                  <a:srgbClr val="000000"/>
                </a:solidFill>
                <a:latin typeface="Montserrat"/>
                <a:ea typeface="Montserrat"/>
                <a:cs typeface="Montserrat"/>
                <a:sym typeface="Montserrat"/>
              </a:rPr>
              <a:t>For quality assurance and reliability, every country implementing the PLHIV Stigma Index 2.0 must comply with the review process from the International Partnership on its research protocol and can only continue the implementation process upon approval from the International Partnership.</a:t>
            </a:r>
            <a:endParaRPr sz="1867" kern="0">
              <a:solidFill>
                <a:srgbClr val="000000"/>
              </a:solidFill>
              <a:latin typeface="Montserrat"/>
              <a:ea typeface="Montserrat"/>
              <a:cs typeface="Montserrat"/>
              <a:sym typeface="Montserrat"/>
            </a:endParaRPr>
          </a:p>
        </p:txBody>
      </p:sp>
      <p:pic>
        <p:nvPicPr>
          <p:cNvPr id="114" name="Google Shape;114;p18"/>
          <p:cNvPicPr preferRelativeResize="0"/>
          <p:nvPr/>
        </p:nvPicPr>
        <p:blipFill rotWithShape="1">
          <a:blip r:embed="rId5">
            <a:alphaModFix/>
          </a:blip>
          <a:srcRect/>
          <a:stretch/>
        </p:blipFill>
        <p:spPr>
          <a:xfrm>
            <a:off x="-8" y="0"/>
            <a:ext cx="9993560" cy="7065435"/>
          </a:xfrm>
          <a:prstGeom prst="rect">
            <a:avLst/>
          </a:prstGeom>
          <a:noFill/>
          <a:ln>
            <a:noFill/>
          </a:ln>
        </p:spPr>
      </p:pic>
      <p:pic>
        <p:nvPicPr>
          <p:cNvPr id="115" name="Google Shape;115;p1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413074">
            <a:off x="-941453" y="638208"/>
            <a:ext cx="7287871" cy="2488904"/>
          </a:xfrm>
          <a:prstGeom prst="rect">
            <a:avLst/>
          </a:prstGeom>
          <a:noFill/>
          <a:ln>
            <a:noFill/>
          </a:ln>
        </p:spPr>
      </p:pic>
      <p:sp>
        <p:nvSpPr>
          <p:cNvPr id="116" name="Google Shape;116;p18"/>
          <p:cNvSpPr txBox="1"/>
          <p:nvPr/>
        </p:nvSpPr>
        <p:spPr>
          <a:xfrm>
            <a:off x="346756" y="1142266"/>
            <a:ext cx="4711600" cy="1323399"/>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3000"/>
            </a:pPr>
            <a:r>
              <a:rPr lang="en" sz="4000" b="1" kern="0">
                <a:solidFill>
                  <a:srgbClr val="FFFFFF"/>
                </a:solidFill>
                <a:latin typeface="Montserrat"/>
                <a:ea typeface="Montserrat"/>
                <a:cs typeface="Montserrat"/>
                <a:sym typeface="Montserrat"/>
              </a:rPr>
              <a:t>Non-negotiable Principles</a:t>
            </a:r>
            <a:endParaRPr sz="4000" b="1" kern="0">
              <a:solidFill>
                <a:srgbClr val="FFFFFF"/>
              </a:solidFill>
              <a:latin typeface="Montserrat"/>
              <a:ea typeface="Montserrat"/>
              <a:cs typeface="Montserrat"/>
              <a:sym typeface="Montserrat"/>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71334">
            <a:off x="9854900" y="151811"/>
            <a:ext cx="2094329" cy="3109501"/>
          </a:xfrm>
          <a:prstGeom prst="rect">
            <a:avLst/>
          </a:prstGeom>
          <a:noFill/>
          <a:ln>
            <a:noFill/>
          </a:ln>
        </p:spPr>
      </p:pic>
      <p:sp>
        <p:nvSpPr>
          <p:cNvPr id="122" name="Google Shape;122;p19"/>
          <p:cNvSpPr txBox="1"/>
          <p:nvPr/>
        </p:nvSpPr>
        <p:spPr>
          <a:xfrm>
            <a:off x="1089717" y="3137315"/>
            <a:ext cx="10947600" cy="3539390"/>
          </a:xfrm>
          <a:prstGeom prst="rect">
            <a:avLst/>
          </a:prstGeom>
          <a:noFill/>
          <a:ln>
            <a:noFill/>
          </a:ln>
        </p:spPr>
        <p:txBody>
          <a:bodyPr spcFirstLastPara="1" wrap="square" lIns="91433" tIns="45700" rIns="91433" bIns="45700" anchor="t" anchorCtr="0">
            <a:spAutoFit/>
          </a:bodyPr>
          <a:lstStyle/>
          <a:p>
            <a:pPr defTabSz="1219170">
              <a:buClr>
                <a:srgbClr val="000000"/>
              </a:buClr>
              <a:buSzPts val="1200"/>
            </a:pPr>
            <a:r>
              <a:rPr lang="en" sz="1600" b="1" kern="0">
                <a:solidFill>
                  <a:srgbClr val="000000"/>
                </a:solidFill>
                <a:latin typeface="Montserrat"/>
                <a:ea typeface="Montserrat"/>
                <a:cs typeface="Montserrat"/>
                <a:sym typeface="Montserrat"/>
              </a:rPr>
              <a:t>Data security and sharing </a:t>
            </a:r>
            <a:endParaRPr sz="1467" kern="0">
              <a:solidFill>
                <a:srgbClr val="000000"/>
              </a:solidFill>
              <a:latin typeface="Montserrat"/>
              <a:ea typeface="Montserrat"/>
              <a:cs typeface="Montserrat"/>
              <a:sym typeface="Montserrat"/>
            </a:endParaRPr>
          </a:p>
          <a:p>
            <a:pPr defTabSz="1219170">
              <a:buClr>
                <a:srgbClr val="000000"/>
              </a:buClr>
              <a:buSzPts val="1200"/>
            </a:pPr>
            <a:r>
              <a:rPr lang="en" sz="1600" kern="0">
                <a:solidFill>
                  <a:srgbClr val="000000"/>
                </a:solidFill>
                <a:latin typeface="Montserrat"/>
                <a:ea typeface="Montserrat"/>
                <a:cs typeface="Montserrat"/>
                <a:sym typeface="Montserrat"/>
              </a:rPr>
              <a:t>All data must be securely maintained in accordance with ethical standards throughout the implementation. Post-implementation, the PLHIV Stigma Index data will be securely stored by International Partnership in designated cloud/electronic data storage. Any access to the data can only be done by the express written agreement of the international partnership and implementing national network of PLHIV. </a:t>
            </a:r>
            <a:endParaRPr sz="1467" kern="0">
              <a:solidFill>
                <a:srgbClr val="000000"/>
              </a:solidFill>
              <a:latin typeface="Montserrat"/>
              <a:ea typeface="Montserrat"/>
              <a:cs typeface="Montserrat"/>
              <a:sym typeface="Montserrat"/>
            </a:endParaRPr>
          </a:p>
          <a:p>
            <a:pPr defTabSz="1219170">
              <a:buClr>
                <a:srgbClr val="000000"/>
              </a:buClr>
              <a:buSzPts val="1200"/>
            </a:pPr>
            <a:endParaRPr sz="1600" kern="0">
              <a:solidFill>
                <a:srgbClr val="000000"/>
              </a:solidFill>
              <a:latin typeface="Montserrat"/>
              <a:ea typeface="Montserrat"/>
              <a:cs typeface="Montserrat"/>
              <a:sym typeface="Montserrat"/>
            </a:endParaRPr>
          </a:p>
          <a:p>
            <a:pPr defTabSz="1219170">
              <a:buClr>
                <a:srgbClr val="000000"/>
              </a:buClr>
              <a:buSzPts val="1200"/>
            </a:pPr>
            <a:r>
              <a:rPr lang="en" sz="1600" b="1" kern="0">
                <a:solidFill>
                  <a:srgbClr val="000000"/>
                </a:solidFill>
                <a:latin typeface="Montserrat"/>
                <a:ea typeface="Montserrat"/>
                <a:cs typeface="Montserrat"/>
                <a:sym typeface="Montserrat"/>
              </a:rPr>
              <a:t>Dissemination </a:t>
            </a:r>
            <a:endParaRPr sz="1600" kern="0">
              <a:solidFill>
                <a:srgbClr val="000000"/>
              </a:solidFill>
              <a:latin typeface="Montserrat"/>
              <a:ea typeface="Montserrat"/>
              <a:cs typeface="Montserrat"/>
              <a:sym typeface="Montserrat"/>
            </a:endParaRPr>
          </a:p>
          <a:p>
            <a:pPr defTabSz="1219170">
              <a:buClr>
                <a:srgbClr val="000000"/>
              </a:buClr>
              <a:buSzPts val="1200"/>
            </a:pPr>
            <a:r>
              <a:rPr lang="en" sz="1600" kern="0">
                <a:solidFill>
                  <a:srgbClr val="000000"/>
                </a:solidFill>
                <a:latin typeface="Montserrat"/>
                <a:ea typeface="Montserrat"/>
                <a:cs typeface="Montserrat"/>
                <a:sym typeface="Montserrat"/>
              </a:rPr>
              <a:t>All presentations and reports produced from these analyses will include authors from the implementing national network(s) of PLHIV. For analyses, presentations, and reports developed separately from the initial implementation, authors will be included from the International Partnership in accordance with international standards of authorship. Furthermore, decisions about whether data will be disseminated only in aggregate, after the initial implementation and reporting, will be made by the International Partnership in consultation with the national network.</a:t>
            </a:r>
            <a:endParaRPr sz="1600" kern="0">
              <a:solidFill>
                <a:srgbClr val="000000"/>
              </a:solidFill>
              <a:latin typeface="Montserrat"/>
              <a:ea typeface="Montserrat"/>
              <a:cs typeface="Montserrat"/>
              <a:sym typeface="Montserrat"/>
            </a:endParaRPr>
          </a:p>
        </p:txBody>
      </p:sp>
      <p:pic>
        <p:nvPicPr>
          <p:cNvPr id="123" name="Google Shape;123;p19"/>
          <p:cNvPicPr preferRelativeResize="0"/>
          <p:nvPr/>
        </p:nvPicPr>
        <p:blipFill rotWithShape="1">
          <a:blip r:embed="rId4">
            <a:alphaModFix/>
          </a:blip>
          <a:srcRect/>
          <a:stretch/>
        </p:blipFill>
        <p:spPr>
          <a:xfrm>
            <a:off x="-8" y="0"/>
            <a:ext cx="9993560" cy="7065435"/>
          </a:xfrm>
          <a:prstGeom prst="rect">
            <a:avLst/>
          </a:prstGeom>
          <a:noFill/>
          <a:ln>
            <a:noFill/>
          </a:ln>
        </p:spPr>
      </p:pic>
      <p:pic>
        <p:nvPicPr>
          <p:cNvPr id="124" name="Google Shape;124;p1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413074">
            <a:off x="-941453" y="638208"/>
            <a:ext cx="7287871" cy="2488904"/>
          </a:xfrm>
          <a:prstGeom prst="rect">
            <a:avLst/>
          </a:prstGeom>
          <a:noFill/>
          <a:ln>
            <a:noFill/>
          </a:ln>
        </p:spPr>
      </p:pic>
      <p:sp>
        <p:nvSpPr>
          <p:cNvPr id="125" name="Google Shape;125;p19"/>
          <p:cNvSpPr txBox="1"/>
          <p:nvPr/>
        </p:nvSpPr>
        <p:spPr>
          <a:xfrm>
            <a:off x="346756" y="1142266"/>
            <a:ext cx="4711600" cy="1323399"/>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3000"/>
            </a:pPr>
            <a:r>
              <a:rPr lang="en" sz="4000" b="1" kern="0">
                <a:solidFill>
                  <a:srgbClr val="FFFFFF"/>
                </a:solidFill>
                <a:latin typeface="Montserrat"/>
                <a:ea typeface="Montserrat"/>
                <a:cs typeface="Montserrat"/>
                <a:sym typeface="Montserrat"/>
              </a:rPr>
              <a:t>Non-negotiable Principles</a:t>
            </a:r>
            <a:endParaRPr sz="4000" b="1" kern="0">
              <a:solidFill>
                <a:srgbClr val="FFFFFF"/>
              </a:solidFill>
              <a:latin typeface="Montserrat"/>
              <a:ea typeface="Montserrat"/>
              <a:cs typeface="Montserrat"/>
              <a:sym typeface="Montserrat"/>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0" descr="C:\Trabajos Elena\2022\Stigma Index Academy\Presentación Elementos-09.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337491">
            <a:off x="-715159" y="1901958"/>
            <a:ext cx="3248868" cy="5713281"/>
          </a:xfrm>
          <a:prstGeom prst="rect">
            <a:avLst/>
          </a:prstGeom>
          <a:noFill/>
          <a:ln>
            <a:noFill/>
          </a:ln>
        </p:spPr>
      </p:pic>
      <p:pic>
        <p:nvPicPr>
          <p:cNvPr id="131" name="Google Shape;131;p20" descr="C:\Trabajos Elena\2022\Stigma Index Academy\Presentación Elementos-13.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399715">
            <a:off x="-1970669" y="3733000"/>
            <a:ext cx="5901717" cy="2676264"/>
          </a:xfrm>
          <a:prstGeom prst="rect">
            <a:avLst/>
          </a:prstGeom>
          <a:noFill/>
          <a:ln>
            <a:noFill/>
          </a:ln>
        </p:spPr>
      </p:pic>
      <p:pic>
        <p:nvPicPr>
          <p:cNvPr id="132" name="Google Shape;132;p20" descr="C:\Trabajos Elena\2022\Stigma Index Academy\Presentación Elementos-19.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0800000" flipH="1">
            <a:off x="8458484" y="1"/>
            <a:ext cx="3733517" cy="1305884"/>
          </a:xfrm>
          <a:prstGeom prst="rect">
            <a:avLst/>
          </a:prstGeom>
          <a:noFill/>
          <a:ln>
            <a:noFill/>
          </a:ln>
        </p:spPr>
      </p:pic>
      <p:sp>
        <p:nvSpPr>
          <p:cNvPr id="133" name="Google Shape;133;p20"/>
          <p:cNvSpPr txBox="1"/>
          <p:nvPr/>
        </p:nvSpPr>
        <p:spPr>
          <a:xfrm>
            <a:off x="3704339" y="1519951"/>
            <a:ext cx="7059200" cy="4539690"/>
          </a:xfrm>
          <a:prstGeom prst="rect">
            <a:avLst/>
          </a:prstGeom>
          <a:noFill/>
          <a:ln>
            <a:noFill/>
          </a:ln>
        </p:spPr>
        <p:txBody>
          <a:bodyPr spcFirstLastPara="1" wrap="square" lIns="106667" tIns="53333" rIns="106667" bIns="53333" anchor="t" anchorCtr="0">
            <a:spAutoFit/>
          </a:bodyPr>
          <a:lstStyle/>
          <a:p>
            <a:pPr marL="406390" defTabSz="1219170">
              <a:buClr>
                <a:srgbClr val="000000"/>
              </a:buClr>
              <a:buSzPts val="1800"/>
            </a:pPr>
            <a:br>
              <a:rPr lang="en" sz="2400" b="1" kern="0">
                <a:solidFill>
                  <a:srgbClr val="000000"/>
                </a:solidFill>
                <a:latin typeface="Montserrat"/>
                <a:ea typeface="Montserrat"/>
                <a:cs typeface="Montserrat"/>
                <a:sym typeface="Montserrat"/>
              </a:rPr>
            </a:br>
            <a:r>
              <a:rPr lang="en" sz="2400" b="1" kern="0">
                <a:solidFill>
                  <a:srgbClr val="000000"/>
                </a:solidFill>
                <a:latin typeface="Montserrat"/>
                <a:ea typeface="Montserrat"/>
                <a:cs typeface="Montserrat"/>
                <a:sym typeface="Montserrat"/>
              </a:rPr>
              <a:t>1) Preparation</a:t>
            </a:r>
            <a:endParaRPr sz="1467" kern="0">
              <a:solidFill>
                <a:srgbClr val="000000"/>
              </a:solidFill>
              <a:latin typeface="Arial"/>
              <a:ea typeface="Arial"/>
              <a:cs typeface="Arial"/>
              <a:sym typeface="Arial"/>
            </a:endParaRPr>
          </a:p>
          <a:p>
            <a:pPr marL="406390" defTabSz="1219170">
              <a:buClr>
                <a:srgbClr val="000000"/>
              </a:buClr>
              <a:buSzPts val="1800"/>
            </a:pPr>
            <a:br>
              <a:rPr lang="en" sz="2400" b="1" kern="0">
                <a:solidFill>
                  <a:srgbClr val="000000"/>
                </a:solidFill>
                <a:latin typeface="Montserrat"/>
                <a:ea typeface="Montserrat"/>
                <a:cs typeface="Montserrat"/>
                <a:sym typeface="Montserrat"/>
              </a:rPr>
            </a:br>
            <a:r>
              <a:rPr lang="en" sz="2400" b="1" kern="0">
                <a:solidFill>
                  <a:srgbClr val="000000"/>
                </a:solidFill>
                <a:latin typeface="Montserrat"/>
                <a:ea typeface="Montserrat"/>
                <a:cs typeface="Montserrat"/>
                <a:sym typeface="Montserrat"/>
              </a:rPr>
              <a:t>2) Research protocol development</a:t>
            </a:r>
            <a:endParaRPr sz="1467" kern="0">
              <a:solidFill>
                <a:srgbClr val="000000"/>
              </a:solidFill>
              <a:latin typeface="Arial"/>
              <a:ea typeface="Arial"/>
              <a:cs typeface="Arial"/>
              <a:sym typeface="Arial"/>
            </a:endParaRPr>
          </a:p>
          <a:p>
            <a:pPr marL="406390" defTabSz="1219170">
              <a:buClr>
                <a:srgbClr val="000000"/>
              </a:buClr>
              <a:buSzPts val="1800"/>
            </a:pPr>
            <a:br>
              <a:rPr lang="en" sz="2400" b="1" kern="0">
                <a:solidFill>
                  <a:srgbClr val="000000"/>
                </a:solidFill>
                <a:latin typeface="Montserrat"/>
                <a:ea typeface="Montserrat"/>
                <a:cs typeface="Montserrat"/>
                <a:sym typeface="Montserrat"/>
              </a:rPr>
            </a:br>
            <a:r>
              <a:rPr lang="en" sz="2400" b="1" kern="0">
                <a:solidFill>
                  <a:srgbClr val="000000"/>
                </a:solidFill>
                <a:latin typeface="Montserrat"/>
                <a:ea typeface="Montserrat"/>
                <a:cs typeface="Montserrat"/>
                <a:sym typeface="Montserrat"/>
              </a:rPr>
              <a:t>3) Preparation for data collection</a:t>
            </a:r>
            <a:endParaRPr sz="1467" kern="0">
              <a:solidFill>
                <a:srgbClr val="000000"/>
              </a:solidFill>
              <a:latin typeface="Arial"/>
              <a:ea typeface="Arial"/>
              <a:cs typeface="Arial"/>
              <a:sym typeface="Arial"/>
            </a:endParaRPr>
          </a:p>
          <a:p>
            <a:pPr marL="406390" defTabSz="1219170">
              <a:buClr>
                <a:srgbClr val="000000"/>
              </a:buClr>
              <a:buSzPts val="1800"/>
            </a:pPr>
            <a:br>
              <a:rPr lang="en" sz="2400" b="1" kern="0">
                <a:solidFill>
                  <a:srgbClr val="000000"/>
                </a:solidFill>
                <a:latin typeface="Montserrat"/>
                <a:ea typeface="Montserrat"/>
                <a:cs typeface="Montserrat"/>
                <a:sym typeface="Montserrat"/>
              </a:rPr>
            </a:br>
            <a:r>
              <a:rPr lang="en" sz="2400" b="1" kern="0">
                <a:solidFill>
                  <a:srgbClr val="000000"/>
                </a:solidFill>
                <a:latin typeface="Montserrat"/>
                <a:ea typeface="Montserrat"/>
                <a:cs typeface="Montserrat"/>
                <a:sym typeface="Montserrat"/>
              </a:rPr>
              <a:t>4) Data collection</a:t>
            </a:r>
            <a:endParaRPr sz="1467" kern="0">
              <a:solidFill>
                <a:srgbClr val="000000"/>
              </a:solidFill>
              <a:latin typeface="Arial"/>
              <a:ea typeface="Arial"/>
              <a:cs typeface="Arial"/>
              <a:sym typeface="Arial"/>
            </a:endParaRPr>
          </a:p>
          <a:p>
            <a:pPr marL="406390" defTabSz="1219170">
              <a:buClr>
                <a:srgbClr val="000000"/>
              </a:buClr>
              <a:buSzPts val="1800"/>
            </a:pPr>
            <a:br>
              <a:rPr lang="en" sz="2400" b="1" kern="0">
                <a:solidFill>
                  <a:srgbClr val="000000"/>
                </a:solidFill>
                <a:latin typeface="Montserrat"/>
                <a:ea typeface="Montserrat"/>
                <a:cs typeface="Montserrat"/>
                <a:sym typeface="Montserrat"/>
              </a:rPr>
            </a:br>
            <a:r>
              <a:rPr lang="en" sz="2400" b="1" kern="0">
                <a:solidFill>
                  <a:srgbClr val="000000"/>
                </a:solidFill>
                <a:latin typeface="Montserrat"/>
                <a:ea typeface="Montserrat"/>
                <a:cs typeface="Montserrat"/>
                <a:sym typeface="Montserrat"/>
              </a:rPr>
              <a:t>5) Data analysis and reporting</a:t>
            </a:r>
            <a:endParaRPr sz="1467" kern="0">
              <a:solidFill>
                <a:srgbClr val="000000"/>
              </a:solidFill>
              <a:latin typeface="Arial"/>
              <a:ea typeface="Arial"/>
              <a:cs typeface="Arial"/>
              <a:sym typeface="Arial"/>
            </a:endParaRPr>
          </a:p>
          <a:p>
            <a:pPr marL="406390" defTabSz="1219170">
              <a:buClr>
                <a:srgbClr val="000000"/>
              </a:buClr>
              <a:buSzPts val="1800"/>
            </a:pPr>
            <a:br>
              <a:rPr lang="en" sz="2400" b="1" kern="0">
                <a:solidFill>
                  <a:srgbClr val="000000"/>
                </a:solidFill>
                <a:latin typeface="Montserrat"/>
                <a:ea typeface="Montserrat"/>
                <a:cs typeface="Montserrat"/>
                <a:sym typeface="Montserrat"/>
              </a:rPr>
            </a:br>
            <a:r>
              <a:rPr lang="en" sz="2400" b="1" kern="0">
                <a:solidFill>
                  <a:srgbClr val="000000"/>
                </a:solidFill>
                <a:latin typeface="Montserrat"/>
                <a:ea typeface="Montserrat"/>
                <a:cs typeface="Montserrat"/>
                <a:sym typeface="Montserrat"/>
              </a:rPr>
              <a:t>6) Dissemination and advocacy</a:t>
            </a:r>
            <a:endParaRPr sz="1467" kern="0">
              <a:solidFill>
                <a:srgbClr val="000000"/>
              </a:solidFill>
              <a:latin typeface="Arial"/>
              <a:ea typeface="Arial"/>
              <a:cs typeface="Arial"/>
              <a:sym typeface="Arial"/>
            </a:endParaRPr>
          </a:p>
        </p:txBody>
      </p:sp>
      <p:sp>
        <p:nvSpPr>
          <p:cNvPr id="134" name="Google Shape;134;p20"/>
          <p:cNvSpPr txBox="1"/>
          <p:nvPr/>
        </p:nvSpPr>
        <p:spPr>
          <a:xfrm>
            <a:off x="1328003" y="214066"/>
            <a:ext cx="7282400" cy="1667237"/>
          </a:xfrm>
          <a:prstGeom prst="rect">
            <a:avLst/>
          </a:prstGeom>
          <a:noFill/>
          <a:ln>
            <a:noFill/>
          </a:ln>
        </p:spPr>
        <p:txBody>
          <a:bodyPr spcFirstLastPara="1" wrap="square" lIns="106667" tIns="53333" rIns="106667" bIns="53333" anchor="t" anchorCtr="0">
            <a:spAutoFit/>
          </a:bodyPr>
          <a:lstStyle/>
          <a:p>
            <a:pPr defTabSz="1219170">
              <a:buClr>
                <a:srgbClr val="000000"/>
              </a:buClr>
              <a:buSzPts val="3800"/>
            </a:pPr>
            <a:r>
              <a:rPr lang="en" sz="5067" b="1" kern="0">
                <a:solidFill>
                  <a:srgbClr val="E36C09"/>
                </a:solidFill>
                <a:highlight>
                  <a:srgbClr val="D9D2E9"/>
                </a:highlight>
                <a:latin typeface="Montserrat"/>
                <a:ea typeface="Montserrat"/>
                <a:cs typeface="Montserrat"/>
                <a:sym typeface="Montserrat"/>
              </a:rPr>
              <a:t>Implementation Phases</a:t>
            </a:r>
            <a:endParaRPr sz="5067" b="1" kern="0">
              <a:solidFill>
                <a:srgbClr val="E36C09"/>
              </a:solidFill>
              <a:highlight>
                <a:srgbClr val="D9D2E9"/>
              </a:highlight>
              <a:latin typeface="Montserrat"/>
              <a:ea typeface="Montserrat"/>
              <a:cs typeface="Montserrat"/>
              <a:sym typeface="Montserrat"/>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p:nvPr/>
        </p:nvSpPr>
        <p:spPr>
          <a:xfrm>
            <a:off x="0" y="0"/>
            <a:ext cx="12192000" cy="6858000"/>
          </a:xfrm>
          <a:prstGeom prst="rect">
            <a:avLst/>
          </a:prstGeom>
          <a:solidFill>
            <a:srgbClr val="B2A1C7"/>
          </a:solidFill>
          <a:ln>
            <a:noFill/>
          </a:ln>
        </p:spPr>
        <p:txBody>
          <a:bodyPr spcFirstLastPara="1" wrap="square" lIns="91433" tIns="45700" rIns="91433" bIns="45700" anchor="ctr" anchorCtr="0">
            <a:noAutofit/>
          </a:bodyPr>
          <a:lstStyle/>
          <a:p>
            <a:pPr algn="ctr" defTabSz="1219170">
              <a:buClr>
                <a:srgbClr val="000000"/>
              </a:buClr>
              <a:buSzPts val="1100"/>
            </a:pPr>
            <a:endParaRPr sz="1467" kern="0">
              <a:solidFill>
                <a:srgbClr val="FFFFFF"/>
              </a:solidFill>
              <a:latin typeface="Arial"/>
              <a:ea typeface="Arial"/>
              <a:cs typeface="Arial"/>
              <a:sym typeface="Arial"/>
            </a:endParaRPr>
          </a:p>
        </p:txBody>
      </p:sp>
      <p:sp>
        <p:nvSpPr>
          <p:cNvPr id="140" name="Google Shape;140;p21"/>
          <p:cNvSpPr txBox="1"/>
          <p:nvPr/>
        </p:nvSpPr>
        <p:spPr>
          <a:xfrm>
            <a:off x="2355999" y="960041"/>
            <a:ext cx="7480000" cy="707846"/>
          </a:xfrm>
          <a:prstGeom prst="rect">
            <a:avLst/>
          </a:prstGeom>
          <a:noFill/>
          <a:ln>
            <a:noFill/>
          </a:ln>
        </p:spPr>
        <p:txBody>
          <a:bodyPr spcFirstLastPara="1" wrap="square" lIns="91433" tIns="45700" rIns="91433" bIns="45700" anchor="t" anchorCtr="0">
            <a:spAutoFit/>
          </a:bodyPr>
          <a:lstStyle/>
          <a:p>
            <a:pPr defTabSz="1219170">
              <a:buClr>
                <a:srgbClr val="000000"/>
              </a:buClr>
              <a:buSzPts val="3000"/>
            </a:pPr>
            <a:r>
              <a:rPr lang="en" sz="4000" b="1" kern="0">
                <a:solidFill>
                  <a:srgbClr val="5F497A"/>
                </a:solidFill>
                <a:latin typeface="Arial"/>
                <a:ea typeface="Arial"/>
                <a:cs typeface="Arial"/>
                <a:sym typeface="Arial"/>
              </a:rPr>
              <a:t>IMPLEMENTING STRUCTURE</a:t>
            </a:r>
            <a:endParaRPr sz="3200" kern="0">
              <a:solidFill>
                <a:srgbClr val="5F497A"/>
              </a:solidFill>
              <a:latin typeface="Arial"/>
              <a:ea typeface="Arial"/>
              <a:cs typeface="Arial"/>
              <a:sym typeface="Arial"/>
            </a:endParaRPr>
          </a:p>
        </p:txBody>
      </p:sp>
      <p:pic>
        <p:nvPicPr>
          <p:cNvPr id="141" name="Google Shape;141;p21" descr="C:\Trabajos Elena\2022\Stigma Index Academy\Presentación Elementos-14.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7470" y="-1"/>
            <a:ext cx="2321439" cy="2803169"/>
          </a:xfrm>
          <a:prstGeom prst="rect">
            <a:avLst/>
          </a:prstGeom>
          <a:noFill/>
          <a:ln>
            <a:noFill/>
          </a:ln>
        </p:spPr>
      </p:pic>
      <p:pic>
        <p:nvPicPr>
          <p:cNvPr id="142" name="Google Shape;142;p21" descr="C:\Trabajos Elena\2022\Stigma Index Academy\Presentación Elementos-15.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1577473" y="1540567"/>
            <a:ext cx="4134020" cy="1052884"/>
          </a:xfrm>
          <a:prstGeom prst="rect">
            <a:avLst/>
          </a:prstGeom>
          <a:noFill/>
          <a:ln>
            <a:noFill/>
          </a:ln>
        </p:spPr>
      </p:pic>
      <p:grpSp>
        <p:nvGrpSpPr>
          <p:cNvPr id="143" name="Google Shape;143;p21"/>
          <p:cNvGrpSpPr/>
          <p:nvPr/>
        </p:nvGrpSpPr>
        <p:grpSpPr>
          <a:xfrm>
            <a:off x="2081181" y="2279059"/>
            <a:ext cx="8564067" cy="3845316"/>
            <a:chOff x="-54452" y="-69492"/>
            <a:chExt cx="6495803" cy="2916949"/>
          </a:xfrm>
        </p:grpSpPr>
        <p:sp>
          <p:nvSpPr>
            <p:cNvPr id="144" name="Google Shape;144;p21"/>
            <p:cNvSpPr/>
            <p:nvPr/>
          </p:nvSpPr>
          <p:spPr>
            <a:xfrm>
              <a:off x="2200037" y="817567"/>
              <a:ext cx="1454700" cy="34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Montserrat"/>
                  <a:ea typeface="Montserrat"/>
                  <a:cs typeface="Montserrat"/>
                  <a:sym typeface="Montserrat"/>
                </a:rPr>
                <a:t>Country Coordinator</a:t>
              </a:r>
              <a:endParaRPr sz="1067" b="1" kern="0">
                <a:solidFill>
                  <a:srgbClr val="000000"/>
                </a:solidFill>
                <a:latin typeface="Montserrat"/>
                <a:ea typeface="Montserrat"/>
                <a:cs typeface="Montserrat"/>
                <a:sym typeface="Montserrat"/>
              </a:endParaRPr>
            </a:p>
          </p:txBody>
        </p:sp>
        <p:sp>
          <p:nvSpPr>
            <p:cNvPr id="145" name="Google Shape;145;p21"/>
            <p:cNvSpPr/>
            <p:nvPr/>
          </p:nvSpPr>
          <p:spPr>
            <a:xfrm>
              <a:off x="4822851" y="949867"/>
              <a:ext cx="1618500" cy="34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Montserrat"/>
                  <a:ea typeface="Montserrat"/>
                  <a:cs typeface="Montserrat"/>
                  <a:sym typeface="Montserrat"/>
                </a:rPr>
                <a:t>Research Consultant</a:t>
              </a:r>
              <a:endParaRPr sz="1067" b="1" kern="0">
                <a:solidFill>
                  <a:srgbClr val="000000"/>
                </a:solidFill>
                <a:latin typeface="Montserrat"/>
                <a:ea typeface="Montserrat"/>
                <a:cs typeface="Montserrat"/>
                <a:sym typeface="Montserrat"/>
              </a:endParaRPr>
            </a:p>
          </p:txBody>
        </p:sp>
        <p:sp>
          <p:nvSpPr>
            <p:cNvPr id="146" name="Google Shape;146;p21"/>
            <p:cNvSpPr/>
            <p:nvPr/>
          </p:nvSpPr>
          <p:spPr>
            <a:xfrm>
              <a:off x="2405921" y="2503357"/>
              <a:ext cx="1086600" cy="34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Montserrat"/>
                  <a:ea typeface="Montserrat"/>
                  <a:cs typeface="Montserrat"/>
                  <a:sym typeface="Montserrat"/>
                </a:rPr>
                <a:t>Interviewers</a:t>
              </a:r>
              <a:endParaRPr sz="1067" b="1" kern="0">
                <a:solidFill>
                  <a:srgbClr val="000000"/>
                </a:solidFill>
                <a:latin typeface="Montserrat"/>
                <a:ea typeface="Montserrat"/>
                <a:cs typeface="Montserrat"/>
                <a:sym typeface="Montserrat"/>
              </a:endParaRPr>
            </a:p>
          </p:txBody>
        </p:sp>
        <p:sp>
          <p:nvSpPr>
            <p:cNvPr id="147" name="Google Shape;147;p21"/>
            <p:cNvSpPr/>
            <p:nvPr/>
          </p:nvSpPr>
          <p:spPr>
            <a:xfrm>
              <a:off x="2076137" y="1596452"/>
              <a:ext cx="1761000" cy="46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Montserrat"/>
                  <a:ea typeface="Montserrat"/>
                  <a:cs typeface="Montserrat"/>
                  <a:sym typeface="Montserrat"/>
                </a:rPr>
                <a:t>(Regional) Team leader</a:t>
              </a:r>
              <a:endParaRPr sz="1067" b="1" kern="0">
                <a:solidFill>
                  <a:srgbClr val="000000"/>
                </a:solidFill>
                <a:latin typeface="Montserrat"/>
                <a:ea typeface="Montserrat"/>
                <a:cs typeface="Montserrat"/>
                <a:sym typeface="Montserrat"/>
              </a:endParaRPr>
            </a:p>
          </p:txBody>
        </p:sp>
        <p:sp>
          <p:nvSpPr>
            <p:cNvPr id="148" name="Google Shape;148;p21"/>
            <p:cNvSpPr/>
            <p:nvPr/>
          </p:nvSpPr>
          <p:spPr>
            <a:xfrm>
              <a:off x="-54452" y="949887"/>
              <a:ext cx="1086600" cy="34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Montserrat"/>
                  <a:ea typeface="Montserrat"/>
                  <a:cs typeface="Montserrat"/>
                  <a:sym typeface="Montserrat"/>
                </a:rPr>
                <a:t>Data Officer</a:t>
              </a:r>
              <a:endParaRPr sz="1067" b="1" kern="0">
                <a:solidFill>
                  <a:srgbClr val="000000"/>
                </a:solidFill>
                <a:latin typeface="Montserrat"/>
                <a:ea typeface="Montserrat"/>
                <a:cs typeface="Montserrat"/>
                <a:sym typeface="Montserrat"/>
              </a:endParaRPr>
            </a:p>
          </p:txBody>
        </p:sp>
        <p:sp>
          <p:nvSpPr>
            <p:cNvPr id="149" name="Google Shape;149;p21"/>
            <p:cNvSpPr/>
            <p:nvPr/>
          </p:nvSpPr>
          <p:spPr>
            <a:xfrm>
              <a:off x="-11969" y="-69492"/>
              <a:ext cx="1761000" cy="46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Montserrat"/>
                  <a:ea typeface="Montserrat"/>
                  <a:cs typeface="Montserrat"/>
                  <a:sym typeface="Montserrat"/>
                </a:rPr>
                <a:t>International Partnership (ICW, GNP+,UNAIDS, JHU)</a:t>
              </a:r>
              <a:endParaRPr sz="1067" b="1" kern="0">
                <a:solidFill>
                  <a:srgbClr val="000000"/>
                </a:solidFill>
                <a:latin typeface="Montserrat"/>
                <a:ea typeface="Montserrat"/>
                <a:cs typeface="Montserrat"/>
                <a:sym typeface="Montserrat"/>
              </a:endParaRPr>
            </a:p>
          </p:txBody>
        </p:sp>
        <p:sp>
          <p:nvSpPr>
            <p:cNvPr id="150" name="Google Shape;150;p21"/>
            <p:cNvSpPr/>
            <p:nvPr/>
          </p:nvSpPr>
          <p:spPr>
            <a:xfrm>
              <a:off x="2076137" y="29980"/>
              <a:ext cx="1746300" cy="34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Montserrat"/>
                  <a:ea typeface="Montserrat"/>
                  <a:cs typeface="Montserrat"/>
                  <a:sym typeface="Montserrat"/>
                </a:rPr>
                <a:t>National PLHIV Network </a:t>
              </a:r>
              <a:endParaRPr sz="1067" b="1" kern="0">
                <a:solidFill>
                  <a:srgbClr val="000000"/>
                </a:solidFill>
                <a:latin typeface="Montserrat"/>
                <a:ea typeface="Montserrat"/>
                <a:cs typeface="Montserrat"/>
                <a:sym typeface="Montserrat"/>
              </a:endParaRPr>
            </a:p>
          </p:txBody>
        </p:sp>
        <p:cxnSp>
          <p:nvCxnSpPr>
            <p:cNvPr id="151" name="Google Shape;151;p21"/>
            <p:cNvCxnSpPr/>
            <p:nvPr/>
          </p:nvCxnSpPr>
          <p:spPr>
            <a:xfrm>
              <a:off x="2943277" y="374754"/>
              <a:ext cx="0" cy="427200"/>
            </a:xfrm>
            <a:prstGeom prst="straightConnector1">
              <a:avLst/>
            </a:prstGeom>
            <a:noFill/>
            <a:ln w="28575" cap="flat" cmpd="sng">
              <a:solidFill>
                <a:schemeClr val="dk1"/>
              </a:solidFill>
              <a:prstDash val="solid"/>
              <a:round/>
              <a:headEnd type="none" w="sm" len="sm"/>
              <a:tailEnd type="none" w="sm" len="sm"/>
            </a:ln>
          </p:spPr>
        </p:cxnSp>
        <p:cxnSp>
          <p:nvCxnSpPr>
            <p:cNvPr id="152" name="Google Shape;152;p21"/>
            <p:cNvCxnSpPr/>
            <p:nvPr/>
          </p:nvCxnSpPr>
          <p:spPr>
            <a:xfrm>
              <a:off x="2928286" y="1161737"/>
              <a:ext cx="0" cy="427200"/>
            </a:xfrm>
            <a:prstGeom prst="straightConnector1">
              <a:avLst/>
            </a:prstGeom>
            <a:noFill/>
            <a:ln w="28575" cap="flat" cmpd="sng">
              <a:solidFill>
                <a:schemeClr val="dk1"/>
              </a:solidFill>
              <a:prstDash val="solid"/>
              <a:round/>
              <a:headEnd type="none" w="sm" len="sm"/>
              <a:tailEnd type="none" w="sm" len="sm"/>
            </a:ln>
          </p:spPr>
        </p:cxnSp>
        <p:cxnSp>
          <p:nvCxnSpPr>
            <p:cNvPr id="153" name="Google Shape;153;p21"/>
            <p:cNvCxnSpPr/>
            <p:nvPr/>
          </p:nvCxnSpPr>
          <p:spPr>
            <a:xfrm>
              <a:off x="2928286" y="2068642"/>
              <a:ext cx="0" cy="427200"/>
            </a:xfrm>
            <a:prstGeom prst="straightConnector1">
              <a:avLst/>
            </a:prstGeom>
            <a:noFill/>
            <a:ln w="28575" cap="flat" cmpd="sng">
              <a:solidFill>
                <a:schemeClr val="dk1"/>
              </a:solidFill>
              <a:prstDash val="solid"/>
              <a:round/>
              <a:headEnd type="none" w="sm" len="sm"/>
              <a:tailEnd type="none" w="sm" len="sm"/>
            </a:ln>
          </p:spPr>
        </p:cxnSp>
        <p:cxnSp>
          <p:nvCxnSpPr>
            <p:cNvPr id="154" name="Google Shape;154;p21"/>
            <p:cNvCxnSpPr>
              <a:stCxn id="144" idx="1"/>
              <a:endCxn id="148" idx="3"/>
            </p:cNvCxnSpPr>
            <p:nvPr/>
          </p:nvCxnSpPr>
          <p:spPr>
            <a:xfrm flipH="1">
              <a:off x="1032137" y="989617"/>
              <a:ext cx="1167900" cy="132300"/>
            </a:xfrm>
            <a:prstGeom prst="bentConnector3">
              <a:avLst>
                <a:gd name="adj1" fmla="val 60073"/>
              </a:avLst>
            </a:prstGeom>
            <a:noFill/>
            <a:ln w="28575" cap="flat" cmpd="sng">
              <a:solidFill>
                <a:schemeClr val="dk1"/>
              </a:solidFill>
              <a:prstDash val="solid"/>
              <a:round/>
              <a:headEnd type="none" w="sm" len="sm"/>
              <a:tailEnd type="none" w="sm" len="sm"/>
            </a:ln>
          </p:spPr>
        </p:cxnSp>
        <p:cxnSp>
          <p:nvCxnSpPr>
            <p:cNvPr id="155" name="Google Shape;155;p21"/>
            <p:cNvCxnSpPr>
              <a:stCxn id="144" idx="3"/>
            </p:cNvCxnSpPr>
            <p:nvPr/>
          </p:nvCxnSpPr>
          <p:spPr>
            <a:xfrm>
              <a:off x="3654737" y="989617"/>
              <a:ext cx="1167900" cy="164100"/>
            </a:xfrm>
            <a:prstGeom prst="bentConnector3">
              <a:avLst>
                <a:gd name="adj1" fmla="val 54092"/>
              </a:avLst>
            </a:prstGeom>
            <a:noFill/>
            <a:ln w="28575" cap="flat" cmpd="sng">
              <a:solidFill>
                <a:schemeClr val="dk1"/>
              </a:solidFill>
              <a:prstDash val="solid"/>
              <a:round/>
              <a:headEnd type="none" w="sm" len="sm"/>
              <a:tailEnd type="none" w="sm" len="sm"/>
            </a:ln>
          </p:spPr>
        </p:cxnSp>
        <p:sp>
          <p:nvSpPr>
            <p:cNvPr id="156" name="Google Shape;156;p21"/>
            <p:cNvSpPr/>
            <p:nvPr/>
          </p:nvSpPr>
          <p:spPr>
            <a:xfrm>
              <a:off x="4137669" y="-69492"/>
              <a:ext cx="1761000" cy="46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Montserrat"/>
                  <a:ea typeface="Montserrat"/>
                  <a:cs typeface="Montserrat"/>
                  <a:sym typeface="Montserrat"/>
                </a:rPr>
                <a:t>Steering Committee</a:t>
              </a:r>
              <a:endParaRPr sz="1067" b="1" kern="0">
                <a:solidFill>
                  <a:srgbClr val="000000"/>
                </a:solidFill>
                <a:latin typeface="Montserrat"/>
                <a:ea typeface="Montserrat"/>
                <a:cs typeface="Montserrat"/>
                <a:sym typeface="Montserrat"/>
              </a:endParaRPr>
            </a:p>
          </p:txBody>
        </p:sp>
        <p:cxnSp>
          <p:nvCxnSpPr>
            <p:cNvPr id="157" name="Google Shape;157;p21"/>
            <p:cNvCxnSpPr/>
            <p:nvPr/>
          </p:nvCxnSpPr>
          <p:spPr>
            <a:xfrm rot="10800000">
              <a:off x="1759152" y="185087"/>
              <a:ext cx="307200" cy="0"/>
            </a:xfrm>
            <a:prstGeom prst="straightConnector1">
              <a:avLst/>
            </a:prstGeom>
            <a:noFill/>
            <a:ln w="28575" cap="flat" cmpd="sng">
              <a:solidFill>
                <a:schemeClr val="dk1"/>
              </a:solidFill>
              <a:prstDash val="dash"/>
              <a:round/>
              <a:headEnd type="none" w="sm" len="sm"/>
              <a:tailEnd type="none" w="sm" len="sm"/>
            </a:ln>
          </p:spPr>
        </p:cxnSp>
        <p:cxnSp>
          <p:nvCxnSpPr>
            <p:cNvPr id="158" name="Google Shape;158;p21"/>
            <p:cNvCxnSpPr>
              <a:endCxn id="156" idx="1"/>
            </p:cNvCxnSpPr>
            <p:nvPr/>
          </p:nvCxnSpPr>
          <p:spPr>
            <a:xfrm>
              <a:off x="3830169" y="162558"/>
              <a:ext cx="307500" cy="0"/>
            </a:xfrm>
            <a:prstGeom prst="straightConnector1">
              <a:avLst/>
            </a:prstGeom>
            <a:noFill/>
            <a:ln w="28575" cap="flat" cmpd="sng">
              <a:solidFill>
                <a:schemeClr val="dk1"/>
              </a:solidFill>
              <a:prstDash val="dash"/>
              <a:round/>
              <a:headEnd type="none" w="sm" len="sm"/>
              <a:tailEnd type="none" w="sm" len="sm"/>
            </a:ln>
          </p:spPr>
        </p:cxnSp>
      </p:grpSp>
      <p:pic>
        <p:nvPicPr>
          <p:cNvPr id="159" name="Google Shape;159;p2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458639" flipH="1">
            <a:off x="742666" y="3263413"/>
            <a:ext cx="1456389" cy="3647464"/>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799998" flipH="1">
            <a:off x="2" y="5273677"/>
            <a:ext cx="4699505" cy="1578199"/>
          </a:xfrm>
          <a:prstGeom prst="rect">
            <a:avLst/>
          </a:prstGeom>
          <a:noFill/>
          <a:ln>
            <a:noFill/>
          </a:ln>
        </p:spPr>
      </p:pic>
      <p:sp>
        <p:nvSpPr>
          <p:cNvPr id="165" name="Google Shape;165;p22"/>
          <p:cNvSpPr txBox="1"/>
          <p:nvPr/>
        </p:nvSpPr>
        <p:spPr>
          <a:xfrm>
            <a:off x="2570647" y="804408"/>
            <a:ext cx="8406000" cy="5017600"/>
          </a:xfrm>
          <a:prstGeom prst="rect">
            <a:avLst/>
          </a:prstGeom>
          <a:noFill/>
          <a:ln>
            <a:noFill/>
          </a:ln>
        </p:spPr>
        <p:txBody>
          <a:bodyPr spcFirstLastPara="1" wrap="square" lIns="106500" tIns="106500" rIns="106500" bIns="106500" anchor="t" anchorCtr="0">
            <a:noAutofit/>
          </a:bodyPr>
          <a:lstStyle/>
          <a:p>
            <a:pPr marL="524920" defTabSz="1219170">
              <a:lnSpc>
                <a:spcPct val="120000"/>
              </a:lnSpc>
              <a:buClr>
                <a:srgbClr val="000000"/>
              </a:buClr>
              <a:buSzPts val="1000"/>
            </a:pPr>
            <a:r>
              <a:rPr lang="en" sz="2400" b="1" kern="0">
                <a:solidFill>
                  <a:srgbClr val="E36C09"/>
                </a:solidFill>
                <a:latin typeface="Montserrat"/>
                <a:ea typeface="Montserrat"/>
                <a:cs typeface="Montserrat"/>
                <a:sym typeface="Montserrat"/>
              </a:rPr>
              <a:t>RESULTS</a:t>
            </a:r>
            <a:r>
              <a:rPr lang="en" sz="2400" b="1" kern="0">
                <a:solidFill>
                  <a:srgbClr val="000000"/>
                </a:solidFill>
                <a:latin typeface="Montserrat"/>
                <a:ea typeface="Montserrat"/>
                <a:cs typeface="Montserrat"/>
                <a:sym typeface="Montserrat"/>
              </a:rPr>
              <a:t>: </a:t>
            </a:r>
            <a:r>
              <a:rPr lang="en" sz="2400" kern="0">
                <a:solidFill>
                  <a:srgbClr val="000000"/>
                </a:solidFill>
                <a:latin typeface="Montserrat"/>
                <a:ea typeface="Montserrat"/>
                <a:cs typeface="Montserrat"/>
                <a:sym typeface="Montserrat"/>
              </a:rPr>
              <a:t>describe what was observed and present your chart, tables and data points.</a:t>
            </a:r>
            <a:endParaRPr sz="2400" kern="0">
              <a:solidFill>
                <a:srgbClr val="000000"/>
              </a:solidFill>
              <a:latin typeface="Montserrat"/>
              <a:ea typeface="Montserrat"/>
              <a:cs typeface="Montserrat"/>
              <a:sym typeface="Montserrat"/>
            </a:endParaRPr>
          </a:p>
          <a:p>
            <a:pPr marL="524920" defTabSz="1219170">
              <a:lnSpc>
                <a:spcPct val="120000"/>
              </a:lnSpc>
              <a:buClr>
                <a:srgbClr val="000000"/>
              </a:buClr>
              <a:buSzPts val="1000"/>
            </a:pPr>
            <a:r>
              <a:rPr lang="en" sz="2400" b="1" kern="0">
                <a:solidFill>
                  <a:srgbClr val="8064A2"/>
                </a:solidFill>
                <a:latin typeface="Montserrat"/>
                <a:ea typeface="Montserrat"/>
                <a:cs typeface="Montserrat"/>
                <a:sym typeface="Montserrat"/>
              </a:rPr>
              <a:t>DISCUSSION</a:t>
            </a:r>
            <a:r>
              <a:rPr lang="en" sz="2400" b="1" kern="0">
                <a:solidFill>
                  <a:srgbClr val="000000"/>
                </a:solidFill>
                <a:latin typeface="Montserrat"/>
                <a:ea typeface="Montserrat"/>
                <a:cs typeface="Montserrat"/>
                <a:sym typeface="Montserrat"/>
              </a:rPr>
              <a:t>:</a:t>
            </a:r>
            <a:r>
              <a:rPr lang="en" sz="2400" kern="0">
                <a:solidFill>
                  <a:srgbClr val="000000"/>
                </a:solidFill>
                <a:latin typeface="Montserrat"/>
                <a:ea typeface="Montserrat"/>
                <a:cs typeface="Montserrat"/>
                <a:sym typeface="Montserrat"/>
              </a:rPr>
              <a:t> lowering the results to the country context, is it really showing what is happening?</a:t>
            </a:r>
            <a:endParaRPr sz="2400" kern="0">
              <a:solidFill>
                <a:srgbClr val="000000"/>
              </a:solidFill>
              <a:latin typeface="Montserrat"/>
              <a:ea typeface="Montserrat"/>
              <a:cs typeface="Montserrat"/>
              <a:sym typeface="Montserrat"/>
            </a:endParaRPr>
          </a:p>
          <a:p>
            <a:pPr marL="524920" defTabSz="1219170">
              <a:lnSpc>
                <a:spcPct val="120000"/>
              </a:lnSpc>
              <a:buClr>
                <a:srgbClr val="000000"/>
              </a:buClr>
              <a:buSzPts val="1000"/>
            </a:pPr>
            <a:r>
              <a:rPr lang="en" sz="2400" b="1" kern="0">
                <a:solidFill>
                  <a:srgbClr val="D10C7F"/>
                </a:solidFill>
                <a:latin typeface="Montserrat"/>
                <a:ea typeface="Montserrat"/>
                <a:cs typeface="Montserrat"/>
                <a:sym typeface="Montserrat"/>
              </a:rPr>
              <a:t>CONCLUSIONS AND RECOMMENDATIONS: </a:t>
            </a:r>
            <a:r>
              <a:rPr lang="en" sz="2400" kern="0">
                <a:solidFill>
                  <a:srgbClr val="000000"/>
                </a:solidFill>
                <a:latin typeface="Montserrat"/>
                <a:ea typeface="Montserrat"/>
                <a:cs typeface="Montserrat"/>
                <a:sym typeface="Montserrat"/>
              </a:rPr>
              <a:t>should be addressed to a specific audience (KP, women and young ppl) and thinking the </a:t>
            </a:r>
            <a:r>
              <a:rPr lang="en" sz="2400" b="1" kern="0">
                <a:solidFill>
                  <a:srgbClr val="000000"/>
                </a:solidFill>
                <a:latin typeface="Montserrat"/>
                <a:ea typeface="Montserrat"/>
                <a:cs typeface="Montserrat"/>
                <a:sym typeface="Montserrat"/>
              </a:rPr>
              <a:t>what and who </a:t>
            </a:r>
            <a:r>
              <a:rPr lang="en" sz="2400" kern="0">
                <a:solidFill>
                  <a:srgbClr val="000000"/>
                </a:solidFill>
                <a:latin typeface="Montserrat"/>
                <a:ea typeface="Montserrat"/>
                <a:cs typeface="Montserrat"/>
                <a:sym typeface="Montserrat"/>
              </a:rPr>
              <a:t>for implementing the recommendation.</a:t>
            </a:r>
            <a:endParaRPr sz="2400" kern="0">
              <a:solidFill>
                <a:srgbClr val="000000"/>
              </a:solidFill>
              <a:latin typeface="Montserrat"/>
              <a:ea typeface="Montserrat"/>
              <a:cs typeface="Montserrat"/>
              <a:sym typeface="Montserrat"/>
            </a:endParaRPr>
          </a:p>
          <a:p>
            <a:pPr marL="524920" defTabSz="1219170">
              <a:lnSpc>
                <a:spcPct val="120000"/>
              </a:lnSpc>
              <a:buClr>
                <a:srgbClr val="000000"/>
              </a:buClr>
              <a:buSzPts val="1800"/>
            </a:pPr>
            <a:r>
              <a:rPr lang="en" sz="2400" b="1" kern="0">
                <a:solidFill>
                  <a:srgbClr val="78909C"/>
                </a:solidFill>
                <a:latin typeface="Montserrat"/>
                <a:ea typeface="Montserrat"/>
                <a:cs typeface="Montserrat"/>
                <a:sym typeface="Montserrat"/>
              </a:rPr>
              <a:t>ADVOCACY</a:t>
            </a:r>
            <a:r>
              <a:rPr lang="en" sz="2400" b="1" kern="0">
                <a:solidFill>
                  <a:srgbClr val="000000"/>
                </a:solidFill>
                <a:latin typeface="Montserrat"/>
                <a:ea typeface="Montserrat"/>
                <a:cs typeface="Montserrat"/>
                <a:sym typeface="Montserrat"/>
              </a:rPr>
              <a:t>:</a:t>
            </a:r>
            <a:r>
              <a:rPr lang="en" sz="2400" kern="0">
                <a:solidFill>
                  <a:srgbClr val="000000"/>
                </a:solidFill>
                <a:latin typeface="Montserrat"/>
                <a:ea typeface="Montserrat"/>
                <a:cs typeface="Montserrat"/>
                <a:sym typeface="Montserrat"/>
              </a:rPr>
              <a:t> turn your recommendations into action!</a:t>
            </a:r>
            <a:endParaRPr sz="2400" kern="0">
              <a:solidFill>
                <a:srgbClr val="000000"/>
              </a:solidFill>
              <a:latin typeface="Montserrat"/>
              <a:ea typeface="Montserrat"/>
              <a:cs typeface="Montserrat"/>
              <a:sym typeface="Montserrat"/>
            </a:endParaRPr>
          </a:p>
        </p:txBody>
      </p:sp>
      <p:sp>
        <p:nvSpPr>
          <p:cNvPr id="166" name="Google Shape;166;p22"/>
          <p:cNvSpPr/>
          <p:nvPr/>
        </p:nvSpPr>
        <p:spPr>
          <a:xfrm>
            <a:off x="2265816" y="983725"/>
            <a:ext cx="726800" cy="4202000"/>
          </a:xfrm>
          <a:prstGeom prst="downArrow">
            <a:avLst>
              <a:gd name="adj1" fmla="val 50000"/>
              <a:gd name="adj2" fmla="val 50000"/>
            </a:avLst>
          </a:prstGeom>
          <a:solidFill>
            <a:srgbClr val="EC629C"/>
          </a:solidFill>
          <a:ln w="9525" cap="flat" cmpd="sng">
            <a:solidFill>
              <a:srgbClr val="E36C09"/>
            </a:solidFill>
            <a:prstDash val="solid"/>
            <a:round/>
            <a:headEnd type="none" w="sm" len="sm"/>
            <a:tailEnd type="none" w="sm" len="sm"/>
          </a:ln>
        </p:spPr>
        <p:txBody>
          <a:bodyPr spcFirstLastPara="1" wrap="square" lIns="106500" tIns="106500" rIns="106500" bIns="106500" anchor="ctr" anchorCtr="0">
            <a:noAutofit/>
          </a:bodyPr>
          <a:lstStyle/>
          <a:p>
            <a:pPr defTabSz="1219170">
              <a:buClr>
                <a:srgbClr val="000000"/>
              </a:buClr>
              <a:buSzPts val="1200"/>
            </a:pPr>
            <a:endParaRPr sz="1600" kern="0">
              <a:solidFill>
                <a:srgbClr val="000000"/>
              </a:solidFill>
              <a:latin typeface="Arial"/>
              <a:ea typeface="Arial"/>
              <a:cs typeface="Arial"/>
              <a:sym typeface="Arial"/>
            </a:endParaRPr>
          </a:p>
        </p:txBody>
      </p:sp>
      <p:sp>
        <p:nvSpPr>
          <p:cNvPr id="167" name="Google Shape;167;p22"/>
          <p:cNvSpPr txBox="1"/>
          <p:nvPr/>
        </p:nvSpPr>
        <p:spPr>
          <a:xfrm>
            <a:off x="257000" y="1100367"/>
            <a:ext cx="2008800" cy="2841443"/>
          </a:xfrm>
          <a:prstGeom prst="rect">
            <a:avLst/>
          </a:prstGeom>
          <a:noFill/>
          <a:ln>
            <a:noFill/>
          </a:ln>
        </p:spPr>
        <p:txBody>
          <a:bodyPr spcFirstLastPara="1" wrap="square" lIns="121900" tIns="121900" rIns="121900" bIns="121900" anchor="t" anchorCtr="0">
            <a:spAutoFit/>
          </a:bodyPr>
          <a:lstStyle/>
          <a:p>
            <a:pPr algn="r" defTabSz="1219170">
              <a:lnSpc>
                <a:spcPct val="115000"/>
              </a:lnSpc>
              <a:buClr>
                <a:srgbClr val="000000"/>
              </a:buClr>
            </a:pPr>
            <a:r>
              <a:rPr lang="en" sz="2933" b="1" kern="0">
                <a:solidFill>
                  <a:srgbClr val="000000"/>
                </a:solidFill>
                <a:highlight>
                  <a:srgbClr val="FFF2CC"/>
                </a:highlight>
                <a:latin typeface="Arial"/>
                <a:cs typeface="Arial"/>
                <a:sym typeface="Arial"/>
              </a:rPr>
              <a:t>The heart of the Stigma Index is advocacy</a:t>
            </a:r>
            <a:endParaRPr sz="2933" b="1" kern="0">
              <a:solidFill>
                <a:srgbClr val="000000"/>
              </a:solidFill>
              <a:highlight>
                <a:srgbClr val="FFF2CC"/>
              </a:highlight>
              <a:latin typeface="Arial"/>
              <a:cs typeface="Aria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pic>
        <p:nvPicPr>
          <p:cNvPr id="172" name="Google Shape;172;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799998" flipH="1">
            <a:off x="2" y="5273677"/>
            <a:ext cx="4699505" cy="1578199"/>
          </a:xfrm>
          <a:prstGeom prst="rect">
            <a:avLst/>
          </a:prstGeom>
          <a:noFill/>
          <a:ln>
            <a:noFill/>
          </a:ln>
        </p:spPr>
      </p:pic>
      <p:sp>
        <p:nvSpPr>
          <p:cNvPr id="173" name="Google Shape;173;p23"/>
          <p:cNvSpPr txBox="1"/>
          <p:nvPr/>
        </p:nvSpPr>
        <p:spPr>
          <a:xfrm>
            <a:off x="2570647" y="804408"/>
            <a:ext cx="8406000" cy="5017600"/>
          </a:xfrm>
          <a:prstGeom prst="rect">
            <a:avLst/>
          </a:prstGeom>
          <a:noFill/>
          <a:ln>
            <a:noFill/>
          </a:ln>
        </p:spPr>
        <p:txBody>
          <a:bodyPr spcFirstLastPara="1" wrap="square" lIns="106500" tIns="106500" rIns="106500" bIns="106500" anchor="t" anchorCtr="0">
            <a:noAutofit/>
          </a:bodyPr>
          <a:lstStyle/>
          <a:p>
            <a:pPr marL="524920" defTabSz="1219170">
              <a:lnSpc>
                <a:spcPct val="120000"/>
              </a:lnSpc>
              <a:buClr>
                <a:srgbClr val="000000"/>
              </a:buClr>
              <a:buSzPts val="1100"/>
            </a:pPr>
            <a:r>
              <a:rPr lang="en" sz="2400" b="1" kern="0">
                <a:solidFill>
                  <a:srgbClr val="000000"/>
                </a:solidFill>
                <a:latin typeface="Montserrat"/>
                <a:ea typeface="Montserrat"/>
                <a:cs typeface="Montserrat"/>
                <a:sym typeface="Montserrat"/>
              </a:rPr>
              <a:t>What and Who approach:</a:t>
            </a:r>
            <a:endParaRPr sz="2400" b="1" kern="0">
              <a:solidFill>
                <a:srgbClr val="000000"/>
              </a:solidFill>
              <a:latin typeface="Montserrat"/>
              <a:ea typeface="Montserrat"/>
              <a:cs typeface="Montserrat"/>
              <a:sym typeface="Montserrat"/>
            </a:endParaRPr>
          </a:p>
          <a:p>
            <a:pPr marL="524920" defTabSz="1219170">
              <a:lnSpc>
                <a:spcPct val="120000"/>
              </a:lnSpc>
              <a:buClr>
                <a:srgbClr val="000000"/>
              </a:buClr>
              <a:buSzPts val="1100"/>
            </a:pPr>
            <a:endParaRPr sz="2400" kern="0">
              <a:solidFill>
                <a:srgbClr val="000000"/>
              </a:solidFill>
              <a:latin typeface="Montserrat"/>
              <a:ea typeface="Montserrat"/>
              <a:cs typeface="Montserrat"/>
              <a:sym typeface="Montserrat"/>
            </a:endParaRPr>
          </a:p>
          <a:p>
            <a:pPr marL="524920" defTabSz="1219170">
              <a:lnSpc>
                <a:spcPct val="120000"/>
              </a:lnSpc>
              <a:buClr>
                <a:srgbClr val="000000"/>
              </a:buClr>
              <a:buSzPts val="1100"/>
            </a:pPr>
            <a:r>
              <a:rPr lang="en" sz="2400" b="1" kern="0">
                <a:solidFill>
                  <a:srgbClr val="000000"/>
                </a:solidFill>
                <a:latin typeface="Montserrat"/>
                <a:ea typeface="Montserrat"/>
                <a:cs typeface="Montserrat"/>
                <a:sym typeface="Montserrat"/>
              </a:rPr>
              <a:t>What</a:t>
            </a:r>
            <a:r>
              <a:rPr lang="en" sz="2400" kern="0">
                <a:solidFill>
                  <a:srgbClr val="000000"/>
                </a:solidFill>
                <a:latin typeface="Montserrat"/>
                <a:ea typeface="Montserrat"/>
                <a:cs typeface="Montserrat"/>
                <a:sym typeface="Montserrat"/>
              </a:rPr>
              <a:t>: Based on the available data, what changes should we implement? What should we prioritize within a specific time frame? What are the opportunities, objectives, and goals?</a:t>
            </a:r>
            <a:endParaRPr sz="2400" kern="0">
              <a:solidFill>
                <a:srgbClr val="000000"/>
              </a:solidFill>
              <a:latin typeface="Montserrat"/>
              <a:ea typeface="Montserrat"/>
              <a:cs typeface="Montserrat"/>
              <a:sym typeface="Montserrat"/>
            </a:endParaRPr>
          </a:p>
          <a:p>
            <a:pPr defTabSz="1219170">
              <a:lnSpc>
                <a:spcPct val="120000"/>
              </a:lnSpc>
              <a:buClr>
                <a:srgbClr val="000000"/>
              </a:buClr>
              <a:buSzPts val="1100"/>
            </a:pPr>
            <a:endParaRPr sz="2400" kern="0">
              <a:solidFill>
                <a:srgbClr val="000000"/>
              </a:solidFill>
              <a:latin typeface="Montserrat"/>
              <a:ea typeface="Montserrat"/>
              <a:cs typeface="Montserrat"/>
              <a:sym typeface="Montserrat"/>
            </a:endParaRPr>
          </a:p>
          <a:p>
            <a:pPr marL="524920" defTabSz="1219170">
              <a:lnSpc>
                <a:spcPct val="120000"/>
              </a:lnSpc>
              <a:buClr>
                <a:srgbClr val="000000"/>
              </a:buClr>
              <a:buSzPts val="1100"/>
            </a:pPr>
            <a:r>
              <a:rPr lang="en" sz="2400" b="1" kern="0">
                <a:solidFill>
                  <a:srgbClr val="000000"/>
                </a:solidFill>
                <a:latin typeface="Montserrat"/>
                <a:ea typeface="Montserrat"/>
                <a:cs typeface="Montserrat"/>
                <a:sym typeface="Montserrat"/>
              </a:rPr>
              <a:t>Who:</a:t>
            </a:r>
            <a:r>
              <a:rPr lang="en" sz="2400" kern="0">
                <a:solidFill>
                  <a:srgbClr val="000000"/>
                </a:solidFill>
                <a:latin typeface="Montserrat"/>
                <a:ea typeface="Montserrat"/>
                <a:cs typeface="Montserrat"/>
                <a:sym typeface="Montserrat"/>
              </a:rPr>
              <a:t> are our current allies and partners, how can we work with them, and with whom else should we collaborate?</a:t>
            </a:r>
            <a:endParaRPr sz="2400" kern="0">
              <a:solidFill>
                <a:srgbClr val="000000"/>
              </a:solidFill>
              <a:latin typeface="Montserrat"/>
              <a:ea typeface="Montserrat"/>
              <a:cs typeface="Montserrat"/>
              <a:sym typeface="Montserrat"/>
            </a:endParaRPr>
          </a:p>
          <a:p>
            <a:pPr marL="524920" defTabSz="1219170">
              <a:lnSpc>
                <a:spcPct val="120000"/>
              </a:lnSpc>
              <a:buClr>
                <a:srgbClr val="000000"/>
              </a:buClr>
              <a:buSzPts val="1100"/>
            </a:pPr>
            <a:endParaRPr sz="2400" kern="0">
              <a:solidFill>
                <a:srgbClr val="000000"/>
              </a:solidFill>
              <a:latin typeface="Montserrat"/>
              <a:ea typeface="Montserrat"/>
              <a:cs typeface="Montserrat"/>
              <a:sym typeface="Montserrat"/>
            </a:endParaRPr>
          </a:p>
          <a:p>
            <a:pPr marL="524920" defTabSz="1219170">
              <a:lnSpc>
                <a:spcPct val="120000"/>
              </a:lnSpc>
              <a:buClr>
                <a:srgbClr val="000000"/>
              </a:buClr>
              <a:buSzPts val="1100"/>
            </a:pPr>
            <a:endParaRPr sz="2400" kern="0">
              <a:solidFill>
                <a:srgbClr val="000000"/>
              </a:solidFill>
              <a:latin typeface="Montserrat"/>
              <a:ea typeface="Montserrat"/>
              <a:cs typeface="Montserrat"/>
              <a:sym typeface="Montserrat"/>
            </a:endParaRPr>
          </a:p>
          <a:p>
            <a:pPr marL="524920" defTabSz="1219170">
              <a:lnSpc>
                <a:spcPct val="120000"/>
              </a:lnSpc>
              <a:buClr>
                <a:srgbClr val="000000"/>
              </a:buClr>
              <a:buSzPts val="1800"/>
            </a:pPr>
            <a:endParaRPr sz="2400" kern="0">
              <a:solidFill>
                <a:srgbClr val="000000"/>
              </a:solidFill>
              <a:latin typeface="Montserrat"/>
              <a:ea typeface="Montserrat"/>
              <a:cs typeface="Montserrat"/>
              <a:sym typeface="Montserrat"/>
            </a:endParaRPr>
          </a:p>
        </p:txBody>
      </p:sp>
      <p:sp>
        <p:nvSpPr>
          <p:cNvPr id="174" name="Google Shape;174;p23"/>
          <p:cNvSpPr/>
          <p:nvPr/>
        </p:nvSpPr>
        <p:spPr>
          <a:xfrm>
            <a:off x="2265816" y="983725"/>
            <a:ext cx="726800" cy="4202000"/>
          </a:xfrm>
          <a:prstGeom prst="downArrow">
            <a:avLst>
              <a:gd name="adj1" fmla="val 50000"/>
              <a:gd name="adj2" fmla="val 50000"/>
            </a:avLst>
          </a:prstGeom>
          <a:solidFill>
            <a:srgbClr val="EC629C"/>
          </a:solidFill>
          <a:ln w="9525" cap="flat" cmpd="sng">
            <a:solidFill>
              <a:srgbClr val="E36C09"/>
            </a:solidFill>
            <a:prstDash val="solid"/>
            <a:round/>
            <a:headEnd type="none" w="sm" len="sm"/>
            <a:tailEnd type="none" w="sm" len="sm"/>
          </a:ln>
        </p:spPr>
        <p:txBody>
          <a:bodyPr spcFirstLastPara="1" wrap="square" lIns="106500" tIns="106500" rIns="106500" bIns="106500" anchor="ctr" anchorCtr="0">
            <a:noAutofit/>
          </a:bodyPr>
          <a:lstStyle/>
          <a:p>
            <a:pPr defTabSz="1219170">
              <a:buClr>
                <a:srgbClr val="000000"/>
              </a:buClr>
              <a:buSzPts val="1200"/>
            </a:pPr>
            <a:endParaRPr sz="1600" kern="0">
              <a:solidFill>
                <a:srgbClr val="000000"/>
              </a:solidFill>
              <a:latin typeface="Arial"/>
              <a:ea typeface="Arial"/>
              <a:cs typeface="Arial"/>
              <a:sym typeface="Arial"/>
            </a:endParaRPr>
          </a:p>
        </p:txBody>
      </p:sp>
      <p:sp>
        <p:nvSpPr>
          <p:cNvPr id="175" name="Google Shape;175;p23"/>
          <p:cNvSpPr txBox="1"/>
          <p:nvPr/>
        </p:nvSpPr>
        <p:spPr>
          <a:xfrm>
            <a:off x="257000" y="1100367"/>
            <a:ext cx="2008800" cy="2841443"/>
          </a:xfrm>
          <a:prstGeom prst="rect">
            <a:avLst/>
          </a:prstGeom>
          <a:noFill/>
          <a:ln>
            <a:noFill/>
          </a:ln>
        </p:spPr>
        <p:txBody>
          <a:bodyPr spcFirstLastPara="1" wrap="square" lIns="121900" tIns="121900" rIns="121900" bIns="121900" anchor="t" anchorCtr="0">
            <a:spAutoFit/>
          </a:bodyPr>
          <a:lstStyle/>
          <a:p>
            <a:pPr algn="r" defTabSz="1219170">
              <a:lnSpc>
                <a:spcPct val="115000"/>
              </a:lnSpc>
              <a:buClr>
                <a:srgbClr val="000000"/>
              </a:buClr>
            </a:pPr>
            <a:r>
              <a:rPr lang="en" sz="2933" b="1" kern="0">
                <a:solidFill>
                  <a:srgbClr val="000000"/>
                </a:solidFill>
                <a:highlight>
                  <a:srgbClr val="FFF2CC"/>
                </a:highlight>
                <a:latin typeface="Arial"/>
                <a:cs typeface="Arial"/>
                <a:sym typeface="Arial"/>
              </a:rPr>
              <a:t>The heart of the Stigma Index is advocacy</a:t>
            </a:r>
            <a:endParaRPr sz="2933" b="1" kern="0">
              <a:solidFill>
                <a:srgbClr val="000000"/>
              </a:solidFill>
              <a:highlight>
                <a:srgbClr val="FFF2CC"/>
              </a:highlight>
              <a:latin typeface="Arial"/>
              <a:cs typeface="Arial"/>
              <a:sym typeface="Aria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4" descr="C:\Trabajos Elena\2022\ICW Global\Plantilla Ppt\Plantilla PPT_Mesa de trabajo 1 copia 46.png"/>
          <p:cNvPicPr preferRelativeResize="0"/>
          <p:nvPr/>
        </p:nvPicPr>
        <p:blipFill rotWithShape="1">
          <a:blip r:embed="rId3">
            <a:alphaModFix/>
          </a:blip>
          <a:srcRect/>
          <a:stretch/>
        </p:blipFill>
        <p:spPr>
          <a:xfrm rot="10800000" flipH="1">
            <a:off x="1" y="-408232"/>
            <a:ext cx="12942276" cy="2322949"/>
          </a:xfrm>
          <a:prstGeom prst="rect">
            <a:avLst/>
          </a:prstGeom>
          <a:noFill/>
          <a:ln>
            <a:noFill/>
          </a:ln>
        </p:spPr>
      </p:pic>
      <p:sp>
        <p:nvSpPr>
          <p:cNvPr id="181" name="Google Shape;181;p24"/>
          <p:cNvSpPr txBox="1"/>
          <p:nvPr/>
        </p:nvSpPr>
        <p:spPr>
          <a:xfrm>
            <a:off x="335359" y="620688"/>
            <a:ext cx="11856800" cy="742504"/>
          </a:xfrm>
          <a:prstGeom prst="rect">
            <a:avLst/>
          </a:prstGeom>
          <a:noFill/>
          <a:ln>
            <a:noFill/>
          </a:ln>
        </p:spPr>
        <p:txBody>
          <a:bodyPr spcFirstLastPara="1" wrap="square" lIns="105500" tIns="52733" rIns="105500" bIns="52733" anchor="t" anchorCtr="0">
            <a:spAutoFit/>
          </a:bodyPr>
          <a:lstStyle/>
          <a:p>
            <a:pPr defTabSz="1219170">
              <a:buClr>
                <a:srgbClr val="000000"/>
              </a:buClr>
              <a:buSzPts val="3100"/>
            </a:pPr>
            <a:r>
              <a:rPr lang="en" sz="4133" b="1" kern="0">
                <a:solidFill>
                  <a:srgbClr val="000000"/>
                </a:solidFill>
                <a:latin typeface="Montserrat"/>
                <a:ea typeface="Montserrat"/>
                <a:cs typeface="Montserrat"/>
                <a:sym typeface="Montserrat"/>
              </a:rPr>
              <a:t>GAM indicators</a:t>
            </a:r>
            <a:endParaRPr sz="4133" b="1" kern="0">
              <a:solidFill>
                <a:srgbClr val="000000"/>
              </a:solidFill>
              <a:latin typeface="Montserrat"/>
              <a:ea typeface="Montserrat"/>
              <a:cs typeface="Montserrat"/>
              <a:sym typeface="Montserrat"/>
            </a:endParaRPr>
          </a:p>
        </p:txBody>
      </p:sp>
      <p:sp>
        <p:nvSpPr>
          <p:cNvPr id="182" name="Google Shape;182;p24"/>
          <p:cNvSpPr txBox="1"/>
          <p:nvPr/>
        </p:nvSpPr>
        <p:spPr>
          <a:xfrm>
            <a:off x="335367" y="1739201"/>
            <a:ext cx="11924400" cy="4651586"/>
          </a:xfrm>
          <a:prstGeom prst="rect">
            <a:avLst/>
          </a:prstGeom>
          <a:noFill/>
          <a:ln>
            <a:noFill/>
          </a:ln>
        </p:spPr>
        <p:txBody>
          <a:bodyPr spcFirstLastPara="1" wrap="square" lIns="105500" tIns="52733" rIns="105500" bIns="52733" anchor="t" anchorCtr="0">
            <a:spAutoFit/>
          </a:bodyPr>
          <a:lstStyle/>
          <a:p>
            <a:pPr marL="592652" indent="-575719" defTabSz="1219170">
              <a:buClr>
                <a:srgbClr val="000000"/>
              </a:buClr>
              <a:buSzPts val="2000"/>
              <a:buFont typeface="Noto Sans Symbols"/>
              <a:buChar char="⮚"/>
            </a:pPr>
            <a:r>
              <a:rPr lang="en" sz="2400" kern="0">
                <a:solidFill>
                  <a:srgbClr val="000000"/>
                </a:solidFill>
                <a:latin typeface="Montserrat"/>
                <a:ea typeface="Montserrat"/>
                <a:cs typeface="Montserrat"/>
                <a:sym typeface="Montserrat"/>
              </a:rPr>
              <a:t>The GAM indicators are survey questions that provide information on focus areas:</a:t>
            </a:r>
            <a:endParaRPr sz="1200" kern="0">
              <a:solidFill>
                <a:srgbClr val="000000"/>
              </a:solidFill>
              <a:latin typeface="Arial"/>
              <a:cs typeface="Arial"/>
              <a:sym typeface="Arial"/>
            </a:endParaRPr>
          </a:p>
          <a:p>
            <a:pPr marL="1185304" lvl="1" indent="-372524" defTabSz="1219170">
              <a:lnSpc>
                <a:spcPct val="90000"/>
              </a:lnSpc>
              <a:spcBef>
                <a:spcPts val="400"/>
              </a:spcBef>
              <a:buClr>
                <a:srgbClr val="000000"/>
              </a:buClr>
              <a:buSzPts val="1600"/>
              <a:buFont typeface="Arial"/>
              <a:buChar char="•"/>
            </a:pPr>
            <a:r>
              <a:rPr lang="en" sz="1867" kern="0">
                <a:solidFill>
                  <a:srgbClr val="7F7F7F"/>
                </a:solidFill>
                <a:latin typeface="Montserrat"/>
                <a:ea typeface="Montserrat"/>
                <a:cs typeface="Montserrat"/>
                <a:sym typeface="Montserrat"/>
              </a:rPr>
              <a:t>HIV/AIDS prevention, transmission, testing, treatment</a:t>
            </a:r>
            <a:endParaRPr sz="1200" kern="0">
              <a:solidFill>
                <a:srgbClr val="000000"/>
              </a:solidFill>
              <a:latin typeface="Arial"/>
              <a:cs typeface="Arial"/>
              <a:sym typeface="Arial"/>
            </a:endParaRPr>
          </a:p>
          <a:p>
            <a:pPr marL="1185304" lvl="1" indent="-372524" defTabSz="1219170">
              <a:lnSpc>
                <a:spcPct val="90000"/>
              </a:lnSpc>
              <a:spcBef>
                <a:spcPts val="400"/>
              </a:spcBef>
              <a:buClr>
                <a:srgbClr val="000000"/>
              </a:buClr>
              <a:buSzPts val="1600"/>
              <a:buFont typeface="Arial"/>
              <a:buChar char="•"/>
            </a:pPr>
            <a:r>
              <a:rPr lang="en" sz="1867" kern="0">
                <a:solidFill>
                  <a:srgbClr val="7F7F7F"/>
                </a:solidFill>
                <a:latin typeface="Montserrat"/>
                <a:ea typeface="Montserrat"/>
                <a:cs typeface="Montserrat"/>
                <a:sym typeface="Montserrat"/>
              </a:rPr>
              <a:t>Gender equality and empowerment, community leadership, human rights, stigma, discrimination</a:t>
            </a:r>
            <a:endParaRPr sz="1200" kern="0">
              <a:solidFill>
                <a:srgbClr val="000000"/>
              </a:solidFill>
              <a:latin typeface="Arial"/>
              <a:cs typeface="Arial"/>
              <a:sym typeface="Arial"/>
            </a:endParaRPr>
          </a:p>
          <a:p>
            <a:pPr marL="1185304" lvl="1" indent="-372524" defTabSz="1219170">
              <a:lnSpc>
                <a:spcPct val="90000"/>
              </a:lnSpc>
              <a:spcBef>
                <a:spcPts val="400"/>
              </a:spcBef>
              <a:buClr>
                <a:srgbClr val="000000"/>
              </a:buClr>
              <a:buSzPts val="1600"/>
              <a:buFont typeface="Arial"/>
              <a:buChar char="•"/>
            </a:pPr>
            <a:r>
              <a:rPr lang="en" sz="1867" kern="0">
                <a:solidFill>
                  <a:srgbClr val="7F7F7F"/>
                </a:solidFill>
                <a:latin typeface="Montserrat"/>
                <a:ea typeface="Montserrat"/>
                <a:cs typeface="Montserrat"/>
                <a:sym typeface="Montserrat"/>
              </a:rPr>
              <a:t>Health coverage and integration, investment and resources</a:t>
            </a:r>
            <a:endParaRPr sz="1200" kern="0">
              <a:solidFill>
                <a:srgbClr val="000000"/>
              </a:solidFill>
              <a:latin typeface="Arial"/>
              <a:cs typeface="Arial"/>
              <a:sym typeface="Arial"/>
            </a:endParaRPr>
          </a:p>
          <a:p>
            <a:pPr marL="1049840" defTabSz="1219170">
              <a:lnSpc>
                <a:spcPct val="90000"/>
              </a:lnSpc>
              <a:spcBef>
                <a:spcPts val="400"/>
              </a:spcBef>
              <a:buClr>
                <a:srgbClr val="000000"/>
              </a:buClr>
            </a:pPr>
            <a:endParaRPr sz="1200" kern="0">
              <a:solidFill>
                <a:srgbClr val="000000"/>
              </a:solidFill>
              <a:latin typeface="Arial"/>
              <a:cs typeface="Arial"/>
              <a:sym typeface="Arial"/>
            </a:endParaRPr>
          </a:p>
          <a:p>
            <a:pPr marL="592652" indent="-575719" defTabSz="1219170">
              <a:buClr>
                <a:srgbClr val="000000"/>
              </a:buClr>
              <a:buSzPts val="2000"/>
              <a:buFont typeface="Noto Sans Symbols"/>
              <a:buChar char="⮚"/>
            </a:pPr>
            <a:r>
              <a:rPr lang="en" sz="2400" kern="0">
                <a:solidFill>
                  <a:srgbClr val="000000"/>
                </a:solidFill>
                <a:latin typeface="Montserrat"/>
                <a:ea typeface="Montserrat"/>
                <a:cs typeface="Montserrat"/>
                <a:sym typeface="Montserrat"/>
              </a:rPr>
              <a:t>The GAM indicators are updated yearly as needed</a:t>
            </a:r>
            <a:endParaRPr sz="1200" kern="0">
              <a:solidFill>
                <a:srgbClr val="000000"/>
              </a:solidFill>
              <a:latin typeface="Arial"/>
              <a:cs typeface="Arial"/>
              <a:sym typeface="Arial"/>
            </a:endParaRPr>
          </a:p>
          <a:p>
            <a:pPr marL="524920" defTabSz="1219170">
              <a:buClr>
                <a:srgbClr val="000000"/>
              </a:buClr>
            </a:pPr>
            <a:endParaRPr sz="1200" kern="0">
              <a:solidFill>
                <a:srgbClr val="000000"/>
              </a:solidFill>
              <a:latin typeface="Arial"/>
              <a:cs typeface="Arial"/>
              <a:sym typeface="Arial"/>
            </a:endParaRPr>
          </a:p>
          <a:p>
            <a:pPr marL="592652" indent="-575719" defTabSz="1219170">
              <a:buClr>
                <a:srgbClr val="000000"/>
              </a:buClr>
              <a:buSzPts val="2000"/>
              <a:buFont typeface="Noto Sans Symbols"/>
              <a:buChar char="⮚"/>
            </a:pPr>
            <a:r>
              <a:rPr lang="en" sz="2400" kern="0">
                <a:solidFill>
                  <a:srgbClr val="000000"/>
                </a:solidFill>
                <a:latin typeface="Montserrat"/>
                <a:ea typeface="Montserrat"/>
                <a:cs typeface="Montserrat"/>
                <a:sym typeface="Montserrat"/>
              </a:rPr>
              <a:t>The information provided by the GAM indicators is enriched by the National Commitments and Policy Instrument, which reports on local laws and policies in countries where the indicators are collected</a:t>
            </a:r>
            <a:endParaRPr sz="2400" kern="0">
              <a:solidFill>
                <a:srgbClr val="000000"/>
              </a:solidFill>
              <a:latin typeface="Montserrat"/>
              <a:ea typeface="Montserrat"/>
              <a:cs typeface="Montserrat"/>
              <a:sym typeface="Montserrat"/>
            </a:endParaRPr>
          </a:p>
          <a:p>
            <a:pPr marL="524920" defTabSz="1219170">
              <a:buClr>
                <a:srgbClr val="000000"/>
              </a:buClr>
            </a:pPr>
            <a:endParaRPr sz="2400" kern="0">
              <a:solidFill>
                <a:srgbClr val="000000"/>
              </a:solidFill>
              <a:latin typeface="Montserrat"/>
              <a:ea typeface="Montserrat"/>
              <a:cs typeface="Montserrat"/>
              <a:sym typeface="Montserrat"/>
            </a:endParaRPr>
          </a:p>
          <a:p>
            <a:pPr marL="592652" indent="-558786" defTabSz="1219170">
              <a:buClr>
                <a:srgbClr val="000000"/>
              </a:buClr>
              <a:buSzPts val="1800"/>
              <a:buFont typeface="Montserrat"/>
              <a:buChar char="⮚"/>
            </a:pPr>
            <a:r>
              <a:rPr lang="en" sz="2400" kern="0">
                <a:solidFill>
                  <a:srgbClr val="000000"/>
                </a:solidFill>
                <a:latin typeface="Montserrat"/>
                <a:ea typeface="Montserrat"/>
                <a:cs typeface="Montserrat"/>
                <a:sym typeface="Montserrat"/>
              </a:rPr>
              <a:t>The PLHIV Stigma Index 2.0 gives data to four GAM indicators.</a:t>
            </a:r>
            <a:endParaRPr sz="2400" kern="0">
              <a:solidFill>
                <a:srgbClr val="000000"/>
              </a:solidFill>
              <a:latin typeface="Montserrat"/>
              <a:ea typeface="Montserrat"/>
              <a:cs typeface="Montserrat"/>
              <a:sym typeface="Montserrat"/>
            </a:endParaRPr>
          </a:p>
        </p:txBody>
      </p:sp>
      <p:sp>
        <p:nvSpPr>
          <p:cNvPr id="183" name="Google Shape;183;p24"/>
          <p:cNvSpPr txBox="1"/>
          <p:nvPr/>
        </p:nvSpPr>
        <p:spPr>
          <a:xfrm>
            <a:off x="9034017" y="599355"/>
            <a:ext cx="818400" cy="352717"/>
          </a:xfrm>
          <a:prstGeom prst="rect">
            <a:avLst/>
          </a:prstGeom>
          <a:noFill/>
          <a:ln>
            <a:noFill/>
          </a:ln>
        </p:spPr>
        <p:txBody>
          <a:bodyPr spcFirstLastPara="1" wrap="square" lIns="105500" tIns="52733" rIns="105500" bIns="52733" anchor="t" anchorCtr="0">
            <a:spAutoFit/>
          </a:bodyPr>
          <a:lstStyle/>
          <a:p>
            <a:pPr defTabSz="1219170">
              <a:buClr>
                <a:srgbClr val="000000"/>
              </a:buClr>
            </a:pPr>
            <a:r>
              <a:rPr lang="en" sz="1600" kern="0">
                <a:solidFill>
                  <a:srgbClr val="000000"/>
                </a:solidFill>
                <a:latin typeface="Montserrat"/>
                <a:ea typeface="Montserrat"/>
                <a:cs typeface="Montserrat"/>
                <a:sym typeface="Montserrat"/>
              </a:rPr>
              <a:t>1, 3</a:t>
            </a:r>
            <a:endParaRPr sz="1600" kern="0">
              <a:solidFill>
                <a:srgbClr val="000000"/>
              </a:solidFill>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643F5-B697-6BCE-51D7-830AC1688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7AAC5-9725-0807-AE04-EAD0CACA7FF7}"/>
              </a:ext>
            </a:extLst>
          </p:cNvPr>
          <p:cNvSpPr>
            <a:spLocks noGrp="1"/>
          </p:cNvSpPr>
          <p:nvPr>
            <p:ph type="title"/>
          </p:nvPr>
        </p:nvSpPr>
        <p:spPr>
          <a:xfrm>
            <a:off x="442913" y="1401624"/>
            <a:ext cx="6192838" cy="1260000"/>
          </a:xfrm>
        </p:spPr>
        <p:txBody>
          <a:bodyPr anchor="t">
            <a:normAutofit/>
          </a:bodyPr>
          <a:lstStyle/>
          <a:p>
            <a:r>
              <a:rPr lang="en-US" dirty="0"/>
              <a:t>Principles of Good Communication</a:t>
            </a:r>
            <a:endParaRPr lang="en-ZM" dirty="0"/>
          </a:p>
        </p:txBody>
      </p:sp>
      <p:sp>
        <p:nvSpPr>
          <p:cNvPr id="3" name="Content Placeholder 2">
            <a:extLst>
              <a:ext uri="{FF2B5EF4-FFF2-40B4-BE49-F238E27FC236}">
                <a16:creationId xmlns:a16="http://schemas.microsoft.com/office/drawing/2014/main" id="{E7B08B9A-3C23-77F8-CE39-54AC34A29DFE}"/>
              </a:ext>
            </a:extLst>
          </p:cNvPr>
          <p:cNvSpPr>
            <a:spLocks noGrp="1"/>
          </p:cNvSpPr>
          <p:nvPr>
            <p:ph idx="1"/>
          </p:nvPr>
        </p:nvSpPr>
        <p:spPr>
          <a:xfrm>
            <a:off x="442913" y="2766059"/>
            <a:ext cx="6192837" cy="3291841"/>
          </a:xfrm>
        </p:spPr>
        <p:txBody>
          <a:bodyPr anchor="t">
            <a:normAutofit/>
          </a:bodyPr>
          <a:lstStyle/>
          <a:p>
            <a:pPr marL="0" indent="0">
              <a:spcAft>
                <a:spcPts val="600"/>
              </a:spcAft>
              <a:buNone/>
            </a:pPr>
            <a:endParaRPr lang="en-US" dirty="0"/>
          </a:p>
          <a:p>
            <a:pPr marL="0" indent="0">
              <a:spcAft>
                <a:spcPts val="600"/>
              </a:spcAft>
              <a:buNone/>
            </a:pPr>
            <a:r>
              <a:rPr lang="en-US" dirty="0"/>
              <a:t>1) Building rapport</a:t>
            </a:r>
          </a:p>
          <a:p>
            <a:pPr marL="0" indent="0">
              <a:spcAft>
                <a:spcPts val="600"/>
              </a:spcAft>
              <a:buNone/>
            </a:pPr>
            <a:endParaRPr lang="en-US" dirty="0"/>
          </a:p>
          <a:p>
            <a:pPr marL="0" indent="0">
              <a:spcAft>
                <a:spcPts val="600"/>
              </a:spcAft>
              <a:buNone/>
            </a:pPr>
            <a:r>
              <a:rPr lang="en-US" dirty="0"/>
              <a:t>2) Active listening </a:t>
            </a:r>
          </a:p>
          <a:p>
            <a:pPr marL="0" indent="0">
              <a:spcAft>
                <a:spcPts val="600"/>
              </a:spcAft>
              <a:buNone/>
            </a:pPr>
            <a:endParaRPr lang="en-US" dirty="0"/>
          </a:p>
          <a:p>
            <a:pPr marL="0" indent="0">
              <a:spcAft>
                <a:spcPts val="600"/>
              </a:spcAft>
              <a:buNone/>
            </a:pPr>
            <a:r>
              <a:rPr lang="en-US" dirty="0"/>
              <a:t>3) Asking good questions</a:t>
            </a:r>
          </a:p>
          <a:p>
            <a:pPr marL="0" indent="0">
              <a:spcAft>
                <a:spcPts val="600"/>
              </a:spcAft>
              <a:buNone/>
            </a:pPr>
            <a:endParaRPr lang="en-US" dirty="0"/>
          </a:p>
          <a:p>
            <a:pPr marL="0" indent="0">
              <a:spcAft>
                <a:spcPts val="600"/>
              </a:spcAft>
              <a:buNone/>
            </a:pPr>
            <a:r>
              <a:rPr lang="en-US" dirty="0"/>
              <a:t>4) Giving good information</a:t>
            </a:r>
          </a:p>
          <a:p>
            <a:pPr marL="657860" lvl="1" indent="-246380" eaLnBrk="1" hangingPunct="1">
              <a:spcAft>
                <a:spcPts val="600"/>
              </a:spcAft>
            </a:pPr>
            <a:endParaRPr lang="en-GB" altLang="ja-JP" dirty="0"/>
          </a:p>
        </p:txBody>
      </p:sp>
      <p:sp>
        <p:nvSpPr>
          <p:cNvPr id="4" name="Date Placeholder 3">
            <a:extLst>
              <a:ext uri="{FF2B5EF4-FFF2-40B4-BE49-F238E27FC236}">
                <a16:creationId xmlns:a16="http://schemas.microsoft.com/office/drawing/2014/main" id="{88D329D5-C369-A0BF-69AC-DEB54036CC1D}"/>
              </a:ext>
            </a:extLst>
          </p:cNvPr>
          <p:cNvSpPr>
            <a:spLocks noGrp="1"/>
          </p:cNvSpPr>
          <p:nvPr>
            <p:ph type="dt" sz="half" idx="10"/>
          </p:nvPr>
        </p:nvSpPr>
        <p:spPr>
          <a:xfrm>
            <a:off x="442913" y="6276101"/>
            <a:ext cx="3130867" cy="244317"/>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a:ln>
                  <a:noFill/>
                </a:ln>
                <a:effectLst/>
                <a:uLnTx/>
                <a:uFillTx/>
              </a:rPr>
              <a:t>Njekwa Mukamba</a:t>
            </a:r>
          </a:p>
        </p:txBody>
      </p:sp>
      <p:sp>
        <p:nvSpPr>
          <p:cNvPr id="5" name="Footer Placeholder 4">
            <a:extLst>
              <a:ext uri="{FF2B5EF4-FFF2-40B4-BE49-F238E27FC236}">
                <a16:creationId xmlns:a16="http://schemas.microsoft.com/office/drawing/2014/main" id="{31BF6F6D-80D3-6E84-1A3E-CACCD3886669}"/>
              </a:ext>
            </a:extLst>
          </p:cNvPr>
          <p:cNvSpPr>
            <a:spLocks noGrp="1"/>
          </p:cNvSpPr>
          <p:nvPr>
            <p:ph type="ftr" sz="quarter" idx="11"/>
          </p:nvPr>
        </p:nvSpPr>
        <p:spPr>
          <a:xfrm>
            <a:off x="3725863" y="6276101"/>
            <a:ext cx="2909887" cy="244317"/>
          </a:xfrm>
        </p:spPr>
        <p:txBody>
          <a:bodyPr wrap="none"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pic>
        <p:nvPicPr>
          <p:cNvPr id="8" name="Picture 7" descr="Close up image of hands applauding">
            <a:extLst>
              <a:ext uri="{FF2B5EF4-FFF2-40B4-BE49-F238E27FC236}">
                <a16:creationId xmlns:a16="http://schemas.microsoft.com/office/drawing/2014/main" id="{EDB18FAF-E1DE-273E-CF48-0AAE841D92CC}"/>
              </a:ext>
            </a:extLst>
          </p:cNvPr>
          <p:cNvPicPr>
            <a:picLocks noChangeAspect="1"/>
          </p:cNvPicPr>
          <p:nvPr/>
        </p:nvPicPr>
        <p:blipFill>
          <a:blip r:embed="rId3" cstate="email">
            <a:extLst>
              <a:ext uri="{28A0092B-C50C-407E-A947-70E740481C1C}">
                <a14:useLocalDpi xmlns:a14="http://schemas.microsoft.com/office/drawing/2010/main"/>
              </a:ext>
            </a:extLst>
          </a:blip>
          <a:srcRect b="-1"/>
          <a:stretch/>
        </p:blipFill>
        <p:spPr>
          <a:xfrm>
            <a:off x="6996113" y="10"/>
            <a:ext cx="5195887" cy="6857990"/>
          </a:xfrm>
          <a:prstGeom prst="rect">
            <a:avLst/>
          </a:prstGeom>
          <a:noFill/>
        </p:spPr>
      </p:pic>
    </p:spTree>
    <p:extLst>
      <p:ext uri="{BB962C8B-B14F-4D97-AF65-F5344CB8AC3E}">
        <p14:creationId xmlns:p14="http://schemas.microsoft.com/office/powerpoint/2010/main" val="178236051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5" descr="C:\Trabajos Elena\2022\ICW Global\Plantilla Ppt\Plantilla PPT_Mesa de trabajo 1 copia 46.png"/>
          <p:cNvPicPr preferRelativeResize="0"/>
          <p:nvPr/>
        </p:nvPicPr>
        <p:blipFill rotWithShape="1">
          <a:blip r:embed="rId3">
            <a:alphaModFix/>
          </a:blip>
          <a:srcRect/>
          <a:stretch/>
        </p:blipFill>
        <p:spPr>
          <a:xfrm rot="10800000" flipH="1">
            <a:off x="1" y="-408232"/>
            <a:ext cx="12942276" cy="2322949"/>
          </a:xfrm>
          <a:prstGeom prst="rect">
            <a:avLst/>
          </a:prstGeom>
          <a:noFill/>
          <a:ln>
            <a:noFill/>
          </a:ln>
          <a:effectLst>
            <a:outerShdw blurRad="57150" dist="19050" dir="5400000" algn="bl" rotWithShape="0">
              <a:srgbClr val="000000">
                <a:alpha val="50000"/>
              </a:srgbClr>
            </a:outerShdw>
          </a:effectLst>
        </p:spPr>
      </p:pic>
      <p:sp>
        <p:nvSpPr>
          <p:cNvPr id="189" name="Google Shape;189;p25"/>
          <p:cNvSpPr txBox="1"/>
          <p:nvPr/>
        </p:nvSpPr>
        <p:spPr>
          <a:xfrm>
            <a:off x="369159" y="291855"/>
            <a:ext cx="11856800" cy="742504"/>
          </a:xfrm>
          <a:prstGeom prst="rect">
            <a:avLst/>
          </a:prstGeom>
          <a:noFill/>
          <a:ln>
            <a:noFill/>
          </a:ln>
        </p:spPr>
        <p:txBody>
          <a:bodyPr spcFirstLastPara="1" wrap="square" lIns="105500" tIns="52733" rIns="105500" bIns="52733" anchor="t" anchorCtr="0">
            <a:spAutoFit/>
          </a:bodyPr>
          <a:lstStyle/>
          <a:p>
            <a:pPr defTabSz="1219170">
              <a:buClr>
                <a:srgbClr val="000000"/>
              </a:buClr>
              <a:buSzPts val="3100"/>
            </a:pPr>
            <a:r>
              <a:rPr lang="en" sz="4133" b="1" kern="0">
                <a:solidFill>
                  <a:srgbClr val="000000"/>
                </a:solidFill>
                <a:latin typeface="Montserrat"/>
                <a:ea typeface="Montserrat"/>
                <a:cs typeface="Montserrat"/>
                <a:sym typeface="Montserrat"/>
              </a:rPr>
              <a:t>Who has done the study?</a:t>
            </a:r>
            <a:endParaRPr sz="4133" b="1" kern="0">
              <a:solidFill>
                <a:srgbClr val="000000"/>
              </a:solidFill>
              <a:latin typeface="Montserrat"/>
              <a:ea typeface="Montserrat"/>
              <a:cs typeface="Montserrat"/>
              <a:sym typeface="Montserrat"/>
            </a:endParaRPr>
          </a:p>
        </p:txBody>
      </p:sp>
      <p:sp>
        <p:nvSpPr>
          <p:cNvPr id="190" name="Google Shape;190;p25"/>
          <p:cNvSpPr txBox="1"/>
          <p:nvPr/>
        </p:nvSpPr>
        <p:spPr>
          <a:xfrm>
            <a:off x="335367" y="1739201"/>
            <a:ext cx="11924400" cy="4112721"/>
          </a:xfrm>
          <a:prstGeom prst="rect">
            <a:avLst/>
          </a:prstGeom>
          <a:noFill/>
          <a:ln>
            <a:noFill/>
          </a:ln>
        </p:spPr>
        <p:txBody>
          <a:bodyPr spcFirstLastPara="1" wrap="square" lIns="105500" tIns="52733" rIns="105500" bIns="52733" anchor="t" anchorCtr="0">
            <a:spAutoFit/>
          </a:bodyPr>
          <a:lstStyle/>
          <a:p>
            <a:pPr marL="524920" defTabSz="1219170">
              <a:lnSpc>
                <a:spcPct val="125454"/>
              </a:lnSpc>
              <a:buClr>
                <a:srgbClr val="000000"/>
              </a:buClr>
            </a:pPr>
            <a:endParaRPr sz="2400" kern="0">
              <a:solidFill>
                <a:srgbClr val="000000"/>
              </a:solidFill>
              <a:latin typeface="Arial"/>
              <a:cs typeface="Arial"/>
              <a:sym typeface="Arial"/>
            </a:endParaRPr>
          </a:p>
          <a:p>
            <a:pPr marL="524920" indent="-457189" defTabSz="1219170">
              <a:lnSpc>
                <a:spcPct val="125454"/>
              </a:lnSpc>
              <a:spcBef>
                <a:spcPts val="1067"/>
              </a:spcBef>
              <a:buClr>
                <a:srgbClr val="000000"/>
              </a:buClr>
              <a:buSzPts val="2400"/>
              <a:buFont typeface="Montserrat"/>
              <a:buChar char="⮚"/>
            </a:pPr>
            <a:r>
              <a:rPr lang="en" sz="2400" kern="0">
                <a:solidFill>
                  <a:srgbClr val="000000"/>
                </a:solidFill>
                <a:latin typeface="Arial"/>
                <a:cs typeface="Arial"/>
                <a:sym typeface="Arial"/>
              </a:rPr>
              <a:t>Botswana (2022)</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Cameroon (2024)</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Côte d’Ivoire (2021)</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Ghana (2024)</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Kenya (2021) (2025)</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Malawi (2025)</a:t>
            </a:r>
            <a:endParaRPr sz="2400" kern="0">
              <a:solidFill>
                <a:srgbClr val="000000"/>
              </a:solidFill>
              <a:latin typeface="Arial"/>
              <a:cs typeface="Arial"/>
              <a:sym typeface="Arial"/>
            </a:endParaRPr>
          </a:p>
          <a:p>
            <a:pPr defTabSz="1219170">
              <a:spcBef>
                <a:spcPts val="1067"/>
              </a:spcBef>
              <a:buClr>
                <a:srgbClr val="000000"/>
              </a:buClr>
            </a:pPr>
            <a:endParaRPr sz="3200" kern="0">
              <a:solidFill>
                <a:srgbClr val="000000"/>
              </a:solidFill>
              <a:latin typeface="Montserrat"/>
              <a:ea typeface="Montserrat"/>
              <a:cs typeface="Montserrat"/>
              <a:sym typeface="Montserrat"/>
            </a:endParaRPr>
          </a:p>
        </p:txBody>
      </p:sp>
      <p:sp>
        <p:nvSpPr>
          <p:cNvPr id="191" name="Google Shape;191;p25"/>
          <p:cNvSpPr txBox="1"/>
          <p:nvPr/>
        </p:nvSpPr>
        <p:spPr>
          <a:xfrm>
            <a:off x="9034017" y="599355"/>
            <a:ext cx="818400" cy="352717"/>
          </a:xfrm>
          <a:prstGeom prst="rect">
            <a:avLst/>
          </a:prstGeom>
          <a:noFill/>
          <a:ln>
            <a:noFill/>
          </a:ln>
        </p:spPr>
        <p:txBody>
          <a:bodyPr spcFirstLastPara="1" wrap="square" lIns="105500" tIns="52733" rIns="105500" bIns="52733" anchor="t" anchorCtr="0">
            <a:spAutoFit/>
          </a:bodyPr>
          <a:lstStyle/>
          <a:p>
            <a:pPr defTabSz="1219170">
              <a:buClr>
                <a:srgbClr val="000000"/>
              </a:buClr>
            </a:pPr>
            <a:r>
              <a:rPr lang="en" sz="1600" kern="0">
                <a:solidFill>
                  <a:srgbClr val="000000"/>
                </a:solidFill>
                <a:latin typeface="Montserrat"/>
                <a:ea typeface="Montserrat"/>
                <a:cs typeface="Montserrat"/>
                <a:sym typeface="Montserrat"/>
              </a:rPr>
              <a:t>1, 3</a:t>
            </a:r>
            <a:endParaRPr sz="1600" kern="0">
              <a:solidFill>
                <a:srgbClr val="000000"/>
              </a:solidFill>
              <a:latin typeface="Arial"/>
              <a:cs typeface="Arial"/>
              <a:sym typeface="Arial"/>
            </a:endParaRPr>
          </a:p>
        </p:txBody>
      </p:sp>
      <p:sp>
        <p:nvSpPr>
          <p:cNvPr id="192" name="Google Shape;192;p25"/>
          <p:cNvSpPr txBox="1"/>
          <p:nvPr/>
        </p:nvSpPr>
        <p:spPr>
          <a:xfrm>
            <a:off x="5282800" y="1739201"/>
            <a:ext cx="11924400" cy="4112721"/>
          </a:xfrm>
          <a:prstGeom prst="rect">
            <a:avLst/>
          </a:prstGeom>
          <a:noFill/>
          <a:ln>
            <a:noFill/>
          </a:ln>
        </p:spPr>
        <p:txBody>
          <a:bodyPr spcFirstLastPara="1" wrap="square" lIns="105500" tIns="52733" rIns="105500" bIns="52733" anchor="t" anchorCtr="0">
            <a:spAutoFit/>
          </a:bodyPr>
          <a:lstStyle/>
          <a:p>
            <a:pPr defTabSz="1219170">
              <a:lnSpc>
                <a:spcPct val="125454"/>
              </a:lnSpc>
              <a:buClr>
                <a:srgbClr val="000000"/>
              </a:buClr>
            </a:pPr>
            <a:endParaRPr sz="2400" kern="0">
              <a:solidFill>
                <a:srgbClr val="000000"/>
              </a:solidFill>
              <a:latin typeface="Arial"/>
              <a:cs typeface="Arial"/>
              <a:sym typeface="Arial"/>
            </a:endParaRPr>
          </a:p>
          <a:p>
            <a:pPr marL="524920" indent="-457189" defTabSz="1219170">
              <a:lnSpc>
                <a:spcPct val="125454"/>
              </a:lnSpc>
              <a:spcBef>
                <a:spcPts val="1067"/>
              </a:spcBef>
              <a:buClr>
                <a:srgbClr val="000000"/>
              </a:buClr>
              <a:buSzPts val="2400"/>
              <a:buFont typeface="Montserrat"/>
              <a:buChar char="⮚"/>
            </a:pPr>
            <a:r>
              <a:rPr lang="en" sz="2400" kern="0">
                <a:solidFill>
                  <a:srgbClr val="000000"/>
                </a:solidFill>
                <a:latin typeface="Arial"/>
                <a:cs typeface="Arial"/>
                <a:sym typeface="Arial"/>
              </a:rPr>
              <a:t>Nigeria (2021)</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South Africa (2025)</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Tanzania (2025)</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Uganda</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Zambia (2023)</a:t>
            </a:r>
            <a:endParaRPr sz="2400" kern="0">
              <a:solidFill>
                <a:srgbClr val="000000"/>
              </a:solidFill>
              <a:latin typeface="Arial"/>
              <a:cs typeface="Arial"/>
              <a:sym typeface="Arial"/>
            </a:endParaRPr>
          </a:p>
          <a:p>
            <a:pPr marL="524920" indent="-457189" defTabSz="1219170">
              <a:lnSpc>
                <a:spcPct val="125454"/>
              </a:lnSpc>
              <a:buClr>
                <a:srgbClr val="000000"/>
              </a:buClr>
              <a:buSzPts val="2400"/>
              <a:buFont typeface="Montserrat"/>
              <a:buChar char="⮚"/>
            </a:pPr>
            <a:r>
              <a:rPr lang="en" sz="2400" kern="0">
                <a:solidFill>
                  <a:srgbClr val="000000"/>
                </a:solidFill>
                <a:latin typeface="Arial"/>
                <a:cs typeface="Arial"/>
                <a:sym typeface="Arial"/>
              </a:rPr>
              <a:t>Zimbabwe  (2022)</a:t>
            </a:r>
            <a:endParaRPr sz="2400" kern="0">
              <a:solidFill>
                <a:srgbClr val="000000"/>
              </a:solidFill>
              <a:latin typeface="Arial"/>
              <a:cs typeface="Arial"/>
              <a:sym typeface="Arial"/>
            </a:endParaRPr>
          </a:p>
          <a:p>
            <a:pPr defTabSz="1219170">
              <a:spcBef>
                <a:spcPts val="1067"/>
              </a:spcBef>
              <a:buClr>
                <a:srgbClr val="000000"/>
              </a:buClr>
            </a:pPr>
            <a:endParaRPr sz="3200" kern="0">
              <a:solidFill>
                <a:srgbClr val="000000"/>
              </a:solidFill>
              <a:latin typeface="Montserrat"/>
              <a:ea typeface="Montserrat"/>
              <a:cs typeface="Montserrat"/>
              <a:sym typeface="Montserrat"/>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pic>
        <p:nvPicPr>
          <p:cNvPr id="197" name="Google Shape;197;p26" descr="C:\Trabajos Elena\2022\Stigma Index Academy\Presentación Elementos-09.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8378808">
            <a:off x="-997647" y="-1113588"/>
            <a:ext cx="2571937" cy="3693613"/>
          </a:xfrm>
          <a:prstGeom prst="rect">
            <a:avLst/>
          </a:prstGeom>
          <a:noFill/>
          <a:ln>
            <a:noFill/>
          </a:ln>
        </p:spPr>
      </p:pic>
      <p:pic>
        <p:nvPicPr>
          <p:cNvPr id="198" name="Google Shape;198;p26" descr="C:\Trabajos Elena\2022\Stigma Index Academy\Presentación Elementos-19.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0800000" flipH="1">
            <a:off x="9050369" y="-197037"/>
            <a:ext cx="3251633" cy="924065"/>
          </a:xfrm>
          <a:prstGeom prst="rect">
            <a:avLst/>
          </a:prstGeom>
          <a:noFill/>
          <a:ln>
            <a:noFill/>
          </a:ln>
        </p:spPr>
      </p:pic>
      <p:sp>
        <p:nvSpPr>
          <p:cNvPr id="199" name="Google Shape;199;p26"/>
          <p:cNvSpPr txBox="1"/>
          <p:nvPr/>
        </p:nvSpPr>
        <p:spPr>
          <a:xfrm>
            <a:off x="1475800" y="727034"/>
            <a:ext cx="7890800" cy="738609"/>
          </a:xfrm>
          <a:prstGeom prst="rect">
            <a:avLst/>
          </a:prstGeom>
          <a:noFill/>
          <a:ln>
            <a:noFill/>
          </a:ln>
        </p:spPr>
        <p:txBody>
          <a:bodyPr spcFirstLastPara="1" wrap="square" lIns="121900" tIns="60933" rIns="121900" bIns="60933" anchor="t" anchorCtr="0">
            <a:spAutoFit/>
          </a:bodyPr>
          <a:lstStyle/>
          <a:p>
            <a:pPr defTabSz="1219170">
              <a:buClr>
                <a:srgbClr val="000000"/>
              </a:buClr>
              <a:buSzPts val="1100"/>
            </a:pPr>
            <a:r>
              <a:rPr lang="en" sz="4000" b="1" kern="0">
                <a:solidFill>
                  <a:srgbClr val="B2A0C7"/>
                </a:solidFill>
                <a:latin typeface="Montserrat"/>
                <a:ea typeface="Montserrat"/>
                <a:cs typeface="Montserrat"/>
                <a:sym typeface="Montserrat"/>
              </a:rPr>
              <a:t>Tools and Capacity Building</a:t>
            </a:r>
            <a:endParaRPr sz="4000" b="1" kern="0">
              <a:solidFill>
                <a:srgbClr val="B2A0C7"/>
              </a:solidFill>
              <a:latin typeface="Montserrat"/>
              <a:ea typeface="Montserrat"/>
              <a:cs typeface="Montserrat"/>
              <a:sym typeface="Montserrat"/>
            </a:endParaRPr>
          </a:p>
        </p:txBody>
      </p:sp>
      <p:sp>
        <p:nvSpPr>
          <p:cNvPr id="200" name="Google Shape;200;p26"/>
          <p:cNvSpPr txBox="1"/>
          <p:nvPr/>
        </p:nvSpPr>
        <p:spPr>
          <a:xfrm>
            <a:off x="0" y="1"/>
            <a:ext cx="4000000" cy="81249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2400"/>
            </a:pPr>
            <a:endParaRPr sz="3200" kern="0">
              <a:solidFill>
                <a:srgbClr val="000000"/>
              </a:solidFill>
              <a:latin typeface="Verdana"/>
              <a:ea typeface="Verdana"/>
              <a:cs typeface="Verdana"/>
              <a:sym typeface="Verdana"/>
            </a:endParaRPr>
          </a:p>
        </p:txBody>
      </p:sp>
      <p:pic>
        <p:nvPicPr>
          <p:cNvPr id="201" name="Google Shape;201;p2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01614" y="2198852"/>
            <a:ext cx="2873421" cy="4045865"/>
          </a:xfrm>
          <a:prstGeom prst="rect">
            <a:avLst/>
          </a:prstGeom>
          <a:noFill/>
          <a:ln>
            <a:noFill/>
          </a:ln>
          <a:effectLst>
            <a:outerShdw blurRad="57150" dist="19050" dir="5400000" algn="bl" rotWithShape="0">
              <a:srgbClr val="000000">
                <a:alpha val="50000"/>
              </a:srgbClr>
            </a:outerShdw>
          </a:effectLst>
        </p:spPr>
      </p:pic>
      <p:pic>
        <p:nvPicPr>
          <p:cNvPr id="202" name="Google Shape;202;p2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92167" y="4118233"/>
            <a:ext cx="3381167" cy="2379432"/>
          </a:xfrm>
          <a:prstGeom prst="rect">
            <a:avLst/>
          </a:prstGeom>
          <a:noFill/>
          <a:ln>
            <a:noFill/>
          </a:ln>
          <a:effectLst>
            <a:outerShdw blurRad="57150" dist="19050" dir="5400000" algn="bl" rotWithShape="0">
              <a:srgbClr val="000000">
                <a:alpha val="50000"/>
              </a:srgbClr>
            </a:outerShdw>
          </a:effectLst>
        </p:spPr>
      </p:pic>
      <p:pic>
        <p:nvPicPr>
          <p:cNvPr id="203" name="Google Shape;203;p2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79601" y="1574821"/>
            <a:ext cx="3381167" cy="2434411"/>
          </a:xfrm>
          <a:prstGeom prst="rect">
            <a:avLst/>
          </a:prstGeom>
          <a:noFill/>
          <a:ln>
            <a:noFill/>
          </a:ln>
          <a:effectLst>
            <a:outerShdw blurRad="57150" dist="19050" dir="5400000" algn="bl" rotWithShape="0">
              <a:srgbClr val="000000">
                <a:alpha val="50000"/>
              </a:srgbClr>
            </a:outerShdw>
          </a:effectLst>
        </p:spPr>
      </p:pic>
      <p:pic>
        <p:nvPicPr>
          <p:cNvPr id="204" name="Google Shape;204;p26"/>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261973" y="2274001"/>
            <a:ext cx="2930695" cy="4145580"/>
          </a:xfrm>
          <a:prstGeom prst="rect">
            <a:avLst/>
          </a:prstGeom>
          <a:noFill/>
          <a:ln>
            <a:noFill/>
          </a:ln>
          <a:effectLst>
            <a:outerShdw blurRad="57150" dist="19050" dir="5400000" algn="bl" rotWithShape="0">
              <a:srgbClr val="000000">
                <a:alpha val="50000"/>
              </a:srgbClr>
            </a:outerShdw>
          </a:effectLst>
        </p:spPr>
      </p:pic>
      <p:sp>
        <p:nvSpPr>
          <p:cNvPr id="205" name="Google Shape;205;p26"/>
          <p:cNvSpPr/>
          <p:nvPr/>
        </p:nvSpPr>
        <p:spPr>
          <a:xfrm>
            <a:off x="10122967" y="4264767"/>
            <a:ext cx="500000" cy="4996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B2A0C7"/>
        </a:solidFill>
        <a:effectLst/>
      </p:bgPr>
    </p:bg>
    <p:spTree>
      <p:nvGrpSpPr>
        <p:cNvPr id="1" name="Shape 209"/>
        <p:cNvGrpSpPr/>
        <p:nvPr/>
      </p:nvGrpSpPr>
      <p:grpSpPr>
        <a:xfrm>
          <a:off x="0" y="0"/>
          <a:ext cx="0" cy="0"/>
          <a:chOff x="0" y="0"/>
          <a:chExt cx="0" cy="0"/>
        </a:xfrm>
      </p:grpSpPr>
      <p:pic>
        <p:nvPicPr>
          <p:cNvPr id="210" name="Google Shape;210;p27" descr="C:\Trabajos Elena\2022\Stigma Index Academy\Presentación Elementos-09.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819824">
            <a:off x="7186754" y="3424907"/>
            <a:ext cx="3986367" cy="5724920"/>
          </a:xfrm>
          <a:prstGeom prst="rect">
            <a:avLst/>
          </a:prstGeom>
          <a:noFill/>
          <a:ln>
            <a:noFill/>
          </a:ln>
        </p:spPr>
      </p:pic>
      <p:pic>
        <p:nvPicPr>
          <p:cNvPr id="211" name="Google Shape;211;p27" descr="C:\Trabajos Elena\2022\Stigma Index Academy\Presentación Elementos-13.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559312">
            <a:off x="-1769238" y="3555994"/>
            <a:ext cx="4383753" cy="1987909"/>
          </a:xfrm>
          <a:prstGeom prst="rect">
            <a:avLst/>
          </a:prstGeom>
          <a:noFill/>
          <a:ln>
            <a:noFill/>
          </a:ln>
        </p:spPr>
      </p:pic>
      <p:grpSp>
        <p:nvGrpSpPr>
          <p:cNvPr id="212" name="Google Shape;212;p27"/>
          <p:cNvGrpSpPr/>
          <p:nvPr/>
        </p:nvGrpSpPr>
        <p:grpSpPr>
          <a:xfrm>
            <a:off x="685790" y="505734"/>
            <a:ext cx="4927617" cy="2108082"/>
            <a:chOff x="1231517" y="987100"/>
            <a:chExt cx="3695713" cy="1581062"/>
          </a:xfrm>
        </p:grpSpPr>
        <p:sp>
          <p:nvSpPr>
            <p:cNvPr id="213" name="Google Shape;213;p27"/>
            <p:cNvSpPr txBox="1"/>
            <p:nvPr/>
          </p:nvSpPr>
          <p:spPr>
            <a:xfrm>
              <a:off x="1602030" y="1568025"/>
              <a:ext cx="3325200" cy="1000137"/>
            </a:xfrm>
            <a:prstGeom prst="rect">
              <a:avLst/>
            </a:prstGeom>
            <a:noFill/>
            <a:ln>
              <a:noFill/>
            </a:ln>
          </p:spPr>
          <p:txBody>
            <a:bodyPr spcFirstLastPara="1" wrap="square" lIns="121900" tIns="60933" rIns="121900" bIns="60933" anchor="t" anchorCtr="0">
              <a:spAutoFit/>
            </a:bodyPr>
            <a:lstStyle/>
            <a:p>
              <a:pPr defTabSz="1219170">
                <a:buClr>
                  <a:srgbClr val="000000"/>
                </a:buClr>
                <a:buSzPts val="4000"/>
              </a:pPr>
              <a:r>
                <a:rPr lang="en" sz="7866" b="1" kern="0">
                  <a:solidFill>
                    <a:srgbClr val="FFFFFF"/>
                  </a:solidFill>
                  <a:latin typeface="Montserrat"/>
                  <a:ea typeface="Montserrat"/>
                  <a:cs typeface="Montserrat"/>
                  <a:sym typeface="Montserrat"/>
                </a:rPr>
                <a:t>   You!</a:t>
              </a:r>
              <a:endParaRPr sz="7866" b="1" kern="0">
                <a:solidFill>
                  <a:srgbClr val="FFFFFF"/>
                </a:solidFill>
                <a:latin typeface="Montserrat"/>
                <a:ea typeface="Montserrat"/>
                <a:cs typeface="Montserrat"/>
                <a:sym typeface="Montserrat"/>
              </a:endParaRPr>
            </a:p>
          </p:txBody>
        </p:sp>
        <p:sp>
          <p:nvSpPr>
            <p:cNvPr id="214" name="Google Shape;214;p27"/>
            <p:cNvSpPr txBox="1"/>
            <p:nvPr/>
          </p:nvSpPr>
          <p:spPr>
            <a:xfrm>
              <a:off x="1231517" y="987100"/>
              <a:ext cx="2665800" cy="1000137"/>
            </a:xfrm>
            <a:prstGeom prst="rect">
              <a:avLst/>
            </a:prstGeom>
            <a:noFill/>
            <a:ln>
              <a:noFill/>
            </a:ln>
          </p:spPr>
          <p:txBody>
            <a:bodyPr spcFirstLastPara="1" wrap="square" lIns="121900" tIns="60933" rIns="121900" bIns="60933" anchor="t" anchorCtr="0">
              <a:spAutoFit/>
            </a:bodyPr>
            <a:lstStyle/>
            <a:p>
              <a:pPr defTabSz="1219170">
                <a:buClr>
                  <a:srgbClr val="000000"/>
                </a:buClr>
                <a:buSzPts val="4000"/>
              </a:pPr>
              <a:r>
                <a:rPr lang="en" sz="7866" b="1" kern="0">
                  <a:solidFill>
                    <a:srgbClr val="B6DDE7"/>
                  </a:solidFill>
                  <a:latin typeface="Montserrat"/>
                  <a:ea typeface="Montserrat"/>
                  <a:cs typeface="Montserrat"/>
                  <a:sym typeface="Montserrat"/>
                </a:rPr>
                <a:t>Thank </a:t>
              </a:r>
              <a:endParaRPr sz="7866" b="1" kern="0">
                <a:solidFill>
                  <a:srgbClr val="B6DDE7"/>
                </a:solidFill>
                <a:latin typeface="Montserrat"/>
                <a:ea typeface="Montserrat"/>
                <a:cs typeface="Montserrat"/>
                <a:sym typeface="Montserrat"/>
              </a:endParaRPr>
            </a:p>
          </p:txBody>
        </p:sp>
      </p:grpSp>
      <p:pic>
        <p:nvPicPr>
          <p:cNvPr id="215" name="Google Shape;215;p27" descr="C:\Trabajos Elena\2022\Stigma Index Academy\Presentación Elementos-19.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0800000" flipH="1">
            <a:off x="7706906" y="-197047"/>
            <a:ext cx="4595097" cy="1305884"/>
          </a:xfrm>
          <a:prstGeom prst="rect">
            <a:avLst/>
          </a:prstGeom>
          <a:noFill/>
          <a:ln>
            <a:noFill/>
          </a:ln>
        </p:spPr>
      </p:pic>
      <p:pic>
        <p:nvPicPr>
          <p:cNvPr id="216" name="Google Shape;216;p27" descr="C:\Trabajos Elena\2022\Stigma Index Academy\Presentación Elementos-06.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1599378">
            <a:off x="5534071" y="-188909"/>
            <a:ext cx="8883029" cy="2595497"/>
          </a:xfrm>
          <a:prstGeom prst="rect">
            <a:avLst/>
          </a:prstGeom>
          <a:noFill/>
          <a:ln>
            <a:noFill/>
          </a:ln>
        </p:spPr>
      </p:pic>
      <p:pic>
        <p:nvPicPr>
          <p:cNvPr id="217" name="Google Shape;217;p27" descr="C:\Trabajos Elena\2022\Stigma Index Academy\Presentación Elementos-22.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494834" y="4573584"/>
            <a:ext cx="2428633" cy="2462133"/>
          </a:xfrm>
          <a:prstGeom prst="rect">
            <a:avLst/>
          </a:prstGeom>
          <a:noFill/>
          <a:ln>
            <a:noFill/>
          </a:ln>
        </p:spPr>
      </p:pic>
      <p:sp>
        <p:nvSpPr>
          <p:cNvPr id="218" name="Google Shape;218;p27"/>
          <p:cNvSpPr txBox="1"/>
          <p:nvPr/>
        </p:nvSpPr>
        <p:spPr>
          <a:xfrm>
            <a:off x="2290199" y="2839301"/>
            <a:ext cx="7004800" cy="1723508"/>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 sz="3200" u="sng" kern="0">
                <a:solidFill>
                  <a:srgbClr val="5F497A"/>
                </a:solidFill>
                <a:latin typeface="Gill Sans"/>
                <a:ea typeface="Gill Sans"/>
                <a:cs typeface="Gill Sans"/>
                <a:sym typeface="Gill Sans"/>
                <a:hlinkClick r:id="rId8">
                  <a:extLst>
                    <a:ext uri="{A12FA001-AC4F-418D-AE19-62706E023703}">
                      <ahyp:hlinkClr xmlns:ahyp="http://schemas.microsoft.com/office/drawing/2018/hyperlinkcolor" val="tx"/>
                    </a:ext>
                  </a:extLst>
                </a:hlinkClick>
              </a:rPr>
              <a:t>k.dunaway@wlhiv.or</a:t>
            </a:r>
            <a:r>
              <a:rPr lang="en" sz="3200" kern="0">
                <a:solidFill>
                  <a:srgbClr val="5F497A"/>
                </a:solidFill>
                <a:latin typeface="Gill Sans"/>
                <a:ea typeface="Gill Sans"/>
                <a:cs typeface="Gill Sans"/>
                <a:sym typeface="Gill Sans"/>
              </a:rPr>
              <a:t>g</a:t>
            </a:r>
            <a:endParaRPr sz="3200" kern="0">
              <a:solidFill>
                <a:srgbClr val="5F497A"/>
              </a:solidFill>
              <a:latin typeface="Gill Sans"/>
              <a:ea typeface="Gill Sans"/>
              <a:cs typeface="Gill Sans"/>
              <a:sym typeface="Gill Sans"/>
            </a:endParaRPr>
          </a:p>
          <a:p>
            <a:pPr defTabSz="1219170">
              <a:buClr>
                <a:srgbClr val="000000"/>
              </a:buClr>
              <a:buSzPts val="1100"/>
            </a:pPr>
            <a:r>
              <a:rPr lang="en" sz="3200" kern="0">
                <a:solidFill>
                  <a:srgbClr val="5F497A"/>
                </a:solidFill>
                <a:latin typeface="Gill Sans"/>
                <a:ea typeface="Gill Sans"/>
                <a:cs typeface="Gill Sans"/>
                <a:sym typeface="Gill Sans"/>
              </a:rPr>
              <a:t>hnangombe@gnpplus.net</a:t>
            </a:r>
            <a:endParaRPr sz="3200" kern="0">
              <a:solidFill>
                <a:srgbClr val="5F497A"/>
              </a:solidFill>
              <a:latin typeface="Gill Sans"/>
              <a:ea typeface="Gill Sans"/>
              <a:cs typeface="Gill Sans"/>
              <a:sym typeface="Gill Sans"/>
            </a:endParaRPr>
          </a:p>
          <a:p>
            <a:pPr defTabSz="1219170">
              <a:buClr>
                <a:srgbClr val="000000"/>
              </a:buClr>
              <a:buSzPts val="1800"/>
            </a:pPr>
            <a:endParaRPr sz="3200" kern="0">
              <a:solidFill>
                <a:srgbClr val="5F497A"/>
              </a:solidFill>
              <a:latin typeface="Gill Sans"/>
              <a:ea typeface="Gill Sans"/>
              <a:cs typeface="Gill Sans"/>
              <a:sym typeface="Gill Sans"/>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300F-BC27-97A2-9B4D-ED26CA5A5E2C}"/>
              </a:ext>
            </a:extLst>
          </p:cNvPr>
          <p:cNvSpPr>
            <a:spLocks noGrp="1"/>
          </p:cNvSpPr>
          <p:nvPr>
            <p:ph type="title"/>
          </p:nvPr>
        </p:nvSpPr>
        <p:spPr/>
        <p:txBody>
          <a:bodyPr/>
          <a:lstStyle/>
          <a:p>
            <a:r>
              <a:rPr lang="en-US" sz="3600" dirty="0"/>
              <a:t>Session 8 – Person-centred design in action</a:t>
            </a:r>
            <a:br>
              <a:rPr lang="en-US" sz="3600" dirty="0"/>
            </a:br>
            <a:endParaRPr lang="en-CH" sz="3600" dirty="0"/>
          </a:p>
        </p:txBody>
      </p:sp>
      <p:graphicFrame>
        <p:nvGraphicFramePr>
          <p:cNvPr id="5" name="Table 4">
            <a:extLst>
              <a:ext uri="{FF2B5EF4-FFF2-40B4-BE49-F238E27FC236}">
                <a16:creationId xmlns:a16="http://schemas.microsoft.com/office/drawing/2014/main" id="{687CCE1D-3FE8-098E-61AD-8558B3C42D06}"/>
              </a:ext>
            </a:extLst>
          </p:cNvPr>
          <p:cNvGraphicFramePr>
            <a:graphicFrameLocks noGrp="1"/>
          </p:cNvGraphicFramePr>
          <p:nvPr/>
        </p:nvGraphicFramePr>
        <p:xfrm>
          <a:off x="442913" y="2765425"/>
          <a:ext cx="6192838" cy="1726974"/>
        </p:xfrm>
        <a:graphic>
          <a:graphicData uri="http://schemas.openxmlformats.org/drawingml/2006/table">
            <a:tbl>
              <a:tblPr firstRow="1" firstCol="1" bandRow="1"/>
              <a:tblGrid>
                <a:gridCol w="1001554">
                  <a:extLst>
                    <a:ext uri="{9D8B030D-6E8A-4147-A177-3AD203B41FA5}">
                      <a16:colId xmlns:a16="http://schemas.microsoft.com/office/drawing/2014/main" val="1505206031"/>
                    </a:ext>
                  </a:extLst>
                </a:gridCol>
                <a:gridCol w="3804370">
                  <a:extLst>
                    <a:ext uri="{9D8B030D-6E8A-4147-A177-3AD203B41FA5}">
                      <a16:colId xmlns:a16="http://schemas.microsoft.com/office/drawing/2014/main" val="227667921"/>
                    </a:ext>
                  </a:extLst>
                </a:gridCol>
                <a:gridCol w="1386914">
                  <a:extLst>
                    <a:ext uri="{9D8B030D-6E8A-4147-A177-3AD203B41FA5}">
                      <a16:colId xmlns:a16="http://schemas.microsoft.com/office/drawing/2014/main" val="189729889"/>
                    </a:ext>
                  </a:extLst>
                </a:gridCol>
              </a:tblGrid>
              <a:tr h="510139">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Time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Verdana" panose="020B0604030504040204" pitchFamily="34" charset="0"/>
                          <a:ea typeface="Verdana" panose="020B0604030504040204" pitchFamily="34" charset="0"/>
                          <a:cs typeface="Verdana" panose="020B0604030504040204" pitchFamily="34" charset="0"/>
                        </a:rPr>
                        <a:t>Session</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Verdana" panose="020B0604030504040204" pitchFamily="34" charset="0"/>
                          <a:ea typeface="Verdana" panose="020B0604030504040204" pitchFamily="34" charset="0"/>
                          <a:cs typeface="Verdana" panose="020B0604030504040204" pitchFamily="34" charset="0"/>
                        </a:rPr>
                        <a:t>Speaker / Moderator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solidFill>
                      <a:srgbClr val="E0001B"/>
                    </a:solidFill>
                  </a:tcPr>
                </a:tc>
                <a:extLst>
                  <a:ext uri="{0D108BD9-81ED-4DB2-BD59-A6C34878D82A}">
                    <a16:rowId xmlns:a16="http://schemas.microsoft.com/office/drawing/2014/main" val="2183083938"/>
                  </a:ext>
                </a:extLst>
              </a:tr>
              <a:tr h="275601">
                <a:tc>
                  <a:txBody>
                    <a:bodyPr/>
                    <a:lstStyle/>
                    <a:p>
                      <a:pPr>
                        <a:lnSpc>
                          <a:spcPts val="1400"/>
                        </a:lnSpc>
                      </a:pPr>
                      <a:r>
                        <a:rPr lang="en-US" sz="1200" spc="10">
                          <a:effectLst/>
                          <a:latin typeface="+mj-lt"/>
                          <a:ea typeface="MS Mincho" panose="02020609040205080304" pitchFamily="49" charset="-128"/>
                          <a:cs typeface="Times New Roman" panose="02020603050405020304" pitchFamily="18" charset="0"/>
                        </a:rPr>
                        <a:t>10:00 – 10:05</a:t>
                      </a:r>
                      <a:endParaRPr lang="en-CH" sz="1200" spc="10">
                        <a:effectLst/>
                        <a:latin typeface="+mj-lt"/>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US" sz="1200" b="1" spc="10" dirty="0">
                          <a:effectLst/>
                          <a:latin typeface="+mj-lt"/>
                          <a:ea typeface="MS Mincho" panose="02020609040205080304" pitchFamily="49" charset="-128"/>
                          <a:cs typeface="Times New Roman" panose="02020603050405020304" pitchFamily="18" charset="0"/>
                        </a:rPr>
                        <a:t>Introduction to the people living with HIV stigma index 2.0</a:t>
                      </a:r>
                      <a:endParaRPr lang="en-CH" sz="1200" b="1" spc="10" dirty="0">
                        <a:effectLst/>
                        <a:latin typeface="+mj-lt"/>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marL="24130">
                        <a:lnSpc>
                          <a:spcPts val="1400"/>
                        </a:lnSpc>
                      </a:pPr>
                      <a:r>
                        <a:rPr lang="en-US" sz="1200" spc="10" dirty="0">
                          <a:effectLst/>
                          <a:latin typeface="+mj-lt"/>
                          <a:ea typeface="MS Mincho" panose="02020609040205080304" pitchFamily="49" charset="-128"/>
                          <a:cs typeface="Times New Roman" panose="02020603050405020304" pitchFamily="18" charset="0"/>
                        </a:rPr>
                        <a:t>Keren Dunaway</a:t>
                      </a:r>
                      <a:endParaRPr lang="en-CH" sz="1200" spc="10" dirty="0">
                        <a:effectLst/>
                        <a:latin typeface="+mj-lt"/>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extLst>
                  <a:ext uri="{0D108BD9-81ED-4DB2-BD59-A6C34878D82A}">
                    <a16:rowId xmlns:a16="http://schemas.microsoft.com/office/drawing/2014/main" val="1143522056"/>
                  </a:ext>
                </a:extLst>
              </a:tr>
              <a:tr h="505635">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10:05 – 11:00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How to test your hypotheses and design informed interventions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marL="24130">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All faculty</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extLst>
                  <a:ext uri="{0D108BD9-81ED-4DB2-BD59-A6C34878D82A}">
                    <a16:rowId xmlns:a16="http://schemas.microsoft.com/office/drawing/2014/main" val="201092652"/>
                  </a:ext>
                </a:extLst>
              </a:tr>
              <a:tr h="242870">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11:00 – 12:00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GB" sz="1200" b="1" spc="10">
                          <a:effectLst/>
                          <a:latin typeface="Verdana" panose="020B0604030504040204" pitchFamily="34" charset="0"/>
                          <a:ea typeface="Verdana" panose="020B0604030504040204" pitchFamily="34" charset="0"/>
                          <a:cs typeface="Verdana" panose="020B0604030504040204" pitchFamily="34" charset="0"/>
                        </a:rPr>
                        <a:t>Building a prototype</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Chanda Mwamba</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71" marR="68571" marT="0" marB="0">
                    <a:lnL>
                      <a:noFill/>
                    </a:lnL>
                    <a:lnR>
                      <a:noFill/>
                    </a:lnR>
                    <a:lnT>
                      <a:noFill/>
                    </a:lnT>
                    <a:lnB>
                      <a:noFill/>
                    </a:lnB>
                    <a:noFill/>
                  </a:tcPr>
                </a:tc>
                <a:extLst>
                  <a:ext uri="{0D108BD9-81ED-4DB2-BD59-A6C34878D82A}">
                    <a16:rowId xmlns:a16="http://schemas.microsoft.com/office/drawing/2014/main" val="1046779999"/>
                  </a:ext>
                </a:extLst>
              </a:tr>
            </a:tbl>
          </a:graphicData>
        </a:graphic>
      </p:graphicFrame>
      <p:pic>
        <p:nvPicPr>
          <p:cNvPr id="6" name="Picture 5" descr="A diagram of process improvement&#10;&#10;Description automatically generated">
            <a:extLst>
              <a:ext uri="{FF2B5EF4-FFF2-40B4-BE49-F238E27FC236}">
                <a16:creationId xmlns:a16="http://schemas.microsoft.com/office/drawing/2014/main" id="{EE1C3E6E-1D84-E28F-BFF8-14D9FAAB8D4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1905" y="1850707"/>
            <a:ext cx="3901440" cy="3823335"/>
          </a:xfrm>
          <a:prstGeom prst="rect">
            <a:avLst/>
          </a:prstGeom>
          <a:noFill/>
          <a:ln>
            <a:noFill/>
          </a:ln>
        </p:spPr>
      </p:pic>
    </p:spTree>
    <p:extLst>
      <p:ext uri="{BB962C8B-B14F-4D97-AF65-F5344CB8AC3E}">
        <p14:creationId xmlns:p14="http://schemas.microsoft.com/office/powerpoint/2010/main" val="195562282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4BEA-1573-D3CD-24AE-EC0CCC202938}"/>
              </a:ext>
            </a:extLst>
          </p:cNvPr>
          <p:cNvSpPr>
            <a:spLocks noGrp="1"/>
          </p:cNvSpPr>
          <p:nvPr>
            <p:ph type="title"/>
          </p:nvPr>
        </p:nvSpPr>
        <p:spPr/>
        <p:txBody>
          <a:bodyPr/>
          <a:lstStyle/>
          <a:p>
            <a:r>
              <a:rPr lang="en-US" sz="6600" dirty="0"/>
              <a:t>Person-centred design in action</a:t>
            </a:r>
            <a:endParaRPr lang="en-CH" sz="6600" dirty="0"/>
          </a:p>
        </p:txBody>
      </p:sp>
      <p:sp>
        <p:nvSpPr>
          <p:cNvPr id="3" name="Text Placeholder 2">
            <a:extLst>
              <a:ext uri="{FF2B5EF4-FFF2-40B4-BE49-F238E27FC236}">
                <a16:creationId xmlns:a16="http://schemas.microsoft.com/office/drawing/2014/main" id="{E3A1C72D-DB62-6D3A-AB1A-758FD9D28944}"/>
              </a:ext>
            </a:extLst>
          </p:cNvPr>
          <p:cNvSpPr>
            <a:spLocks noGrp="1"/>
          </p:cNvSpPr>
          <p:nvPr>
            <p:ph type="body" sz="quarter" idx="10"/>
          </p:nvPr>
        </p:nvSpPr>
        <p:spPr/>
        <p:txBody>
          <a:bodyPr/>
          <a:lstStyle/>
          <a:p>
            <a:r>
              <a:rPr lang="en-US" dirty="0"/>
              <a:t>Chanda Mwamba</a:t>
            </a:r>
            <a:endParaRPr lang="en-CH" dirty="0"/>
          </a:p>
        </p:txBody>
      </p:sp>
      <p:sp>
        <p:nvSpPr>
          <p:cNvPr id="5" name="TextBox 4">
            <a:extLst>
              <a:ext uri="{FF2B5EF4-FFF2-40B4-BE49-F238E27FC236}">
                <a16:creationId xmlns:a16="http://schemas.microsoft.com/office/drawing/2014/main" id="{81225B4F-D85E-38C2-5690-B045B4F2CBAA}"/>
              </a:ext>
            </a:extLst>
          </p:cNvPr>
          <p:cNvSpPr txBox="1"/>
          <p:nvPr/>
        </p:nvSpPr>
        <p:spPr>
          <a:xfrm>
            <a:off x="3719511" y="4111184"/>
            <a:ext cx="74302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LID4096" sz="2800" b="0" i="0" u="none" strike="noStrike" kern="1200" cap="none" spc="0" normalizeH="0" baseline="0" noProof="0" dirty="0">
                <a:ln>
                  <a:noFill/>
                </a:ln>
                <a:solidFill>
                  <a:srgbClr val="000000"/>
                </a:solidFill>
                <a:effectLst/>
                <a:uLnTx/>
                <a:uFillTx/>
                <a:latin typeface="Verdana"/>
                <a:ea typeface="+mn-ea"/>
                <a:cs typeface="+mn-cs"/>
              </a:rPr>
              <a:t>Prototyping activity</a:t>
            </a:r>
            <a:endParaRPr kumimoji="0" lang="en-CH" sz="2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6663755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28" name="Picture 27">
            <a:extLst>
              <a:ext uri="{FF2B5EF4-FFF2-40B4-BE49-F238E27FC236}">
                <a16:creationId xmlns:a16="http://schemas.microsoft.com/office/drawing/2014/main" id="{7AC0951F-58A4-D042-A4ED-8ADA9A76EA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661" y="2160130"/>
            <a:ext cx="11180916" cy="4584176"/>
          </a:xfrm>
          <a:prstGeom prst="rect">
            <a:avLst/>
          </a:prstGeom>
        </p:spPr>
      </p:pic>
      <p:sp>
        <p:nvSpPr>
          <p:cNvPr id="392" name="Google Shape;392;p63"/>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endParaRPr kumimoji="0" sz="1467" b="0" i="0" u="none" strike="noStrike" kern="1200" cap="none" spc="0" normalizeH="0" baseline="0" noProof="0">
              <a:ln>
                <a:noFill/>
              </a:ln>
              <a:solidFill>
                <a:srgbClr val="000000"/>
              </a:solidFill>
              <a:effectLst/>
              <a:uLnTx/>
              <a:uFillTx/>
              <a:latin typeface="Verdana"/>
              <a:ea typeface="+mn-ea"/>
              <a:cs typeface="+mn-cs"/>
            </a:endParaRPr>
          </a:p>
        </p:txBody>
      </p:sp>
      <p:sp>
        <p:nvSpPr>
          <p:cNvPr id="414" name="Google Shape;414;p63"/>
          <p:cNvSpPr txBox="1"/>
          <p:nvPr/>
        </p:nvSpPr>
        <p:spPr>
          <a:xfrm>
            <a:off x="34119" y="6395100"/>
            <a:ext cx="120836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02020"/>
                </a:solidFill>
                <a:effectLst/>
                <a:highlight>
                  <a:srgbClr val="FFFFFF"/>
                </a:highlight>
                <a:uLnTx/>
                <a:uFillTx/>
                <a:latin typeface="Verdana"/>
                <a:ea typeface="Verdana"/>
                <a:cs typeface="Verdana"/>
                <a:sym typeface="Verdana"/>
              </a:rPr>
              <a:t>Adapted from Scholl et al., 2014.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02020"/>
                </a:solidFill>
                <a:effectLst/>
                <a:highlight>
                  <a:srgbClr val="FFFFFF"/>
                </a:highlight>
                <a:uLnTx/>
                <a:uFillTx/>
                <a:latin typeface="Verdana"/>
                <a:ea typeface="Verdana"/>
                <a:cs typeface="Verdana"/>
                <a:sym typeface="Verdana"/>
              </a:rPr>
              <a:t>Source: Kanyike AM, Mwamba C, Keene C, IAS+, </a:t>
            </a:r>
            <a:r>
              <a:rPr kumimoji="0" lang="en-GB" sz="1000" b="0" i="0" u="none" strike="noStrike" kern="1200" cap="none" spc="0" normalizeH="0" baseline="0" noProof="0" dirty="0">
                <a:ln>
                  <a:noFill/>
                </a:ln>
                <a:solidFill>
                  <a:srgbClr val="202020"/>
                </a:solidFill>
                <a:effectLst/>
                <a:highlight>
                  <a:srgbClr val="FFFFFF"/>
                </a:highlight>
                <a:uLnTx/>
                <a:uFillTx/>
                <a:latin typeface="Verdana"/>
                <a:ea typeface="Verdana"/>
                <a:cs typeface="Verdana"/>
                <a:sym typeface="Verdana"/>
                <a:hlinkClick r:id="rId4"/>
              </a:rPr>
              <a:t>Approaches to implementation of person-centred care for people living with HIV in low-resource settings</a:t>
            </a:r>
            <a:r>
              <a:rPr kumimoji="0" lang="en-GB" sz="1000" b="0" i="0" u="none" strike="noStrike" kern="1200" cap="none" spc="0" normalizeH="0" baseline="0" noProof="0" dirty="0">
                <a:ln>
                  <a:noFill/>
                </a:ln>
                <a:solidFill>
                  <a:srgbClr val="202020"/>
                </a:solidFill>
                <a:effectLst/>
                <a:highlight>
                  <a:srgbClr val="FFFFFF"/>
                </a:highlight>
                <a:uLnTx/>
                <a:uFillTx/>
                <a:latin typeface="Verdana"/>
                <a:ea typeface="Verdana"/>
                <a:cs typeface="Verdana"/>
                <a:sym typeface="Verdana"/>
              </a:rPr>
              <a:t>, 13 June 2024   </a:t>
            </a:r>
          </a:p>
        </p:txBody>
      </p:sp>
      <p:sp>
        <p:nvSpPr>
          <p:cNvPr id="391" name="Google Shape;391;p63"/>
          <p:cNvSpPr txBox="1">
            <a:spLocks noGrp="1"/>
          </p:cNvSpPr>
          <p:nvPr>
            <p:ph type="title"/>
          </p:nvPr>
        </p:nvSpPr>
        <p:spPr>
          <a:xfrm>
            <a:off x="415661" y="976330"/>
            <a:ext cx="9530395" cy="1260000"/>
          </a:xfrm>
          <a:prstGeom prst="rect">
            <a:avLst/>
          </a:prstGeom>
          <a:noFill/>
          <a:ln>
            <a:noFill/>
          </a:ln>
        </p:spPr>
        <p:txBody>
          <a:bodyPr spcFirstLastPara="1" vert="horz" wrap="square" lIns="0" tIns="0" rIns="0" bIns="0" rtlCol="0" anchor="t" anchorCtr="0">
            <a:noAutofit/>
          </a:bodyPr>
          <a:lstStyle/>
          <a:p>
            <a:r>
              <a:rPr lang="en-GB" dirty="0"/>
              <a:t>Operationalization of </a:t>
            </a:r>
            <a:br>
              <a:rPr lang="en-GB" dirty="0"/>
            </a:br>
            <a:r>
              <a:rPr lang="en-GB" dirty="0"/>
              <a:t>person-centred care principles </a:t>
            </a:r>
            <a:endParaRPr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F5F43-4051-9C49-2662-54F2361C3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EDBB0-58ED-42A0-ECB7-DA73B6FE9C9E}"/>
              </a:ext>
            </a:extLst>
          </p:cNvPr>
          <p:cNvSpPr>
            <a:spLocks noGrp="1"/>
          </p:cNvSpPr>
          <p:nvPr>
            <p:ph type="title"/>
          </p:nvPr>
        </p:nvSpPr>
        <p:spPr>
          <a:xfrm>
            <a:off x="1060985" y="1041428"/>
            <a:ext cx="10756028" cy="698780"/>
          </a:xfrm>
        </p:spPr>
        <p:txBody>
          <a:bodyPr/>
          <a:lstStyle/>
          <a:p>
            <a:r>
              <a:rPr lang="en-US" sz="3600" dirty="0"/>
              <a:t>Method in action</a:t>
            </a:r>
            <a:endParaRPr lang="en-ZM" sz="3600" dirty="0"/>
          </a:p>
        </p:txBody>
      </p:sp>
      <p:sp>
        <p:nvSpPr>
          <p:cNvPr id="3" name="Content Placeholder 2">
            <a:extLst>
              <a:ext uri="{FF2B5EF4-FFF2-40B4-BE49-F238E27FC236}">
                <a16:creationId xmlns:a16="http://schemas.microsoft.com/office/drawing/2014/main" id="{72CA50B4-F9D6-B40E-8ABE-F306C2144084}"/>
              </a:ext>
            </a:extLst>
          </p:cNvPr>
          <p:cNvSpPr>
            <a:spLocks noGrp="1"/>
          </p:cNvSpPr>
          <p:nvPr>
            <p:ph idx="1"/>
          </p:nvPr>
        </p:nvSpPr>
        <p:spPr>
          <a:xfrm>
            <a:off x="1060985" y="1972709"/>
            <a:ext cx="11368718" cy="4376024"/>
          </a:xfrm>
        </p:spPr>
        <p:txBody>
          <a:bodyPr/>
          <a:lstStyle/>
          <a:p>
            <a:pPr marL="534988" indent="-534988" algn="just">
              <a:spcBef>
                <a:spcPts val="2000"/>
              </a:spcBef>
              <a:buClr>
                <a:srgbClr val="000000">
                  <a:lumMod val="75000"/>
                  <a:lumOff val="25000"/>
                </a:srgbClr>
              </a:buClr>
              <a:buFont typeface="Wingdings" panose="05000000000000000000" pitchFamily="2" charset="2"/>
              <a:buChar char="q"/>
              <a:defRPr/>
            </a:pPr>
            <a:r>
              <a:rPr lang="en-US" sz="2500" dirty="0"/>
              <a:t>How do I make sense of what I’ve learned?</a:t>
            </a:r>
          </a:p>
          <a:p>
            <a:pPr marL="534988" indent="-534988" algn="just">
              <a:spcBef>
                <a:spcPts val="2000"/>
              </a:spcBef>
              <a:buClr>
                <a:srgbClr val="000000">
                  <a:lumMod val="75000"/>
                  <a:lumOff val="25000"/>
                </a:srgbClr>
              </a:buClr>
              <a:buFont typeface="Wingdings" panose="05000000000000000000" pitchFamily="2" charset="2"/>
              <a:buChar char="q"/>
              <a:defRPr/>
            </a:pPr>
            <a:r>
              <a:rPr lang="en-US" sz="2500" dirty="0"/>
              <a:t>How do I turn my learnings into an opportunity for design?</a:t>
            </a:r>
          </a:p>
          <a:p>
            <a:pPr marL="534988" indent="-534988" algn="just">
              <a:lnSpc>
                <a:spcPct val="150000"/>
              </a:lnSpc>
              <a:spcBef>
                <a:spcPts val="2000"/>
              </a:spcBef>
              <a:buClr>
                <a:srgbClr val="000000">
                  <a:lumMod val="75000"/>
                  <a:lumOff val="25000"/>
                </a:srgbClr>
              </a:buClr>
              <a:buFont typeface="Wingdings" panose="05000000000000000000" pitchFamily="2" charset="2"/>
              <a:buChar char="q"/>
              <a:defRPr/>
            </a:pPr>
            <a:r>
              <a:rPr lang="en-US" sz="2500" dirty="0"/>
              <a:t>How do I make a prototype?</a:t>
            </a:r>
          </a:p>
          <a:p>
            <a:pPr marL="1163638" lvl="1" indent="-628650">
              <a:lnSpc>
                <a:spcPct val="150000"/>
              </a:lnSpc>
              <a:buFont typeface="Wingdings" panose="05000000000000000000" pitchFamily="2" charset="2"/>
              <a:buChar char="Ø"/>
              <a:defRPr/>
            </a:pPr>
            <a:r>
              <a:rPr lang="en-US" sz="2500" dirty="0">
                <a:solidFill>
                  <a:srgbClr val="000000"/>
                </a:solidFill>
              </a:rPr>
              <a:t>Rapid prototyping and iteration</a:t>
            </a:r>
          </a:p>
          <a:p>
            <a:pPr marL="1163638" lvl="1" indent="-628650">
              <a:lnSpc>
                <a:spcPct val="150000"/>
              </a:lnSpc>
              <a:buFont typeface="Wingdings" panose="05000000000000000000" pitchFamily="2" charset="2"/>
              <a:buChar char="Ø"/>
              <a:defRPr/>
            </a:pPr>
            <a:r>
              <a:rPr lang="en-US" sz="2500" dirty="0">
                <a:solidFill>
                  <a:srgbClr val="000000"/>
                </a:solidFill>
              </a:rPr>
              <a:t>Make ideas tangible and solicit feedback</a:t>
            </a:r>
          </a:p>
          <a:p>
            <a:pPr marL="514350" lvl="1" indent="-285750">
              <a:buFont typeface="Arial" panose="020B0604020202020204" pitchFamily="34" charset="0"/>
              <a:buChar char="•"/>
            </a:pPr>
            <a:endParaRPr lang="en-US" sz="2400" dirty="0"/>
          </a:p>
          <a:p>
            <a:endParaRPr lang="en-US" sz="2500" dirty="0"/>
          </a:p>
          <a:p>
            <a:endParaRPr lang="en-US" sz="2500" dirty="0"/>
          </a:p>
          <a:p>
            <a:pPr marL="307658" indent="-342900">
              <a:lnSpc>
                <a:spcPct val="90000"/>
              </a:lnSpc>
              <a:buFont typeface="Wingdings" panose="05000000000000000000" pitchFamily="2" charset="2"/>
              <a:buChar char="q"/>
            </a:pPr>
            <a:endParaRPr lang="en-US" altLang="ja-JP" dirty="0">
              <a:cs typeface="Arial"/>
            </a:endParaRPr>
          </a:p>
          <a:p>
            <a:pPr indent="-255905">
              <a:buNone/>
            </a:pPr>
            <a:endParaRPr lang="en-GB" altLang="ja-JP" dirty="0">
              <a:ea typeface="HG明朝B"/>
              <a:cs typeface="Arial"/>
            </a:endParaRPr>
          </a:p>
        </p:txBody>
      </p:sp>
    </p:spTree>
    <p:extLst>
      <p:ext uri="{BB962C8B-B14F-4D97-AF65-F5344CB8AC3E}">
        <p14:creationId xmlns:p14="http://schemas.microsoft.com/office/powerpoint/2010/main" val="10748856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E216B-502C-1277-8284-25A976811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82241-2E46-2487-AA86-A076F7C47133}"/>
              </a:ext>
            </a:extLst>
          </p:cNvPr>
          <p:cNvSpPr>
            <a:spLocks noGrp="1"/>
          </p:cNvSpPr>
          <p:nvPr>
            <p:ph type="title"/>
          </p:nvPr>
        </p:nvSpPr>
        <p:spPr>
          <a:xfrm>
            <a:off x="284207" y="709700"/>
            <a:ext cx="10756028" cy="698780"/>
          </a:xfrm>
        </p:spPr>
        <p:txBody>
          <a:bodyPr/>
          <a:lstStyle/>
          <a:p>
            <a:pPr algn="ctr"/>
            <a:r>
              <a:rPr lang="en-US" altLang="en-US" sz="3600" b="1" dirty="0">
                <a:ea typeface="+mj-ea"/>
              </a:rPr>
              <a:t>Rapid prototyping</a:t>
            </a:r>
            <a:endParaRPr lang="en-ZM" sz="3600" dirty="0"/>
          </a:p>
        </p:txBody>
      </p:sp>
      <p:sp>
        <p:nvSpPr>
          <p:cNvPr id="3" name="Content Placeholder 2">
            <a:extLst>
              <a:ext uri="{FF2B5EF4-FFF2-40B4-BE49-F238E27FC236}">
                <a16:creationId xmlns:a16="http://schemas.microsoft.com/office/drawing/2014/main" id="{963164D2-8775-8EE2-785D-289644EB7F60}"/>
              </a:ext>
            </a:extLst>
          </p:cNvPr>
          <p:cNvSpPr>
            <a:spLocks noGrp="1"/>
          </p:cNvSpPr>
          <p:nvPr>
            <p:ph idx="1"/>
          </p:nvPr>
        </p:nvSpPr>
        <p:spPr>
          <a:xfrm>
            <a:off x="190434" y="1456089"/>
            <a:ext cx="11259847" cy="4692211"/>
          </a:xfrm>
        </p:spPr>
        <p:txBody>
          <a:bodyPr/>
          <a:lstStyle/>
          <a:p>
            <a:pPr lvl="2" indent="-255905">
              <a:lnSpc>
                <a:spcPct val="90000"/>
              </a:lnSpc>
            </a:pPr>
            <a:endParaRPr lang="en-US" altLang="ja-JP" dirty="0">
              <a:cs typeface="Arial"/>
            </a:endParaRPr>
          </a:p>
          <a:p>
            <a:pPr indent="-255905">
              <a:buNone/>
            </a:pPr>
            <a:endParaRPr lang="en-GB" altLang="ja-JP" dirty="0">
              <a:ea typeface="HG明朝B"/>
              <a:cs typeface="Arial"/>
            </a:endParaRPr>
          </a:p>
        </p:txBody>
      </p:sp>
      <p:graphicFrame>
        <p:nvGraphicFramePr>
          <p:cNvPr id="4" name="Diagram 3">
            <a:extLst>
              <a:ext uri="{FF2B5EF4-FFF2-40B4-BE49-F238E27FC236}">
                <a16:creationId xmlns:a16="http://schemas.microsoft.com/office/drawing/2014/main" id="{4F76CFE5-ACDB-7BE8-687C-BD525BF16482}"/>
              </a:ext>
            </a:extLst>
          </p:cNvPr>
          <p:cNvGraphicFramePr/>
          <p:nvPr/>
        </p:nvGraphicFramePr>
        <p:xfrm>
          <a:off x="578050" y="1456089"/>
          <a:ext cx="80772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320C7EE-07E8-3947-E577-94E83281DDC6}"/>
              </a:ext>
            </a:extLst>
          </p:cNvPr>
          <p:cNvSpPr txBox="1"/>
          <p:nvPr/>
        </p:nvSpPr>
        <p:spPr>
          <a:xfrm>
            <a:off x="7673093" y="6350000"/>
            <a:ext cx="43992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Ideo.org. The Field Guide to Human-Centered Design. Available at: heps://www.designkit.org/resources/1.</a:t>
            </a:r>
          </a:p>
        </p:txBody>
      </p:sp>
      <p:sp>
        <p:nvSpPr>
          <p:cNvPr id="7" name="Rectangle 6">
            <a:extLst>
              <a:ext uri="{FF2B5EF4-FFF2-40B4-BE49-F238E27FC236}">
                <a16:creationId xmlns:a16="http://schemas.microsoft.com/office/drawing/2014/main" id="{57A01DA1-6BA6-BFE5-0831-4C8F0AE650B1}"/>
              </a:ext>
            </a:extLst>
          </p:cNvPr>
          <p:cNvSpPr/>
          <p:nvPr/>
        </p:nvSpPr>
        <p:spPr>
          <a:xfrm>
            <a:off x="8837486" y="1456089"/>
            <a:ext cx="2673540" cy="41251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M" sz="3600" b="0" i="0" u="none" strike="noStrike" kern="1200" cap="none" spc="0" normalizeH="0" baseline="0" noProof="0" dirty="0">
                <a:ln>
                  <a:noFill/>
                </a:ln>
                <a:solidFill>
                  <a:srgbClr val="FFFFFF"/>
                </a:solidFill>
                <a:effectLst/>
                <a:uLnTx/>
                <a:uFillTx/>
                <a:latin typeface="Verdana"/>
                <a:ea typeface="+mn-ea"/>
                <a:cs typeface="+mn-cs"/>
              </a:rPr>
              <a:t>Framing your design challenge</a:t>
            </a:r>
          </a:p>
        </p:txBody>
      </p:sp>
    </p:spTree>
    <p:extLst>
      <p:ext uri="{BB962C8B-B14F-4D97-AF65-F5344CB8AC3E}">
        <p14:creationId xmlns:p14="http://schemas.microsoft.com/office/powerpoint/2010/main" val="71367791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3A45-D263-6BA5-7E46-9BDE05DAC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DD027-A25F-480F-418B-3E14D36445D8}"/>
              </a:ext>
            </a:extLst>
          </p:cNvPr>
          <p:cNvSpPr>
            <a:spLocks noGrp="1"/>
          </p:cNvSpPr>
          <p:nvPr>
            <p:ph type="title"/>
          </p:nvPr>
        </p:nvSpPr>
        <p:spPr>
          <a:xfrm>
            <a:off x="728282" y="782973"/>
            <a:ext cx="10735435" cy="529415"/>
          </a:xfrm>
        </p:spPr>
        <p:txBody>
          <a:bodyPr/>
          <a:lstStyle/>
          <a:p>
            <a:r>
              <a:rPr lang="en-US" altLang="en-US" sz="3600" b="1" dirty="0">
                <a:ea typeface="+mj-ea"/>
              </a:rPr>
              <a:t>How might we questions?</a:t>
            </a:r>
            <a:endParaRPr lang="en-ZM" sz="3600" dirty="0"/>
          </a:p>
        </p:txBody>
      </p:sp>
      <p:sp>
        <p:nvSpPr>
          <p:cNvPr id="3" name="Content Placeholder 2">
            <a:extLst>
              <a:ext uri="{FF2B5EF4-FFF2-40B4-BE49-F238E27FC236}">
                <a16:creationId xmlns:a16="http://schemas.microsoft.com/office/drawing/2014/main" id="{71A3AF75-22A6-2E75-82F7-2D8C8A61E48C}"/>
              </a:ext>
            </a:extLst>
          </p:cNvPr>
          <p:cNvSpPr>
            <a:spLocks noGrp="1"/>
          </p:cNvSpPr>
          <p:nvPr>
            <p:ph idx="1"/>
          </p:nvPr>
        </p:nvSpPr>
        <p:spPr>
          <a:xfrm>
            <a:off x="850605" y="1378404"/>
            <a:ext cx="11412515" cy="4961435"/>
          </a:xfrm>
        </p:spPr>
        <p:txBody>
          <a:bodyPr/>
          <a:lstStyle/>
          <a:p>
            <a:pPr algn="just">
              <a:spcBef>
                <a:spcPts val="2000"/>
              </a:spcBef>
              <a:spcAft>
                <a:spcPts val="0"/>
              </a:spcAft>
              <a:buClr>
                <a:srgbClr val="000000">
                  <a:lumMod val="75000"/>
                  <a:lumOff val="25000"/>
                </a:srgbClr>
              </a:buClr>
              <a:buFont typeface="Wingdings" panose="05000000000000000000" pitchFamily="2" charset="2"/>
              <a:buChar char="q"/>
              <a:defRPr/>
            </a:pPr>
            <a:r>
              <a:rPr lang="en-US" altLang="en-US" sz="2500" dirty="0"/>
              <a:t>Nature of the intervention</a:t>
            </a:r>
          </a:p>
          <a:p>
            <a:pPr algn="just">
              <a:spcBef>
                <a:spcPts val="2000"/>
              </a:spcBef>
              <a:spcAft>
                <a:spcPts val="0"/>
              </a:spcAft>
              <a:buClr>
                <a:srgbClr val="000000">
                  <a:lumMod val="75000"/>
                  <a:lumOff val="25000"/>
                </a:srgbClr>
              </a:buClr>
              <a:buFont typeface="Wingdings" panose="05000000000000000000" pitchFamily="2" charset="2"/>
              <a:buChar char="q"/>
              <a:defRPr/>
            </a:pPr>
            <a:r>
              <a:rPr lang="en-US" altLang="en-US" sz="2500" dirty="0"/>
              <a:t>How to make the intervention work in setting</a:t>
            </a:r>
          </a:p>
          <a:p>
            <a:pPr algn="just">
              <a:spcBef>
                <a:spcPts val="2000"/>
              </a:spcBef>
              <a:spcAft>
                <a:spcPts val="0"/>
              </a:spcAft>
              <a:buClr>
                <a:srgbClr val="000000">
                  <a:lumMod val="75000"/>
                  <a:lumOff val="25000"/>
                </a:srgbClr>
              </a:buClr>
              <a:buFont typeface="Wingdings" panose="05000000000000000000" pitchFamily="2" charset="2"/>
              <a:buChar char="q"/>
              <a:defRPr/>
            </a:pPr>
            <a:r>
              <a:rPr lang="en-US" altLang="en-US" sz="2500" dirty="0"/>
              <a:t>Examples:</a:t>
            </a:r>
          </a:p>
          <a:p>
            <a:pPr marL="307658" indent="-342900">
              <a:lnSpc>
                <a:spcPct val="90000"/>
              </a:lnSpc>
              <a:buFont typeface="Wingdings" panose="05000000000000000000" pitchFamily="2" charset="2"/>
              <a:buChar char="q"/>
            </a:pPr>
            <a:endParaRPr lang="en-US" altLang="ja-JP" sz="2500" dirty="0">
              <a:cs typeface="Arial"/>
            </a:endParaRPr>
          </a:p>
          <a:p>
            <a:pPr marL="714375" eaLnBrk="1" fontAlgn="auto" hangingPunct="1">
              <a:buFont typeface="Wingdings" panose="05000000000000000000" pitchFamily="2" charset="2"/>
              <a:buChar char="Ø"/>
              <a:defRPr/>
            </a:pPr>
            <a:r>
              <a:rPr lang="en-US" altLang="en-US" sz="2500" dirty="0">
                <a:solidFill>
                  <a:srgbClr val="000000"/>
                </a:solidFill>
              </a:rPr>
              <a:t>Methods: How might we deliver the service in a person centred way? </a:t>
            </a:r>
          </a:p>
          <a:p>
            <a:pPr marL="714375" eaLnBrk="1" fontAlgn="auto" hangingPunct="1">
              <a:buFont typeface="Wingdings" panose="05000000000000000000" pitchFamily="2" charset="2"/>
              <a:buChar char="Ø"/>
              <a:defRPr/>
            </a:pPr>
            <a:r>
              <a:rPr lang="en-US" altLang="en-US" sz="2500" dirty="0">
                <a:solidFill>
                  <a:srgbClr val="000000"/>
                </a:solidFill>
              </a:rPr>
              <a:t>Intervention exposure: How might we provide consistent support/services</a:t>
            </a:r>
          </a:p>
          <a:p>
            <a:pPr marL="714375" eaLnBrk="1" fontAlgn="auto" hangingPunct="1">
              <a:buFont typeface="Wingdings" panose="05000000000000000000" pitchFamily="2" charset="2"/>
              <a:buChar char="Ø"/>
              <a:defRPr/>
            </a:pPr>
            <a:r>
              <a:rPr lang="en-US" altLang="en-US" sz="2500" dirty="0">
                <a:solidFill>
                  <a:srgbClr val="000000"/>
                </a:solidFill>
              </a:rPr>
              <a:t>Unique contexts: How might we structure the intervention to ensure barriers are addressed</a:t>
            </a:r>
          </a:p>
          <a:p>
            <a:pPr marL="714375" eaLnBrk="1" fontAlgn="auto" hangingPunct="1">
              <a:buFont typeface="Wingdings" panose="05000000000000000000" pitchFamily="2" charset="2"/>
              <a:buChar char="Ø"/>
              <a:defRPr/>
            </a:pPr>
            <a:r>
              <a:rPr lang="en-US" altLang="en-US" sz="2500" dirty="0">
                <a:solidFill>
                  <a:srgbClr val="000000"/>
                </a:solidFill>
              </a:rPr>
              <a:t>Partnership: How might we partner with the Ministry of Health/other partners</a:t>
            </a:r>
          </a:p>
          <a:p>
            <a:pPr lvl="2" indent="-255905">
              <a:lnSpc>
                <a:spcPct val="90000"/>
              </a:lnSpc>
            </a:pPr>
            <a:endParaRPr lang="en-US" altLang="ja-JP" dirty="0">
              <a:cs typeface="Arial"/>
            </a:endParaRPr>
          </a:p>
          <a:p>
            <a:pPr indent="-255905">
              <a:buNone/>
            </a:pPr>
            <a:endParaRPr lang="en-GB" altLang="ja-JP" dirty="0">
              <a:ea typeface="HG明朝B"/>
              <a:cs typeface="Arial"/>
            </a:endParaRPr>
          </a:p>
        </p:txBody>
      </p:sp>
      <p:sp>
        <p:nvSpPr>
          <p:cNvPr id="4" name="TextBox 3">
            <a:extLst>
              <a:ext uri="{FF2B5EF4-FFF2-40B4-BE49-F238E27FC236}">
                <a16:creationId xmlns:a16="http://schemas.microsoft.com/office/drawing/2014/main" id="{0AAAB9D1-AB45-EE1F-E16A-5C1B05A2D593}"/>
              </a:ext>
            </a:extLst>
          </p:cNvPr>
          <p:cNvSpPr txBox="1"/>
          <p:nvPr/>
        </p:nvSpPr>
        <p:spPr>
          <a:xfrm>
            <a:off x="8493760" y="6471870"/>
            <a:ext cx="36982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Ideo.org. The Field Guide to Human-Centered Design. Available at: heps://www.designkit.org/resources/1.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72288097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C5F36-FE2A-48F4-E7B8-F40B8C954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C0F59-28F5-FB05-D60E-B0C34A018640}"/>
              </a:ext>
            </a:extLst>
          </p:cNvPr>
          <p:cNvSpPr>
            <a:spLocks noGrp="1"/>
          </p:cNvSpPr>
          <p:nvPr>
            <p:ph type="title"/>
          </p:nvPr>
        </p:nvSpPr>
        <p:spPr>
          <a:xfrm>
            <a:off x="412913" y="779712"/>
            <a:ext cx="10617161" cy="527204"/>
          </a:xfrm>
        </p:spPr>
        <p:txBody>
          <a:bodyPr/>
          <a:lstStyle/>
          <a:p>
            <a:pPr algn="ctr"/>
            <a:r>
              <a:rPr lang="en-US" sz="3600" dirty="0"/>
              <a:t>Storyboarding: poster/brochure</a:t>
            </a:r>
            <a:endParaRPr lang="en-ZM" sz="3600" dirty="0"/>
          </a:p>
        </p:txBody>
      </p:sp>
      <p:pic>
        <p:nvPicPr>
          <p:cNvPr id="4" name="Content Placeholder 4" descr="A close up of text on a whiteboard&#10;&#10;Description automatically generated">
            <a:extLst>
              <a:ext uri="{FF2B5EF4-FFF2-40B4-BE49-F238E27FC236}">
                <a16:creationId xmlns:a16="http://schemas.microsoft.com/office/drawing/2014/main" id="{30072B9B-7C39-2EA5-1F59-90CC2BA5D6E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980108" y="2350012"/>
            <a:ext cx="3561983" cy="3244215"/>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3977CBB2-7072-64D7-6A48-D3C1E8AF0F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4285" y="2350011"/>
            <a:ext cx="2950919" cy="3244215"/>
          </a:xfrm>
          <a:prstGeom prst="rect">
            <a:avLst/>
          </a:prstGeom>
        </p:spPr>
      </p:pic>
      <p:sp>
        <p:nvSpPr>
          <p:cNvPr id="6" name="TextBox 5">
            <a:extLst>
              <a:ext uri="{FF2B5EF4-FFF2-40B4-BE49-F238E27FC236}">
                <a16:creationId xmlns:a16="http://schemas.microsoft.com/office/drawing/2014/main" id="{51E08CFF-0541-F1DE-4272-A6863BCB1010}"/>
              </a:ext>
            </a:extLst>
          </p:cNvPr>
          <p:cNvSpPr txBox="1"/>
          <p:nvPr/>
        </p:nvSpPr>
        <p:spPr>
          <a:xfrm>
            <a:off x="2910758" y="1399064"/>
            <a:ext cx="6370483"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Verdana"/>
                <a:ea typeface="+mn-ea"/>
                <a:cs typeface="+mn-cs"/>
              </a:rPr>
              <a:t>Example visualized activity outputs: storyboarding</a:t>
            </a:r>
            <a:endParaRPr kumimoji="0" lang="en-KE" sz="25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ABC80530-781E-60D7-9611-784C0528611B}"/>
              </a:ext>
            </a:extLst>
          </p:cNvPr>
          <p:cNvSpPr txBox="1"/>
          <p:nvPr/>
        </p:nvSpPr>
        <p:spPr>
          <a:xfrm>
            <a:off x="538684" y="2974807"/>
            <a:ext cx="350316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a:ea typeface="+mn-ea"/>
                <a:cs typeface="+mn-cs"/>
              </a:rPr>
              <a:t>“Tomorrow’s Headline” for where implementing more person-centred care will get you as a healthcare provider in one year from now</a:t>
            </a:r>
          </a:p>
        </p:txBody>
      </p:sp>
      <p:sp>
        <p:nvSpPr>
          <p:cNvPr id="9" name="Arrow: Right 8">
            <a:extLst>
              <a:ext uri="{FF2B5EF4-FFF2-40B4-BE49-F238E27FC236}">
                <a16:creationId xmlns:a16="http://schemas.microsoft.com/office/drawing/2014/main" id="{DB292F5E-4673-305E-8293-3281D3C642BA}"/>
              </a:ext>
            </a:extLst>
          </p:cNvPr>
          <p:cNvSpPr/>
          <p:nvPr/>
        </p:nvSpPr>
        <p:spPr>
          <a:xfrm>
            <a:off x="4141604" y="3539023"/>
            <a:ext cx="838504"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a:extLst>
              <a:ext uri="{FF2B5EF4-FFF2-40B4-BE49-F238E27FC236}">
                <a16:creationId xmlns:a16="http://schemas.microsoft.com/office/drawing/2014/main" id="{C795343D-BA5F-40BC-BC30-BE4EFFC8A957}"/>
              </a:ext>
            </a:extLst>
          </p:cNvPr>
          <p:cNvSpPr txBox="1"/>
          <p:nvPr/>
        </p:nvSpPr>
        <p:spPr>
          <a:xfrm>
            <a:off x="6761099" y="6304002"/>
            <a:ext cx="5435600"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Verdana"/>
                <a:ea typeface="+mn-ea"/>
                <a:cs typeface="+mn-cs"/>
              </a:rPr>
              <a:t>Beres</a:t>
            </a:r>
            <a:r>
              <a:rPr kumimoji="0" lang="en-US" sz="1000" b="0" i="0" u="none" strike="noStrike" kern="1200" cap="none" spc="0" normalizeH="0" baseline="0" noProof="0" dirty="0">
                <a:ln>
                  <a:noFill/>
                </a:ln>
                <a:solidFill>
                  <a:srgbClr val="000000"/>
                </a:solidFill>
                <a:effectLst/>
                <a:uLnTx/>
                <a:uFillTx/>
                <a:latin typeface="Verdana"/>
                <a:ea typeface="+mn-ea"/>
                <a:cs typeface="+mn-cs"/>
              </a:rPr>
              <a:t> LK, et </a:t>
            </a:r>
            <a:r>
              <a:rPr kumimoji="0" lang="en-US" sz="1000" b="0" i="0" u="none" strike="noStrike" kern="1200" cap="none" spc="0" normalizeH="0" baseline="0" noProof="0" dirty="0" err="1">
                <a:ln>
                  <a:noFill/>
                </a:ln>
                <a:solidFill>
                  <a:srgbClr val="000000"/>
                </a:solidFill>
                <a:effectLst/>
                <a:uLnTx/>
                <a:uFillTx/>
                <a:latin typeface="Verdana"/>
                <a:ea typeface="+mn-ea"/>
                <a:cs typeface="+mn-cs"/>
              </a:rPr>
              <a:t>al.Human</a:t>
            </a:r>
            <a:r>
              <a:rPr kumimoji="0" lang="en-US" sz="1000" b="0" i="0" u="none" strike="noStrike" kern="1200" cap="none" spc="0" normalizeH="0" baseline="0" noProof="0" dirty="0">
                <a:ln>
                  <a:noFill/>
                </a:ln>
                <a:solidFill>
                  <a:srgbClr val="000000"/>
                </a:solidFill>
                <a:effectLst/>
                <a:uLnTx/>
                <a:uFillTx/>
                <a:latin typeface="Verdana"/>
                <a:ea typeface="+mn-ea"/>
                <a:cs typeface="+mn-cs"/>
              </a:rPr>
              <a:t>-centered design lessons for implementation science: improving the implementation of a patient-centered care intervention. JAIDS Journal of Acquired Immune Deficiency Syndromes. 2019 Dec</a:t>
            </a:r>
          </a:p>
        </p:txBody>
      </p:sp>
    </p:spTree>
    <p:extLst>
      <p:ext uri="{BB962C8B-B14F-4D97-AF65-F5344CB8AC3E}">
        <p14:creationId xmlns:p14="http://schemas.microsoft.com/office/powerpoint/2010/main" val="2606641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0278B-95F0-63F5-C0C1-2A091CE02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7D08B-0157-FD84-F382-A11DEDF55B2C}"/>
              </a:ext>
            </a:extLst>
          </p:cNvPr>
          <p:cNvSpPr>
            <a:spLocks noGrp="1"/>
          </p:cNvSpPr>
          <p:nvPr>
            <p:ph type="title"/>
          </p:nvPr>
        </p:nvSpPr>
        <p:spPr>
          <a:xfrm>
            <a:off x="144856" y="1237032"/>
            <a:ext cx="10031531" cy="698780"/>
          </a:xfrm>
        </p:spPr>
        <p:txBody>
          <a:bodyPr/>
          <a:lstStyle/>
          <a:p>
            <a:r>
              <a:rPr lang="en-US" sz="4000" dirty="0"/>
              <a:t>Rapport Building </a:t>
            </a:r>
            <a:endParaRPr lang="en-ZM" sz="4000" dirty="0"/>
          </a:p>
        </p:txBody>
      </p:sp>
      <p:sp>
        <p:nvSpPr>
          <p:cNvPr id="3" name="Content Placeholder 2">
            <a:extLst>
              <a:ext uri="{FF2B5EF4-FFF2-40B4-BE49-F238E27FC236}">
                <a16:creationId xmlns:a16="http://schemas.microsoft.com/office/drawing/2014/main" id="{888716DF-8D2A-62D8-CBDD-D11C4D02605A}"/>
              </a:ext>
            </a:extLst>
          </p:cNvPr>
          <p:cNvSpPr>
            <a:spLocks noGrp="1"/>
          </p:cNvSpPr>
          <p:nvPr>
            <p:ph idx="1"/>
          </p:nvPr>
        </p:nvSpPr>
        <p:spPr>
          <a:xfrm>
            <a:off x="835742" y="2340547"/>
            <a:ext cx="10717160" cy="3824863"/>
          </a:xfrm>
        </p:spPr>
        <p:txBody>
          <a:bodyPr/>
          <a:lstStyle/>
          <a:p>
            <a:pPr marL="0" indent="0">
              <a:buNone/>
            </a:pPr>
            <a:endParaRPr lang="en-US" b="1" dirty="0">
              <a:cs typeface="Arial" panose="020B0604020202020204" pitchFamily="34" charset="0"/>
            </a:endParaRPr>
          </a:p>
          <a:p>
            <a:pPr indent="-255905"/>
            <a:r>
              <a:rPr lang="en-GB" altLang="en-US" dirty="0">
                <a:cs typeface="Arial"/>
              </a:rPr>
              <a:t>Building a comfortable connection so that people can share information</a:t>
            </a:r>
          </a:p>
          <a:p>
            <a:pPr indent="-255905" eaLnBrk="1" hangingPunct="1"/>
            <a:endParaRPr lang="en-GB" altLang="en-US" dirty="0">
              <a:cs typeface="Arial" panose="020B0604020202020204" pitchFamily="34" charset="0"/>
            </a:endParaRPr>
          </a:p>
          <a:p>
            <a:pPr indent="-255905" eaLnBrk="1" hangingPunct="1"/>
            <a:endParaRPr lang="en-GB" altLang="en-US" dirty="0">
              <a:cs typeface="Arial" panose="020B0604020202020204" pitchFamily="34" charset="0"/>
            </a:endParaRPr>
          </a:p>
          <a:p>
            <a:pPr indent="-255905" eaLnBrk="1" hangingPunct="1"/>
            <a:r>
              <a:rPr lang="en-GB" altLang="en-US" dirty="0">
                <a:cs typeface="Arial"/>
              </a:rPr>
              <a:t>Creating a relationship based on trust and respect	</a:t>
            </a:r>
          </a:p>
          <a:p>
            <a:pPr indent="-255905" eaLnBrk="1" hangingPunct="1"/>
            <a:endParaRPr lang="en-GB" altLang="en-US" dirty="0">
              <a:cs typeface="Arial" panose="020B0604020202020204" pitchFamily="34" charset="0"/>
            </a:endParaRPr>
          </a:p>
          <a:p>
            <a:pPr indent="-255905" eaLnBrk="1" hangingPunct="1"/>
            <a:endParaRPr lang="en-GB" altLang="en-US" dirty="0">
              <a:cs typeface="Arial" panose="020B0604020202020204" pitchFamily="34" charset="0"/>
            </a:endParaRPr>
          </a:p>
          <a:p>
            <a:pPr indent="-255905" eaLnBrk="1" hangingPunct="1"/>
            <a:r>
              <a:rPr lang="en-GB" altLang="en-US" dirty="0">
                <a:cs typeface="Arial"/>
              </a:rPr>
              <a:t>Created through both verbal and nonverbal actions</a:t>
            </a:r>
          </a:p>
          <a:p>
            <a:pPr marL="657860" lvl="1" indent="-246380" eaLnBrk="1" hangingPunct="1"/>
            <a:endParaRPr lang="en-GB" altLang="ja-JP" dirty="0">
              <a:ea typeface="HG明朝B"/>
              <a:cs typeface="Arial"/>
            </a:endParaRPr>
          </a:p>
        </p:txBody>
      </p:sp>
      <p:sp>
        <p:nvSpPr>
          <p:cNvPr id="4" name="Date Placeholder 3">
            <a:extLst>
              <a:ext uri="{FF2B5EF4-FFF2-40B4-BE49-F238E27FC236}">
                <a16:creationId xmlns:a16="http://schemas.microsoft.com/office/drawing/2014/main" id="{E2CB21DB-186C-B292-D899-7839FF13E7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E9C4B20B-676A-7957-07C5-A42540E473FB}"/>
              </a:ext>
            </a:extLst>
          </p:cNvPr>
          <p:cNvSpPr>
            <a:spLocks noGrp="1"/>
          </p:cNvSpPr>
          <p:nvPr>
            <p:ph type="ftr" sz="quarter" idx="11"/>
          </p:nvPr>
        </p:nvSpPr>
        <p:spPr/>
        <p:txBody>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228212935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F5F43-4051-9C49-2662-54F2361C3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EDBB0-58ED-42A0-ECB7-DA73B6FE9C9E}"/>
              </a:ext>
            </a:extLst>
          </p:cNvPr>
          <p:cNvSpPr>
            <a:spLocks noGrp="1"/>
          </p:cNvSpPr>
          <p:nvPr>
            <p:ph type="title"/>
          </p:nvPr>
        </p:nvSpPr>
        <p:spPr>
          <a:xfrm>
            <a:off x="798691" y="823410"/>
            <a:ext cx="8067021" cy="524085"/>
          </a:xfrm>
        </p:spPr>
        <p:txBody>
          <a:bodyPr/>
          <a:lstStyle/>
          <a:p>
            <a:r>
              <a:rPr lang="en-US" sz="3600" dirty="0"/>
              <a:t>Group activity</a:t>
            </a:r>
            <a:endParaRPr lang="en-ZM" sz="3600" dirty="0"/>
          </a:p>
        </p:txBody>
      </p:sp>
      <p:sp>
        <p:nvSpPr>
          <p:cNvPr id="3" name="Content Placeholder 2">
            <a:extLst>
              <a:ext uri="{FF2B5EF4-FFF2-40B4-BE49-F238E27FC236}">
                <a16:creationId xmlns:a16="http://schemas.microsoft.com/office/drawing/2014/main" id="{72CA50B4-F9D6-B40E-8ABE-F306C2144084}"/>
              </a:ext>
            </a:extLst>
          </p:cNvPr>
          <p:cNvSpPr>
            <a:spLocks noGrp="1"/>
          </p:cNvSpPr>
          <p:nvPr>
            <p:ph idx="1"/>
          </p:nvPr>
        </p:nvSpPr>
        <p:spPr>
          <a:xfrm>
            <a:off x="1666909" y="1458332"/>
            <a:ext cx="9389018" cy="5266665"/>
          </a:xfrm>
        </p:spPr>
        <p:txBody>
          <a:bodyPr/>
          <a:lstStyle/>
          <a:p>
            <a:pPr marL="220663" indent="-220663" defTabSz="914400">
              <a:spcBef>
                <a:spcPts val="2000"/>
              </a:spcBef>
              <a:buClr>
                <a:srgbClr val="000000">
                  <a:lumMod val="75000"/>
                  <a:lumOff val="25000"/>
                </a:srgbClr>
              </a:buClr>
              <a:buFont typeface="Wingdings" panose="05000000000000000000" pitchFamily="2" charset="2"/>
              <a:buChar char="q"/>
              <a:defRPr/>
            </a:pPr>
            <a:r>
              <a:rPr lang="en-US" altLang="ja-JP" sz="2000" dirty="0"/>
              <a:t>In a group, design a poster/ brochure to promote your PCC intervention prototype</a:t>
            </a:r>
          </a:p>
          <a:p>
            <a:pPr marL="230744" indent="-257175">
              <a:lnSpc>
                <a:spcPct val="90000"/>
              </a:lnSpc>
              <a:buFont typeface="Wingdings" panose="05000000000000000000" pitchFamily="2" charset="2"/>
              <a:buChar char="q"/>
            </a:pPr>
            <a:endParaRPr lang="en-US" altLang="ja-JP" sz="2000" dirty="0">
              <a:cs typeface="Arial"/>
            </a:endParaRPr>
          </a:p>
          <a:p>
            <a:pPr marL="714375" lvl="2" indent="-220663" defTabSz="914400">
              <a:buFont typeface="Wingdings" panose="05000000000000000000" pitchFamily="2" charset="2"/>
              <a:buChar char="Ø"/>
              <a:defRPr/>
            </a:pPr>
            <a:r>
              <a:rPr lang="en-US" altLang="ja-JP" sz="2000" dirty="0">
                <a:solidFill>
                  <a:srgbClr val="000000"/>
                </a:solidFill>
              </a:rPr>
              <a:t>Synthesize ideas from journey mapping</a:t>
            </a:r>
          </a:p>
          <a:p>
            <a:pPr marL="714375" lvl="2" indent="-220663" defTabSz="914400">
              <a:buFont typeface="Wingdings" panose="05000000000000000000" pitchFamily="2" charset="2"/>
              <a:buChar char="Ø"/>
              <a:defRPr/>
            </a:pPr>
            <a:endParaRPr lang="en-US" altLang="ja-JP" sz="2000" dirty="0">
              <a:solidFill>
                <a:srgbClr val="000000"/>
              </a:solidFill>
            </a:endParaRPr>
          </a:p>
          <a:p>
            <a:pPr marL="714375" lvl="2" indent="-220663" defTabSz="914400">
              <a:buFont typeface="Wingdings" panose="05000000000000000000" pitchFamily="2" charset="2"/>
              <a:buChar char="Ø"/>
              <a:defRPr/>
            </a:pPr>
            <a:r>
              <a:rPr lang="en-US" altLang="ja-JP" sz="2000" dirty="0">
                <a:solidFill>
                  <a:srgbClr val="000000"/>
                </a:solidFill>
              </a:rPr>
              <a:t>Create insight statements</a:t>
            </a:r>
          </a:p>
          <a:p>
            <a:pPr marL="714375" lvl="2" indent="-220663" defTabSz="914400">
              <a:buFont typeface="Wingdings" panose="05000000000000000000" pitchFamily="2" charset="2"/>
              <a:buChar char="Ø"/>
              <a:defRPr/>
            </a:pPr>
            <a:endParaRPr lang="en-US" altLang="ja-JP" sz="2000" dirty="0">
              <a:solidFill>
                <a:srgbClr val="000000"/>
              </a:solidFill>
            </a:endParaRPr>
          </a:p>
          <a:p>
            <a:pPr marL="714375" lvl="2" indent="-220663" defTabSz="914400">
              <a:buFont typeface="Wingdings" panose="05000000000000000000" pitchFamily="2" charset="2"/>
              <a:buChar char="Ø"/>
              <a:defRPr/>
            </a:pPr>
            <a:r>
              <a:rPr lang="en-US" altLang="ja-JP" sz="2000" dirty="0">
                <a:solidFill>
                  <a:srgbClr val="000000"/>
                </a:solidFill>
              </a:rPr>
              <a:t>Translate insight statements into design opportunities with ‘how might we’ questions</a:t>
            </a:r>
          </a:p>
          <a:p>
            <a:pPr marL="714375" lvl="2" indent="-220663" defTabSz="914400">
              <a:buFont typeface="Wingdings" panose="05000000000000000000" pitchFamily="2" charset="2"/>
              <a:buChar char="Ø"/>
              <a:defRPr/>
            </a:pPr>
            <a:endParaRPr lang="en-US" altLang="ja-JP" sz="2000" dirty="0">
              <a:solidFill>
                <a:srgbClr val="000000"/>
              </a:solidFill>
            </a:endParaRPr>
          </a:p>
          <a:p>
            <a:pPr marL="714375" lvl="2" indent="-220663" defTabSz="914400">
              <a:buFont typeface="Wingdings" panose="05000000000000000000" pitchFamily="2" charset="2"/>
              <a:buChar char="Ø"/>
              <a:defRPr/>
            </a:pPr>
            <a:r>
              <a:rPr lang="en-US" altLang="ja-JP" sz="2000" dirty="0">
                <a:solidFill>
                  <a:srgbClr val="000000"/>
                </a:solidFill>
              </a:rPr>
              <a:t>Use key messages for poster/brochure (target participants, why they should engage, expected outcome</a:t>
            </a:r>
          </a:p>
          <a:p>
            <a:pPr marL="714375" lvl="2" indent="-220663" defTabSz="914400">
              <a:buFont typeface="Wingdings" panose="05000000000000000000" pitchFamily="2" charset="2"/>
              <a:buChar char="Ø"/>
              <a:defRPr/>
            </a:pPr>
            <a:endParaRPr lang="en-US" altLang="ja-JP" sz="2000" dirty="0">
              <a:solidFill>
                <a:srgbClr val="000000"/>
              </a:solidFill>
            </a:endParaRPr>
          </a:p>
          <a:p>
            <a:pPr marL="714375" lvl="2" indent="-220663" defTabSz="914400">
              <a:buFont typeface="Wingdings" panose="05000000000000000000" pitchFamily="2" charset="2"/>
              <a:buChar char="Ø"/>
              <a:defRPr/>
            </a:pPr>
            <a:r>
              <a:rPr lang="en-US" altLang="ja-JP" sz="2000" dirty="0">
                <a:solidFill>
                  <a:srgbClr val="000000"/>
                </a:solidFill>
              </a:rPr>
              <a:t>Visuals of key headlines/ call to action to promote the intervention</a:t>
            </a:r>
          </a:p>
          <a:p>
            <a:pPr marL="220663" indent="-220663" defTabSz="914400">
              <a:spcBef>
                <a:spcPts val="2000"/>
              </a:spcBef>
              <a:buClr>
                <a:srgbClr val="000000">
                  <a:lumMod val="75000"/>
                  <a:lumOff val="25000"/>
                </a:srgbClr>
              </a:buClr>
              <a:buFont typeface="Wingdings" panose="05000000000000000000" pitchFamily="2" charset="2"/>
              <a:buChar char="q"/>
              <a:defRPr/>
            </a:pPr>
            <a:r>
              <a:rPr lang="en-US" altLang="ja-JP" sz="2000" dirty="0"/>
              <a:t>Nominate a group member to summarize prototyping activities in a verbal presentation</a:t>
            </a:r>
          </a:p>
          <a:p>
            <a:pPr marL="230744" indent="-257175">
              <a:lnSpc>
                <a:spcPct val="90000"/>
              </a:lnSpc>
              <a:buFont typeface="Wingdings" panose="05000000000000000000" pitchFamily="2" charset="2"/>
              <a:buChar char="q"/>
            </a:pPr>
            <a:endParaRPr lang="en-US" altLang="ja-JP" dirty="0">
              <a:cs typeface="Arial"/>
            </a:endParaRPr>
          </a:p>
          <a:p>
            <a:pPr marL="0" indent="0">
              <a:lnSpc>
                <a:spcPct val="90000"/>
              </a:lnSpc>
              <a:buNone/>
            </a:pPr>
            <a:endParaRPr lang="en-US" altLang="ja-JP" dirty="0">
              <a:cs typeface="Arial"/>
            </a:endParaRPr>
          </a:p>
          <a:p>
            <a:pPr indent="-191929">
              <a:buNone/>
            </a:pPr>
            <a:endParaRPr lang="en-GB" altLang="ja-JP" dirty="0">
              <a:ea typeface="HG明朝B"/>
              <a:cs typeface="Arial"/>
            </a:endParaRPr>
          </a:p>
        </p:txBody>
      </p:sp>
      <p:sp>
        <p:nvSpPr>
          <p:cNvPr id="4" name="TextBox 3">
            <a:extLst>
              <a:ext uri="{FF2B5EF4-FFF2-40B4-BE49-F238E27FC236}">
                <a16:creationId xmlns:a16="http://schemas.microsoft.com/office/drawing/2014/main" id="{C925770F-19C8-65F0-5B6B-EFF1D624B525}"/>
              </a:ext>
            </a:extLst>
          </p:cNvPr>
          <p:cNvSpPr txBox="1"/>
          <p:nvPr/>
        </p:nvSpPr>
        <p:spPr>
          <a:xfrm>
            <a:off x="7315200" y="389407"/>
            <a:ext cx="43884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0001B"/>
                </a:solidFill>
                <a:effectLst/>
                <a:uLnTx/>
                <a:uFillTx/>
                <a:latin typeface="Verdana"/>
                <a:ea typeface="+mn-ea"/>
                <a:cs typeface="+mn-cs"/>
              </a:rPr>
              <a:t>See pages 34 – 35 of workbook for more ideas</a:t>
            </a:r>
            <a:endParaRPr kumimoji="0" lang="en-CH" sz="1800" b="1" i="1" u="none" strike="noStrike" kern="1200" cap="none" spc="0" normalizeH="0" baseline="0" noProof="0" dirty="0">
              <a:ln>
                <a:noFill/>
              </a:ln>
              <a:solidFill>
                <a:srgbClr val="E0001B"/>
              </a:solidFill>
              <a:effectLst/>
              <a:uLnTx/>
              <a:uFillTx/>
              <a:latin typeface="Verdana"/>
              <a:ea typeface="+mn-ea"/>
              <a:cs typeface="+mn-cs"/>
            </a:endParaRPr>
          </a:p>
        </p:txBody>
      </p:sp>
    </p:spTree>
    <p:extLst>
      <p:ext uri="{BB962C8B-B14F-4D97-AF65-F5344CB8AC3E}">
        <p14:creationId xmlns:p14="http://schemas.microsoft.com/office/powerpoint/2010/main" val="169667981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9">
            <a:extLst>
              <a:ext uri="{FF2B5EF4-FFF2-40B4-BE49-F238E27FC236}">
                <a16:creationId xmlns:a16="http://schemas.microsoft.com/office/drawing/2014/main" id="{C20C05D5-AEBE-A791-7CAD-0020A5C13AE2}"/>
              </a:ext>
            </a:extLst>
          </p:cNvPr>
          <p:cNvSpPr>
            <a:spLocks noChangeArrowheads="1"/>
          </p:cNvSpPr>
          <p:nvPr/>
        </p:nvSpPr>
        <p:spPr bwMode="auto">
          <a:xfrm>
            <a:off x="2468423" y="2032636"/>
            <a:ext cx="8460432" cy="146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2700">
              <a:spcBef>
                <a:spcPct val="20000"/>
              </a:spcBef>
              <a:buChar char="•"/>
              <a:defRPr sz="24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1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15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15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5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5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5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500">
                <a:solidFill>
                  <a:schemeClr val="tx1"/>
                </a:solidFill>
                <a:latin typeface="Century Gothic" panose="020B0502020202020204" pitchFamily="34" charset="0"/>
                <a:ea typeface="MS PGothic" panose="020B0600070205080204" pitchFamily="34" charset="-128"/>
              </a:defRPr>
            </a:lvl9pPr>
          </a:lstStyle>
          <a:p>
            <a:pPr marL="0" algn="ctr" eaLnBrk="0" fontAlgn="base" hangingPunct="0">
              <a:lnSpc>
                <a:spcPct val="116000"/>
              </a:lnSpc>
              <a:spcBef>
                <a:spcPts val="1800"/>
              </a:spcBef>
              <a:spcAft>
                <a:spcPts val="400"/>
              </a:spcAft>
              <a:buNone/>
            </a:pPr>
            <a:r>
              <a:rPr lang="en-US" sz="3600" dirty="0">
                <a:solidFill>
                  <a:srgbClr val="006A15"/>
                </a:solidFill>
              </a:rPr>
              <a:t>Advocating for Policy Change </a:t>
            </a:r>
            <a:br>
              <a:rPr lang="en-US" sz="3600" dirty="0">
                <a:solidFill>
                  <a:srgbClr val="006A15"/>
                </a:solidFill>
              </a:rPr>
            </a:br>
            <a:r>
              <a:rPr lang="en-US" sz="1800" b="1" kern="0" dirty="0">
                <a:solidFill>
                  <a:srgbClr val="000000"/>
                </a:solidFill>
                <a:latin typeface="Verdana" panose="020B0604030504040204" pitchFamily="34" charset="0"/>
                <a:ea typeface="Verdana" panose="020B0604030504040204" pitchFamily="34" charset="0"/>
                <a:cs typeface="Verdana" panose="020B0604030504040204" pitchFamily="34" charset="0"/>
              </a:rPr>
              <a:t>Person-</a:t>
            </a:r>
            <a:r>
              <a:rPr lang="en-US" sz="1800" b="1" kern="0" dirty="0" err="1">
                <a:solidFill>
                  <a:srgbClr val="000000"/>
                </a:solidFill>
                <a:latin typeface="Verdana" panose="020B0604030504040204" pitchFamily="34" charset="0"/>
                <a:ea typeface="Verdana" panose="020B0604030504040204" pitchFamily="34" charset="0"/>
                <a:cs typeface="Verdana" panose="020B0604030504040204" pitchFamily="34" charset="0"/>
              </a:rPr>
              <a:t>Centred</a:t>
            </a:r>
            <a:r>
              <a:rPr lang="en-US" sz="1800" b="1" kern="0" dirty="0">
                <a:solidFill>
                  <a:srgbClr val="000000"/>
                </a:solidFill>
                <a:latin typeface="Verdana" panose="020B0604030504040204" pitchFamily="34" charset="0"/>
                <a:ea typeface="Verdana" panose="020B0604030504040204" pitchFamily="34" charset="0"/>
                <a:cs typeface="Verdana" panose="020B0604030504040204" pitchFamily="34" charset="0"/>
              </a:rPr>
              <a:t> Care Advocacy Academy 2024</a:t>
            </a:r>
            <a:endParaRPr lang="en-US" sz="1800" b="1" kern="0" dirty="0">
              <a:solidFill>
                <a:srgbClr val="0F4761"/>
              </a:solidFill>
              <a:latin typeface="Aptos Display" panose="020B0004020202020204" pitchFamily="34" charset="0"/>
              <a:ea typeface="Times New Roman" panose="02020603050405020304" pitchFamily="18" charset="0"/>
              <a:cs typeface="Angsana New" panose="02020603050405020304" pitchFamily="18" charset="-34"/>
            </a:endParaRPr>
          </a:p>
          <a:p>
            <a:pPr marL="0" algn="ctr" eaLnBrk="0" fontAlgn="base" hangingPunct="0">
              <a:lnSpc>
                <a:spcPct val="116000"/>
              </a:lnSpc>
              <a:spcBef>
                <a:spcPts val="0"/>
              </a:spcBef>
              <a:spcAft>
                <a:spcPts val="800"/>
              </a:spcAft>
              <a:buNone/>
            </a:pPr>
            <a:r>
              <a:rPr lang="en-US" sz="1800" b="1" dirty="0">
                <a:solidFill>
                  <a:srgbClr val="E0001B"/>
                </a:solidFill>
                <a:latin typeface="Verdana" panose="020B0604030504040204" pitchFamily="34" charset="0"/>
                <a:ea typeface="Verdana" panose="020B0604030504040204" pitchFamily="34" charset="0"/>
                <a:cs typeface="Verdana" panose="020B0604030504040204" pitchFamily="34" charset="0"/>
              </a:rPr>
              <a:t>Lusaka Legacy Resort &amp; Conference Centre, Zambia </a:t>
            </a:r>
            <a:endParaRPr lang="en-US" sz="1800" dirty="0">
              <a:solidFill>
                <a:srgbClr val="000000"/>
              </a:solidFill>
              <a:latin typeface="Aptos" panose="020B0004020202020204" pitchFamily="34" charset="0"/>
              <a:ea typeface="Times New Roman" panose="02020603050405020304" pitchFamily="18" charset="0"/>
              <a:cs typeface="Cordia New" panose="020B0304020202020204" pitchFamily="34" charset="-34"/>
            </a:endParaRPr>
          </a:p>
          <a:p>
            <a:pPr algn="ctr" eaLnBrk="0" fontAlgn="base" hangingPunct="0">
              <a:spcBef>
                <a:spcPts val="400"/>
              </a:spcBef>
              <a:spcAft>
                <a:spcPct val="0"/>
              </a:spcAft>
              <a:buNone/>
              <a:defRPr/>
            </a:pPr>
            <a:br>
              <a:rPr lang="en-ZA" altLang="en-US" sz="3600" b="1" dirty="0">
                <a:solidFill>
                  <a:srgbClr val="006A15"/>
                </a:solidFill>
                <a:cs typeface="Calibri" panose="020F0502020204030204" pitchFamily="34" charset="0"/>
              </a:rPr>
            </a:br>
            <a:endParaRPr lang="en-US" altLang="en-US" sz="3600" b="1" dirty="0">
              <a:solidFill>
                <a:srgbClr val="000000"/>
              </a:solidFill>
            </a:endParaRPr>
          </a:p>
        </p:txBody>
      </p:sp>
      <p:sp>
        <p:nvSpPr>
          <p:cNvPr id="2" name="Text Placeholder 5">
            <a:extLst>
              <a:ext uri="{FF2B5EF4-FFF2-40B4-BE49-F238E27FC236}">
                <a16:creationId xmlns:a16="http://schemas.microsoft.com/office/drawing/2014/main" id="{FF93EF49-BF6A-B4BC-A17E-B80DEF398D4A}"/>
              </a:ext>
            </a:extLst>
          </p:cNvPr>
          <p:cNvSpPr txBox="1">
            <a:spLocks/>
          </p:cNvSpPr>
          <p:nvPr/>
        </p:nvSpPr>
        <p:spPr>
          <a:xfrm>
            <a:off x="3510694" y="3446666"/>
            <a:ext cx="6427694" cy="55839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ct val="0"/>
              </a:spcAft>
              <a:buNone/>
            </a:pPr>
            <a:r>
              <a:rPr lang="en-US" sz="2100" b="1" dirty="0">
                <a:solidFill>
                  <a:srgbClr val="000000"/>
                </a:solidFill>
                <a:latin typeface="Century Gothic" panose="020B0502020202020204" pitchFamily="34" charset="0"/>
              </a:rPr>
              <a:t>Lloyd Mulenga, </a:t>
            </a:r>
            <a:r>
              <a:rPr lang="en-US" sz="1500" b="1" dirty="0">
                <a:solidFill>
                  <a:srgbClr val="000000"/>
                </a:solidFill>
                <a:latin typeface="Century Gothic" panose="020B0502020202020204" pitchFamily="34" charset="0"/>
              </a:rPr>
              <a:t>BSc, MBChB, MSc, </a:t>
            </a:r>
            <a:r>
              <a:rPr lang="en-US" sz="1500" b="1" dirty="0" err="1">
                <a:solidFill>
                  <a:srgbClr val="000000"/>
                </a:solidFill>
                <a:latin typeface="Century Gothic" panose="020B0502020202020204" pitchFamily="34" charset="0"/>
              </a:rPr>
              <a:t>MMed</a:t>
            </a:r>
            <a:r>
              <a:rPr lang="en-US" sz="1500" b="1" dirty="0">
                <a:solidFill>
                  <a:srgbClr val="000000"/>
                </a:solidFill>
                <a:latin typeface="Century Gothic" panose="020B0502020202020204" pitchFamily="34" charset="0"/>
              </a:rPr>
              <a:t>, PhD</a:t>
            </a:r>
          </a:p>
          <a:p>
            <a:pPr marL="0" indent="0" algn="ctr" fontAlgn="base">
              <a:spcAft>
                <a:spcPct val="0"/>
              </a:spcAft>
              <a:buNone/>
            </a:pPr>
            <a:r>
              <a:rPr lang="en-US" sz="1500" b="1" dirty="0">
                <a:solidFill>
                  <a:srgbClr val="000000"/>
                </a:solidFill>
                <a:latin typeface="Century Gothic" panose="020B0502020202020204" pitchFamily="34" charset="0"/>
              </a:rPr>
              <a:t>Director: Infectious Diseases, Ministry of Health, Zambia </a:t>
            </a:r>
          </a:p>
          <a:p>
            <a:pPr marL="0" indent="0" fontAlgn="base">
              <a:spcAft>
                <a:spcPct val="0"/>
              </a:spcAft>
              <a:buNone/>
            </a:pPr>
            <a:endParaRPr lang="en-US" sz="1500" dirty="0">
              <a:solidFill>
                <a:srgbClr val="FFFFFF"/>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FFD530C1-4DA9-34FD-876E-0AD68A58FB12}"/>
              </a:ext>
            </a:extLst>
          </p:cNvPr>
          <p:cNvSpPr txBox="1">
            <a:spLocks/>
          </p:cNvSpPr>
          <p:nvPr/>
        </p:nvSpPr>
        <p:spPr>
          <a:xfrm>
            <a:off x="4655840" y="3933057"/>
            <a:ext cx="4968552" cy="1557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ct val="0"/>
              </a:spcAft>
              <a:buNone/>
            </a:pPr>
            <a:r>
              <a:rPr lang="en-US" sz="2100" dirty="0">
                <a:solidFill>
                  <a:srgbClr val="000000"/>
                </a:solidFill>
                <a:latin typeface="Century Gothic" panose="020B0502020202020204" pitchFamily="34" charset="0"/>
              </a:rPr>
              <a:t>Affiliations: </a:t>
            </a:r>
            <a:endParaRPr lang="en-GB" sz="2100" b="1" baseline="30000" dirty="0">
              <a:solidFill>
                <a:srgbClr val="000000"/>
              </a:solidFill>
              <a:latin typeface="Century Gothic" panose="020B0502020202020204" pitchFamily="34" charset="0"/>
              <a:cs typeface="Arial" panose="020B0604020202020204" pitchFamily="34" charset="0"/>
            </a:endParaRPr>
          </a:p>
          <a:p>
            <a:pPr marL="728663" lvl="1" indent="-385763" fontAlgn="base">
              <a:spcAft>
                <a:spcPct val="0"/>
              </a:spcAft>
              <a:buFont typeface="Arial" panose="020B0604020202020204" pitchFamily="34" charset="0"/>
              <a:buAutoNum type="arabicPeriod"/>
            </a:pPr>
            <a:r>
              <a:rPr lang="en-GB" sz="1350" dirty="0">
                <a:solidFill>
                  <a:srgbClr val="000000"/>
                </a:solidFill>
                <a:latin typeface="Century Gothic" panose="020B0502020202020204" pitchFamily="34" charset="0"/>
                <a:cs typeface="Arial" panose="020B0604020202020204" pitchFamily="34" charset="0"/>
              </a:rPr>
              <a:t>Ministry of Health, Lusaka, Zambia</a:t>
            </a:r>
          </a:p>
          <a:p>
            <a:pPr marL="728663" lvl="1" indent="-385763" fontAlgn="base">
              <a:spcAft>
                <a:spcPct val="0"/>
              </a:spcAft>
              <a:buFont typeface="Arial" panose="020B0604020202020204" pitchFamily="34" charset="0"/>
              <a:buAutoNum type="arabicPeriod"/>
            </a:pPr>
            <a:r>
              <a:rPr lang="en-GB" sz="1350" dirty="0">
                <a:solidFill>
                  <a:srgbClr val="000000"/>
                </a:solidFill>
                <a:latin typeface="Century Gothic" panose="020B0502020202020204" pitchFamily="34" charset="0"/>
                <a:cs typeface="Arial" panose="020B0604020202020204" pitchFamily="34" charset="0"/>
              </a:rPr>
              <a:t>University Teaching Hospital, Lusaka, Zambia</a:t>
            </a:r>
            <a:endParaRPr lang="en-US" sz="1350" dirty="0">
              <a:solidFill>
                <a:srgbClr val="000000"/>
              </a:solidFill>
              <a:latin typeface="Century Gothic" panose="020B0502020202020204" pitchFamily="34" charset="0"/>
            </a:endParaRPr>
          </a:p>
          <a:p>
            <a:pPr marL="728663" lvl="1" indent="-385763" fontAlgn="base">
              <a:spcAft>
                <a:spcPct val="0"/>
              </a:spcAft>
              <a:buFont typeface="Arial" panose="020B0604020202020204" pitchFamily="34" charset="0"/>
              <a:buAutoNum type="arabicPeriod"/>
            </a:pPr>
            <a:r>
              <a:rPr lang="en-GB" sz="1350" dirty="0">
                <a:solidFill>
                  <a:srgbClr val="000000"/>
                </a:solidFill>
                <a:latin typeface="Century Gothic" panose="020B0502020202020204" pitchFamily="34" charset="0"/>
                <a:cs typeface="Arial" panose="020B0604020202020204" pitchFamily="34" charset="0"/>
              </a:rPr>
              <a:t>University of Zambia, Lusaka, Zambia</a:t>
            </a:r>
          </a:p>
          <a:p>
            <a:pPr marL="728663" lvl="1" indent="-385763" fontAlgn="base">
              <a:spcAft>
                <a:spcPct val="0"/>
              </a:spcAft>
              <a:buFont typeface="Arial" panose="020B0604020202020204" pitchFamily="34" charset="0"/>
              <a:buAutoNum type="arabicPeriod"/>
            </a:pPr>
            <a:r>
              <a:rPr lang="en-GB" sz="1350" dirty="0">
                <a:solidFill>
                  <a:srgbClr val="000000"/>
                </a:solidFill>
                <a:latin typeface="Century Gothic" panose="020B0502020202020204" pitchFamily="34" charset="0"/>
                <a:cs typeface="Arial" panose="020B0604020202020204" pitchFamily="34" charset="0"/>
              </a:rPr>
              <a:t>Vanderbilt University, Nashville, TN, USA</a:t>
            </a:r>
          </a:p>
        </p:txBody>
      </p:sp>
      <p:grpSp>
        <p:nvGrpSpPr>
          <p:cNvPr id="4" name="Group 7">
            <a:extLst>
              <a:ext uri="{FF2B5EF4-FFF2-40B4-BE49-F238E27FC236}">
                <a16:creationId xmlns:a16="http://schemas.microsoft.com/office/drawing/2014/main" id="{25941638-517B-05AB-FC5B-70BFF733529A}"/>
              </a:ext>
            </a:extLst>
          </p:cNvPr>
          <p:cNvGrpSpPr>
            <a:grpSpLocks/>
          </p:cNvGrpSpPr>
          <p:nvPr/>
        </p:nvGrpSpPr>
        <p:grpSpPr bwMode="auto">
          <a:xfrm>
            <a:off x="6096001" y="5272150"/>
            <a:ext cx="1368152" cy="1037171"/>
            <a:chOff x="2695584" y="1576680"/>
            <a:chExt cx="4086255" cy="3652520"/>
          </a:xfrm>
        </p:grpSpPr>
        <p:pic>
          <p:nvPicPr>
            <p:cNvPr id="5" name="Picture 8">
              <a:extLst>
                <a:ext uri="{FF2B5EF4-FFF2-40B4-BE49-F238E27FC236}">
                  <a16:creationId xmlns:a16="http://schemas.microsoft.com/office/drawing/2014/main" id="{63619A3A-3CD0-6A27-1600-AE83F7687E5B}"/>
                </a:ext>
              </a:extLst>
            </p:cNvPr>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895282" y="1576680"/>
              <a:ext cx="3200400" cy="365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9A9BD7F6-70AA-4D9E-F095-695463C52FB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843808" y="1772816"/>
              <a:ext cx="3321050" cy="289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A79CC37D-5A31-128B-2143-CF4F8BF5CA94}"/>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033837" y="3125472"/>
              <a:ext cx="1245870" cy="41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8E6CBE72-CC9C-2FCC-A396-2A4D7537BBD5}"/>
                </a:ext>
              </a:extLst>
            </p:cNvPr>
            <p:cNvSpPr/>
            <p:nvPr userDrawn="1"/>
          </p:nvSpPr>
          <p:spPr>
            <a:xfrm>
              <a:off x="2695584" y="2542136"/>
              <a:ext cx="3321045" cy="5256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eaLnBrk="0" fontAlgn="base" hangingPunct="0">
                <a:lnSpc>
                  <a:spcPct val="107000"/>
                </a:lnSpc>
                <a:spcBef>
                  <a:spcPct val="0"/>
                </a:spcBef>
                <a:spcAft>
                  <a:spcPct val="0"/>
                </a:spcAft>
                <a:defRPr/>
              </a:pPr>
              <a:r>
                <a:rPr lang="en-US" sz="400" b="1" dirty="0">
                  <a:solidFill>
                    <a:srgbClr val="FFFFFF"/>
                  </a:solidFill>
                  <a:effectLst>
                    <a:outerShdw blurRad="38100" dist="19050" dir="2700000" algn="tl">
                      <a:srgbClr val="000000">
                        <a:alpha val="40000"/>
                      </a:srgbClr>
                    </a:outerShdw>
                  </a:effectLst>
                  <a:latin typeface="Arial"/>
                  <a:ea typeface="Calibri" panose="020F0502020204030204" pitchFamily="34" charset="0"/>
                  <a:cs typeface="Times New Roman" panose="02020603050405020304" pitchFamily="18" charset="0"/>
                </a:rPr>
                <a:t>95</a:t>
              </a:r>
              <a:endParaRPr lang="en-ZM" sz="400" dirty="0">
                <a:solidFill>
                  <a:srgbClr val="FFFFFF"/>
                </a:solidFill>
                <a:latin typeface="Arial"/>
                <a:ea typeface="Calibri" panose="020F0502020204030204" pitchFamily="34"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2A5B4DD5-9397-726A-9A0B-1207A49C2C1A}"/>
                </a:ext>
              </a:extLst>
            </p:cNvPr>
            <p:cNvSpPr/>
            <p:nvPr userDrawn="1"/>
          </p:nvSpPr>
          <p:spPr>
            <a:xfrm>
              <a:off x="3187501" y="2607165"/>
              <a:ext cx="3594338" cy="3682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eaLnBrk="0" fontAlgn="base" hangingPunct="0">
                <a:lnSpc>
                  <a:spcPct val="107000"/>
                </a:lnSpc>
                <a:spcBef>
                  <a:spcPct val="0"/>
                </a:spcBef>
                <a:spcAft>
                  <a:spcPct val="0"/>
                </a:spcAft>
                <a:defRPr/>
              </a:pPr>
              <a:r>
                <a:rPr lang="en-US" sz="400" b="1" dirty="0">
                  <a:solidFill>
                    <a:srgbClr val="FFFFFF"/>
                  </a:solidFill>
                  <a:effectLst>
                    <a:outerShdw blurRad="38100" dist="19050" dir="2700000" algn="tl">
                      <a:srgbClr val="000000">
                        <a:alpha val="40000"/>
                      </a:srgbClr>
                    </a:outerShdw>
                  </a:effectLst>
                  <a:latin typeface="Arial"/>
                  <a:ea typeface="Calibri" panose="020F0502020204030204" pitchFamily="34" charset="0"/>
                  <a:cs typeface="Times New Roman" panose="02020603050405020304" pitchFamily="18" charset="0"/>
                </a:rPr>
                <a:t>95</a:t>
              </a:r>
              <a:endParaRPr lang="en-ZM" sz="400" dirty="0">
                <a:solidFill>
                  <a:srgbClr val="FFFFFF"/>
                </a:solidFill>
                <a:latin typeface="Arial"/>
                <a:ea typeface="Calibri" panose="020F0502020204030204" pitchFamily="34"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5292FEC8-FEBF-5C84-8824-601460C13613}"/>
                </a:ext>
              </a:extLst>
            </p:cNvPr>
            <p:cNvSpPr/>
            <p:nvPr userDrawn="1"/>
          </p:nvSpPr>
          <p:spPr>
            <a:xfrm>
              <a:off x="3450089" y="1657384"/>
              <a:ext cx="2413356" cy="5256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eaLnBrk="0" fontAlgn="base" hangingPunct="0">
                <a:lnSpc>
                  <a:spcPct val="107000"/>
                </a:lnSpc>
                <a:spcBef>
                  <a:spcPct val="0"/>
                </a:spcBef>
                <a:spcAft>
                  <a:spcPct val="0"/>
                </a:spcAft>
                <a:defRPr/>
              </a:pPr>
              <a:r>
                <a:rPr lang="en-US" sz="400" b="1" dirty="0">
                  <a:solidFill>
                    <a:srgbClr val="FFFFFF"/>
                  </a:solidFill>
                  <a:effectLst>
                    <a:outerShdw blurRad="38100" dist="19050" dir="2700000" algn="tl">
                      <a:srgbClr val="000000">
                        <a:alpha val="40000"/>
                      </a:srgbClr>
                    </a:outerShdw>
                  </a:effectLst>
                  <a:latin typeface="Arial"/>
                  <a:ea typeface="Calibri" panose="020F0502020204030204" pitchFamily="34" charset="0"/>
                  <a:cs typeface="Times New Roman" panose="02020603050405020304" pitchFamily="18" charset="0"/>
                </a:rPr>
                <a:t>95</a:t>
              </a:r>
              <a:endParaRPr lang="en-ZM" sz="400" dirty="0">
                <a:solidFill>
                  <a:srgbClr val="FFFFFF"/>
                </a:solidFill>
                <a:latin typeface="Arial"/>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3CE62252-44DF-7D43-E12B-283366D9B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792" y="444838"/>
            <a:ext cx="1092200" cy="398145"/>
          </a:xfrm>
          <a:prstGeom prst="rect">
            <a:avLst/>
          </a:prstGeom>
        </p:spPr>
      </p:pic>
      <p:pic>
        <p:nvPicPr>
          <p:cNvPr id="11" name="Picture 10" descr="A logo with a person and a blue text&#10;&#10;Description automatically generated with medium confidence">
            <a:extLst>
              <a:ext uri="{FF2B5EF4-FFF2-40B4-BE49-F238E27FC236}">
                <a16:creationId xmlns:a16="http://schemas.microsoft.com/office/drawing/2014/main" id="{153CA88B-97CC-54E1-362D-7A66674EDF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2247" y="372974"/>
            <a:ext cx="2172318" cy="499090"/>
          </a:xfrm>
          <a:prstGeom prst="rect">
            <a:avLst/>
          </a:prstGeom>
        </p:spPr>
      </p:pic>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5B5B-964D-E2A8-C4C8-EF05131A73D1}"/>
              </a:ext>
            </a:extLst>
          </p:cNvPr>
          <p:cNvSpPr>
            <a:spLocks noGrp="1"/>
          </p:cNvSpPr>
          <p:nvPr>
            <p:ph type="title"/>
          </p:nvPr>
        </p:nvSpPr>
        <p:spPr/>
        <p:txBody>
          <a:bodyPr/>
          <a:lstStyle/>
          <a:p>
            <a:r>
              <a:rPr lang="en-US" dirty="0"/>
              <a:t>Policy advocacy</a:t>
            </a:r>
          </a:p>
        </p:txBody>
      </p:sp>
      <p:sp>
        <p:nvSpPr>
          <p:cNvPr id="3" name="Content Placeholder 2">
            <a:extLst>
              <a:ext uri="{FF2B5EF4-FFF2-40B4-BE49-F238E27FC236}">
                <a16:creationId xmlns:a16="http://schemas.microsoft.com/office/drawing/2014/main" id="{AFA8DD29-DE77-089C-74D0-BE5B37827E1C}"/>
              </a:ext>
            </a:extLst>
          </p:cNvPr>
          <p:cNvSpPr>
            <a:spLocks noGrp="1"/>
          </p:cNvSpPr>
          <p:nvPr>
            <p:ph idx="1"/>
          </p:nvPr>
        </p:nvSpPr>
        <p:spPr>
          <a:xfrm>
            <a:off x="2135560" y="1484785"/>
            <a:ext cx="8532440" cy="4641379"/>
          </a:xfrm>
        </p:spPr>
        <p:txBody>
          <a:bodyPr/>
          <a:lstStyle/>
          <a:p>
            <a:r>
              <a:rPr lang="en-US" sz="2000" dirty="0">
                <a:latin typeface="Tahoma" panose="020B0604030504040204" pitchFamily="34" charset="0"/>
              </a:rPr>
              <a:t>Policy advocacy is the act of taking a position on an issue</a:t>
            </a:r>
          </a:p>
          <a:p>
            <a:r>
              <a:rPr lang="en-US" sz="2000" dirty="0">
                <a:latin typeface="Tahoma" panose="020B0604030504040204" pitchFamily="34" charset="0"/>
              </a:rPr>
              <a:t>Includes sharing that position with someone who wields the power to do something about it</a:t>
            </a:r>
          </a:p>
          <a:p>
            <a:pPr lvl="1"/>
            <a:r>
              <a:rPr lang="en-US" sz="2000" dirty="0">
                <a:latin typeface="Tahoma" panose="020B0604030504040204" pitchFamily="34" charset="0"/>
              </a:rPr>
              <a:t> ultimately results in small-scale reforms, lasting social change</a:t>
            </a:r>
          </a:p>
          <a:p>
            <a:r>
              <a:rPr lang="en-US" sz="2000" dirty="0">
                <a:latin typeface="Tahoma" panose="020B0604030504040204" pitchFamily="34" charset="0"/>
              </a:rPr>
              <a:t>It is the number-one way that advance social change that affects people served </a:t>
            </a:r>
          </a:p>
          <a:p>
            <a:r>
              <a:rPr lang="en-US" sz="2000" dirty="0">
                <a:latin typeface="Tahoma" panose="020B0604030504040204" pitchFamily="34" charset="0"/>
              </a:rPr>
              <a:t>There is a </a:t>
            </a:r>
            <a:r>
              <a:rPr lang="en-US" sz="2000" b="1" dirty="0">
                <a:latin typeface="Tahoma" panose="020B0604030504040204" pitchFamily="34" charset="0"/>
              </a:rPr>
              <a:t>common misconception </a:t>
            </a:r>
            <a:r>
              <a:rPr lang="en-US" sz="2000" dirty="0">
                <a:latin typeface="Tahoma" panose="020B0604030504040204" pitchFamily="34" charset="0"/>
              </a:rPr>
              <a:t>that non-profit organizations cannot engage in advocacy, but in fact</a:t>
            </a:r>
          </a:p>
          <a:p>
            <a:pPr lvl="1"/>
            <a:r>
              <a:rPr lang="en-US" sz="2000" dirty="0">
                <a:latin typeface="Tahoma" panose="020B0604030504040204" pitchFamily="34" charset="0"/>
              </a:rPr>
              <a:t> promote an informed, healthy and strong society</a:t>
            </a:r>
            <a:endParaRPr lang="en-US" sz="2000" dirty="0"/>
          </a:p>
          <a:p>
            <a:pPr lvl="1"/>
            <a:r>
              <a:rPr lang="en-US" sz="2000" dirty="0">
                <a:latin typeface="Tahoma" panose="020B0604030504040204" pitchFamily="34" charset="0"/>
              </a:rPr>
              <a:t>Make connections between policymakers and their constituents</a:t>
            </a:r>
          </a:p>
          <a:p>
            <a:pPr lvl="1"/>
            <a:r>
              <a:rPr lang="en-US" sz="2000" dirty="0">
                <a:latin typeface="Tahoma" panose="020B0604030504040204" pitchFamily="34" charset="0"/>
              </a:rPr>
              <a:t>Educate policy makers  and the public about policy issues and how public policy affects particular groups of people </a:t>
            </a:r>
            <a:endParaRPr lang="en-US" sz="2000" dirty="0"/>
          </a:p>
          <a:p>
            <a:endParaRPr lang="en-US" dirty="0"/>
          </a:p>
        </p:txBody>
      </p:sp>
    </p:spTree>
    <p:extLst>
      <p:ext uri="{BB962C8B-B14F-4D97-AF65-F5344CB8AC3E}">
        <p14:creationId xmlns:p14="http://schemas.microsoft.com/office/powerpoint/2010/main" val="1699999545"/>
      </p:ext>
    </p:extLst>
  </p:cSld>
  <p:clrMapOvr>
    <a:masterClrMapping/>
  </p:clrMapOvr>
  <p:transition>
    <p:split orient="vert"/>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FF60-1CB2-1812-4832-62024016D809}"/>
              </a:ext>
            </a:extLst>
          </p:cNvPr>
          <p:cNvSpPr>
            <a:spLocks noGrp="1"/>
          </p:cNvSpPr>
          <p:nvPr>
            <p:ph type="title"/>
          </p:nvPr>
        </p:nvSpPr>
        <p:spPr/>
        <p:txBody>
          <a:bodyPr/>
          <a:lstStyle/>
          <a:p>
            <a:r>
              <a:rPr lang="en-US" dirty="0"/>
              <a:t>Policy makers and decision making </a:t>
            </a:r>
          </a:p>
        </p:txBody>
      </p:sp>
      <p:sp>
        <p:nvSpPr>
          <p:cNvPr id="3" name="Content Placeholder 2">
            <a:extLst>
              <a:ext uri="{FF2B5EF4-FFF2-40B4-BE49-F238E27FC236}">
                <a16:creationId xmlns:a16="http://schemas.microsoft.com/office/drawing/2014/main" id="{1EB06B2C-C9C6-AC4A-0B91-D2F657584A99}"/>
              </a:ext>
            </a:extLst>
          </p:cNvPr>
          <p:cNvSpPr>
            <a:spLocks noGrp="1"/>
          </p:cNvSpPr>
          <p:nvPr>
            <p:ph idx="1"/>
          </p:nvPr>
        </p:nvSpPr>
        <p:spPr>
          <a:xfrm>
            <a:off x="2135560" y="1484785"/>
            <a:ext cx="8532440" cy="4641379"/>
          </a:xfrm>
        </p:spPr>
        <p:txBody>
          <a:bodyPr/>
          <a:lstStyle/>
          <a:p>
            <a:r>
              <a:rPr lang="en-US" sz="2000" dirty="0">
                <a:latin typeface="Tahoma" panose="020B0604030504040204" pitchFamily="34" charset="0"/>
              </a:rPr>
              <a:t>Policy makers are experts in making changes to policy or introduce new policy  BUT cannot possibly understand every protocol for making a policy change </a:t>
            </a:r>
          </a:p>
          <a:p>
            <a:pPr lvl="1"/>
            <a:r>
              <a:rPr lang="en-US" sz="2000" dirty="0">
                <a:latin typeface="Tahoma" panose="020B0604030504040204" pitchFamily="34" charset="0"/>
              </a:rPr>
              <a:t>Thus, in order for lawmakers to feel comfortable adopting a policy, they must</a:t>
            </a:r>
          </a:p>
          <a:p>
            <a:pPr lvl="2"/>
            <a:r>
              <a:rPr lang="en-US" sz="2000" dirty="0">
                <a:latin typeface="Tahoma" panose="020B0604030504040204" pitchFamily="34" charset="0"/>
              </a:rPr>
              <a:t>care about the people affected by the policy, and</a:t>
            </a:r>
          </a:p>
          <a:p>
            <a:pPr lvl="2"/>
            <a:r>
              <a:rPr lang="en-US" sz="2000" dirty="0">
                <a:latin typeface="Tahoma" panose="020B0604030504040204" pitchFamily="34" charset="0"/>
              </a:rPr>
              <a:t> be educated on the issue</a:t>
            </a:r>
          </a:p>
          <a:p>
            <a:pPr lvl="1"/>
            <a:r>
              <a:rPr lang="en-US" sz="2000" dirty="0">
                <a:latin typeface="Tahoma" panose="020B0604030504040204" pitchFamily="34" charset="0"/>
              </a:rPr>
              <a:t>That’s where you come in as Advocates! </a:t>
            </a:r>
          </a:p>
          <a:p>
            <a:r>
              <a:rPr lang="en-US" sz="2000" dirty="0">
                <a:latin typeface="Tahoma" panose="020B0604030504040204" pitchFamily="34" charset="0"/>
              </a:rPr>
              <a:t>As practitioners, direct service providers or concerned citizens, you have the best view of how policy issues play out in your community</a:t>
            </a:r>
          </a:p>
          <a:p>
            <a:pPr lvl="1"/>
            <a:r>
              <a:rPr lang="en-US" sz="2000" dirty="0">
                <a:latin typeface="Tahoma" panose="020B0604030504040204" pitchFamily="34" charset="0"/>
              </a:rPr>
              <a:t>you are uniquely positioned to educate lawmakers and inspire them to care about the issues playing out in your community</a:t>
            </a:r>
          </a:p>
          <a:p>
            <a:pPr lvl="1"/>
            <a:r>
              <a:rPr lang="en-US" sz="2000" dirty="0">
                <a:latin typeface="Tahoma" panose="020B0604030504040204" pitchFamily="34" charset="0"/>
              </a:rPr>
              <a:t>you can persuade your lawmakers that your call to action is one worth heeding</a:t>
            </a:r>
            <a:endParaRPr lang="en-US" sz="2000" dirty="0"/>
          </a:p>
          <a:p>
            <a:pPr marL="0" indent="0">
              <a:buNone/>
            </a:pPr>
            <a:endParaRPr lang="en-US" dirty="0"/>
          </a:p>
        </p:txBody>
      </p:sp>
    </p:spTree>
    <p:extLst>
      <p:ext uri="{BB962C8B-B14F-4D97-AF65-F5344CB8AC3E}">
        <p14:creationId xmlns:p14="http://schemas.microsoft.com/office/powerpoint/2010/main" val="3951567335"/>
      </p:ext>
    </p:extLst>
  </p:cSld>
  <p:clrMapOvr>
    <a:masterClrMapping/>
  </p:clrMapOvr>
  <p:transition>
    <p:split orient="vert"/>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37EC-6BD5-65C0-014B-2EF62D44F262}"/>
              </a:ext>
            </a:extLst>
          </p:cNvPr>
          <p:cNvSpPr>
            <a:spLocks noGrp="1"/>
          </p:cNvSpPr>
          <p:nvPr>
            <p:ph type="title"/>
          </p:nvPr>
        </p:nvSpPr>
        <p:spPr/>
        <p:txBody>
          <a:bodyPr/>
          <a:lstStyle/>
          <a:p>
            <a:r>
              <a:rPr lang="en-US" dirty="0"/>
              <a:t>How does policy change happen?</a:t>
            </a:r>
          </a:p>
        </p:txBody>
      </p:sp>
      <p:sp>
        <p:nvSpPr>
          <p:cNvPr id="3" name="Content Placeholder 2">
            <a:extLst>
              <a:ext uri="{FF2B5EF4-FFF2-40B4-BE49-F238E27FC236}">
                <a16:creationId xmlns:a16="http://schemas.microsoft.com/office/drawing/2014/main" id="{168DD813-45EA-BF95-61FA-37D4DD3631C3}"/>
              </a:ext>
            </a:extLst>
          </p:cNvPr>
          <p:cNvSpPr>
            <a:spLocks noGrp="1"/>
          </p:cNvSpPr>
          <p:nvPr>
            <p:ph idx="1"/>
          </p:nvPr>
        </p:nvSpPr>
        <p:spPr>
          <a:xfrm>
            <a:off x="2135560" y="1484785"/>
            <a:ext cx="8280920" cy="4641379"/>
          </a:xfrm>
        </p:spPr>
        <p:txBody>
          <a:bodyPr/>
          <a:lstStyle/>
          <a:p>
            <a:r>
              <a:rPr lang="en-US" sz="2000" dirty="0">
                <a:latin typeface="Tahoma" panose="020B0604030504040204" pitchFamily="34" charset="0"/>
              </a:rPr>
              <a:t>Policy change happens in several ways and at all levels of government</a:t>
            </a:r>
            <a:endParaRPr lang="en-US" sz="2000" dirty="0"/>
          </a:p>
          <a:p>
            <a:r>
              <a:rPr lang="en-US" sz="2000" dirty="0">
                <a:latin typeface="Tahoma" panose="020B0604030504040204" pitchFamily="34" charset="0"/>
              </a:rPr>
              <a:t>Legislative policymaking refers to the process by which elected officials (e.g., members of Congress, state legislators, school board officials, etc.) introduce and pass legislation that becomes law</a:t>
            </a:r>
          </a:p>
          <a:p>
            <a:pPr lvl="1"/>
            <a:r>
              <a:rPr lang="en-US" sz="2000" dirty="0">
                <a:latin typeface="Tahoma" panose="020B0604030504040204" pitchFamily="34" charset="0"/>
              </a:rPr>
              <a:t>In some instances, legislation directly mandates a rule of law, as in the case of a bill that places a cap on what payday lenders can </a:t>
            </a:r>
            <a:endParaRPr lang="en-US" sz="2000" dirty="0"/>
          </a:p>
          <a:p>
            <a:pPr marL="0" indent="0">
              <a:buNone/>
            </a:pPr>
            <a:endParaRPr lang="en-US" dirty="0"/>
          </a:p>
        </p:txBody>
      </p:sp>
    </p:spTree>
    <p:extLst>
      <p:ext uri="{BB962C8B-B14F-4D97-AF65-F5344CB8AC3E}">
        <p14:creationId xmlns:p14="http://schemas.microsoft.com/office/powerpoint/2010/main" val="2305715734"/>
      </p:ext>
    </p:extLst>
  </p:cSld>
  <p:clrMapOvr>
    <a:masterClrMapping/>
  </p:clrMapOvr>
  <p:transition>
    <p:split orient="vert"/>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D24A-B287-03C0-6583-D79DFC98CDA1}"/>
              </a:ext>
            </a:extLst>
          </p:cNvPr>
          <p:cNvSpPr>
            <a:spLocks noGrp="1"/>
          </p:cNvSpPr>
          <p:nvPr>
            <p:ph type="title"/>
          </p:nvPr>
        </p:nvSpPr>
        <p:spPr/>
        <p:txBody>
          <a:bodyPr/>
          <a:lstStyle/>
          <a:p>
            <a:r>
              <a:rPr lang="en-US" sz="4000" dirty="0">
                <a:solidFill>
                  <a:srgbClr val="2E8A2E"/>
                </a:solidFill>
                <a:latin typeface="Roboto" panose="02000000000000000000" pitchFamily="2" charset="0"/>
              </a:rPr>
              <a:t>Policy cycle</a:t>
            </a:r>
            <a:endParaRPr lang="en-US" sz="4000" dirty="0">
              <a:solidFill>
                <a:srgbClr val="2E8A2E"/>
              </a:solidFill>
            </a:endParaRPr>
          </a:p>
        </p:txBody>
      </p:sp>
      <p:pic>
        <p:nvPicPr>
          <p:cNvPr id="4" name="Content Placeholder 3">
            <a:extLst>
              <a:ext uri="{FF2B5EF4-FFF2-40B4-BE49-F238E27FC236}">
                <a16:creationId xmlns:a16="http://schemas.microsoft.com/office/drawing/2014/main" id="{00494EA2-972F-CFBD-7043-9B7F3955152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79976" y="1484784"/>
            <a:ext cx="4464496" cy="4781128"/>
          </a:xfrm>
          <a:prstGeom prst="rect">
            <a:avLst/>
          </a:prstGeom>
        </p:spPr>
      </p:pic>
      <p:sp>
        <p:nvSpPr>
          <p:cNvPr id="6" name="TextBox 5">
            <a:extLst>
              <a:ext uri="{FF2B5EF4-FFF2-40B4-BE49-F238E27FC236}">
                <a16:creationId xmlns:a16="http://schemas.microsoft.com/office/drawing/2014/main" id="{A45EE483-0A8A-2DB2-C22E-0D7AFA1C1800}"/>
              </a:ext>
            </a:extLst>
          </p:cNvPr>
          <p:cNvSpPr txBox="1"/>
          <p:nvPr/>
        </p:nvSpPr>
        <p:spPr>
          <a:xfrm>
            <a:off x="2063552" y="1567024"/>
            <a:ext cx="3168352" cy="2308324"/>
          </a:xfrm>
          <a:prstGeom prst="rect">
            <a:avLst/>
          </a:prstGeom>
          <a:noFill/>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sz="1600" dirty="0">
                <a:solidFill>
                  <a:srgbClr val="000000"/>
                </a:solidFill>
                <a:latin typeface="Roboto" panose="02000000000000000000" pitchFamily="2" charset="0"/>
              </a:rPr>
              <a:t>Planning advocacy and policy dialogue requires understanding how the policy cycle works</a:t>
            </a:r>
          </a:p>
          <a:p>
            <a:pPr marL="285750" indent="-285750" eaLnBrk="0" fontAlgn="base" hangingPunct="0">
              <a:spcBef>
                <a:spcPct val="0"/>
              </a:spcBef>
              <a:spcAft>
                <a:spcPct val="0"/>
              </a:spcAft>
              <a:buFont typeface="Arial" panose="020B0604020202020204" pitchFamily="34" charset="0"/>
              <a:buChar char="•"/>
            </a:pPr>
            <a:r>
              <a:rPr lang="en-US" sz="1600" dirty="0">
                <a:solidFill>
                  <a:srgbClr val="000000"/>
                </a:solidFill>
                <a:latin typeface="Roboto" panose="02000000000000000000" pitchFamily="2" charset="0"/>
              </a:rPr>
              <a:t>Policy formulation is a highly political process, and knowledge of its formal rules is required in order to participate</a:t>
            </a:r>
            <a:endParaRPr lang="en-US" sz="16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659628707"/>
      </p:ext>
    </p:extLst>
  </p:cSld>
  <p:clrMapOvr>
    <a:masterClrMapping/>
  </p:clrMapOvr>
  <p:transition>
    <p:split orient="vert"/>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F283-F31C-E902-C2EC-2CB42411536F}"/>
              </a:ext>
            </a:extLst>
          </p:cNvPr>
          <p:cNvSpPr>
            <a:spLocks noGrp="1"/>
          </p:cNvSpPr>
          <p:nvPr>
            <p:ph type="title"/>
          </p:nvPr>
        </p:nvSpPr>
        <p:spPr>
          <a:xfrm>
            <a:off x="2639617" y="260648"/>
            <a:ext cx="7561263" cy="1143000"/>
          </a:xfrm>
        </p:spPr>
        <p:txBody>
          <a:bodyPr/>
          <a:lstStyle/>
          <a:p>
            <a:r>
              <a:rPr lang="en-US" dirty="0"/>
              <a:t>How to Plan and Implement Policy Advocacy </a:t>
            </a:r>
          </a:p>
        </p:txBody>
      </p:sp>
      <p:pic>
        <p:nvPicPr>
          <p:cNvPr id="4" name="Content Placeholder 3">
            <a:extLst>
              <a:ext uri="{FF2B5EF4-FFF2-40B4-BE49-F238E27FC236}">
                <a16:creationId xmlns:a16="http://schemas.microsoft.com/office/drawing/2014/main" id="{98AD0518-6F9B-FAF4-8E8B-DB7E1E708C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63753" y="1600201"/>
            <a:ext cx="4975319" cy="4525963"/>
          </a:xfrm>
          <a:prstGeom prst="rect">
            <a:avLst/>
          </a:prstGeom>
        </p:spPr>
      </p:pic>
    </p:spTree>
    <p:extLst>
      <p:ext uri="{BB962C8B-B14F-4D97-AF65-F5344CB8AC3E}">
        <p14:creationId xmlns:p14="http://schemas.microsoft.com/office/powerpoint/2010/main" val="1438234265"/>
      </p:ext>
    </p:extLst>
  </p:cSld>
  <p:clrMapOvr>
    <a:masterClrMapping/>
  </p:clrMapOvr>
  <p:transition>
    <p:split orient="vert"/>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D696-CD48-6128-0EB4-5E751A7493F2}"/>
              </a:ext>
            </a:extLst>
          </p:cNvPr>
          <p:cNvSpPr>
            <a:spLocks noGrp="1"/>
          </p:cNvSpPr>
          <p:nvPr>
            <p:ph type="title"/>
          </p:nvPr>
        </p:nvSpPr>
        <p:spPr/>
        <p:txBody>
          <a:bodyPr/>
          <a:lstStyle/>
          <a:p>
            <a:r>
              <a:rPr lang="en-US" dirty="0"/>
              <a:t>How to advance policy change?</a:t>
            </a:r>
          </a:p>
        </p:txBody>
      </p:sp>
      <p:sp>
        <p:nvSpPr>
          <p:cNvPr id="3" name="Content Placeholder 2">
            <a:extLst>
              <a:ext uri="{FF2B5EF4-FFF2-40B4-BE49-F238E27FC236}">
                <a16:creationId xmlns:a16="http://schemas.microsoft.com/office/drawing/2014/main" id="{6F2D8360-735C-6BCA-AF2E-9C0F293961FD}"/>
              </a:ext>
            </a:extLst>
          </p:cNvPr>
          <p:cNvSpPr>
            <a:spLocks noGrp="1"/>
          </p:cNvSpPr>
          <p:nvPr>
            <p:ph idx="1"/>
          </p:nvPr>
        </p:nvSpPr>
        <p:spPr>
          <a:xfrm>
            <a:off x="2135560" y="1628801"/>
            <a:ext cx="8424936" cy="4525963"/>
          </a:xfrm>
        </p:spPr>
        <p:txBody>
          <a:bodyPr/>
          <a:lstStyle/>
          <a:p>
            <a:r>
              <a:rPr lang="en-US" sz="2000" dirty="0">
                <a:latin typeface="Tahoma" panose="020B0604030504040204" pitchFamily="34" charset="0"/>
              </a:rPr>
              <a:t>Make  the pitch for the policy change you want to see</a:t>
            </a:r>
          </a:p>
          <a:p>
            <a:pPr lvl="1"/>
            <a:r>
              <a:rPr lang="en-US" sz="2000" dirty="0">
                <a:latin typeface="Tahoma" panose="020B0604030504040204" pitchFamily="34" charset="0"/>
              </a:rPr>
              <a:t>we’re all advocates for something</a:t>
            </a:r>
          </a:p>
          <a:p>
            <a:r>
              <a:rPr lang="en-US" sz="2000" dirty="0">
                <a:latin typeface="Tahoma" panose="020B0604030504040204" pitchFamily="34" charset="0"/>
              </a:rPr>
              <a:t>Data and research are critical</a:t>
            </a:r>
          </a:p>
          <a:p>
            <a:r>
              <a:rPr lang="en-US" sz="2000" dirty="0">
                <a:latin typeface="Tahoma" panose="020B0604030504040204" pitchFamily="34" charset="0"/>
              </a:rPr>
              <a:t>Effective communications require the right messaging and framing, targeted to the right audiences</a:t>
            </a:r>
          </a:p>
          <a:p>
            <a:r>
              <a:rPr lang="en-US" sz="2000" dirty="0">
                <a:latin typeface="Tahoma" panose="020B0604030504040204" pitchFamily="34" charset="0"/>
              </a:rPr>
              <a:t>Educating and engaging policymakers is important even when you don’t have a specific ask</a:t>
            </a:r>
          </a:p>
          <a:p>
            <a:r>
              <a:rPr lang="en-US" sz="2000" dirty="0">
                <a:latin typeface="Tahoma" panose="020B0604030504040204" pitchFamily="34" charset="0"/>
              </a:rPr>
              <a:t>Building a strong, diverse and engaged partnership base will amplify your impact</a:t>
            </a:r>
            <a:endParaRPr lang="en-US" sz="2000" dirty="0"/>
          </a:p>
        </p:txBody>
      </p:sp>
      <p:pic>
        <p:nvPicPr>
          <p:cNvPr id="1025" name="Picture 1" descr="page6image345579856">
            <a:extLst>
              <a:ext uri="{FF2B5EF4-FFF2-40B4-BE49-F238E27FC236}">
                <a16:creationId xmlns:a16="http://schemas.microsoft.com/office/drawing/2014/main" id="{A67422F7-A475-F54A-1ECD-17DA604D63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3644900" cy="24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026758"/>
      </p:ext>
    </p:extLst>
  </p:cSld>
  <p:clrMapOvr>
    <a:masterClrMapping/>
  </p:clrMapOvr>
  <p:transition>
    <p:split orient="vert"/>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27A6-C931-9CEC-9D75-2D6AE1746591}"/>
              </a:ext>
            </a:extLst>
          </p:cNvPr>
          <p:cNvSpPr>
            <a:spLocks noGrp="1"/>
          </p:cNvSpPr>
          <p:nvPr>
            <p:ph type="title"/>
          </p:nvPr>
        </p:nvSpPr>
        <p:spPr/>
        <p:txBody>
          <a:bodyPr/>
          <a:lstStyle/>
          <a:p>
            <a:r>
              <a:rPr lang="en-US" dirty="0"/>
              <a:t>Advocacy strategies </a:t>
            </a:r>
          </a:p>
        </p:txBody>
      </p:sp>
      <p:sp>
        <p:nvSpPr>
          <p:cNvPr id="3" name="Content Placeholder 2">
            <a:extLst>
              <a:ext uri="{FF2B5EF4-FFF2-40B4-BE49-F238E27FC236}">
                <a16:creationId xmlns:a16="http://schemas.microsoft.com/office/drawing/2014/main" id="{2F7A1E73-970B-4370-6CC2-8F9639A6443E}"/>
              </a:ext>
            </a:extLst>
          </p:cNvPr>
          <p:cNvSpPr>
            <a:spLocks noGrp="1"/>
          </p:cNvSpPr>
          <p:nvPr>
            <p:ph idx="1"/>
          </p:nvPr>
        </p:nvSpPr>
        <p:spPr>
          <a:xfrm>
            <a:off x="2207568" y="1556793"/>
            <a:ext cx="8460432" cy="4569371"/>
          </a:xfrm>
        </p:spPr>
        <p:txBody>
          <a:bodyPr/>
          <a:lstStyle/>
          <a:p>
            <a:r>
              <a:rPr lang="en-US" sz="1800" dirty="0">
                <a:latin typeface="Tahoma" panose="020B0604030504040204" pitchFamily="34" charset="0"/>
              </a:rPr>
              <a:t>Organize and mobilize your stakeholders (e.g., your coalition partners) to speak up, take action and advocate for change </a:t>
            </a:r>
            <a:endParaRPr lang="en-US" dirty="0">
              <a:effectLst/>
            </a:endParaRPr>
          </a:p>
          <a:p>
            <a:r>
              <a:rPr lang="en-US" sz="1800" dirty="0">
                <a:latin typeface="Tahoma" panose="020B0604030504040204" pitchFamily="34" charset="0"/>
              </a:rPr>
              <a:t>Educate policy makers  by providing them with data, research, stories and general information about key issues </a:t>
            </a:r>
            <a:endParaRPr lang="en-US" dirty="0">
              <a:effectLst/>
            </a:endParaRPr>
          </a:p>
          <a:p>
            <a:r>
              <a:rPr lang="en-US" sz="1800" dirty="0">
                <a:latin typeface="Tahoma" panose="020B0604030504040204" pitchFamily="34" charset="0"/>
              </a:rPr>
              <a:t>Produce data and research that highlights pressing needs in your community </a:t>
            </a:r>
            <a:endParaRPr lang="en-US" dirty="0">
              <a:effectLst/>
            </a:endParaRPr>
          </a:p>
          <a:p>
            <a:r>
              <a:rPr lang="en-US" sz="1800" dirty="0">
                <a:latin typeface="Tahoma" panose="020B0604030504040204" pitchFamily="34" charset="0"/>
              </a:rPr>
              <a:t>Host educational conferences and trainings to gather, network and share information on policy priorities </a:t>
            </a:r>
            <a:endParaRPr lang="en-US" dirty="0">
              <a:effectLst/>
            </a:endParaRPr>
          </a:p>
          <a:p>
            <a:r>
              <a:rPr lang="en-US" sz="1800" dirty="0">
                <a:latin typeface="Tahoma" panose="020B0604030504040204" pitchFamily="34" charset="0"/>
              </a:rPr>
              <a:t>Educate the public about the process, and/or introduce communities and constituencies to  policy makers</a:t>
            </a:r>
            <a:endParaRPr lang="en-US" dirty="0">
              <a:effectLst/>
            </a:endParaRPr>
          </a:p>
          <a:p>
            <a:r>
              <a:rPr lang="en-US" sz="1800" dirty="0">
                <a:latin typeface="Tahoma" panose="020B0604030504040204" pitchFamily="34" charset="0"/>
              </a:rPr>
              <a:t>Build public awareness by educating community members on relevant issues that impact them </a:t>
            </a:r>
            <a:endParaRPr lang="en-US" dirty="0">
              <a:effectLst/>
            </a:endParaRPr>
          </a:p>
          <a:p>
            <a:r>
              <a:rPr lang="en-US" sz="1800" dirty="0">
                <a:latin typeface="Tahoma" panose="020B0604030504040204" pitchFamily="34" charset="0"/>
              </a:rPr>
              <a:t>Organize press conference to build public awareness about an issue and to hold your policymaker accountable </a:t>
            </a:r>
            <a:endParaRPr lang="en-US" dirty="0">
              <a:effectLst/>
            </a:endParaRPr>
          </a:p>
          <a:p>
            <a:endParaRPr lang="en-US" dirty="0"/>
          </a:p>
        </p:txBody>
      </p:sp>
    </p:spTree>
    <p:extLst>
      <p:ext uri="{BB962C8B-B14F-4D97-AF65-F5344CB8AC3E}">
        <p14:creationId xmlns:p14="http://schemas.microsoft.com/office/powerpoint/2010/main" val="2380232814"/>
      </p:ext>
    </p:extLst>
  </p:cSld>
  <p:clrMapOvr>
    <a:masterClrMapping/>
  </p:clrMapOvr>
  <p:transition>
    <p:split orient="vert"/>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DF2FA-54F7-02ED-5A85-3F7A294A32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6B2E8A-0460-25D0-7479-839DA031A4BC}"/>
              </a:ext>
            </a:extLst>
          </p:cNvPr>
          <p:cNvSpPr>
            <a:spLocks noGrp="1"/>
          </p:cNvSpPr>
          <p:nvPr>
            <p:ph idx="1"/>
          </p:nvPr>
        </p:nvSpPr>
        <p:spPr/>
        <p:txBody>
          <a:bodyPr/>
          <a:lstStyle/>
          <a:p>
            <a:pPr algn="l"/>
            <a:r>
              <a:rPr lang="en-US" b="1" i="0" u="none" strike="noStrike" dirty="0">
                <a:effectLst/>
                <a:latin typeface="Montserrat" pitchFamily="2" charset="77"/>
              </a:rPr>
              <a:t>Do</a:t>
            </a:r>
          </a:p>
          <a:p>
            <a:pPr algn="l" fontAlgn="base">
              <a:buFont typeface="+mj-lt"/>
              <a:buAutoNum type="arabicPeriod"/>
            </a:pPr>
            <a:r>
              <a:rPr lang="en-US" b="0" i="0" u="none" strike="noStrike" dirty="0">
                <a:solidFill>
                  <a:srgbClr val="424242"/>
                </a:solidFill>
                <a:effectLst/>
                <a:latin typeface="Montserrat" pitchFamily="2" charset="77"/>
              </a:rPr>
              <a:t>Know exactly what you want – your “ask”</a:t>
            </a:r>
          </a:p>
          <a:p>
            <a:pPr algn="l" fontAlgn="base">
              <a:buFont typeface="+mj-lt"/>
              <a:buAutoNum type="arabicPeriod"/>
            </a:pPr>
            <a:r>
              <a:rPr lang="en-US" b="0" i="0" u="none" strike="noStrike" dirty="0">
                <a:solidFill>
                  <a:srgbClr val="424242"/>
                </a:solidFill>
                <a:effectLst/>
                <a:latin typeface="Montserrat" pitchFamily="2" charset="77"/>
              </a:rPr>
              <a:t>Have your own story</a:t>
            </a:r>
          </a:p>
          <a:p>
            <a:pPr algn="l" fontAlgn="base">
              <a:buFont typeface="+mj-lt"/>
              <a:buAutoNum type="arabicPeriod"/>
            </a:pPr>
            <a:r>
              <a:rPr lang="en-US" b="0" i="0" u="none" strike="noStrike" dirty="0">
                <a:solidFill>
                  <a:srgbClr val="424242"/>
                </a:solidFill>
                <a:effectLst/>
                <a:latin typeface="Montserrat" pitchFamily="2" charset="77"/>
              </a:rPr>
              <a:t>Know your audience</a:t>
            </a:r>
          </a:p>
          <a:p>
            <a:pPr algn="l" fontAlgn="base">
              <a:buFont typeface="+mj-lt"/>
              <a:buAutoNum type="arabicPeriod"/>
            </a:pPr>
            <a:r>
              <a:rPr lang="en-US" b="0" i="0" u="none" strike="noStrike" dirty="0">
                <a:solidFill>
                  <a:srgbClr val="424242"/>
                </a:solidFill>
                <a:effectLst/>
                <a:latin typeface="Montserrat" pitchFamily="2" charset="77"/>
              </a:rPr>
              <a:t>Know your facts and figures</a:t>
            </a:r>
          </a:p>
          <a:p>
            <a:pPr algn="l" fontAlgn="base">
              <a:buFont typeface="+mj-lt"/>
              <a:buAutoNum type="arabicPeriod"/>
            </a:pPr>
            <a:r>
              <a:rPr lang="en-US" b="0" i="0" u="none" strike="noStrike" dirty="0">
                <a:solidFill>
                  <a:srgbClr val="424242"/>
                </a:solidFill>
                <a:effectLst/>
                <a:latin typeface="Montserrat" pitchFamily="2" charset="77"/>
              </a:rPr>
              <a:t>Have a core elevator speech</a:t>
            </a:r>
          </a:p>
          <a:p>
            <a:pPr algn="l" fontAlgn="base">
              <a:buFont typeface="+mj-lt"/>
              <a:buAutoNum type="arabicPeriod"/>
            </a:pPr>
            <a:r>
              <a:rPr lang="en-US" b="0" i="0" u="none" strike="noStrike" dirty="0">
                <a:solidFill>
                  <a:srgbClr val="424242"/>
                </a:solidFill>
                <a:effectLst/>
                <a:latin typeface="Montserrat" pitchFamily="2" charset="77"/>
              </a:rPr>
              <a:t>Be respectful of your audience and their time</a:t>
            </a:r>
          </a:p>
          <a:p>
            <a:pPr algn="l" fontAlgn="base">
              <a:buFont typeface="+mj-lt"/>
              <a:buAutoNum type="arabicPeriod"/>
            </a:pPr>
            <a:r>
              <a:rPr lang="en-US" b="0" i="0" u="none" strike="noStrike" dirty="0">
                <a:solidFill>
                  <a:srgbClr val="424242"/>
                </a:solidFill>
                <a:effectLst/>
                <a:latin typeface="Montserrat" pitchFamily="2" charset="77"/>
              </a:rPr>
              <a:t>Persuade – don’t argue</a:t>
            </a:r>
          </a:p>
          <a:p>
            <a:pPr algn="l" fontAlgn="base">
              <a:buFont typeface="+mj-lt"/>
              <a:buAutoNum type="arabicPeriod"/>
            </a:pPr>
            <a:r>
              <a:rPr lang="en-US" b="0" i="0" u="none" strike="noStrike" dirty="0">
                <a:solidFill>
                  <a:srgbClr val="424242"/>
                </a:solidFill>
                <a:effectLst/>
                <a:latin typeface="Montserrat" pitchFamily="2" charset="77"/>
              </a:rPr>
              <a:t>Be prepared for pushback</a:t>
            </a:r>
          </a:p>
          <a:p>
            <a:pPr algn="l" fontAlgn="base">
              <a:buFont typeface="+mj-lt"/>
              <a:buAutoNum type="arabicPeriod"/>
            </a:pPr>
            <a:r>
              <a:rPr lang="en-US" b="0" i="0" u="none" strike="noStrike" dirty="0">
                <a:solidFill>
                  <a:srgbClr val="424242"/>
                </a:solidFill>
                <a:effectLst/>
                <a:latin typeface="Montserrat" pitchFamily="2" charset="77"/>
              </a:rPr>
              <a:t>Make your ask before you leave!</a:t>
            </a:r>
          </a:p>
          <a:p>
            <a:pPr algn="l" fontAlgn="base">
              <a:buFont typeface="+mj-lt"/>
              <a:buAutoNum type="arabicPeriod"/>
            </a:pPr>
            <a:r>
              <a:rPr lang="en-US" b="0" i="0" u="none" strike="noStrike" dirty="0">
                <a:solidFill>
                  <a:srgbClr val="424242"/>
                </a:solidFill>
                <a:effectLst/>
                <a:latin typeface="Montserrat" pitchFamily="2" charset="77"/>
              </a:rPr>
              <a:t>Leave something behind</a:t>
            </a:r>
          </a:p>
          <a:p>
            <a:pPr algn="l" fontAlgn="base">
              <a:buFont typeface="+mj-lt"/>
              <a:buAutoNum type="arabicPeriod"/>
            </a:pPr>
            <a:r>
              <a:rPr lang="en-US" b="0" i="0" u="none" strike="noStrike" dirty="0">
                <a:solidFill>
                  <a:srgbClr val="424242"/>
                </a:solidFill>
                <a:effectLst/>
                <a:latin typeface="Montserrat" pitchFamily="2" charset="77"/>
              </a:rPr>
              <a:t>Evaluate your efforts</a:t>
            </a:r>
          </a:p>
          <a:p>
            <a:pPr algn="l" fontAlgn="base">
              <a:buFont typeface="+mj-lt"/>
              <a:buAutoNum type="arabicPeriod"/>
            </a:pPr>
            <a:r>
              <a:rPr lang="en-US" b="0" i="0" u="none" strike="noStrike" dirty="0">
                <a:solidFill>
                  <a:srgbClr val="424242"/>
                </a:solidFill>
                <a:effectLst/>
                <a:latin typeface="Montserrat" pitchFamily="2" charset="77"/>
              </a:rPr>
              <a:t>Try, try again</a:t>
            </a:r>
          </a:p>
          <a:p>
            <a:pPr algn="l"/>
            <a:r>
              <a:rPr lang="en-US" b="1" i="0" u="none" strike="noStrike" dirty="0">
                <a:effectLst/>
                <a:latin typeface="Montserrat" pitchFamily="2" charset="77"/>
              </a:rPr>
              <a:t>A dozen things you shouldn’t say</a:t>
            </a:r>
          </a:p>
          <a:p>
            <a:pPr algn="l"/>
            <a:r>
              <a:rPr lang="en-US" b="0" i="0" u="none" strike="noStrike" dirty="0">
                <a:solidFill>
                  <a:srgbClr val="424242"/>
                </a:solidFill>
                <a:effectLst/>
                <a:latin typeface="Montserrat" pitchFamily="2" charset="77"/>
              </a:rPr>
              <a:t>It’s easy to get caught up in an emotional argument when you feel so strongly about something. Theatre education is no exception. But your target audience—administrators, legislators, and other decision-makers—are going to respond more positively to a well-organized presentation that is grounded in the kind of information suggested in the Do’s listed above. To wit, here’s a dozen things you shouldn’t say in an advocacy pitch:</a:t>
            </a:r>
          </a:p>
          <a:p>
            <a:pPr algn="l"/>
            <a:r>
              <a:rPr lang="en-US" b="1" i="0" u="none" strike="noStrike" dirty="0">
                <a:effectLst/>
                <a:latin typeface="Montserrat" pitchFamily="2" charset="77"/>
              </a:rPr>
              <a:t>Don’t</a:t>
            </a:r>
          </a:p>
          <a:p>
            <a:pPr algn="l" fontAlgn="base">
              <a:buFont typeface="+mj-lt"/>
              <a:buAutoNum type="arabicPeriod"/>
            </a:pPr>
            <a:r>
              <a:rPr lang="en-US" b="0" i="0" u="none" strike="noStrike" dirty="0">
                <a:solidFill>
                  <a:srgbClr val="424242"/>
                </a:solidFill>
                <a:effectLst/>
                <a:latin typeface="Montserrat" pitchFamily="2" charset="77"/>
              </a:rPr>
              <a:t>You can’t cut my program or my job – I belong to the union.</a:t>
            </a:r>
          </a:p>
          <a:p>
            <a:pPr algn="l" fontAlgn="base">
              <a:buFont typeface="+mj-lt"/>
              <a:buAutoNum type="arabicPeriod"/>
            </a:pPr>
            <a:r>
              <a:rPr lang="en-US" b="0" i="0" u="none" strike="noStrike" dirty="0">
                <a:solidFill>
                  <a:srgbClr val="424242"/>
                </a:solidFill>
                <a:effectLst/>
                <a:latin typeface="Montserrat" pitchFamily="2" charset="77"/>
              </a:rPr>
              <a:t>You’re doing this because I didn’t give your daughter the lead in </a:t>
            </a:r>
            <a:r>
              <a:rPr lang="en-US" b="0" i="1" u="none" strike="noStrike" dirty="0">
                <a:solidFill>
                  <a:srgbClr val="424242"/>
                </a:solidFill>
                <a:effectLst/>
                <a:latin typeface="Montserrat" pitchFamily="2" charset="77"/>
              </a:rPr>
              <a:t>Millie</a:t>
            </a:r>
            <a:r>
              <a:rPr lang="en-US" b="0" i="0" u="none" strike="noStrike" dirty="0">
                <a:solidFill>
                  <a:srgbClr val="424242"/>
                </a:solidFill>
                <a:effectLst/>
                <a:latin typeface="Montserrat" pitchFamily="2" charset="77"/>
              </a:rPr>
              <a:t> last year.</a:t>
            </a:r>
          </a:p>
          <a:p>
            <a:pPr algn="l" fontAlgn="base">
              <a:buFont typeface="+mj-lt"/>
              <a:buAutoNum type="arabicPeriod"/>
            </a:pPr>
            <a:r>
              <a:rPr lang="en-US" b="0" i="0" u="none" strike="noStrike" dirty="0">
                <a:solidFill>
                  <a:srgbClr val="424242"/>
                </a:solidFill>
                <a:effectLst/>
                <a:latin typeface="Montserrat" pitchFamily="2" charset="77"/>
              </a:rPr>
              <a:t>You had plenty of money last year for new football uniforms.</a:t>
            </a:r>
          </a:p>
          <a:p>
            <a:pPr algn="l" fontAlgn="base">
              <a:buFont typeface="+mj-lt"/>
              <a:buAutoNum type="arabicPeriod"/>
            </a:pPr>
            <a:r>
              <a:rPr lang="en-US" b="0" i="0" u="none" strike="noStrike" dirty="0">
                <a:solidFill>
                  <a:srgbClr val="424242"/>
                </a:solidFill>
                <a:effectLst/>
                <a:latin typeface="Montserrat" pitchFamily="2" charset="77"/>
              </a:rPr>
              <a:t>My kids need me.</a:t>
            </a:r>
          </a:p>
          <a:p>
            <a:pPr algn="l" fontAlgn="base">
              <a:buFont typeface="+mj-lt"/>
              <a:buAutoNum type="arabicPeriod"/>
            </a:pPr>
            <a:r>
              <a:rPr lang="en-US" b="0" i="0" u="none" strike="noStrike" dirty="0">
                <a:solidFill>
                  <a:srgbClr val="424242"/>
                </a:solidFill>
                <a:effectLst/>
                <a:latin typeface="Montserrat" pitchFamily="2" charset="77"/>
              </a:rPr>
              <a:t>We’ve already paid for the rights to shows next year.</a:t>
            </a:r>
          </a:p>
          <a:p>
            <a:pPr algn="l" fontAlgn="base">
              <a:buFont typeface="+mj-lt"/>
              <a:buAutoNum type="arabicPeriod"/>
            </a:pPr>
            <a:r>
              <a:rPr lang="en-US" b="0" i="0" u="none" strike="noStrike" dirty="0">
                <a:solidFill>
                  <a:srgbClr val="424242"/>
                </a:solidFill>
                <a:effectLst/>
                <a:latin typeface="Montserrat" pitchFamily="2" charset="77"/>
              </a:rPr>
              <a:t>Everybody likes our program.</a:t>
            </a:r>
          </a:p>
          <a:p>
            <a:pPr algn="l" fontAlgn="base">
              <a:buFont typeface="+mj-lt"/>
              <a:buAutoNum type="arabicPeriod"/>
            </a:pPr>
            <a:r>
              <a:rPr lang="en-US" b="0" i="0" u="none" strike="noStrike" dirty="0">
                <a:solidFill>
                  <a:srgbClr val="424242"/>
                </a:solidFill>
                <a:effectLst/>
                <a:latin typeface="Montserrat" pitchFamily="2" charset="77"/>
              </a:rPr>
              <a:t>Our program is a lot of fun – it gives students a break from academics.</a:t>
            </a:r>
          </a:p>
          <a:p>
            <a:pPr algn="l" fontAlgn="base">
              <a:buFont typeface="+mj-lt"/>
              <a:buAutoNum type="arabicPeriod"/>
            </a:pPr>
            <a:r>
              <a:rPr lang="en-US" b="0" i="0" u="none" strike="noStrike" dirty="0">
                <a:solidFill>
                  <a:srgbClr val="424242"/>
                </a:solidFill>
                <a:effectLst/>
                <a:latin typeface="Montserrat" pitchFamily="2" charset="77"/>
              </a:rPr>
              <a:t>My kids will drop out if we don’t have a theatre program.</a:t>
            </a:r>
          </a:p>
          <a:p>
            <a:pPr algn="l" fontAlgn="base">
              <a:buFont typeface="+mj-lt"/>
              <a:buAutoNum type="arabicPeriod"/>
            </a:pPr>
            <a:r>
              <a:rPr lang="en-US" b="0" i="0" u="none" strike="noStrike" dirty="0">
                <a:solidFill>
                  <a:srgbClr val="424242"/>
                </a:solidFill>
                <a:effectLst/>
                <a:latin typeface="Montserrat" pitchFamily="2" charset="77"/>
              </a:rPr>
              <a:t>If you came to the shows you would understand what we do.</a:t>
            </a:r>
          </a:p>
          <a:p>
            <a:pPr algn="l" fontAlgn="base">
              <a:buFont typeface="+mj-lt"/>
              <a:buAutoNum type="arabicPeriod"/>
            </a:pPr>
            <a:r>
              <a:rPr lang="en-US" b="0" i="0" u="none" strike="noStrike" dirty="0">
                <a:solidFill>
                  <a:srgbClr val="424242"/>
                </a:solidFill>
                <a:effectLst/>
                <a:latin typeface="Montserrat" pitchFamily="2" charset="77"/>
              </a:rPr>
              <a:t>You’ve been trying to get rid of our program for years.</a:t>
            </a:r>
          </a:p>
          <a:p>
            <a:pPr algn="l" fontAlgn="base">
              <a:buFont typeface="+mj-lt"/>
              <a:buAutoNum type="arabicPeriod"/>
            </a:pPr>
            <a:r>
              <a:rPr lang="en-US" b="0" i="0" u="none" strike="noStrike" dirty="0">
                <a:solidFill>
                  <a:srgbClr val="424242"/>
                </a:solidFill>
                <a:effectLst/>
                <a:latin typeface="Montserrat" pitchFamily="2" charset="77"/>
              </a:rPr>
              <a:t>I know you don’t like some of the shows we produce, but you can’t make everybody happy.</a:t>
            </a:r>
          </a:p>
          <a:p>
            <a:pPr algn="l" fontAlgn="base">
              <a:buFont typeface="+mj-lt"/>
              <a:buAutoNum type="arabicPeriod"/>
            </a:pPr>
            <a:r>
              <a:rPr lang="en-US" b="0" i="0" u="none" strike="noStrike" dirty="0">
                <a:solidFill>
                  <a:srgbClr val="424242"/>
                </a:solidFill>
                <a:effectLst/>
                <a:latin typeface="Montserrat" pitchFamily="2" charset="77"/>
              </a:rPr>
              <a:t>I work fourteen hours a day and I don’t understand why anyone would think our theatre kids aren’t important.</a:t>
            </a:r>
          </a:p>
          <a:p>
            <a:pPr algn="l"/>
            <a:r>
              <a:rPr lang="en-US" b="0" i="0" u="none" strike="noStrike" dirty="0">
                <a:solidFill>
                  <a:srgbClr val="424242"/>
                </a:solidFill>
                <a:effectLst/>
                <a:latin typeface="Montserrat" pitchFamily="2" charset="77"/>
              </a:rPr>
              <a:t> </a:t>
            </a:r>
          </a:p>
          <a:p>
            <a:endParaRPr lang="en-US" dirty="0"/>
          </a:p>
        </p:txBody>
      </p:sp>
    </p:spTree>
    <p:extLst>
      <p:ext uri="{BB962C8B-B14F-4D97-AF65-F5344CB8AC3E}">
        <p14:creationId xmlns:p14="http://schemas.microsoft.com/office/powerpoint/2010/main" val="886398709"/>
      </p:ext>
    </p:extLst>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6E039-D9AF-9B96-7DED-57995BC7A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C2C7F-C800-C9CD-F9E8-024039556C05}"/>
              </a:ext>
            </a:extLst>
          </p:cNvPr>
          <p:cNvSpPr>
            <a:spLocks noGrp="1"/>
          </p:cNvSpPr>
          <p:nvPr>
            <p:ph type="title"/>
          </p:nvPr>
        </p:nvSpPr>
        <p:spPr>
          <a:xfrm>
            <a:off x="144856" y="920161"/>
            <a:ext cx="11280228" cy="698780"/>
          </a:xfrm>
        </p:spPr>
        <p:txBody>
          <a:bodyPr/>
          <a:lstStyle/>
          <a:p>
            <a:r>
              <a:rPr lang="en-US" sz="4000" dirty="0"/>
              <a:t>Techniques for Building Rapport  </a:t>
            </a:r>
            <a:endParaRPr lang="en-ZM" sz="4000" dirty="0"/>
          </a:p>
        </p:txBody>
      </p:sp>
      <p:sp>
        <p:nvSpPr>
          <p:cNvPr id="3" name="Content Placeholder 2">
            <a:extLst>
              <a:ext uri="{FF2B5EF4-FFF2-40B4-BE49-F238E27FC236}">
                <a16:creationId xmlns:a16="http://schemas.microsoft.com/office/drawing/2014/main" id="{441B42EA-7A5A-F0A3-1D43-AF1AF9475709}"/>
              </a:ext>
            </a:extLst>
          </p:cNvPr>
          <p:cNvSpPr>
            <a:spLocks noGrp="1"/>
          </p:cNvSpPr>
          <p:nvPr>
            <p:ph idx="1"/>
          </p:nvPr>
        </p:nvSpPr>
        <p:spPr>
          <a:xfrm>
            <a:off x="1140542" y="1969355"/>
            <a:ext cx="7737987" cy="4306746"/>
          </a:xfrm>
        </p:spPr>
        <p:txBody>
          <a:bodyPr/>
          <a:lstStyle/>
          <a:p>
            <a:pPr indent="-255905" eaLnBrk="1" hangingPunct="1">
              <a:lnSpc>
                <a:spcPct val="90000"/>
              </a:lnSpc>
            </a:pPr>
            <a:r>
              <a:rPr lang="en-GB" altLang="en-US" dirty="0">
                <a:cs typeface="Arial"/>
              </a:rPr>
              <a:t>Introduce yourself and ask the clients’ name.</a:t>
            </a:r>
          </a:p>
          <a:p>
            <a:pPr indent="-255905" eaLnBrk="1" hangingPunct="1">
              <a:lnSpc>
                <a:spcPct val="90000"/>
              </a:lnSpc>
            </a:pPr>
            <a:endParaRPr lang="en-GB" altLang="en-US" dirty="0">
              <a:cs typeface="Arial"/>
            </a:endParaRPr>
          </a:p>
          <a:p>
            <a:pPr indent="-255905" eaLnBrk="1" hangingPunct="1">
              <a:lnSpc>
                <a:spcPct val="90000"/>
              </a:lnSpc>
            </a:pPr>
            <a:r>
              <a:rPr lang="en-GB" altLang="en-US" dirty="0">
                <a:cs typeface="Arial"/>
              </a:rPr>
              <a:t>Use same language as person you are talking to.</a:t>
            </a:r>
          </a:p>
          <a:p>
            <a:pPr indent="-255905" eaLnBrk="1" hangingPunct="1">
              <a:lnSpc>
                <a:spcPct val="90000"/>
              </a:lnSpc>
            </a:pPr>
            <a:endParaRPr lang="en-GB" altLang="en-US" dirty="0">
              <a:cs typeface="Arial"/>
            </a:endParaRPr>
          </a:p>
          <a:p>
            <a:pPr indent="-255905" eaLnBrk="1" hangingPunct="1">
              <a:lnSpc>
                <a:spcPct val="90000"/>
              </a:lnSpc>
            </a:pPr>
            <a:r>
              <a:rPr lang="en-GB" altLang="en-US" dirty="0">
                <a:cs typeface="Arial"/>
              </a:rPr>
              <a:t>Show patience, do not interrupt</a:t>
            </a:r>
          </a:p>
          <a:p>
            <a:pPr indent="-255905" eaLnBrk="1" hangingPunct="1">
              <a:lnSpc>
                <a:spcPct val="90000"/>
              </a:lnSpc>
            </a:pPr>
            <a:endParaRPr lang="en-GB" altLang="en-US" dirty="0">
              <a:cs typeface="Arial"/>
            </a:endParaRPr>
          </a:p>
          <a:p>
            <a:pPr indent="-255905" eaLnBrk="1" hangingPunct="1">
              <a:lnSpc>
                <a:spcPct val="90000"/>
              </a:lnSpc>
            </a:pPr>
            <a:r>
              <a:rPr lang="en-GB" altLang="en-US" dirty="0">
                <a:cs typeface="Arial"/>
              </a:rPr>
              <a:t>Make eye contact (if appropriate)</a:t>
            </a:r>
          </a:p>
          <a:p>
            <a:pPr indent="-255905" eaLnBrk="1" hangingPunct="1">
              <a:lnSpc>
                <a:spcPct val="90000"/>
              </a:lnSpc>
            </a:pPr>
            <a:endParaRPr lang="en-GB" altLang="en-US" dirty="0">
              <a:cs typeface="Arial"/>
            </a:endParaRPr>
          </a:p>
          <a:p>
            <a:pPr indent="-255905" eaLnBrk="1" hangingPunct="1">
              <a:lnSpc>
                <a:spcPct val="90000"/>
              </a:lnSpc>
            </a:pPr>
            <a:r>
              <a:rPr lang="en-GB" altLang="en-US" dirty="0">
                <a:cs typeface="Arial"/>
              </a:rPr>
              <a:t>Do not attend to other tasks during a consultation</a:t>
            </a:r>
          </a:p>
          <a:p>
            <a:pPr indent="-255905" eaLnBrk="1" hangingPunct="1">
              <a:lnSpc>
                <a:spcPct val="90000"/>
              </a:lnSpc>
            </a:pPr>
            <a:endParaRPr lang="en-GB" altLang="en-US" dirty="0">
              <a:cs typeface="Arial"/>
            </a:endParaRPr>
          </a:p>
          <a:p>
            <a:pPr indent="-255905" eaLnBrk="1" hangingPunct="1">
              <a:lnSpc>
                <a:spcPct val="90000"/>
              </a:lnSpc>
            </a:pPr>
            <a:r>
              <a:rPr lang="en-GB" altLang="en-US" dirty="0">
                <a:cs typeface="Arial"/>
              </a:rPr>
              <a:t>Say “yes”, “um-hum,” or a use a nonverbal gesture so they know you are interested and engaged</a:t>
            </a:r>
          </a:p>
          <a:p>
            <a:pPr indent="-255905" eaLnBrk="1" hangingPunct="1">
              <a:lnSpc>
                <a:spcPct val="90000"/>
              </a:lnSpc>
            </a:pPr>
            <a:endParaRPr lang="en-GB" altLang="en-US" sz="1200" dirty="0">
              <a:cs typeface="Arial"/>
            </a:endParaRPr>
          </a:p>
          <a:p>
            <a:pPr indent="-255905" eaLnBrk="1" hangingPunct="1">
              <a:lnSpc>
                <a:spcPct val="90000"/>
              </a:lnSpc>
            </a:pPr>
            <a:r>
              <a:rPr lang="en-GB" altLang="en-US" dirty="0">
                <a:cs typeface="Arial"/>
              </a:rPr>
              <a:t>Use affirming statements</a:t>
            </a:r>
            <a:endParaRPr lang="en-US" altLang="en-US" dirty="0">
              <a:cs typeface="Arial"/>
            </a:endParaRPr>
          </a:p>
          <a:p>
            <a:pPr marL="657860" lvl="1" indent="-246380" eaLnBrk="1" hangingPunct="1"/>
            <a:endParaRPr lang="en-GB" altLang="ja-JP" dirty="0">
              <a:ea typeface="HG明朝B"/>
              <a:cs typeface="Arial"/>
            </a:endParaRPr>
          </a:p>
        </p:txBody>
      </p:sp>
      <p:sp>
        <p:nvSpPr>
          <p:cNvPr id="4" name="Date Placeholder 3">
            <a:extLst>
              <a:ext uri="{FF2B5EF4-FFF2-40B4-BE49-F238E27FC236}">
                <a16:creationId xmlns:a16="http://schemas.microsoft.com/office/drawing/2014/main" id="{7690ED73-912E-A2EE-F40A-03E63A5540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DCA5033D-A693-BF76-D9D1-21B51FCE2242}"/>
              </a:ext>
            </a:extLst>
          </p:cNvPr>
          <p:cNvSpPr>
            <a:spLocks noGrp="1"/>
          </p:cNvSpPr>
          <p:nvPr>
            <p:ph type="ftr" sz="quarter" idx="11"/>
          </p:nvPr>
        </p:nvSpPr>
        <p:spPr/>
        <p:txBody>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9043833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C397-1754-047B-2521-E4A2DE13DB34}"/>
              </a:ext>
            </a:extLst>
          </p:cNvPr>
          <p:cNvSpPr>
            <a:spLocks noGrp="1"/>
          </p:cNvSpPr>
          <p:nvPr>
            <p:ph type="title"/>
          </p:nvPr>
        </p:nvSpPr>
        <p:spPr>
          <a:xfrm>
            <a:off x="2495601" y="274638"/>
            <a:ext cx="7777113" cy="1143000"/>
          </a:xfrm>
        </p:spPr>
        <p:txBody>
          <a:bodyPr/>
          <a:lstStyle/>
          <a:p>
            <a:r>
              <a:rPr lang="en-US" sz="3600" dirty="0">
                <a:solidFill>
                  <a:srgbClr val="2E8A2E"/>
                </a:solidFill>
              </a:rPr>
              <a:t>Equity Principles for Comprehensive Policy  Advocacy </a:t>
            </a:r>
            <a:br>
              <a:rPr lang="en-US" sz="1050" dirty="0"/>
            </a:br>
            <a:endParaRPr lang="en-US" dirty="0"/>
          </a:p>
        </p:txBody>
      </p:sp>
      <p:sp>
        <p:nvSpPr>
          <p:cNvPr id="3" name="Content Placeholder 2">
            <a:extLst>
              <a:ext uri="{FF2B5EF4-FFF2-40B4-BE49-F238E27FC236}">
                <a16:creationId xmlns:a16="http://schemas.microsoft.com/office/drawing/2014/main" id="{2639C6D5-0669-9C79-9005-DFF9E362BD11}"/>
              </a:ext>
            </a:extLst>
          </p:cNvPr>
          <p:cNvSpPr>
            <a:spLocks noGrp="1"/>
          </p:cNvSpPr>
          <p:nvPr>
            <p:ph idx="1"/>
          </p:nvPr>
        </p:nvSpPr>
        <p:spPr>
          <a:xfrm>
            <a:off x="2351584" y="1600201"/>
            <a:ext cx="8316416" cy="4525963"/>
          </a:xfrm>
        </p:spPr>
        <p:txBody>
          <a:bodyPr/>
          <a:lstStyle/>
          <a:p>
            <a:r>
              <a:rPr lang="en-US" sz="2000" dirty="0">
                <a:latin typeface="Roboto" panose="02000000000000000000" pitchFamily="2" charset="0"/>
              </a:rPr>
              <a:t>Supporting </a:t>
            </a:r>
            <a:r>
              <a:rPr lang="en-US" sz="2000" b="1" dirty="0">
                <a:latin typeface="Roboto" panose="02000000000000000000" pitchFamily="2" charset="0"/>
              </a:rPr>
              <a:t>evidence-based </a:t>
            </a:r>
            <a:r>
              <a:rPr lang="en-US" sz="2000" dirty="0">
                <a:latin typeface="Roboto" panose="02000000000000000000" pitchFamily="2" charset="0"/>
              </a:rPr>
              <a:t>policymaking and policy advocacy with and for young people </a:t>
            </a:r>
            <a:endParaRPr lang="en-US" sz="2000" dirty="0"/>
          </a:p>
          <a:p>
            <a:r>
              <a:rPr lang="en-US" sz="2000" b="1" dirty="0">
                <a:latin typeface="Roboto" panose="02000000000000000000" pitchFamily="2" charset="0"/>
              </a:rPr>
              <a:t>Putting adolescents and youth at the </a:t>
            </a:r>
            <a:r>
              <a:rPr lang="en-US" sz="2000" b="1" dirty="0" err="1">
                <a:latin typeface="Roboto" panose="02000000000000000000" pitchFamily="2" charset="0"/>
              </a:rPr>
              <a:t>centre</a:t>
            </a:r>
            <a:r>
              <a:rPr lang="en-US" sz="2000" b="1" dirty="0">
                <a:latin typeface="Roboto" panose="02000000000000000000" pitchFamily="2" charset="0"/>
              </a:rPr>
              <a:t> </a:t>
            </a:r>
            <a:r>
              <a:rPr lang="en-US" sz="2000" dirty="0">
                <a:latin typeface="Roboto" panose="02000000000000000000" pitchFamily="2" charset="0"/>
              </a:rPr>
              <a:t>as political actors and partners in policy advocacy and decision-making </a:t>
            </a:r>
            <a:endParaRPr lang="en-US" sz="2000" dirty="0"/>
          </a:p>
          <a:p>
            <a:r>
              <a:rPr lang="en-US" sz="2000" b="1" dirty="0">
                <a:latin typeface="Roboto" panose="02000000000000000000" pitchFamily="2" charset="0"/>
              </a:rPr>
              <a:t>Ensuring accountability </a:t>
            </a:r>
            <a:r>
              <a:rPr lang="en-US" sz="2000" dirty="0">
                <a:latin typeface="Roboto" panose="02000000000000000000" pitchFamily="2" charset="0"/>
              </a:rPr>
              <a:t>by governments, civil society organizations and other duty bearers </a:t>
            </a:r>
            <a:endParaRPr lang="en-US" sz="2000" dirty="0"/>
          </a:p>
          <a:p>
            <a:r>
              <a:rPr lang="en-US" sz="2000" b="1" dirty="0">
                <a:latin typeface="Roboto" panose="02000000000000000000" pitchFamily="2" charset="0"/>
              </a:rPr>
              <a:t>Applying a gender and power lens </a:t>
            </a:r>
            <a:r>
              <a:rPr lang="en-US" sz="2000" dirty="0">
                <a:latin typeface="Roboto" panose="02000000000000000000" pitchFamily="2" charset="0"/>
              </a:rPr>
              <a:t>to policy advocacy</a:t>
            </a:r>
            <a:endParaRPr lang="en-US" sz="2000" dirty="0"/>
          </a:p>
          <a:p>
            <a:r>
              <a:rPr lang="en-US" sz="2000" dirty="0">
                <a:latin typeface="Roboto" panose="02000000000000000000" pitchFamily="2" charset="0"/>
              </a:rPr>
              <a:t>Adopting policy advocacy </a:t>
            </a:r>
            <a:r>
              <a:rPr lang="en-US" sz="2000" b="1" dirty="0">
                <a:latin typeface="Roboto" panose="02000000000000000000" pitchFamily="2" charset="0"/>
              </a:rPr>
              <a:t>oriented around the life course, </a:t>
            </a:r>
            <a:r>
              <a:rPr lang="en-US" sz="2000" dirty="0">
                <a:latin typeface="Roboto" panose="02000000000000000000" pitchFamily="2" charset="0"/>
              </a:rPr>
              <a:t>engaging adolescents at early ages in capacity-building and then boosting their political participation as youth activists </a:t>
            </a:r>
            <a:endParaRPr lang="en-US" sz="2000" dirty="0"/>
          </a:p>
          <a:p>
            <a:r>
              <a:rPr lang="en-US" sz="2000" dirty="0">
                <a:latin typeface="Roboto" panose="02000000000000000000" pitchFamily="2" charset="0"/>
              </a:rPr>
              <a:t>Taking affirmative action to </a:t>
            </a:r>
            <a:r>
              <a:rPr lang="en-US" sz="2000" b="1" dirty="0">
                <a:latin typeface="Roboto" panose="02000000000000000000" pitchFamily="2" charset="0"/>
              </a:rPr>
              <a:t>leave no one behind </a:t>
            </a:r>
          </a:p>
          <a:p>
            <a:r>
              <a:rPr lang="en-US" sz="2000" b="1" dirty="0">
                <a:latin typeface="Roboto" panose="02000000000000000000" pitchFamily="2" charset="0"/>
              </a:rPr>
              <a:t>Applying policy advocacy to all settings</a:t>
            </a:r>
            <a:endParaRPr lang="en-US" sz="2000" dirty="0"/>
          </a:p>
        </p:txBody>
      </p:sp>
    </p:spTree>
    <p:extLst>
      <p:ext uri="{BB962C8B-B14F-4D97-AF65-F5344CB8AC3E}">
        <p14:creationId xmlns:p14="http://schemas.microsoft.com/office/powerpoint/2010/main" val="2964466583"/>
      </p:ext>
    </p:extLst>
  </p:cSld>
  <p:clrMapOvr>
    <a:masterClrMapping/>
  </p:clrMapOvr>
  <p:transition>
    <p:split orient="vert"/>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B7C4-5EDA-6EF0-4A3B-C07FD705E8EF}"/>
              </a:ext>
            </a:extLst>
          </p:cNvPr>
          <p:cNvSpPr>
            <a:spLocks noGrp="1"/>
          </p:cNvSpPr>
          <p:nvPr>
            <p:ph type="title"/>
          </p:nvPr>
        </p:nvSpPr>
        <p:spPr>
          <a:xfrm>
            <a:off x="2567397" y="-315416"/>
            <a:ext cx="7561263" cy="1143000"/>
          </a:xfrm>
        </p:spPr>
        <p:txBody>
          <a:bodyPr/>
          <a:lstStyle/>
          <a:p>
            <a:r>
              <a:rPr lang="en-US" dirty="0"/>
              <a:t>Do’s and Don’ts</a:t>
            </a:r>
          </a:p>
        </p:txBody>
      </p:sp>
      <p:pic>
        <p:nvPicPr>
          <p:cNvPr id="4" name="Content Placeholder 3">
            <a:extLst>
              <a:ext uri="{FF2B5EF4-FFF2-40B4-BE49-F238E27FC236}">
                <a16:creationId xmlns:a16="http://schemas.microsoft.com/office/drawing/2014/main" id="{1B0BB04F-76AF-2F53-14C7-F8DC9B5E636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51584" y="620688"/>
            <a:ext cx="7920880" cy="5688632"/>
          </a:xfrm>
          <a:prstGeom prst="rect">
            <a:avLst/>
          </a:prstGeom>
        </p:spPr>
      </p:pic>
    </p:spTree>
    <p:extLst>
      <p:ext uri="{BB962C8B-B14F-4D97-AF65-F5344CB8AC3E}">
        <p14:creationId xmlns:p14="http://schemas.microsoft.com/office/powerpoint/2010/main" val="4008915243"/>
      </p:ext>
    </p:extLst>
  </p:cSld>
  <p:clrMapOvr>
    <a:masterClrMapping/>
  </p:clrMapOvr>
  <p:transition>
    <p:split orient="vert"/>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77A3D-C87A-9328-BDED-9AEEBF48030D}"/>
            </a:ext>
          </a:extLst>
        </p:cNvPr>
        <p:cNvGrpSpPr/>
        <p:nvPr/>
      </p:nvGrpSpPr>
      <p:grpSpPr>
        <a:xfrm>
          <a:off x="0" y="0"/>
          <a:ext cx="0" cy="0"/>
          <a:chOff x="0" y="0"/>
          <a:chExt cx="0" cy="0"/>
        </a:xfrm>
      </p:grpSpPr>
      <p:pic>
        <p:nvPicPr>
          <p:cNvPr id="4" name="Picture 4" descr="Related image">
            <a:extLst>
              <a:ext uri="{FF2B5EF4-FFF2-40B4-BE49-F238E27FC236}">
                <a16:creationId xmlns:a16="http://schemas.microsoft.com/office/drawing/2014/main" id="{22A51D6C-6B14-5390-8989-A262A12993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2260600"/>
            <a:ext cx="2959100"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3580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6004-6B0E-4A49-B4DC-F5A779CED636}"/>
              </a:ext>
            </a:extLst>
          </p:cNvPr>
          <p:cNvSpPr>
            <a:spLocks noGrp="1"/>
          </p:cNvSpPr>
          <p:nvPr>
            <p:ph type="title"/>
          </p:nvPr>
        </p:nvSpPr>
        <p:spPr>
          <a:xfrm>
            <a:off x="3719513" y="1294944"/>
            <a:ext cx="7405688" cy="4762956"/>
          </a:xfrm>
        </p:spPr>
        <p:txBody>
          <a:bodyPr/>
          <a:lstStyle/>
          <a:p>
            <a:r>
              <a:rPr lang="en-US" sz="7200" dirty="0"/>
              <a:t>Continuing our journey together</a:t>
            </a:r>
            <a:endParaRPr lang="en-CH" sz="7200" dirty="0"/>
          </a:p>
        </p:txBody>
      </p:sp>
      <p:sp>
        <p:nvSpPr>
          <p:cNvPr id="3" name="Text Placeholder 2">
            <a:extLst>
              <a:ext uri="{FF2B5EF4-FFF2-40B4-BE49-F238E27FC236}">
                <a16:creationId xmlns:a16="http://schemas.microsoft.com/office/drawing/2014/main" id="{ECA9CB9B-CC74-E8E8-B50F-C92D4AC4F01C}"/>
              </a:ext>
            </a:extLst>
          </p:cNvPr>
          <p:cNvSpPr>
            <a:spLocks noGrp="1"/>
          </p:cNvSpPr>
          <p:nvPr>
            <p:ph type="body" sz="quarter" idx="10"/>
          </p:nvPr>
        </p:nvSpPr>
        <p:spPr/>
        <p:txBody>
          <a:bodyPr/>
          <a:lstStyle/>
          <a:p>
            <a:r>
              <a:rPr lang="en-US" sz="1050" dirty="0"/>
              <a:t>Emma Williams</a:t>
            </a:r>
            <a:endParaRPr lang="en-CH" sz="1050" dirty="0"/>
          </a:p>
        </p:txBody>
      </p:sp>
    </p:spTree>
    <p:extLst>
      <p:ext uri="{BB962C8B-B14F-4D97-AF65-F5344CB8AC3E}">
        <p14:creationId xmlns:p14="http://schemas.microsoft.com/office/powerpoint/2010/main" val="366630168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1BDD3-558B-6F3C-C265-6163044780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Name of the Speaker</a:t>
            </a:r>
            <a:endParaRPr kumimoji="0" lang="en-GB" sz="75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3" name="Footer Placeholder 2">
            <a:extLst>
              <a:ext uri="{FF2B5EF4-FFF2-40B4-BE49-F238E27FC236}">
                <a16:creationId xmlns:a16="http://schemas.microsoft.com/office/drawing/2014/main" id="{7F10D116-EEED-5934-AAE4-BC7C7ED58E5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000000"/>
                </a:solidFill>
                <a:effectLst/>
                <a:uLnTx/>
                <a:uFillTx/>
                <a:latin typeface="Verdana"/>
                <a:ea typeface="+mn-ea"/>
                <a:cs typeface="+mn-cs"/>
              </a:rPr>
              <a:t>Topic Lore Ipsum</a:t>
            </a:r>
            <a:endParaRPr kumimoji="0" lang="en-GB" sz="75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5A427AF0-15BC-5925-5A5B-E72C3DBB963C}"/>
              </a:ext>
            </a:extLst>
          </p:cNvPr>
          <p:cNvPicPr>
            <a:picLocks noChangeAspect="1"/>
          </p:cNvPicPr>
          <p:nvPr/>
        </p:nvPicPr>
        <p:blipFill>
          <a:blip r:embed="rId2"/>
          <a:stretch>
            <a:fillRect/>
          </a:stretch>
        </p:blipFill>
        <p:spPr>
          <a:xfrm>
            <a:off x="413544" y="61442"/>
            <a:ext cx="11364911" cy="6735115"/>
          </a:xfrm>
          <a:prstGeom prst="rect">
            <a:avLst/>
          </a:prstGeom>
        </p:spPr>
      </p:pic>
    </p:spTree>
    <p:extLst>
      <p:ext uri="{BB962C8B-B14F-4D97-AF65-F5344CB8AC3E}">
        <p14:creationId xmlns:p14="http://schemas.microsoft.com/office/powerpoint/2010/main" val="204787286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6F4D-ADE7-ED4B-EE24-D5223E0F900C}"/>
              </a:ext>
            </a:extLst>
          </p:cNvPr>
          <p:cNvSpPr>
            <a:spLocks noGrp="1"/>
          </p:cNvSpPr>
          <p:nvPr>
            <p:ph type="title"/>
          </p:nvPr>
        </p:nvSpPr>
        <p:spPr/>
        <p:txBody>
          <a:bodyPr/>
          <a:lstStyle/>
          <a:p>
            <a:r>
              <a:rPr lang="en-US" dirty="0"/>
              <a:t>Alumni network</a:t>
            </a:r>
            <a:endParaRPr lang="en-CH" dirty="0"/>
          </a:p>
        </p:txBody>
      </p:sp>
      <p:sp>
        <p:nvSpPr>
          <p:cNvPr id="3" name="Text Placeholder 2">
            <a:extLst>
              <a:ext uri="{FF2B5EF4-FFF2-40B4-BE49-F238E27FC236}">
                <a16:creationId xmlns:a16="http://schemas.microsoft.com/office/drawing/2014/main" id="{A9740069-D658-5105-2A99-5FE57FF95F59}"/>
              </a:ext>
            </a:extLst>
          </p:cNvPr>
          <p:cNvSpPr>
            <a:spLocks noGrp="1"/>
          </p:cNvSpPr>
          <p:nvPr>
            <p:ph type="body" sz="quarter" idx="11"/>
          </p:nvPr>
        </p:nvSpPr>
        <p:spPr>
          <a:xfrm>
            <a:off x="442912" y="2552700"/>
            <a:ext cx="7219129" cy="3505200"/>
          </a:xfrm>
        </p:spPr>
        <p:txBody>
          <a:bodyPr/>
          <a:lstStyle/>
          <a:p>
            <a:pPr marL="571500" indent="-571500">
              <a:buFont typeface="Courier New" panose="02070309020205020404" pitchFamily="49" charset="0"/>
              <a:buChar char="o"/>
            </a:pPr>
            <a:r>
              <a:rPr lang="en-US" sz="2800" dirty="0"/>
              <a:t>Join LinkedIn (free platform for professional networking)</a:t>
            </a:r>
          </a:p>
          <a:p>
            <a:pPr marL="571500" indent="-571500">
              <a:buFont typeface="Courier New" panose="02070309020205020404" pitchFamily="49" charset="0"/>
              <a:buChar char="o"/>
            </a:pPr>
            <a:r>
              <a:rPr lang="en-US" sz="2800" dirty="0"/>
              <a:t>Update your profile, include a photo, be credible!</a:t>
            </a:r>
          </a:p>
          <a:p>
            <a:pPr marL="571500" indent="-571500">
              <a:buFont typeface="Courier New" panose="02070309020205020404" pitchFamily="49" charset="0"/>
              <a:buChar char="o"/>
            </a:pPr>
            <a:r>
              <a:rPr lang="en-US" sz="2800" dirty="0"/>
              <a:t>Join the group and engage</a:t>
            </a:r>
          </a:p>
          <a:p>
            <a:pPr marL="571500" indent="-571500">
              <a:buFont typeface="Courier New" panose="02070309020205020404" pitchFamily="49" charset="0"/>
              <a:buChar char="o"/>
            </a:pPr>
            <a:r>
              <a:rPr lang="en-US" sz="2800" dirty="0"/>
              <a:t>Post questions, share links, comment and reflect on other’s posts</a:t>
            </a:r>
          </a:p>
          <a:p>
            <a:pPr marL="571500" indent="-571500">
              <a:buFont typeface="Courier New" panose="02070309020205020404" pitchFamily="49" charset="0"/>
              <a:buChar char="o"/>
            </a:pPr>
            <a:r>
              <a:rPr lang="en-US" sz="2800" dirty="0"/>
              <a:t>Everyone benefits from engagement</a:t>
            </a:r>
            <a:endParaRPr lang="en-CH" sz="2800" dirty="0"/>
          </a:p>
        </p:txBody>
      </p:sp>
      <p:pic>
        <p:nvPicPr>
          <p:cNvPr id="5" name="Picture 4">
            <a:extLst>
              <a:ext uri="{FF2B5EF4-FFF2-40B4-BE49-F238E27FC236}">
                <a16:creationId xmlns:a16="http://schemas.microsoft.com/office/drawing/2014/main" id="{E76A5649-18B1-6196-6C6A-1C4E7D243C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3923" y="2954204"/>
            <a:ext cx="2149005" cy="2149005"/>
          </a:xfrm>
          <a:prstGeom prst="rect">
            <a:avLst/>
          </a:prstGeom>
        </p:spPr>
      </p:pic>
      <p:sp>
        <p:nvSpPr>
          <p:cNvPr id="6" name="TextBox 5">
            <a:extLst>
              <a:ext uri="{FF2B5EF4-FFF2-40B4-BE49-F238E27FC236}">
                <a16:creationId xmlns:a16="http://schemas.microsoft.com/office/drawing/2014/main" id="{E7217592-5A24-0103-CB52-CC454585E798}"/>
              </a:ext>
            </a:extLst>
          </p:cNvPr>
          <p:cNvSpPr txBox="1"/>
          <p:nvPr/>
        </p:nvSpPr>
        <p:spPr>
          <a:xfrm>
            <a:off x="7260763" y="2123207"/>
            <a:ext cx="467532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IAS Person-Centred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Advocacy Academies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Alumni Network (LinkedIn)</a:t>
            </a:r>
            <a:endParaRPr kumimoji="0" lang="en-CH"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44789699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C0FDFC-4D20-C215-69B1-17E5C66764FF}"/>
              </a:ext>
            </a:extLst>
          </p:cNvPr>
          <p:cNvSpPr>
            <a:spLocks noGrp="1"/>
          </p:cNvSpPr>
          <p:nvPr>
            <p:ph type="title"/>
          </p:nvPr>
        </p:nvSpPr>
        <p:spPr/>
        <p:txBody>
          <a:bodyPr/>
          <a:lstStyle/>
          <a:p>
            <a:r>
              <a:rPr lang="en-US" dirty="0"/>
              <a:t>IAS+ courses</a:t>
            </a:r>
            <a:endParaRPr lang="en-CH" dirty="0"/>
          </a:p>
        </p:txBody>
      </p:sp>
      <p:pic>
        <p:nvPicPr>
          <p:cNvPr id="8" name="Picture 7">
            <a:extLst>
              <a:ext uri="{FF2B5EF4-FFF2-40B4-BE49-F238E27FC236}">
                <a16:creationId xmlns:a16="http://schemas.microsoft.com/office/drawing/2014/main" id="{C4952955-26CC-1B74-904F-FACFB37A2B7D}"/>
              </a:ext>
            </a:extLst>
          </p:cNvPr>
          <p:cNvPicPr>
            <a:picLocks noChangeAspect="1"/>
          </p:cNvPicPr>
          <p:nvPr/>
        </p:nvPicPr>
        <p:blipFill>
          <a:blip r:embed="rId2"/>
          <a:stretch>
            <a:fillRect/>
          </a:stretch>
        </p:blipFill>
        <p:spPr>
          <a:xfrm>
            <a:off x="982143" y="1977162"/>
            <a:ext cx="8230749" cy="5239481"/>
          </a:xfrm>
          <a:prstGeom prst="rect">
            <a:avLst/>
          </a:prstGeom>
        </p:spPr>
      </p:pic>
      <p:sp>
        <p:nvSpPr>
          <p:cNvPr id="9" name="TextBox 8">
            <a:extLst>
              <a:ext uri="{FF2B5EF4-FFF2-40B4-BE49-F238E27FC236}">
                <a16:creationId xmlns:a16="http://schemas.microsoft.com/office/drawing/2014/main" id="{ED2F71C0-B719-8D1B-603C-D93B1D2FF1F2}"/>
              </a:ext>
            </a:extLst>
          </p:cNvPr>
          <p:cNvSpPr txBox="1"/>
          <p:nvPr/>
        </p:nvSpPr>
        <p:spPr>
          <a:xfrm>
            <a:off x="9075145" y="3214682"/>
            <a:ext cx="303320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a:ea typeface="+mn-ea"/>
                <a:cs typeface="+mn-cs"/>
              </a:rPr>
              <a:t>Coming soon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Verdana"/>
                <a:ea typeface="+mn-ea"/>
                <a:cs typeface="+mn-cs"/>
              </a:rPr>
              <a:t>Fundraising 101</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Verdana"/>
                <a:ea typeface="+mn-ea"/>
                <a:cs typeface="+mn-cs"/>
              </a:rPr>
              <a:t>DSD for HIV testing</a:t>
            </a:r>
            <a:endParaRPr kumimoji="0" lang="en-CH" sz="1800" b="1"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0586585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82C7-89F1-241B-4DC3-4DC7ED4A2EFF}"/>
              </a:ext>
            </a:extLst>
          </p:cNvPr>
          <p:cNvSpPr>
            <a:spLocks noGrp="1"/>
          </p:cNvSpPr>
          <p:nvPr>
            <p:ph type="title"/>
          </p:nvPr>
        </p:nvSpPr>
        <p:spPr/>
        <p:txBody>
          <a:bodyPr/>
          <a:lstStyle/>
          <a:p>
            <a:r>
              <a:rPr lang="en-US" dirty="0"/>
              <a:t>IAS 2025</a:t>
            </a:r>
            <a:endParaRPr lang="en-CH" dirty="0"/>
          </a:p>
        </p:txBody>
      </p:sp>
      <p:sp>
        <p:nvSpPr>
          <p:cNvPr id="3" name="Text Placeholder 2">
            <a:extLst>
              <a:ext uri="{FF2B5EF4-FFF2-40B4-BE49-F238E27FC236}">
                <a16:creationId xmlns:a16="http://schemas.microsoft.com/office/drawing/2014/main" id="{55CDEA10-7268-F79C-1AC4-B18AE5E05A13}"/>
              </a:ext>
            </a:extLst>
          </p:cNvPr>
          <p:cNvSpPr>
            <a:spLocks noGrp="1"/>
          </p:cNvSpPr>
          <p:nvPr>
            <p:ph type="body" sz="quarter" idx="11"/>
          </p:nvPr>
        </p:nvSpPr>
        <p:spPr/>
        <p:txBody>
          <a:bodyPr/>
          <a:lstStyle/>
          <a:p>
            <a:r>
              <a:rPr lang="en-US" dirty="0"/>
              <a:t>Deadline for submitting abstracts and applying for scholarships </a:t>
            </a:r>
            <a:r>
              <a:rPr lang="en-US"/>
              <a:t>is </a:t>
            </a:r>
          </a:p>
          <a:p>
            <a:r>
              <a:rPr lang="en-US" b="1"/>
              <a:t>22 </a:t>
            </a:r>
            <a:r>
              <a:rPr lang="en-US" b="1" dirty="0"/>
              <a:t>January 2025</a:t>
            </a:r>
            <a:endParaRPr lang="en-CH" b="1" dirty="0"/>
          </a:p>
        </p:txBody>
      </p:sp>
      <p:pic>
        <p:nvPicPr>
          <p:cNvPr id="6" name="Picture Placeholder 5">
            <a:extLst>
              <a:ext uri="{FF2B5EF4-FFF2-40B4-BE49-F238E27FC236}">
                <a16:creationId xmlns:a16="http://schemas.microsoft.com/office/drawing/2014/main" id="{D3FB6CA9-A85C-6FC3-7576-D9EFD727A623}"/>
              </a:ext>
            </a:extLst>
          </p:cNvPr>
          <p:cNvPicPr>
            <a:picLocks noGrp="1" noChangeAspect="1"/>
          </p:cNvPicPr>
          <p:nvPr>
            <p:ph type="pic" sz="quarter" idx="12"/>
          </p:nvPr>
        </p:nvPicPr>
        <p:blipFill>
          <a:blip r:embed="rId2"/>
          <a:stretch/>
        </p:blipFill>
        <p:spPr>
          <a:xfrm>
            <a:off x="6921013" y="1206500"/>
            <a:ext cx="4029637" cy="4248743"/>
          </a:xfrm>
        </p:spPr>
      </p:pic>
    </p:spTree>
    <p:extLst>
      <p:ext uri="{BB962C8B-B14F-4D97-AF65-F5344CB8AC3E}">
        <p14:creationId xmlns:p14="http://schemas.microsoft.com/office/powerpoint/2010/main" val="69350026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FB78F3-A42F-90DD-054A-4FCEF352A9F4}"/>
              </a:ext>
            </a:extLst>
          </p:cNvPr>
          <p:cNvSpPr>
            <a:spLocks noGrp="1"/>
          </p:cNvSpPr>
          <p:nvPr>
            <p:ph type="title"/>
          </p:nvPr>
        </p:nvSpPr>
        <p:spPr>
          <a:xfrm>
            <a:off x="442913" y="1401624"/>
            <a:ext cx="6192838" cy="1151076"/>
          </a:xfrm>
        </p:spPr>
        <p:txBody>
          <a:bodyPr anchor="t">
            <a:normAutofit/>
          </a:bodyPr>
          <a:lstStyle/>
          <a:p>
            <a:r>
              <a:rPr lang="en-US" dirty="0"/>
              <a:t>What are JIAS Field Notes?</a:t>
            </a:r>
            <a:endParaRPr lang="en-CH" dirty="0"/>
          </a:p>
        </p:txBody>
      </p:sp>
      <p:sp>
        <p:nvSpPr>
          <p:cNvPr id="7" name="Content Placeholder 6">
            <a:extLst>
              <a:ext uri="{FF2B5EF4-FFF2-40B4-BE49-F238E27FC236}">
                <a16:creationId xmlns:a16="http://schemas.microsoft.com/office/drawing/2014/main" id="{BEE76ECE-65F1-3C58-83DB-B29AD60667D7}"/>
              </a:ext>
            </a:extLst>
          </p:cNvPr>
          <p:cNvSpPr>
            <a:spLocks noGrp="1"/>
          </p:cNvSpPr>
          <p:nvPr>
            <p:ph type="body" sz="quarter" idx="11"/>
          </p:nvPr>
        </p:nvSpPr>
        <p:spPr>
          <a:xfrm>
            <a:off x="442912" y="2552700"/>
            <a:ext cx="6192837" cy="3505200"/>
          </a:xfrm>
        </p:spPr>
        <p:txBody>
          <a:bodyPr anchor="t">
            <a:normAutofit lnSpcReduction="10000"/>
          </a:bodyPr>
          <a:lstStyle/>
          <a:p>
            <a:pPr marL="342900" indent="-342900">
              <a:spcAft>
                <a:spcPts val="600"/>
              </a:spcAft>
              <a:buFont typeface="Arial" panose="020B0604020202020204" pitchFamily="34" charset="0"/>
              <a:buChar char="•"/>
            </a:pPr>
            <a:r>
              <a:rPr lang="en-US" sz="2000" dirty="0"/>
              <a:t>Focused articles providing timely insights regarding contemporary challenges in HIV public health practice. </a:t>
            </a:r>
          </a:p>
          <a:p>
            <a:pPr marL="342900" indent="-342900">
              <a:spcAft>
                <a:spcPts val="600"/>
              </a:spcAft>
              <a:buFont typeface="Arial" panose="020B0604020202020204" pitchFamily="34" charset="0"/>
              <a:buChar char="•"/>
            </a:pPr>
            <a:r>
              <a:rPr lang="en-US" sz="2000" dirty="0"/>
              <a:t>This includes observations about the mechanisms of change, contextual influences, and findings that emerge from implementation of evidence-based interventions and programmes. </a:t>
            </a:r>
          </a:p>
          <a:p>
            <a:pPr marL="342900" indent="-342900">
              <a:spcAft>
                <a:spcPts val="600"/>
              </a:spcAft>
              <a:buFont typeface="Arial" panose="020B0604020202020204" pitchFamily="34" charset="0"/>
              <a:buChar char="•"/>
            </a:pPr>
            <a:r>
              <a:rPr lang="en-US" sz="2000" dirty="0"/>
              <a:t>Field Notes can inform others, spread best practices and promote innovative ideas.</a:t>
            </a:r>
          </a:p>
          <a:p>
            <a:pPr marL="342900" indent="-342900">
              <a:spcAft>
                <a:spcPts val="600"/>
              </a:spcAft>
              <a:buFont typeface="Arial" panose="020B0604020202020204" pitchFamily="34" charset="0"/>
              <a:buChar char="•"/>
            </a:pPr>
            <a:r>
              <a:rPr lang="en-US" sz="2000" dirty="0"/>
              <a:t>1200-word limit</a:t>
            </a:r>
          </a:p>
          <a:p>
            <a:pPr marL="342900" indent="-342900">
              <a:spcAft>
                <a:spcPts val="600"/>
              </a:spcAft>
              <a:buFont typeface="Arial" panose="020B0604020202020204" pitchFamily="34" charset="0"/>
              <a:buChar char="•"/>
            </a:pPr>
            <a:r>
              <a:rPr lang="en-US" sz="2000" dirty="0"/>
              <a:t>No publication fee!</a:t>
            </a:r>
            <a:endParaRPr lang="en-CH" sz="2000" dirty="0"/>
          </a:p>
        </p:txBody>
      </p:sp>
      <p:pic>
        <p:nvPicPr>
          <p:cNvPr id="1026" name="Picture 2" descr="First page image">
            <a:extLst>
              <a:ext uri="{FF2B5EF4-FFF2-40B4-BE49-F238E27FC236}">
                <a16:creationId xmlns:a16="http://schemas.microsoft.com/office/drawing/2014/main" id="{EB687688-ABC4-EDC1-43B4-AA370C0A0DB8}"/>
              </a:ext>
            </a:extLst>
          </p:cNvPr>
          <p:cNvPicPr>
            <a:picLocks noGrp="1" noChangeAspect="1" noChangeArrowheads="1"/>
          </p:cNvPicPr>
          <p:nvPr>
            <p:ph type="pic" sz="quarter" idx="12"/>
          </p:nvPr>
        </p:nvPicPr>
        <p:blipFill>
          <a:blip r:embed="rId2" cstate="email">
            <a:extLst>
              <a:ext uri="{28A0092B-C50C-407E-A947-70E740481C1C}">
                <a14:useLocalDpi xmlns:a14="http://schemas.microsoft.com/office/drawing/2010/main"/>
              </a:ext>
            </a:extLst>
          </a:blip>
          <a:stretch/>
        </p:blipFill>
        <p:spPr bwMode="auto">
          <a:xfrm>
            <a:off x="7466512" y="515007"/>
            <a:ext cx="4282575" cy="6133965"/>
          </a:xfrm>
          <a:prstGeom prst="rect">
            <a:avLst/>
          </a:prstGeom>
          <a:solidFill>
            <a:srgbClr val="FFFFFF"/>
          </a:solidFill>
        </p:spPr>
      </p:pic>
    </p:spTree>
    <p:extLst>
      <p:ext uri="{BB962C8B-B14F-4D97-AF65-F5344CB8AC3E}">
        <p14:creationId xmlns:p14="http://schemas.microsoft.com/office/powerpoint/2010/main" val="95859537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302004" y="1062238"/>
            <a:ext cx="6192838" cy="1260000"/>
          </a:xfrm>
        </p:spPr>
        <p:txBody>
          <a:bodyPr>
            <a:normAutofit/>
          </a:bodyPr>
          <a:lstStyle/>
          <a:p>
            <a:r>
              <a:rPr lang="en-GB" sz="4200" dirty="0">
                <a:solidFill>
                  <a:schemeClr val="accent1"/>
                </a:solidFill>
                <a:ea typeface="IAS Ribbon Sans Bold" pitchFamily="50" charset="0"/>
              </a:rPr>
              <a:t>Membership</a:t>
            </a: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idx="1"/>
          </p:nvPr>
        </p:nvSpPr>
        <p:spPr>
          <a:xfrm>
            <a:off x="302004" y="1763214"/>
            <a:ext cx="6192838" cy="4688356"/>
          </a:xfrm>
        </p:spPr>
        <p:txBody>
          <a:bodyPr>
            <a:noAutofit/>
          </a:bodyPr>
          <a:lstStyle/>
          <a:p>
            <a:pPr marL="0" indent="0">
              <a:buNone/>
            </a:pPr>
            <a:r>
              <a:rPr lang="en-US" sz="2000" dirty="0">
                <a:latin typeface="IAS Ribbon Sans Regular" pitchFamily="50" charset="0"/>
                <a:ea typeface="IAS Ribbon Sans Regular" pitchFamily="50" charset="0"/>
              </a:rPr>
              <a:t>Join the largest network of HIV professionals and enjoy benefits such as:</a:t>
            </a:r>
          </a:p>
          <a:p>
            <a:pPr marL="0" indent="0">
              <a:buNone/>
            </a:pPr>
            <a:endParaRPr lang="en-US" sz="2000" noProof="0" dirty="0">
              <a:latin typeface="IAS Ribbon Sans Regular" pitchFamily="50" charset="0"/>
              <a:ea typeface="IAS Ribbon Sans Regular" pitchFamily="50" charset="0"/>
            </a:endParaRPr>
          </a:p>
          <a:p>
            <a:pPr>
              <a:buFont typeface="Arial" panose="020B0604020202020204" pitchFamily="34" charset="0"/>
              <a:buChar char="•"/>
            </a:pPr>
            <a:r>
              <a:rPr lang="en-US" sz="2000" dirty="0">
                <a:latin typeface="IAS Ribbon Sans Regular" pitchFamily="50" charset="0"/>
                <a:ea typeface="IAS Ribbon Sans Regular" pitchFamily="50" charset="0"/>
              </a:rPr>
              <a:t>Connecting and networking with thousands of HIV professionals through the </a:t>
            </a:r>
            <a:r>
              <a:rPr lang="en-US" sz="2000" dirty="0">
                <a:latin typeface="IAS Ribbon Sans Bold" pitchFamily="50" charset="0"/>
                <a:ea typeface="IAS Ribbon Sans Bold" pitchFamily="50" charset="0"/>
              </a:rPr>
              <a:t>IAS Membership Directory</a:t>
            </a:r>
          </a:p>
          <a:p>
            <a:pPr>
              <a:buFont typeface="Arial" panose="020B0604020202020204" pitchFamily="34" charset="0"/>
              <a:buChar char="•"/>
            </a:pPr>
            <a:endParaRPr lang="en-US" sz="2000" dirty="0">
              <a:latin typeface="IAS Ribbon Sans Regular" pitchFamily="50" charset="0"/>
              <a:ea typeface="IAS Ribbon Sans Regular" pitchFamily="50" charset="0"/>
            </a:endParaRPr>
          </a:p>
          <a:p>
            <a:pPr>
              <a:buFont typeface="Arial" panose="020B0604020202020204" pitchFamily="34" charset="0"/>
              <a:buChar char="•"/>
            </a:pPr>
            <a:r>
              <a:rPr lang="en-US" sz="2000" dirty="0">
                <a:latin typeface="IAS Ribbon Sans Regular" pitchFamily="50" charset="0"/>
                <a:ea typeface="IAS Ribbon Sans Regular" pitchFamily="50" charset="0"/>
              </a:rPr>
              <a:t>Amplifying the reach and targeting new audiences for your upcoming events through the </a:t>
            </a:r>
            <a:r>
              <a:rPr lang="en-US" sz="2000" dirty="0">
                <a:latin typeface="IAS Ribbon Sans Bold" pitchFamily="50" charset="0"/>
                <a:ea typeface="IAS Ribbon Sans Bold" pitchFamily="50" charset="0"/>
              </a:rPr>
              <a:t>IAS Members’ Area</a:t>
            </a:r>
          </a:p>
          <a:p>
            <a:pPr>
              <a:buFont typeface="Arial" panose="020B0604020202020204" pitchFamily="34" charset="0"/>
              <a:buChar char="•"/>
            </a:pPr>
            <a:endParaRPr lang="en-US" sz="2000" dirty="0">
              <a:latin typeface="IAS Ribbon Sans Regular" pitchFamily="50" charset="0"/>
              <a:ea typeface="IAS Ribbon Sans Regular" pitchFamily="50" charset="0"/>
            </a:endParaRPr>
          </a:p>
          <a:p>
            <a:pPr>
              <a:buFont typeface="Arial" panose="020B0604020202020204" pitchFamily="34" charset="0"/>
              <a:buChar char="•"/>
            </a:pPr>
            <a:r>
              <a:rPr lang="en-US" sz="2000" dirty="0">
                <a:latin typeface="IAS Ribbon Sans Regular" pitchFamily="50" charset="0"/>
                <a:ea typeface="IAS Ribbon Sans Regular" pitchFamily="50" charset="0"/>
              </a:rPr>
              <a:t>Browsing exclusive career opportunities in HIV research, advocacy, implementation </a:t>
            </a:r>
            <a:r>
              <a:rPr lang="en-US" sz="2000" dirty="0">
                <a:latin typeface="IAS Ribbon Sans Bold" pitchFamily="50" charset="0"/>
                <a:ea typeface="IAS Ribbon Sans Bold" pitchFamily="50" charset="0"/>
              </a:rPr>
              <a:t>and many more benefits</a:t>
            </a:r>
          </a:p>
        </p:txBody>
      </p:sp>
      <p:pic>
        <p:nvPicPr>
          <p:cNvPr id="1028" name="Picture 4" descr="IAS 2023, the 12th IAS Conference on HIV Science. MENTWG – Speed-mentoring for Women and Girls in Science  In the photo: Delegates.">
            <a:extLst>
              <a:ext uri="{FF2B5EF4-FFF2-40B4-BE49-F238E27FC236}">
                <a16:creationId xmlns:a16="http://schemas.microsoft.com/office/drawing/2014/main" id="{B4096DEC-1D84-9EBB-3078-FB0D9AF40A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48778" y="1763214"/>
            <a:ext cx="5343222" cy="468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80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D3980-AAF2-6669-B6BF-C24FB5175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A7588-08C6-C61F-8A41-FEECA921BC30}"/>
              </a:ext>
            </a:extLst>
          </p:cNvPr>
          <p:cNvSpPr>
            <a:spLocks noGrp="1"/>
          </p:cNvSpPr>
          <p:nvPr>
            <p:ph type="title"/>
          </p:nvPr>
        </p:nvSpPr>
        <p:spPr>
          <a:xfrm>
            <a:off x="398422" y="1375648"/>
            <a:ext cx="11231067" cy="698780"/>
          </a:xfrm>
        </p:spPr>
        <p:txBody>
          <a:bodyPr/>
          <a:lstStyle/>
          <a:p>
            <a:r>
              <a:rPr lang="en-US" sz="4000" dirty="0"/>
              <a:t>Activity 1: Affirming Each Other</a:t>
            </a:r>
            <a:endParaRPr lang="en-ZM" sz="4000" dirty="0"/>
          </a:p>
        </p:txBody>
      </p:sp>
      <p:sp>
        <p:nvSpPr>
          <p:cNvPr id="3" name="Content Placeholder 2">
            <a:extLst>
              <a:ext uri="{FF2B5EF4-FFF2-40B4-BE49-F238E27FC236}">
                <a16:creationId xmlns:a16="http://schemas.microsoft.com/office/drawing/2014/main" id="{A1BAEE10-0CF3-B14B-5DFF-F95E7ED286E8}"/>
              </a:ext>
            </a:extLst>
          </p:cNvPr>
          <p:cNvSpPr>
            <a:spLocks noGrp="1"/>
          </p:cNvSpPr>
          <p:nvPr>
            <p:ph idx="1"/>
          </p:nvPr>
        </p:nvSpPr>
        <p:spPr>
          <a:xfrm>
            <a:off x="442913" y="1969355"/>
            <a:ext cx="9428674" cy="4306746"/>
          </a:xfrm>
        </p:spPr>
        <p:txBody>
          <a:bodyPr/>
          <a:lstStyle/>
          <a:p>
            <a:pPr indent="-255905" eaLnBrk="1" hangingPunct="1"/>
            <a:endParaRPr lang="en-GB" altLang="en-US" dirty="0">
              <a:cs typeface="Arial"/>
            </a:endParaRPr>
          </a:p>
          <a:p>
            <a:pPr indent="-255905" eaLnBrk="1" hangingPunct="1"/>
            <a:r>
              <a:rPr lang="en-GB" altLang="en-US" dirty="0">
                <a:cs typeface="Arial"/>
              </a:rPr>
              <a:t>Write down 3-4 positive accomplishments or efforts you have made as a healthcare worker or when caring for someone in your professional or personal life.</a:t>
            </a:r>
          </a:p>
          <a:p>
            <a:pPr indent="-255905" eaLnBrk="1" hangingPunct="1"/>
            <a:endParaRPr lang="en-GB" altLang="en-US" dirty="0">
              <a:cs typeface="Arial"/>
            </a:endParaRPr>
          </a:p>
          <a:p>
            <a:pPr indent="-255905" eaLnBrk="1" hangingPunct="1"/>
            <a:r>
              <a:rPr lang="en-GB" altLang="en-US" dirty="0">
                <a:cs typeface="Arial"/>
              </a:rPr>
              <a:t>Pair up with a new partner.</a:t>
            </a:r>
            <a:endParaRPr lang="en-GB" altLang="en-US" dirty="0">
              <a:cs typeface="Arial" panose="020B0604020202020204" pitchFamily="34" charset="0"/>
            </a:endParaRPr>
          </a:p>
          <a:p>
            <a:pPr indent="-255905" eaLnBrk="1" hangingPunct="1"/>
            <a:endParaRPr lang="en-GB" altLang="en-US" dirty="0">
              <a:cs typeface="Arial" panose="020B0604020202020204" pitchFamily="34" charset="0"/>
            </a:endParaRPr>
          </a:p>
          <a:p>
            <a:pPr indent="-255905" eaLnBrk="1" hangingPunct="1"/>
            <a:r>
              <a:rPr lang="en-GB" altLang="en-US" dirty="0">
                <a:cs typeface="Arial"/>
              </a:rPr>
              <a:t>Take turns reading your accomplishments.</a:t>
            </a:r>
          </a:p>
          <a:p>
            <a:pPr indent="-255905" eaLnBrk="1" hangingPunct="1"/>
            <a:endParaRPr lang="en-GB" altLang="en-US" dirty="0">
              <a:cs typeface="Arial" panose="020B0604020202020204" pitchFamily="34" charset="0"/>
            </a:endParaRPr>
          </a:p>
          <a:p>
            <a:pPr indent="-255905" eaLnBrk="1" hangingPunct="1"/>
            <a:r>
              <a:rPr lang="en-GB" altLang="en-US" dirty="0">
                <a:cs typeface="Arial"/>
              </a:rPr>
              <a:t>Partner should respond with an affirming statement.</a:t>
            </a:r>
          </a:p>
          <a:p>
            <a:pPr marL="657860" lvl="1" indent="-246380" eaLnBrk="1" hangingPunct="1"/>
            <a:endParaRPr lang="en-GB" altLang="ja-JP" dirty="0">
              <a:ea typeface="HG明朝B"/>
              <a:cs typeface="Arial"/>
            </a:endParaRPr>
          </a:p>
        </p:txBody>
      </p:sp>
      <p:sp>
        <p:nvSpPr>
          <p:cNvPr id="4" name="Date Placeholder 3">
            <a:extLst>
              <a:ext uri="{FF2B5EF4-FFF2-40B4-BE49-F238E27FC236}">
                <a16:creationId xmlns:a16="http://schemas.microsoft.com/office/drawing/2014/main" id="{74BD4A5D-C609-9A09-B08D-BEB3E08E34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FD07D8C9-5F11-F0B3-8FDE-51DD7E509EB9}"/>
              </a:ext>
            </a:extLst>
          </p:cNvPr>
          <p:cNvSpPr>
            <a:spLocks noGrp="1"/>
          </p:cNvSpPr>
          <p:nvPr>
            <p:ph type="ftr" sz="quarter" idx="11"/>
          </p:nvPr>
        </p:nvSpPr>
        <p:spPr/>
        <p:txBody>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212958023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9">
            <a:extLst>
              <a:ext uri="{FF2B5EF4-FFF2-40B4-BE49-F238E27FC236}">
                <a16:creationId xmlns:a16="http://schemas.microsoft.com/office/drawing/2014/main" id="{097F7501-7FE8-D25F-1E15-723A1D528837}"/>
              </a:ext>
            </a:extLst>
          </p:cNvPr>
          <p:cNvGraphicFramePr>
            <a:graphicFrameLocks noGrp="1"/>
          </p:cNvGraphicFramePr>
          <p:nvPr/>
        </p:nvGraphicFramePr>
        <p:xfrm>
          <a:off x="507332" y="1189807"/>
          <a:ext cx="11177336" cy="5328288"/>
        </p:xfrm>
        <a:graphic>
          <a:graphicData uri="http://schemas.openxmlformats.org/drawingml/2006/table">
            <a:tbl>
              <a:tblPr firstRow="1" bandRow="1">
                <a:tableStyleId>{5C22544A-7EE6-4342-B048-85BDC9FD1C3A}</a:tableStyleId>
              </a:tblPr>
              <a:tblGrid>
                <a:gridCol w="2794334">
                  <a:extLst>
                    <a:ext uri="{9D8B030D-6E8A-4147-A177-3AD203B41FA5}">
                      <a16:colId xmlns:a16="http://schemas.microsoft.com/office/drawing/2014/main" val="1520947732"/>
                    </a:ext>
                  </a:extLst>
                </a:gridCol>
                <a:gridCol w="2794334">
                  <a:extLst>
                    <a:ext uri="{9D8B030D-6E8A-4147-A177-3AD203B41FA5}">
                      <a16:colId xmlns:a16="http://schemas.microsoft.com/office/drawing/2014/main" val="1500754740"/>
                    </a:ext>
                  </a:extLst>
                </a:gridCol>
                <a:gridCol w="2794334">
                  <a:extLst>
                    <a:ext uri="{9D8B030D-6E8A-4147-A177-3AD203B41FA5}">
                      <a16:colId xmlns:a16="http://schemas.microsoft.com/office/drawing/2014/main" val="2448552897"/>
                    </a:ext>
                  </a:extLst>
                </a:gridCol>
                <a:gridCol w="2794334">
                  <a:extLst>
                    <a:ext uri="{9D8B030D-6E8A-4147-A177-3AD203B41FA5}">
                      <a16:colId xmlns:a16="http://schemas.microsoft.com/office/drawing/2014/main" val="126706708"/>
                    </a:ext>
                  </a:extLst>
                </a:gridCol>
              </a:tblGrid>
              <a:tr h="1408954">
                <a:tc>
                  <a:txBody>
                    <a:bodyPr/>
                    <a:lstStyle/>
                    <a:p>
                      <a:pPr algn="ctr"/>
                      <a:r>
                        <a:rPr lang="en-US" sz="2500" b="0" dirty="0">
                          <a:latin typeface="+mj-lt"/>
                          <a:ea typeface="IAS Ribbon Sans Bold" pitchFamily="50" charset="0"/>
                        </a:rPr>
                        <a:t>Low- and </a:t>
                      </a:r>
                    </a:p>
                    <a:p>
                      <a:pPr algn="ctr"/>
                      <a:r>
                        <a:rPr lang="en-US" sz="2500" b="0" dirty="0">
                          <a:latin typeface="+mj-lt"/>
                          <a:ea typeface="IAS Ribbon Sans Bold" pitchFamily="50" charset="0"/>
                        </a:rPr>
                        <a:t>Middle-income countries</a:t>
                      </a:r>
                      <a:endParaRPr lang="en-CH" sz="2500" b="0" dirty="0">
                        <a:latin typeface="+mj-lt"/>
                        <a:ea typeface="IAS Ribbon Sans Bold"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b="0" dirty="0">
                          <a:latin typeface="+mj-lt"/>
                          <a:ea typeface="IAS Ribbon Sans Bold" pitchFamily="50" charset="0"/>
                        </a:rPr>
                        <a:t>High-income countries</a:t>
                      </a:r>
                      <a:endParaRPr lang="en-CH" sz="2500" b="0" dirty="0">
                        <a:latin typeface="+mj-lt"/>
                        <a:ea typeface="IAS Ribbon Sans Bold"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b="0" dirty="0">
                          <a:latin typeface="+mj-lt"/>
                          <a:ea typeface="IAS Ribbon Sans Bold" pitchFamily="50" charset="0"/>
                        </a:rPr>
                        <a:t>Without our special offer</a:t>
                      </a:r>
                      <a:endParaRPr lang="en-CH" sz="2500" b="0" dirty="0">
                        <a:latin typeface="+mj-lt"/>
                        <a:ea typeface="IAS Ribbon Sans Bold"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b="0" dirty="0">
                          <a:latin typeface="+mj-lt"/>
                          <a:ea typeface="IAS Ribbon Sans Bold" pitchFamily="50" charset="0"/>
                        </a:rPr>
                        <a:t>With our </a:t>
                      </a:r>
                    </a:p>
                    <a:p>
                      <a:pPr algn="ctr"/>
                      <a:r>
                        <a:rPr lang="en-US" sz="2500" b="0" dirty="0">
                          <a:latin typeface="+mj-lt"/>
                          <a:ea typeface="IAS Ribbon Sans Bold" pitchFamily="50" charset="0"/>
                        </a:rPr>
                        <a:t>special offer!</a:t>
                      </a:r>
                      <a:endParaRPr lang="en-CH" sz="2500" b="0" dirty="0">
                        <a:latin typeface="+mj-lt"/>
                        <a:ea typeface="IAS Ribbon Sans Bold"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1289376"/>
                  </a:ext>
                </a:extLst>
              </a:tr>
              <a:tr h="1142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mj-lt"/>
                          <a:ea typeface="IAS Ribbon Sans Regular" pitchFamily="50" charset="0"/>
                        </a:rPr>
                        <a:t>USD 35</a:t>
                      </a:r>
                      <a:endParaRPr lang="de-DE" sz="2500" dirty="0">
                        <a:solidFill>
                          <a:schemeClr val="tx1"/>
                        </a:solidFill>
                        <a:latin typeface="+mj-lt"/>
                        <a:ea typeface="IAS Ribbon Sans Regular"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mj-lt"/>
                          <a:ea typeface="IAS Ribbon Sans Regular" pitchFamily="50" charset="0"/>
                        </a:rPr>
                        <a:t>USD 70</a:t>
                      </a:r>
                      <a:endParaRPr lang="de-DE" sz="2500" dirty="0">
                        <a:solidFill>
                          <a:schemeClr val="tx1"/>
                        </a:solidFill>
                        <a:latin typeface="+mj-lt"/>
                        <a:ea typeface="IAS Ribbon Sans Regular"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500" dirty="0">
                          <a:solidFill>
                            <a:schemeClr val="tx1"/>
                          </a:solidFill>
                          <a:latin typeface="+mj-lt"/>
                          <a:ea typeface="IAS Ribbon Sans Regular" pitchFamily="50" charset="0"/>
                        </a:rPr>
                        <a:t>1 </a:t>
                      </a:r>
                      <a:r>
                        <a:rPr lang="de-DE" sz="2500" dirty="0" err="1">
                          <a:solidFill>
                            <a:schemeClr val="tx1"/>
                          </a:solidFill>
                          <a:latin typeface="+mj-lt"/>
                          <a:ea typeface="IAS Ribbon Sans Regular" pitchFamily="50" charset="0"/>
                        </a:rPr>
                        <a:t>year</a:t>
                      </a:r>
                      <a:endParaRPr lang="de-DE" sz="2500" dirty="0">
                        <a:solidFill>
                          <a:schemeClr val="tx1"/>
                        </a:solidFill>
                        <a:latin typeface="+mj-lt"/>
                        <a:ea typeface="IAS Ribbon Sans Regular"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500" kern="1200" dirty="0">
                          <a:solidFill>
                            <a:schemeClr val="accent1"/>
                          </a:solidFill>
                          <a:latin typeface="+mj-lt"/>
                          <a:ea typeface="IAS Ribbon Sans Bold" pitchFamily="50" charset="0"/>
                          <a:cs typeface="+mn-cs"/>
                        </a:rPr>
                        <a:t>1.5 </a:t>
                      </a:r>
                      <a:r>
                        <a:rPr lang="de-DE" sz="2500" kern="1200" dirty="0" err="1">
                          <a:solidFill>
                            <a:schemeClr val="accent1"/>
                          </a:solidFill>
                          <a:latin typeface="+mj-lt"/>
                          <a:ea typeface="IAS Ribbon Sans Bold" pitchFamily="50" charset="0"/>
                          <a:cs typeface="+mn-cs"/>
                        </a:rPr>
                        <a:t>years</a:t>
                      </a:r>
                      <a:endParaRPr lang="de-DE" sz="2500" kern="1200" dirty="0">
                        <a:solidFill>
                          <a:schemeClr val="accent1"/>
                        </a:solidFill>
                        <a:latin typeface="+mj-lt"/>
                        <a:ea typeface="IAS Ribbon Sans Bold" pitchFamily="50" charset="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4392551"/>
                  </a:ext>
                </a:extLst>
              </a:tr>
              <a:tr h="13886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mj-lt"/>
                          <a:ea typeface="IAS Ribbon Sans Regular" pitchFamily="50" charset="0"/>
                        </a:rPr>
                        <a:t>USD 65</a:t>
                      </a:r>
                      <a:endParaRPr lang="de-DE" sz="2500" dirty="0">
                        <a:solidFill>
                          <a:schemeClr val="tx1"/>
                        </a:solidFill>
                        <a:latin typeface="+mj-lt"/>
                        <a:ea typeface="IAS Ribbon Sans Regular"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mj-lt"/>
                          <a:ea typeface="IAS Ribbon Sans Regular" pitchFamily="50" charset="0"/>
                        </a:rPr>
                        <a:t>USD 130</a:t>
                      </a:r>
                      <a:endParaRPr lang="de-DE" sz="2500" dirty="0">
                        <a:solidFill>
                          <a:schemeClr val="tx1"/>
                        </a:solidFill>
                        <a:latin typeface="+mj-lt"/>
                        <a:ea typeface="IAS Ribbon Sans Regular"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500" dirty="0">
                          <a:solidFill>
                            <a:schemeClr val="tx1"/>
                          </a:solidFill>
                          <a:latin typeface="+mj-lt"/>
                          <a:ea typeface="IAS Ribbon Sans Regular" pitchFamily="50" charset="0"/>
                        </a:rPr>
                        <a:t>2 </a:t>
                      </a:r>
                      <a:r>
                        <a:rPr lang="de-DE" sz="2500" dirty="0" err="1">
                          <a:solidFill>
                            <a:schemeClr val="tx1"/>
                          </a:solidFill>
                          <a:latin typeface="+mj-lt"/>
                          <a:ea typeface="IAS Ribbon Sans Regular" pitchFamily="50" charset="0"/>
                        </a:rPr>
                        <a:t>years</a:t>
                      </a:r>
                      <a:endParaRPr lang="de-DE" sz="2500" dirty="0">
                        <a:solidFill>
                          <a:schemeClr val="tx1"/>
                        </a:solidFill>
                        <a:latin typeface="+mj-lt"/>
                        <a:ea typeface="IAS Ribbon Sans Regular"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500" kern="1200" dirty="0">
                          <a:solidFill>
                            <a:schemeClr val="accent1"/>
                          </a:solidFill>
                          <a:latin typeface="+mj-lt"/>
                          <a:ea typeface="IAS Ribbon Sans Bold" pitchFamily="50" charset="0"/>
                          <a:cs typeface="+mn-cs"/>
                        </a:rPr>
                        <a:t>3 </a:t>
                      </a:r>
                      <a:r>
                        <a:rPr lang="de-DE" sz="2500" kern="1200" dirty="0" err="1">
                          <a:solidFill>
                            <a:schemeClr val="accent1"/>
                          </a:solidFill>
                          <a:latin typeface="+mj-lt"/>
                          <a:ea typeface="IAS Ribbon Sans Bold" pitchFamily="50" charset="0"/>
                          <a:cs typeface="+mn-cs"/>
                        </a:rPr>
                        <a:t>years</a:t>
                      </a:r>
                      <a:endParaRPr lang="de-DE" sz="2500" kern="1200" dirty="0">
                        <a:solidFill>
                          <a:schemeClr val="accent1"/>
                        </a:solidFill>
                        <a:latin typeface="+mj-lt"/>
                        <a:ea typeface="IAS Ribbon Sans Bold" pitchFamily="50" charset="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902622"/>
                  </a:ext>
                </a:extLst>
              </a:tr>
              <a:tr h="13886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500" dirty="0">
                          <a:solidFill>
                            <a:schemeClr val="tx1"/>
                          </a:solidFill>
                          <a:latin typeface="+mj-lt"/>
                          <a:ea typeface="IAS Ribbon Sans Regular" pitchFamily="50" charset="0"/>
                        </a:rPr>
                        <a:t>USD 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500" dirty="0">
                          <a:solidFill>
                            <a:schemeClr val="tx1"/>
                          </a:solidFill>
                          <a:latin typeface="+mj-lt"/>
                          <a:ea typeface="IAS Ribbon Sans Regular" pitchFamily="50" charset="0"/>
                        </a:rPr>
                        <a:t>USD 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500" dirty="0">
                          <a:solidFill>
                            <a:schemeClr val="tx1"/>
                          </a:solidFill>
                          <a:latin typeface="+mj-lt"/>
                          <a:ea typeface="IAS Ribbon Sans Regular" pitchFamily="50" charset="0"/>
                        </a:rPr>
                        <a:t>3 </a:t>
                      </a:r>
                      <a:r>
                        <a:rPr lang="de-DE" sz="2500" dirty="0" err="1">
                          <a:solidFill>
                            <a:schemeClr val="tx1"/>
                          </a:solidFill>
                          <a:latin typeface="+mj-lt"/>
                          <a:ea typeface="IAS Ribbon Sans Regular" pitchFamily="50" charset="0"/>
                        </a:rPr>
                        <a:t>years</a:t>
                      </a:r>
                      <a:endParaRPr lang="de-DE" sz="2500" dirty="0">
                        <a:solidFill>
                          <a:schemeClr val="tx1"/>
                        </a:solidFill>
                        <a:latin typeface="+mj-lt"/>
                        <a:ea typeface="IAS Ribbon Sans Regular"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500" kern="1200" dirty="0">
                          <a:solidFill>
                            <a:schemeClr val="accent1"/>
                          </a:solidFill>
                          <a:latin typeface="+mj-lt"/>
                          <a:ea typeface="IAS Ribbon Sans Bold" pitchFamily="50" charset="0"/>
                          <a:cs typeface="+mn-cs"/>
                        </a:rPr>
                        <a:t>4.5 </a:t>
                      </a:r>
                      <a:r>
                        <a:rPr lang="de-DE" sz="2500" kern="1200" dirty="0" err="1">
                          <a:solidFill>
                            <a:schemeClr val="accent1"/>
                          </a:solidFill>
                          <a:latin typeface="+mj-lt"/>
                          <a:ea typeface="IAS Ribbon Sans Bold" pitchFamily="50" charset="0"/>
                          <a:cs typeface="+mn-cs"/>
                        </a:rPr>
                        <a:t>years</a:t>
                      </a:r>
                      <a:endParaRPr lang="de-DE" sz="2500" kern="1200" dirty="0">
                        <a:solidFill>
                          <a:schemeClr val="accent1"/>
                        </a:solidFill>
                        <a:latin typeface="+mj-lt"/>
                        <a:ea typeface="IAS Ribbon Sans Bold" pitchFamily="50" charset="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6286417"/>
                  </a:ext>
                </a:extLst>
              </a:tr>
            </a:tbl>
          </a:graphicData>
        </a:graphic>
      </p:graphicFrame>
      <p:sp>
        <p:nvSpPr>
          <p:cNvPr id="7" name="Titel 1">
            <a:extLst>
              <a:ext uri="{FF2B5EF4-FFF2-40B4-BE49-F238E27FC236}">
                <a16:creationId xmlns:a16="http://schemas.microsoft.com/office/drawing/2014/main" id="{713F8418-4169-E41A-1F3F-DC031A3DB892}"/>
              </a:ext>
            </a:extLst>
          </p:cNvPr>
          <p:cNvSpPr>
            <a:spLocks noGrp="1"/>
          </p:cNvSpPr>
          <p:nvPr>
            <p:ph type="title"/>
          </p:nvPr>
        </p:nvSpPr>
        <p:spPr>
          <a:xfrm>
            <a:off x="1663883" y="267854"/>
            <a:ext cx="6192838" cy="1260000"/>
          </a:xfrm>
        </p:spPr>
        <p:txBody>
          <a:bodyPr>
            <a:normAutofit/>
          </a:bodyPr>
          <a:lstStyle/>
          <a:p>
            <a:r>
              <a:rPr lang="en-GB" sz="4200" dirty="0">
                <a:solidFill>
                  <a:schemeClr val="accent1"/>
                </a:solidFill>
                <a:ea typeface="IAS Ribbon Sans Bold" pitchFamily="50" charset="0"/>
              </a:rPr>
              <a:t>Membership prices</a:t>
            </a:r>
          </a:p>
        </p:txBody>
      </p:sp>
    </p:spTree>
    <p:extLst>
      <p:ext uri="{BB962C8B-B14F-4D97-AF65-F5344CB8AC3E}">
        <p14:creationId xmlns:p14="http://schemas.microsoft.com/office/powerpoint/2010/main" val="351891932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93B3805-651E-F3FD-EBDE-141F3C38E31A}"/>
              </a:ext>
            </a:extLst>
          </p:cNvPr>
          <p:cNvSpPr>
            <a:spLocks noChangeArrowheads="1"/>
          </p:cNvSpPr>
          <p:nvPr/>
        </p:nvSpPr>
        <p:spPr bwMode="auto">
          <a:xfrm>
            <a:off x="2115127" y="14501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000000"/>
              </a:solidFill>
              <a:effectLst/>
              <a:uLnTx/>
              <a:uFillTx/>
              <a:latin typeface="Verdana"/>
              <a:ea typeface="+mn-ea"/>
              <a:cs typeface="+mn-cs"/>
            </a:endParaRPr>
          </a:p>
        </p:txBody>
      </p:sp>
      <p:pic>
        <p:nvPicPr>
          <p:cNvPr id="1025" name="Picture 1">
            <a:extLst>
              <a:ext uri="{FF2B5EF4-FFF2-40B4-BE49-F238E27FC236}">
                <a16:creationId xmlns:a16="http://schemas.microsoft.com/office/drawing/2014/main" id="{8A221E40-A2AD-2E7B-84A9-9D64CFBE6D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09573" y="1733937"/>
            <a:ext cx="3390126" cy="3390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62254E9B-4969-1048-7172-29D82C70733C}"/>
              </a:ext>
            </a:extLst>
          </p:cNvPr>
          <p:cNvSpPr>
            <a:spLocks noChangeArrowheads="1"/>
          </p:cNvSpPr>
          <p:nvPr/>
        </p:nvSpPr>
        <p:spPr bwMode="auto">
          <a:xfrm>
            <a:off x="369954" y="1953964"/>
            <a:ext cx="723961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ja-JP" sz="4000" b="1" i="0" u="none" strike="noStrike" kern="1200" cap="none" spc="0" normalizeH="0" baseline="0" noProof="0" dirty="0">
                <a:ln>
                  <a:noFill/>
                </a:ln>
                <a:solidFill>
                  <a:srgbClr val="E0001B"/>
                </a:solidFill>
                <a:effectLst/>
                <a:uLnTx/>
                <a:uFillTx/>
                <a:latin typeface="Verdana"/>
                <a:ea typeface="MS Mincho" panose="02020609040205080304" pitchFamily="49" charset="-128"/>
                <a:cs typeface="Times New Roman" panose="02020603050405020304" pitchFamily="18" charset="0"/>
              </a:rPr>
              <a:t>Become an IAS Member!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ja-JP" sz="4000" b="1" i="0" u="none" strike="noStrike" kern="1200" cap="none" spc="0" normalizeH="0" baseline="0" noProof="0" dirty="0">
                <a:ln>
                  <a:noFill/>
                </a:ln>
                <a:solidFill>
                  <a:srgbClr val="E0001B"/>
                </a:solidFill>
                <a:effectLst/>
                <a:uLnTx/>
                <a:uFillTx/>
                <a:latin typeface="Verdana"/>
                <a:ea typeface="MS Mincho" panose="02020609040205080304" pitchFamily="49" charset="-128"/>
                <a:cs typeface="Times New Roman" panose="02020603050405020304" pitchFamily="18" charset="0"/>
              </a:rPr>
              <a:t>Join the largest network of HIV professionals and enjoy benefits: </a:t>
            </a:r>
            <a:r>
              <a:rPr kumimoji="0" lang="en-GB" altLang="ja-JP" sz="4000" b="1" i="0" u="sng" strike="noStrike" kern="1200" cap="none" spc="0" normalizeH="0" baseline="0" noProof="0" dirty="0">
                <a:ln>
                  <a:noFill/>
                </a:ln>
                <a:solidFill>
                  <a:srgbClr val="E0001B"/>
                </a:solidFill>
                <a:effectLst/>
                <a:uLnTx/>
                <a:uFillTx/>
                <a:latin typeface="Verdana"/>
                <a:ea typeface="MS Mincho" panose="02020609040205080304" pitchFamily="49" charset="-128"/>
                <a:cs typeface="Times New Roman" panose="02020603050405020304" pitchFamily="18" charset="0"/>
              </a:rPr>
              <a:t>iasociety.org/join-us</a:t>
            </a:r>
            <a:endParaRPr kumimoji="0" lang="en-GB" altLang="ja-JP" sz="4000" b="1" i="0" u="none" strike="noStrike" kern="1200" cap="none" spc="0" normalizeH="0" baseline="0" noProof="0" dirty="0">
              <a:ln>
                <a:noFill/>
              </a:ln>
              <a:solidFill>
                <a:srgbClr val="000000"/>
              </a:solidFill>
              <a:effectLst/>
              <a:uLnTx/>
              <a:uFillTx/>
              <a:latin typeface="Verdana"/>
              <a:ea typeface="ＭＳ Ｐゴシック" panose="020B0600070205080204" pitchFamily="34" charset="-128"/>
              <a:cs typeface="+mn-cs"/>
            </a:endParaRPr>
          </a:p>
        </p:txBody>
      </p:sp>
      <p:sp>
        <p:nvSpPr>
          <p:cNvPr id="9" name="Rectangle 5">
            <a:extLst>
              <a:ext uri="{FF2B5EF4-FFF2-40B4-BE49-F238E27FC236}">
                <a16:creationId xmlns:a16="http://schemas.microsoft.com/office/drawing/2014/main" id="{5A86853A-BDAD-86F8-E583-B32736E3AFF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5626909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DEA93-89B9-A22A-CDE0-2A493B8652EB}"/>
              </a:ext>
            </a:extLst>
          </p:cNvPr>
          <p:cNvSpPr>
            <a:spLocks noGrp="1"/>
          </p:cNvSpPr>
          <p:nvPr>
            <p:ph type="title"/>
          </p:nvPr>
        </p:nvSpPr>
        <p:spPr/>
        <p:txBody>
          <a:bodyPr/>
          <a:lstStyle/>
          <a:p>
            <a:r>
              <a:rPr lang="en-US"/>
              <a:t>Seed grant criteria</a:t>
            </a:r>
            <a:endParaRPr lang="en-CH"/>
          </a:p>
        </p:txBody>
      </p:sp>
      <p:sp>
        <p:nvSpPr>
          <p:cNvPr id="3" name="Text Placeholder 2">
            <a:extLst>
              <a:ext uri="{FF2B5EF4-FFF2-40B4-BE49-F238E27FC236}">
                <a16:creationId xmlns:a16="http://schemas.microsoft.com/office/drawing/2014/main" id="{2AE0B13B-6778-5225-C608-78FBFEB1D27A}"/>
              </a:ext>
            </a:extLst>
          </p:cNvPr>
          <p:cNvSpPr>
            <a:spLocks noGrp="1"/>
          </p:cNvSpPr>
          <p:nvPr>
            <p:ph type="body" sz="quarter" idx="11"/>
          </p:nvPr>
        </p:nvSpPr>
        <p:spPr>
          <a:xfrm>
            <a:off x="442912" y="2552700"/>
            <a:ext cx="9289668" cy="3505200"/>
          </a:xfrm>
        </p:spPr>
        <p:txBody>
          <a:bodyPr/>
          <a:lstStyle/>
          <a:p>
            <a:r>
              <a:rPr lang="en-US" sz="2800" b="1" dirty="0">
                <a:latin typeface="+mj-lt"/>
              </a:rPr>
              <a:t>Deadline for applications: 31 January 2025</a:t>
            </a:r>
          </a:p>
          <a:p>
            <a:endParaRPr lang="en-US" sz="2800" dirty="0"/>
          </a:p>
          <a:p>
            <a:pPr marL="457200" indent="-457200">
              <a:buFont typeface="Arial" panose="020B0604020202020204" pitchFamily="34" charset="0"/>
              <a:buChar char="•"/>
            </a:pPr>
            <a:r>
              <a:rPr lang="en-US" sz="2800" dirty="0"/>
              <a:t>Feasible within 6,000 – 8,000 USD budget</a:t>
            </a:r>
          </a:p>
          <a:p>
            <a:pPr marL="457200" indent="-457200">
              <a:buFont typeface="Arial" panose="020B0604020202020204" pitchFamily="34" charset="0"/>
              <a:buChar char="•"/>
            </a:pPr>
            <a:r>
              <a:rPr lang="en-US" sz="2800" dirty="0"/>
              <a:t>Only 3-4 seed grants available</a:t>
            </a:r>
            <a:endParaRPr lang="en-CH" sz="2800" dirty="0"/>
          </a:p>
          <a:p>
            <a:pPr marL="457200" indent="-457200">
              <a:buFont typeface="Arial" panose="020B0604020202020204" pitchFamily="34" charset="0"/>
              <a:buChar char="•"/>
            </a:pPr>
            <a:r>
              <a:rPr lang="en-US" sz="2800" dirty="0"/>
              <a:t>Priority on interventions aimed to change policies or implementation</a:t>
            </a:r>
          </a:p>
          <a:p>
            <a:pPr marL="948929" lvl="2" indent="-457200">
              <a:buFont typeface="Courier New" panose="02070309020205020404" pitchFamily="49" charset="0"/>
              <a:buChar char="o"/>
            </a:pPr>
            <a:r>
              <a:rPr lang="en-US" sz="2400" dirty="0"/>
              <a:t>Integration of HIV services with other health needs</a:t>
            </a:r>
          </a:p>
          <a:p>
            <a:pPr marL="948929" lvl="2" indent="-457200">
              <a:buFont typeface="Courier New" panose="02070309020205020404" pitchFamily="49" charset="0"/>
              <a:buChar char="o"/>
            </a:pPr>
            <a:r>
              <a:rPr lang="en-US" sz="2400" dirty="0"/>
              <a:t>Focused on client empowerment for key and vulnerable populations</a:t>
            </a:r>
          </a:p>
        </p:txBody>
      </p:sp>
    </p:spTree>
    <p:extLst>
      <p:ext uri="{BB962C8B-B14F-4D97-AF65-F5344CB8AC3E}">
        <p14:creationId xmlns:p14="http://schemas.microsoft.com/office/powerpoint/2010/main" val="278987349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a:xfrm>
            <a:off x="447673" y="1408277"/>
            <a:ext cx="11658011" cy="687153"/>
          </a:xfrm>
        </p:spPr>
        <p:txBody>
          <a:bodyPr/>
          <a:lstStyle/>
          <a:p>
            <a:r>
              <a:rPr lang="en-US" dirty="0"/>
              <a:t>Application form elements</a:t>
            </a:r>
            <a:endParaRPr lang="de-DE" dirty="0"/>
          </a:p>
        </p:txBody>
      </p:sp>
      <p:sp>
        <p:nvSpPr>
          <p:cNvPr id="3" name="Text Placeholder 2"/>
          <p:cNvSpPr>
            <a:spLocks noGrp="1"/>
          </p:cNvSpPr>
          <p:nvPr>
            <p:ph type="body" sz="quarter" idx="11"/>
          </p:nvPr>
        </p:nvSpPr>
        <p:spPr>
          <a:xfrm>
            <a:off x="447673" y="2095430"/>
            <a:ext cx="11209619" cy="4315880"/>
          </a:xfrm>
        </p:spPr>
        <p:txBody>
          <a:bodyPr/>
          <a:lstStyle/>
          <a:p>
            <a:pPr marL="571500" indent="-571500">
              <a:spcAft>
                <a:spcPts val="1200"/>
              </a:spcAft>
              <a:buFont typeface="Arial" panose="020B0604020202020204" pitchFamily="34" charset="0"/>
              <a:buChar char="•"/>
            </a:pPr>
            <a:r>
              <a:rPr lang="en-GB" sz="2400" dirty="0"/>
              <a:t>Title, team, host organization</a:t>
            </a:r>
          </a:p>
          <a:p>
            <a:pPr marL="571500" indent="-571500">
              <a:spcAft>
                <a:spcPts val="1200"/>
              </a:spcAft>
              <a:buFont typeface="Arial" panose="020B0604020202020204" pitchFamily="34" charset="0"/>
              <a:buChar char="•"/>
            </a:pPr>
            <a:r>
              <a:rPr lang="en-GB" sz="2400" dirty="0"/>
              <a:t>Introduction: background, rationale</a:t>
            </a:r>
          </a:p>
          <a:p>
            <a:pPr marL="571500" indent="-571500">
              <a:spcAft>
                <a:spcPts val="1200"/>
              </a:spcAft>
              <a:buFont typeface="Arial" panose="020B0604020202020204" pitchFamily="34" charset="0"/>
              <a:buChar char="•"/>
            </a:pPr>
            <a:r>
              <a:rPr lang="en-GB" sz="2400" dirty="0"/>
              <a:t>Project description / design / intervention logic: </a:t>
            </a:r>
            <a:br>
              <a:rPr lang="en-GB" sz="2400" dirty="0"/>
            </a:br>
            <a:r>
              <a:rPr lang="en-GB" sz="2400" i="1" dirty="0"/>
              <a:t>what you are trying to achieve and how</a:t>
            </a:r>
          </a:p>
          <a:p>
            <a:pPr marL="571500" indent="-571500">
              <a:spcAft>
                <a:spcPts val="1200"/>
              </a:spcAft>
              <a:buFont typeface="Arial" panose="020B0604020202020204" pitchFamily="34" charset="0"/>
              <a:buChar char="•"/>
            </a:pPr>
            <a:r>
              <a:rPr lang="en-GB" sz="2400" dirty="0"/>
              <a:t>Participatory elements / research gaps addressed</a:t>
            </a:r>
          </a:p>
          <a:p>
            <a:pPr marL="571500" indent="-571500">
              <a:spcAft>
                <a:spcPts val="1200"/>
              </a:spcAft>
              <a:buFont typeface="Arial" panose="020B0604020202020204" pitchFamily="34" charset="0"/>
              <a:buChar char="•"/>
            </a:pPr>
            <a:r>
              <a:rPr lang="en-GB" sz="2400" dirty="0"/>
              <a:t>Impact goals / sustainability</a:t>
            </a:r>
          </a:p>
          <a:p>
            <a:pPr marL="571500" indent="-571500">
              <a:spcAft>
                <a:spcPts val="1200"/>
              </a:spcAft>
              <a:buFont typeface="Arial" panose="020B0604020202020204" pitchFamily="34" charset="0"/>
              <a:buChar char="•"/>
            </a:pPr>
            <a:r>
              <a:rPr lang="en-GB" sz="2400" dirty="0"/>
              <a:t>Planning and implementation – milestones and methods, risk assessment, communication, data collection and protection</a:t>
            </a:r>
          </a:p>
          <a:p>
            <a:pPr marL="571500" indent="-571500">
              <a:spcAft>
                <a:spcPts val="1200"/>
              </a:spcAft>
              <a:buFont typeface="Arial" panose="020B0604020202020204" pitchFamily="34" charset="0"/>
              <a:buChar char="•"/>
            </a:pPr>
            <a:r>
              <a:rPr lang="en-GB" sz="2400" dirty="0"/>
              <a:t>Financing need</a:t>
            </a:r>
          </a:p>
        </p:txBody>
      </p:sp>
    </p:spTree>
    <p:extLst>
      <p:ext uri="{BB962C8B-B14F-4D97-AF65-F5344CB8AC3E}">
        <p14:creationId xmlns:p14="http://schemas.microsoft.com/office/powerpoint/2010/main" val="301111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a:xfrm>
            <a:off x="447674" y="1490997"/>
            <a:ext cx="11439526" cy="687153"/>
          </a:xfrm>
        </p:spPr>
        <p:txBody>
          <a:bodyPr/>
          <a:lstStyle/>
          <a:p>
            <a:r>
              <a:rPr lang="en-US" sz="3600" dirty="0"/>
              <a:t>Tips for success</a:t>
            </a:r>
            <a:endParaRPr lang="de-DE" sz="3600" dirty="0"/>
          </a:p>
        </p:txBody>
      </p:sp>
      <p:sp>
        <p:nvSpPr>
          <p:cNvPr id="4" name="Text Placeholder 4"/>
          <p:cNvSpPr>
            <a:spLocks noGrp="1"/>
          </p:cNvSpPr>
          <p:nvPr>
            <p:ph type="body" sz="quarter" idx="11"/>
          </p:nvPr>
        </p:nvSpPr>
        <p:spPr>
          <a:xfrm>
            <a:off x="447674" y="2597250"/>
            <a:ext cx="11064144" cy="4798984"/>
          </a:xfrm>
        </p:spPr>
        <p:txBody>
          <a:bodyPr/>
          <a:lstStyle/>
          <a:p>
            <a:pPr marL="457200" indent="-457200">
              <a:spcAft>
                <a:spcPts val="1200"/>
              </a:spcAft>
              <a:buFont typeface="Arial" panose="020B0604020202020204" pitchFamily="34" charset="0"/>
              <a:buChar char="•"/>
            </a:pPr>
            <a:r>
              <a:rPr lang="en-GB" sz="2800" dirty="0"/>
              <a:t>The project addresses an </a:t>
            </a:r>
            <a:r>
              <a:rPr lang="en-GB" sz="2800" dirty="0">
                <a:latin typeface="+mj-lt"/>
              </a:rPr>
              <a:t>unmet need </a:t>
            </a:r>
            <a:r>
              <a:rPr lang="en-GB" sz="2800" dirty="0"/>
              <a:t>and </a:t>
            </a:r>
            <a:r>
              <a:rPr lang="en-GB" sz="2800" dirty="0">
                <a:latin typeface="+mj-lt"/>
              </a:rPr>
              <a:t>adds value</a:t>
            </a:r>
          </a:p>
          <a:p>
            <a:pPr marL="457200" indent="-457200">
              <a:spcAft>
                <a:spcPts val="1200"/>
              </a:spcAft>
              <a:buFont typeface="Arial" panose="020B0604020202020204" pitchFamily="34" charset="0"/>
              <a:buChar char="•"/>
            </a:pPr>
            <a:r>
              <a:rPr lang="en-GB" sz="2800" dirty="0"/>
              <a:t>The proposal demonstrates </a:t>
            </a:r>
            <a:r>
              <a:rPr lang="en-GB" sz="2800" dirty="0">
                <a:latin typeface="+mj-lt"/>
              </a:rPr>
              <a:t>understanding of the context</a:t>
            </a:r>
          </a:p>
          <a:p>
            <a:pPr marL="457200" indent="-457200">
              <a:spcAft>
                <a:spcPts val="1200"/>
              </a:spcAft>
              <a:buFont typeface="Arial" panose="020B0604020202020204" pitchFamily="34" charset="0"/>
              <a:buChar char="•"/>
            </a:pPr>
            <a:r>
              <a:rPr lang="en-GB" sz="2800" dirty="0"/>
              <a:t>Arguments are backed by </a:t>
            </a:r>
            <a:r>
              <a:rPr lang="en-GB" sz="2800" dirty="0">
                <a:latin typeface="+mj-lt"/>
              </a:rPr>
              <a:t>evidence</a:t>
            </a:r>
          </a:p>
          <a:p>
            <a:pPr marL="457200" indent="-457200">
              <a:spcAft>
                <a:spcPts val="1200"/>
              </a:spcAft>
              <a:buFont typeface="Arial" panose="020B0604020202020204" pitchFamily="34" charset="0"/>
              <a:buChar char="•"/>
            </a:pPr>
            <a:r>
              <a:rPr lang="en-GB" sz="2800" dirty="0">
                <a:latin typeface="+mj-lt"/>
              </a:rPr>
              <a:t>The intervention logic </a:t>
            </a:r>
            <a:r>
              <a:rPr lang="en-GB" sz="2800" dirty="0"/>
              <a:t>is clear and SMART: Specific, Measurable, Achievable, Relevant, Time-bound</a:t>
            </a:r>
          </a:p>
          <a:p>
            <a:pPr marL="457200" indent="-457200">
              <a:spcAft>
                <a:spcPts val="1200"/>
              </a:spcAft>
              <a:buFont typeface="Arial" panose="020B0604020202020204" pitchFamily="34" charset="0"/>
              <a:buChar char="•"/>
            </a:pPr>
            <a:r>
              <a:rPr lang="en-GB" sz="2800" dirty="0"/>
              <a:t>The proposed work is </a:t>
            </a:r>
            <a:r>
              <a:rPr lang="en-GB" sz="2800" dirty="0">
                <a:latin typeface="+mj-lt"/>
              </a:rPr>
              <a:t>complementary </a:t>
            </a:r>
            <a:r>
              <a:rPr lang="en-GB" sz="2800" dirty="0"/>
              <a:t>to other existing initiatives (not duplicative) and creates synergies</a:t>
            </a:r>
          </a:p>
          <a:p>
            <a:pPr marL="457200" indent="-457200">
              <a:spcAft>
                <a:spcPts val="1200"/>
              </a:spcAft>
              <a:buFont typeface="Arial" panose="020B0604020202020204" pitchFamily="34" charset="0"/>
              <a:buChar char="•"/>
            </a:pPr>
            <a:endParaRPr lang="en-GB" sz="2800" dirty="0"/>
          </a:p>
          <a:p>
            <a:pPr marL="457200" indent="-457200">
              <a:spcAft>
                <a:spcPts val="1200"/>
              </a:spcAft>
              <a:buFont typeface="Arial" panose="020B0604020202020204" pitchFamily="34" charset="0"/>
              <a:buChar char="•"/>
            </a:pPr>
            <a:endParaRPr lang="en-GB" sz="2800" dirty="0"/>
          </a:p>
          <a:p>
            <a:pPr marL="457200" indent="-457200">
              <a:spcAft>
                <a:spcPts val="1200"/>
              </a:spcAft>
              <a:buFont typeface="Arial" panose="020B0604020202020204" pitchFamily="34" charset="0"/>
              <a:buChar char="•"/>
            </a:pPr>
            <a:endParaRPr lang="en-US" sz="2800" dirty="0"/>
          </a:p>
          <a:p>
            <a:pPr>
              <a:spcAft>
                <a:spcPts val="1200"/>
              </a:spcAft>
            </a:pPr>
            <a:endParaRPr lang="en-GB" sz="2800" dirty="0">
              <a:latin typeface="+mj-lt"/>
            </a:endParaRPr>
          </a:p>
        </p:txBody>
      </p:sp>
    </p:spTree>
    <p:extLst>
      <p:ext uri="{BB962C8B-B14F-4D97-AF65-F5344CB8AC3E}">
        <p14:creationId xmlns:p14="http://schemas.microsoft.com/office/powerpoint/2010/main" val="295318793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a:xfrm>
            <a:off x="376237" y="1516397"/>
            <a:ext cx="11439526" cy="687153"/>
          </a:xfrm>
        </p:spPr>
        <p:txBody>
          <a:bodyPr/>
          <a:lstStyle/>
          <a:p>
            <a:r>
              <a:rPr lang="en-US" sz="3600" dirty="0"/>
              <a:t>Tips for success</a:t>
            </a:r>
            <a:endParaRPr lang="de-DE" sz="3600" dirty="0"/>
          </a:p>
        </p:txBody>
      </p:sp>
      <p:sp>
        <p:nvSpPr>
          <p:cNvPr id="4" name="Text Placeholder 4"/>
          <p:cNvSpPr>
            <a:spLocks noGrp="1"/>
          </p:cNvSpPr>
          <p:nvPr>
            <p:ph type="body" sz="quarter" idx="11"/>
          </p:nvPr>
        </p:nvSpPr>
        <p:spPr>
          <a:xfrm>
            <a:off x="447674" y="2686759"/>
            <a:ext cx="11064144" cy="4798984"/>
          </a:xfrm>
        </p:spPr>
        <p:txBody>
          <a:bodyPr/>
          <a:lstStyle/>
          <a:p>
            <a:pPr marL="457200" indent="-457200">
              <a:spcAft>
                <a:spcPts val="1200"/>
              </a:spcAft>
              <a:buFont typeface="Arial" panose="020B0604020202020204" pitchFamily="34" charset="0"/>
              <a:buChar char="•"/>
            </a:pPr>
            <a:r>
              <a:rPr lang="en-GB" sz="2800" dirty="0"/>
              <a:t>All sections of the proposal are </a:t>
            </a:r>
            <a:r>
              <a:rPr lang="en-GB" sz="2800" dirty="0">
                <a:latin typeface="+mj-lt"/>
              </a:rPr>
              <a:t>consistent, clearly structured</a:t>
            </a:r>
            <a:r>
              <a:rPr lang="en-GB" sz="2800" dirty="0"/>
              <a:t>, and not repetitive</a:t>
            </a:r>
          </a:p>
          <a:p>
            <a:pPr marL="457200" indent="-457200">
              <a:spcAft>
                <a:spcPts val="1200"/>
              </a:spcAft>
              <a:buFont typeface="Arial" panose="020B0604020202020204" pitchFamily="34" charset="0"/>
              <a:buChar char="•"/>
            </a:pPr>
            <a:r>
              <a:rPr lang="en-GB" sz="2800" dirty="0">
                <a:latin typeface="+mj-lt"/>
              </a:rPr>
              <a:t>Transparent budget</a:t>
            </a:r>
          </a:p>
          <a:p>
            <a:pPr marL="457200" indent="-457200">
              <a:spcAft>
                <a:spcPts val="1200"/>
              </a:spcAft>
              <a:buFont typeface="Arial" panose="020B0604020202020204" pitchFamily="34" charset="0"/>
              <a:buChar char="•"/>
            </a:pPr>
            <a:r>
              <a:rPr lang="en-GB" sz="2800" dirty="0"/>
              <a:t>The proposal demonstrates </a:t>
            </a:r>
            <a:r>
              <a:rPr lang="en-GB" sz="2800" dirty="0">
                <a:latin typeface="+mj-lt"/>
              </a:rPr>
              <a:t>value for money</a:t>
            </a:r>
          </a:p>
          <a:p>
            <a:pPr marL="457200" indent="-457200">
              <a:spcAft>
                <a:spcPts val="1200"/>
              </a:spcAft>
              <a:buFont typeface="Arial" panose="020B0604020202020204" pitchFamily="34" charset="0"/>
              <a:buChar char="•"/>
            </a:pPr>
            <a:r>
              <a:rPr lang="en-GB" sz="2800" dirty="0"/>
              <a:t>You demonstrate your </a:t>
            </a:r>
            <a:r>
              <a:rPr lang="en-GB" sz="2800" dirty="0">
                <a:latin typeface="+mj-lt"/>
              </a:rPr>
              <a:t>potential and capacity to deliver</a:t>
            </a:r>
            <a:r>
              <a:rPr lang="en-GB" sz="2800" dirty="0"/>
              <a:t>: strengths, uniqueness, what you do differently, experience, learning </a:t>
            </a:r>
            <a:endParaRPr lang="en-GB" sz="2800" dirty="0">
              <a:latin typeface="+mj-lt"/>
            </a:endParaRPr>
          </a:p>
          <a:p>
            <a:pPr marL="457200" indent="-457200">
              <a:spcAft>
                <a:spcPts val="1200"/>
              </a:spcAft>
              <a:buFont typeface="Arial" panose="020B0604020202020204" pitchFamily="34" charset="0"/>
              <a:buChar char="•"/>
            </a:pPr>
            <a:endParaRPr lang="en-GB" sz="2800" dirty="0"/>
          </a:p>
          <a:p>
            <a:pPr marL="457200" indent="-457200">
              <a:spcAft>
                <a:spcPts val="1200"/>
              </a:spcAft>
              <a:buFont typeface="Arial" panose="020B0604020202020204" pitchFamily="34" charset="0"/>
              <a:buChar char="•"/>
            </a:pPr>
            <a:endParaRPr lang="en-GB" sz="2800" dirty="0"/>
          </a:p>
          <a:p>
            <a:pPr marL="457200" indent="-457200">
              <a:spcAft>
                <a:spcPts val="1200"/>
              </a:spcAft>
              <a:buFont typeface="Arial" panose="020B0604020202020204" pitchFamily="34" charset="0"/>
              <a:buChar char="•"/>
            </a:pPr>
            <a:endParaRPr lang="en-US" sz="2800" dirty="0"/>
          </a:p>
          <a:p>
            <a:pPr>
              <a:spcAft>
                <a:spcPts val="1200"/>
              </a:spcAft>
            </a:pPr>
            <a:endParaRPr lang="en-GB" sz="2800" dirty="0">
              <a:latin typeface="+mj-lt"/>
            </a:endParaRPr>
          </a:p>
        </p:txBody>
      </p:sp>
    </p:spTree>
    <p:extLst>
      <p:ext uri="{BB962C8B-B14F-4D97-AF65-F5344CB8AC3E}">
        <p14:creationId xmlns:p14="http://schemas.microsoft.com/office/powerpoint/2010/main" val="405724274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19663B-0E76-478D-3023-97387FCFC84B}"/>
              </a:ext>
            </a:extLst>
          </p:cNvPr>
          <p:cNvSpPr>
            <a:spLocks noGrp="1"/>
          </p:cNvSpPr>
          <p:nvPr>
            <p:ph type="title"/>
          </p:nvPr>
        </p:nvSpPr>
        <p:spPr>
          <a:xfrm>
            <a:off x="442912" y="1401624"/>
            <a:ext cx="8373542" cy="1151076"/>
          </a:xfrm>
        </p:spPr>
        <p:txBody>
          <a:bodyPr/>
          <a:lstStyle/>
          <a:p>
            <a:r>
              <a:rPr lang="en-US" dirty="0"/>
              <a:t>Follow up virtual learning events and technical support</a:t>
            </a:r>
            <a:endParaRPr lang="en-CH" dirty="0"/>
          </a:p>
        </p:txBody>
      </p:sp>
      <p:sp>
        <p:nvSpPr>
          <p:cNvPr id="7" name="Text Placeholder 6">
            <a:extLst>
              <a:ext uri="{FF2B5EF4-FFF2-40B4-BE49-F238E27FC236}">
                <a16:creationId xmlns:a16="http://schemas.microsoft.com/office/drawing/2014/main" id="{C64863BB-3A28-F56A-2EB3-7F110587B8ED}"/>
              </a:ext>
            </a:extLst>
          </p:cNvPr>
          <p:cNvSpPr>
            <a:spLocks noGrp="1"/>
          </p:cNvSpPr>
          <p:nvPr>
            <p:ph type="body" sz="quarter" idx="11"/>
          </p:nvPr>
        </p:nvSpPr>
        <p:spPr>
          <a:xfrm>
            <a:off x="442912" y="3079530"/>
            <a:ext cx="9137816" cy="2978369"/>
          </a:xfrm>
        </p:spPr>
        <p:txBody>
          <a:bodyPr/>
          <a:lstStyle/>
          <a:p>
            <a:pPr marL="571500" indent="-571500">
              <a:buFont typeface="Courier New" panose="02070309020205020404" pitchFamily="49" charset="0"/>
              <a:buChar char="o"/>
            </a:pPr>
            <a:r>
              <a:rPr lang="en-US" sz="3200" dirty="0"/>
              <a:t>Complete follow-up survey to let us know your priorities for courses and resources</a:t>
            </a:r>
          </a:p>
          <a:p>
            <a:pPr marL="571500" indent="-571500">
              <a:buFont typeface="Courier New" panose="02070309020205020404" pitchFamily="49" charset="0"/>
              <a:buChar char="o"/>
            </a:pPr>
            <a:r>
              <a:rPr lang="en-US" sz="3200" dirty="0"/>
              <a:t>Quarterly ZOOM meetings</a:t>
            </a:r>
          </a:p>
          <a:p>
            <a:pPr marL="571500" indent="-571500">
              <a:buFont typeface="Courier New" panose="02070309020205020404" pitchFamily="49" charset="0"/>
              <a:buChar char="o"/>
            </a:pPr>
            <a:r>
              <a:rPr lang="en-US" sz="3200" dirty="0"/>
              <a:t>Review of abstracts for IAS 2025!</a:t>
            </a:r>
          </a:p>
          <a:p>
            <a:pPr marL="571500" indent="-571500">
              <a:buFont typeface="Courier New" panose="02070309020205020404" pitchFamily="49" charset="0"/>
              <a:buChar char="o"/>
            </a:pPr>
            <a:r>
              <a:rPr lang="en-US" sz="3200" dirty="0"/>
              <a:t>Review of funding proposals</a:t>
            </a:r>
          </a:p>
          <a:p>
            <a:pPr marL="571500" indent="-571500">
              <a:buFont typeface="Courier New" panose="02070309020205020404" pitchFamily="49" charset="0"/>
              <a:buChar char="o"/>
            </a:pPr>
            <a:r>
              <a:rPr lang="en-US" sz="3200" dirty="0"/>
              <a:t>Review of field notes</a:t>
            </a:r>
          </a:p>
          <a:p>
            <a:pPr marL="571500" indent="-571500">
              <a:buFont typeface="Courier New" panose="02070309020205020404" pitchFamily="49" charset="0"/>
              <a:buChar char="o"/>
            </a:pPr>
            <a:endParaRPr lang="en-CH" sz="3200" dirty="0"/>
          </a:p>
        </p:txBody>
      </p:sp>
    </p:spTree>
    <p:extLst>
      <p:ext uri="{BB962C8B-B14F-4D97-AF65-F5344CB8AC3E}">
        <p14:creationId xmlns:p14="http://schemas.microsoft.com/office/powerpoint/2010/main" val="395480038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93B3805-651E-F3FD-EBDE-141F3C38E31A}"/>
              </a:ext>
            </a:extLst>
          </p:cNvPr>
          <p:cNvSpPr>
            <a:spLocks noChangeArrowheads="1"/>
          </p:cNvSpPr>
          <p:nvPr/>
        </p:nvSpPr>
        <p:spPr bwMode="auto">
          <a:xfrm>
            <a:off x="2115127" y="14501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000000"/>
              </a:solidFill>
              <a:effectLst/>
              <a:uLnTx/>
              <a:uFillTx/>
              <a:latin typeface="Verdana"/>
              <a:ea typeface="+mn-ea"/>
              <a:cs typeface="+mn-cs"/>
            </a:endParaRPr>
          </a:p>
        </p:txBody>
      </p:sp>
      <p:sp>
        <p:nvSpPr>
          <p:cNvPr id="9" name="Rectangle 5">
            <a:extLst>
              <a:ext uri="{FF2B5EF4-FFF2-40B4-BE49-F238E27FC236}">
                <a16:creationId xmlns:a16="http://schemas.microsoft.com/office/drawing/2014/main" id="{5A86853A-BDAD-86F8-E583-B32736E3AFF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000000"/>
              </a:solidFill>
              <a:effectLst/>
              <a:uLnTx/>
              <a:uFillTx/>
              <a:latin typeface="Verdana"/>
              <a:ea typeface="+mn-ea"/>
              <a:cs typeface="+mn-cs"/>
            </a:endParaRPr>
          </a:p>
        </p:txBody>
      </p:sp>
      <p:pic>
        <p:nvPicPr>
          <p:cNvPr id="1028" name="Picture 1" descr="A qr code with black dots&#10;&#10;Description automatically generated">
            <a:extLst>
              <a:ext uri="{FF2B5EF4-FFF2-40B4-BE49-F238E27FC236}">
                <a16:creationId xmlns:a16="http://schemas.microsoft.com/office/drawing/2014/main" id="{356A27A1-3E7F-EC1E-1F84-F1B5598C8A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58260" y="2179494"/>
            <a:ext cx="3214539" cy="3214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6B35382A-6FA4-19C7-30A2-C1B3A69BF6F6}"/>
              </a:ext>
            </a:extLst>
          </p:cNvPr>
          <p:cNvSpPr>
            <a:spLocks noChangeArrowheads="1"/>
          </p:cNvSpPr>
          <p:nvPr/>
        </p:nvSpPr>
        <p:spPr bwMode="auto">
          <a:xfrm>
            <a:off x="870409" y="1894153"/>
            <a:ext cx="617809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ja-JP" sz="3600" b="1" i="0" u="none" strike="noStrike" kern="1200" cap="none" spc="0" normalizeH="0" baseline="0" noProof="0" dirty="0">
                <a:ln>
                  <a:noFill/>
                </a:ln>
                <a:solidFill>
                  <a:srgbClr val="E0001B"/>
                </a:solidFill>
                <a:effectLst/>
                <a:uLnTx/>
                <a:uFillTx/>
                <a:latin typeface="Verdana"/>
                <a:ea typeface="MS Mincho" panose="02020609040205080304" pitchFamily="49" charset="-128"/>
                <a:cs typeface="Times New Roman" panose="02020603050405020304" pitchFamily="18" charset="0"/>
              </a:rPr>
              <a:t>Share your feedback on the academy: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ja-JP" sz="3600" b="1" i="0" u="none" strike="noStrike" kern="1200" cap="none" spc="0" normalizeH="0" baseline="0" noProof="0" dirty="0">
                <a:ln>
                  <a:noFill/>
                </a:ln>
                <a:solidFill>
                  <a:srgbClr val="E0001B"/>
                </a:solidFill>
                <a:effectLst/>
                <a:uLnTx/>
                <a:uFillTx/>
                <a:latin typeface="Verdana"/>
                <a:ea typeface="MS Mincho" panose="02020609040205080304" pitchFamily="49" charset="-128"/>
                <a:cs typeface="Times New Roman" panose="02020603050405020304" pitchFamily="18" charset="0"/>
              </a:rPr>
              <a:t>How did we do?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ja-JP" sz="3600" b="1" i="0" u="none" strike="noStrike" kern="1200" cap="none" spc="0" normalizeH="0" baseline="0" noProof="0" dirty="0">
                <a:ln>
                  <a:noFill/>
                </a:ln>
                <a:solidFill>
                  <a:srgbClr val="E0001B"/>
                </a:solidFill>
                <a:effectLst/>
                <a:uLnTx/>
                <a:uFillTx/>
                <a:latin typeface="Verdana"/>
                <a:ea typeface="MS Mincho" panose="02020609040205080304" pitchFamily="49" charset="-128"/>
                <a:cs typeface="Times New Roman" panose="02020603050405020304" pitchFamily="18" charset="0"/>
              </a:rPr>
              <a:t>How can we improve? What else do you want to learn about PCC or advocacy?</a:t>
            </a:r>
            <a:endParaRPr kumimoji="0" lang="en-GB" altLang="ja-JP" sz="3600" b="1" i="0" u="none" strike="noStrike" kern="1200" cap="none" spc="0" normalizeH="0" baseline="0" noProof="0" dirty="0">
              <a:ln>
                <a:noFill/>
              </a:ln>
              <a:solidFill>
                <a:srgbClr val="000000"/>
              </a:solidFill>
              <a:effectLst/>
              <a:uLnTx/>
              <a:uFillTx/>
              <a:latin typeface="Verdana"/>
              <a:ea typeface="ＭＳ Ｐゴシック" panose="020B0600070205080204" pitchFamily="34" charset="-128"/>
              <a:cs typeface="+mn-cs"/>
            </a:endParaRPr>
          </a:p>
        </p:txBody>
      </p:sp>
    </p:spTree>
    <p:extLst>
      <p:ext uri="{BB962C8B-B14F-4D97-AF65-F5344CB8AC3E}">
        <p14:creationId xmlns:p14="http://schemas.microsoft.com/office/powerpoint/2010/main" val="177301710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6377-AD97-C0B3-335C-D4ABDC0DD66E}"/>
              </a:ext>
            </a:extLst>
          </p:cNvPr>
          <p:cNvSpPr>
            <a:spLocks noGrp="1"/>
          </p:cNvSpPr>
          <p:nvPr>
            <p:ph type="title"/>
          </p:nvPr>
        </p:nvSpPr>
        <p:spPr>
          <a:xfrm>
            <a:off x="442914" y="1401624"/>
            <a:ext cx="6192839" cy="1151076"/>
          </a:xfrm>
        </p:spPr>
        <p:txBody>
          <a:bodyPr anchor="t">
            <a:normAutofit/>
          </a:bodyPr>
          <a:lstStyle/>
          <a:p>
            <a:r>
              <a:rPr lang="en-US" dirty="0"/>
              <a:t>Final reflections and goal setting</a:t>
            </a:r>
            <a:endParaRPr lang="en-CH" dirty="0"/>
          </a:p>
        </p:txBody>
      </p:sp>
      <p:sp>
        <p:nvSpPr>
          <p:cNvPr id="3" name="Text Placeholder 2">
            <a:extLst>
              <a:ext uri="{FF2B5EF4-FFF2-40B4-BE49-F238E27FC236}">
                <a16:creationId xmlns:a16="http://schemas.microsoft.com/office/drawing/2014/main" id="{AC30B9F0-E83A-7118-649F-E337692C903B}"/>
              </a:ext>
            </a:extLst>
          </p:cNvPr>
          <p:cNvSpPr>
            <a:spLocks noGrp="1"/>
          </p:cNvSpPr>
          <p:nvPr>
            <p:ph type="body" sz="quarter" idx="11"/>
          </p:nvPr>
        </p:nvSpPr>
        <p:spPr>
          <a:xfrm>
            <a:off x="442912" y="2552700"/>
            <a:ext cx="6192837" cy="3505200"/>
          </a:xfrm>
        </p:spPr>
        <p:txBody>
          <a:bodyPr anchor="t">
            <a:normAutofit/>
          </a:bodyPr>
          <a:lstStyle/>
          <a:p>
            <a:pPr>
              <a:spcAft>
                <a:spcPts val="600"/>
              </a:spcAft>
            </a:pPr>
            <a:r>
              <a:rPr lang="en-US" dirty="0"/>
              <a:t>See page 36 of workbook</a:t>
            </a:r>
          </a:p>
          <a:p>
            <a:pPr>
              <a:spcAft>
                <a:spcPts val="600"/>
              </a:spcAft>
            </a:pPr>
            <a:endParaRPr lang="en-US" dirty="0"/>
          </a:p>
        </p:txBody>
      </p:sp>
      <p:pic>
        <p:nvPicPr>
          <p:cNvPr id="6" name="Picture Placeholder 5" descr="Red dot with arrows pointing to it">
            <a:extLst>
              <a:ext uri="{FF2B5EF4-FFF2-40B4-BE49-F238E27FC236}">
                <a16:creationId xmlns:a16="http://schemas.microsoft.com/office/drawing/2014/main" id="{236381A5-8903-A07E-C69B-40DEC4E00744}"/>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b="-1"/>
          <a:stretch/>
        </p:blipFill>
        <p:spPr>
          <a:xfrm>
            <a:off x="6996114" y="10"/>
            <a:ext cx="5195887" cy="6857990"/>
          </a:xfrm>
          <a:noFill/>
        </p:spPr>
      </p:pic>
    </p:spTree>
    <p:extLst>
      <p:ext uri="{BB962C8B-B14F-4D97-AF65-F5344CB8AC3E}">
        <p14:creationId xmlns:p14="http://schemas.microsoft.com/office/powerpoint/2010/main" val="3026856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3E61-7C7F-9A06-DC17-95690A505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35896-E69A-3671-6184-901696EC859C}"/>
              </a:ext>
            </a:extLst>
          </p:cNvPr>
          <p:cNvSpPr>
            <a:spLocks noGrp="1"/>
          </p:cNvSpPr>
          <p:nvPr>
            <p:ph type="title"/>
          </p:nvPr>
        </p:nvSpPr>
        <p:spPr>
          <a:xfrm>
            <a:off x="833114" y="1330028"/>
            <a:ext cx="10788615" cy="698780"/>
          </a:xfrm>
        </p:spPr>
        <p:txBody>
          <a:bodyPr/>
          <a:lstStyle/>
          <a:p>
            <a:r>
              <a:rPr lang="en-US" sz="4000" dirty="0"/>
              <a:t>Active Listening </a:t>
            </a:r>
            <a:endParaRPr lang="en-ZM" sz="4000" dirty="0"/>
          </a:p>
        </p:txBody>
      </p:sp>
      <p:sp>
        <p:nvSpPr>
          <p:cNvPr id="3" name="Content Placeholder 2">
            <a:extLst>
              <a:ext uri="{FF2B5EF4-FFF2-40B4-BE49-F238E27FC236}">
                <a16:creationId xmlns:a16="http://schemas.microsoft.com/office/drawing/2014/main" id="{1C03E48B-28C4-687F-85DB-4C3F0306746B}"/>
              </a:ext>
            </a:extLst>
          </p:cNvPr>
          <p:cNvSpPr>
            <a:spLocks noGrp="1"/>
          </p:cNvSpPr>
          <p:nvPr>
            <p:ph idx="1"/>
          </p:nvPr>
        </p:nvSpPr>
        <p:spPr>
          <a:xfrm>
            <a:off x="734791" y="2318745"/>
            <a:ext cx="10985260" cy="3209227"/>
          </a:xfrm>
        </p:spPr>
        <p:txBody>
          <a:bodyPr/>
          <a:lstStyle/>
          <a:p>
            <a:pPr indent="-255905" eaLnBrk="1" hangingPunct="1"/>
            <a:endParaRPr lang="en-GB" altLang="en-US" dirty="0">
              <a:cs typeface="Arial"/>
            </a:endParaRPr>
          </a:p>
          <a:p>
            <a:pPr marL="400050" indent="-400050"/>
            <a:r>
              <a:rPr lang="en-US" altLang="en-US" dirty="0"/>
              <a:t>Is an essential component of good communication.</a:t>
            </a:r>
          </a:p>
          <a:p>
            <a:pPr marL="400050" indent="-400050"/>
            <a:endParaRPr lang="en-US" altLang="en-US" dirty="0"/>
          </a:p>
          <a:p>
            <a:pPr marL="400050" indent="-400050"/>
            <a:endParaRPr lang="en-US" altLang="en-US" dirty="0"/>
          </a:p>
          <a:p>
            <a:pPr marL="400050" indent="-400050"/>
            <a:r>
              <a:rPr lang="en-US" altLang="en-US" dirty="0"/>
              <a:t>Listen to hear, not to tell</a:t>
            </a:r>
          </a:p>
          <a:p>
            <a:pPr marL="411480" lvl="1" indent="0" eaLnBrk="1" hangingPunct="1">
              <a:buNone/>
            </a:pPr>
            <a:endParaRPr lang="en-GB" altLang="ja-JP" dirty="0">
              <a:ea typeface="HG明朝B"/>
              <a:cs typeface="Arial"/>
            </a:endParaRPr>
          </a:p>
        </p:txBody>
      </p:sp>
      <p:sp>
        <p:nvSpPr>
          <p:cNvPr id="4" name="Date Placeholder 3">
            <a:extLst>
              <a:ext uri="{FF2B5EF4-FFF2-40B4-BE49-F238E27FC236}">
                <a16:creationId xmlns:a16="http://schemas.microsoft.com/office/drawing/2014/main" id="{53C9EC91-B2EF-13D3-9C93-D0D3906DDF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17157CEA-F3FA-2A2D-B3A9-7B762752CF48}"/>
              </a:ext>
            </a:extLst>
          </p:cNvPr>
          <p:cNvSpPr>
            <a:spLocks noGrp="1"/>
          </p:cNvSpPr>
          <p:nvPr>
            <p:ph type="ftr" sz="quarter" idx="11"/>
          </p:nvPr>
        </p:nvSpPr>
        <p:spPr/>
        <p:txBody>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95326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ECC70-C7DB-88DA-3481-D8F40C3E8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2E372-2F5B-0C80-2F0F-22650A630D2A}"/>
              </a:ext>
            </a:extLst>
          </p:cNvPr>
          <p:cNvSpPr>
            <a:spLocks noGrp="1"/>
          </p:cNvSpPr>
          <p:nvPr>
            <p:ph type="title"/>
          </p:nvPr>
        </p:nvSpPr>
        <p:spPr>
          <a:xfrm>
            <a:off x="823571" y="1112670"/>
            <a:ext cx="11555531" cy="698780"/>
          </a:xfrm>
        </p:spPr>
        <p:txBody>
          <a:bodyPr/>
          <a:lstStyle/>
          <a:p>
            <a:r>
              <a:rPr lang="en-US" sz="4000" dirty="0"/>
              <a:t>Key Elements of an Active Listener </a:t>
            </a:r>
            <a:endParaRPr lang="en-ZM" sz="4000" dirty="0"/>
          </a:p>
        </p:txBody>
      </p:sp>
      <p:sp>
        <p:nvSpPr>
          <p:cNvPr id="3" name="Content Placeholder 2">
            <a:extLst>
              <a:ext uri="{FF2B5EF4-FFF2-40B4-BE49-F238E27FC236}">
                <a16:creationId xmlns:a16="http://schemas.microsoft.com/office/drawing/2014/main" id="{EA61A3F1-94C0-07C8-3CA2-67144AB5D4E7}"/>
              </a:ext>
            </a:extLst>
          </p:cNvPr>
          <p:cNvSpPr>
            <a:spLocks noGrp="1"/>
          </p:cNvSpPr>
          <p:nvPr>
            <p:ph idx="1"/>
          </p:nvPr>
        </p:nvSpPr>
        <p:spPr>
          <a:xfrm>
            <a:off x="823571" y="2003959"/>
            <a:ext cx="11624358" cy="3887124"/>
          </a:xfrm>
        </p:spPr>
        <p:txBody>
          <a:bodyPr/>
          <a:lstStyle/>
          <a:p>
            <a:pPr marL="381000" indent="-342900">
              <a:lnSpc>
                <a:spcPct val="150000"/>
              </a:lnSpc>
              <a:buFont typeface="Courier New" panose="02070309020205020404" pitchFamily="49" charset="0"/>
              <a:buChar char="o"/>
              <a:defRPr/>
            </a:pPr>
            <a:r>
              <a:rPr lang="en-US" altLang="en-US" dirty="0">
                <a:cs typeface="Arial"/>
              </a:rPr>
              <a:t>Pay attention</a:t>
            </a:r>
            <a:endParaRPr lang="en-US" altLang="en-US" dirty="0"/>
          </a:p>
          <a:p>
            <a:pPr marL="381000" indent="-342900">
              <a:lnSpc>
                <a:spcPct val="150000"/>
              </a:lnSpc>
              <a:buFont typeface="Courier New" panose="02070309020205020404" pitchFamily="49" charset="0"/>
              <a:buChar char="o"/>
              <a:defRPr/>
            </a:pPr>
            <a:r>
              <a:rPr lang="en-US" altLang="en-US" sz="2000" dirty="0">
                <a:cs typeface="Arial"/>
              </a:rPr>
              <a:t>“Listen” to the speaker’s body language </a:t>
            </a:r>
          </a:p>
          <a:p>
            <a:pPr marL="381000" indent="-342900">
              <a:lnSpc>
                <a:spcPct val="150000"/>
              </a:lnSpc>
              <a:buFont typeface="Courier New" panose="02070309020205020404" pitchFamily="49" charset="0"/>
              <a:buChar char="o"/>
              <a:defRPr/>
            </a:pPr>
            <a:r>
              <a:rPr lang="en-US" altLang="en-US" sz="2000" dirty="0">
                <a:cs typeface="Arial"/>
              </a:rPr>
              <a:t>Show that you are listening (nod, smile, maintain an open body posture)</a:t>
            </a:r>
          </a:p>
          <a:p>
            <a:pPr marL="381000" indent="-342900">
              <a:lnSpc>
                <a:spcPct val="150000"/>
              </a:lnSpc>
              <a:buFont typeface="Courier New" panose="02070309020205020404" pitchFamily="49" charset="0"/>
              <a:buChar char="o"/>
              <a:defRPr/>
            </a:pPr>
            <a:r>
              <a:rPr lang="en-US" altLang="en-US" sz="2000" dirty="0">
                <a:cs typeface="Arial"/>
              </a:rPr>
              <a:t>Put aside distracting thoughts and avoid being distracted by environmental factors</a:t>
            </a:r>
          </a:p>
          <a:p>
            <a:pPr marL="381000" indent="-342900">
              <a:lnSpc>
                <a:spcPct val="150000"/>
              </a:lnSpc>
              <a:buFont typeface="Courier New" panose="02070309020205020404" pitchFamily="49" charset="0"/>
              <a:buChar char="o"/>
              <a:defRPr/>
            </a:pPr>
            <a:r>
              <a:rPr lang="en-US" altLang="en-US" sz="2000" dirty="0">
                <a:cs typeface="Arial"/>
              </a:rPr>
              <a:t>Clarify, reflect and summarize</a:t>
            </a:r>
          </a:p>
          <a:p>
            <a:pPr marL="381000" indent="-342900">
              <a:lnSpc>
                <a:spcPct val="150000"/>
              </a:lnSpc>
              <a:buFont typeface="Courier New" panose="02070309020205020404" pitchFamily="49" charset="0"/>
              <a:buChar char="o"/>
              <a:defRPr/>
            </a:pPr>
            <a:r>
              <a:rPr lang="en-US" altLang="en-US" sz="2000" dirty="0">
                <a:cs typeface="Arial"/>
              </a:rPr>
              <a:t>Provide feedback</a:t>
            </a:r>
          </a:p>
          <a:p>
            <a:pPr marL="381000" indent="-342900">
              <a:lnSpc>
                <a:spcPct val="150000"/>
              </a:lnSpc>
              <a:buFont typeface="Courier New" panose="02070309020205020404" pitchFamily="49" charset="0"/>
              <a:buChar char="o"/>
              <a:defRPr/>
            </a:pPr>
            <a:r>
              <a:rPr lang="en-US" altLang="en-US" sz="2000" dirty="0">
                <a:cs typeface="Arial"/>
              </a:rPr>
              <a:t>Defer judgment</a:t>
            </a:r>
          </a:p>
          <a:p>
            <a:pPr marL="381000" indent="-342900">
              <a:lnSpc>
                <a:spcPct val="150000"/>
              </a:lnSpc>
              <a:buFont typeface="Courier New" panose="02070309020205020404" pitchFamily="49" charset="0"/>
              <a:buChar char="o"/>
              <a:defRPr/>
            </a:pPr>
            <a:r>
              <a:rPr lang="en-US" altLang="en-US" sz="2000" dirty="0">
                <a:cs typeface="Arial"/>
              </a:rPr>
              <a:t>Respond appropriatel</a:t>
            </a:r>
            <a:r>
              <a:rPr lang="en-US" altLang="en-US" sz="2000" dirty="0"/>
              <a:t>y</a:t>
            </a:r>
          </a:p>
          <a:p>
            <a:pPr marL="411480" lvl="1" indent="0" eaLnBrk="1" hangingPunct="1">
              <a:lnSpc>
                <a:spcPct val="150000"/>
              </a:lnSpc>
              <a:buNone/>
            </a:pPr>
            <a:endParaRPr lang="en-GB" altLang="ja-JP" dirty="0">
              <a:ea typeface="HG明朝B"/>
              <a:cs typeface="Arial"/>
            </a:endParaRPr>
          </a:p>
        </p:txBody>
      </p:sp>
      <p:sp>
        <p:nvSpPr>
          <p:cNvPr id="4" name="Date Placeholder 3">
            <a:extLst>
              <a:ext uri="{FF2B5EF4-FFF2-40B4-BE49-F238E27FC236}">
                <a16:creationId xmlns:a16="http://schemas.microsoft.com/office/drawing/2014/main" id="{711EFB09-D01A-E0E1-A23F-6712F9708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8E60613A-C3BB-CE48-5867-66FDC8420CB6}"/>
              </a:ext>
            </a:extLst>
          </p:cNvPr>
          <p:cNvSpPr>
            <a:spLocks noGrp="1"/>
          </p:cNvSpPr>
          <p:nvPr>
            <p:ph type="ftr" sz="quarter" idx="11"/>
          </p:nvPr>
        </p:nvSpPr>
        <p:spPr/>
        <p:txBody>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527490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EEEE-C9C7-DA4F-B9C8-54CB5AE6FEAD}"/>
              </a:ext>
            </a:extLst>
          </p:cNvPr>
          <p:cNvSpPr>
            <a:spLocks noGrp="1"/>
          </p:cNvSpPr>
          <p:nvPr>
            <p:ph type="title"/>
          </p:nvPr>
        </p:nvSpPr>
        <p:spPr>
          <a:xfrm>
            <a:off x="442913" y="1111222"/>
            <a:ext cx="6192838" cy="1066370"/>
          </a:xfrm>
        </p:spPr>
        <p:txBody>
          <a:bodyPr anchor="t">
            <a:noAutofit/>
          </a:bodyPr>
          <a:lstStyle/>
          <a:p>
            <a:r>
              <a:rPr lang="en-US" sz="3200" dirty="0"/>
              <a:t>Session 1 – Setting your goals for the academy</a:t>
            </a:r>
          </a:p>
        </p:txBody>
      </p:sp>
      <p:graphicFrame>
        <p:nvGraphicFramePr>
          <p:cNvPr id="15" name="Content Placeholder 14">
            <a:extLst>
              <a:ext uri="{FF2B5EF4-FFF2-40B4-BE49-F238E27FC236}">
                <a16:creationId xmlns:a16="http://schemas.microsoft.com/office/drawing/2014/main" id="{BF1A2DFB-6275-8BF3-33E6-433341E2D493}"/>
              </a:ext>
            </a:extLst>
          </p:cNvPr>
          <p:cNvGraphicFramePr>
            <a:graphicFrameLocks noGrp="1"/>
          </p:cNvGraphicFramePr>
          <p:nvPr>
            <p:ph idx="1"/>
            <p:extLst>
              <p:ext uri="{D42A27DB-BD31-4B8C-83A1-F6EECF244321}">
                <p14:modId xmlns:p14="http://schemas.microsoft.com/office/powerpoint/2010/main" val="96749550"/>
              </p:ext>
            </p:extLst>
          </p:nvPr>
        </p:nvGraphicFramePr>
        <p:xfrm>
          <a:off x="442915" y="2404481"/>
          <a:ext cx="6192836" cy="3342297"/>
        </p:xfrm>
        <a:graphic>
          <a:graphicData uri="http://schemas.openxmlformats.org/drawingml/2006/table">
            <a:tbl>
              <a:tblPr bandRow="1">
                <a:tableStyleId>{5C22544A-7EE6-4342-B048-85BDC9FD1C3A}</a:tableStyleId>
              </a:tblPr>
              <a:tblGrid>
                <a:gridCol w="1018240">
                  <a:extLst>
                    <a:ext uri="{9D8B030D-6E8A-4147-A177-3AD203B41FA5}">
                      <a16:colId xmlns:a16="http://schemas.microsoft.com/office/drawing/2014/main" val="174091324"/>
                    </a:ext>
                  </a:extLst>
                </a:gridCol>
                <a:gridCol w="3883005">
                  <a:extLst>
                    <a:ext uri="{9D8B030D-6E8A-4147-A177-3AD203B41FA5}">
                      <a16:colId xmlns:a16="http://schemas.microsoft.com/office/drawing/2014/main" val="2574343433"/>
                    </a:ext>
                  </a:extLst>
                </a:gridCol>
                <a:gridCol w="1291591">
                  <a:extLst>
                    <a:ext uri="{9D8B030D-6E8A-4147-A177-3AD203B41FA5}">
                      <a16:colId xmlns:a16="http://schemas.microsoft.com/office/drawing/2014/main" val="3903168107"/>
                    </a:ext>
                  </a:extLst>
                </a:gridCol>
              </a:tblGrid>
              <a:tr h="332651">
                <a:tc>
                  <a:txBody>
                    <a:bodyPr/>
                    <a:lstStyle/>
                    <a:p>
                      <a:pPr>
                        <a:lnSpc>
                          <a:spcPct val="115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Time</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tc>
                  <a:txBody>
                    <a:bodyPr/>
                    <a:lstStyle/>
                    <a:p>
                      <a:pPr>
                        <a:lnSpc>
                          <a:spcPct val="115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Activity</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tc>
                  <a:txBody>
                    <a:bodyPr/>
                    <a:lstStyle/>
                    <a:p>
                      <a:pPr marL="24130">
                        <a:lnSpc>
                          <a:spcPct val="116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Who</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extLst>
                  <a:ext uri="{0D108BD9-81ED-4DB2-BD59-A6C34878D82A}">
                    <a16:rowId xmlns:a16="http://schemas.microsoft.com/office/drawing/2014/main" val="2375381460"/>
                  </a:ext>
                </a:extLst>
              </a:tr>
              <a:tr h="1006117">
                <a:tc>
                  <a:txBody>
                    <a:bodyPr/>
                    <a:lstStyle/>
                    <a:p>
                      <a:pPr>
                        <a:lnSpc>
                          <a:spcPct val="115000"/>
                        </a:lnSpc>
                        <a:spcAft>
                          <a:spcPts val="800"/>
                        </a:spcAft>
                      </a:pPr>
                      <a:r>
                        <a:rPr lang="en-US" sz="1200" dirty="0">
                          <a:effectLst/>
                          <a:latin typeface="+mj-lt"/>
                        </a:rPr>
                        <a:t>08:00 – 08:30</a:t>
                      </a:r>
                      <a:endParaRPr lang="en-CH" sz="1200" dirty="0">
                        <a:effectLst/>
                        <a:latin typeface="+mj-lt"/>
                        <a:ea typeface="Times New Roman" panose="02020603050405020304" pitchFamily="18" charset="0"/>
                        <a:cs typeface="Cordia New" panose="020B0304020202020204" pitchFamily="34" charset="-34"/>
                      </a:endParaRPr>
                    </a:p>
                  </a:txBody>
                  <a:tcPr marL="68580" marR="68580" marT="0" marB="0"/>
                </a:tc>
                <a:tc>
                  <a:txBody>
                    <a:bodyPr/>
                    <a:lstStyle/>
                    <a:p>
                      <a:pPr>
                        <a:lnSpc>
                          <a:spcPct val="115000"/>
                        </a:lnSpc>
                        <a:spcAft>
                          <a:spcPts val="800"/>
                        </a:spcAft>
                      </a:pPr>
                      <a:r>
                        <a:rPr lang="en-US" sz="1200" b="1" dirty="0">
                          <a:effectLst/>
                          <a:latin typeface="+mj-lt"/>
                        </a:rPr>
                        <a:t>Faculty statements</a:t>
                      </a:r>
                    </a:p>
                    <a:p>
                      <a:pPr marL="171450" indent="-171450">
                        <a:lnSpc>
                          <a:spcPct val="115000"/>
                        </a:lnSpc>
                        <a:spcAft>
                          <a:spcPts val="800"/>
                        </a:spcAft>
                        <a:buFont typeface="Arial" panose="020B0604020202020204" pitchFamily="34" charset="0"/>
                        <a:buChar char="•"/>
                      </a:pPr>
                      <a:r>
                        <a:rPr lang="en-US" sz="1200" dirty="0">
                          <a:effectLst/>
                          <a:latin typeface="+mj-lt"/>
                        </a:rPr>
                        <a:t>What does PCC mean to me?</a:t>
                      </a:r>
                    </a:p>
                    <a:p>
                      <a:pPr marL="171450" indent="-171450">
                        <a:lnSpc>
                          <a:spcPct val="115000"/>
                        </a:lnSpc>
                        <a:spcAft>
                          <a:spcPts val="800"/>
                        </a:spcAft>
                        <a:buFont typeface="Arial" panose="020B0604020202020204" pitchFamily="34" charset="0"/>
                        <a:buChar char="•"/>
                      </a:pPr>
                      <a:r>
                        <a:rPr lang="en-US" sz="1200" dirty="0">
                          <a:effectLst/>
                          <a:latin typeface="+mj-lt"/>
                        </a:rPr>
                        <a:t>Why am I passionate about PCC?</a:t>
                      </a:r>
                    </a:p>
                    <a:p>
                      <a:pPr marL="171450" indent="-171450">
                        <a:lnSpc>
                          <a:spcPct val="115000"/>
                        </a:lnSpc>
                        <a:spcAft>
                          <a:spcPts val="800"/>
                        </a:spcAft>
                        <a:buFont typeface="Arial" panose="020B0604020202020204" pitchFamily="34" charset="0"/>
                        <a:buChar char="•"/>
                      </a:pPr>
                      <a:r>
                        <a:rPr lang="en-US" sz="1200" dirty="0">
                          <a:effectLst/>
                          <a:latin typeface="+mj-lt"/>
                        </a:rPr>
                        <a:t>Why I want you to be passionate about PCC!</a:t>
                      </a:r>
                      <a:endParaRPr lang="en-CH" sz="1200" dirty="0">
                        <a:effectLst/>
                        <a:latin typeface="+mj-lt"/>
                        <a:ea typeface="Times New Roman" panose="02020603050405020304" pitchFamily="18" charset="0"/>
                        <a:cs typeface="Cordia New" panose="020B0304020202020204" pitchFamily="34" charset="-34"/>
                      </a:endParaRPr>
                    </a:p>
                  </a:txBody>
                  <a:tcPr marL="68580" marR="68580" marT="0" marB="0"/>
                </a:tc>
                <a:tc>
                  <a:txBody>
                    <a:bodyPr/>
                    <a:lstStyle/>
                    <a:p>
                      <a:pPr marL="24130">
                        <a:lnSpc>
                          <a:spcPct val="116000"/>
                        </a:lnSpc>
                        <a:spcAft>
                          <a:spcPts val="800"/>
                        </a:spcAft>
                      </a:pPr>
                      <a:r>
                        <a:rPr lang="fr-FR" sz="1200" dirty="0">
                          <a:effectLst/>
                          <a:latin typeface="+mj-lt"/>
                        </a:rPr>
                        <a:t>All </a:t>
                      </a:r>
                      <a:r>
                        <a:rPr lang="fr-FR" sz="1200" dirty="0" err="1">
                          <a:effectLst/>
                          <a:latin typeface="+mj-lt"/>
                        </a:rPr>
                        <a:t>faculty</a:t>
                      </a:r>
                      <a:endParaRPr lang="en-CH" sz="1200" dirty="0">
                        <a:effectLst/>
                        <a:latin typeface="+mj-lt"/>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831228860"/>
                  </a:ext>
                </a:extLst>
              </a:tr>
              <a:tr h="1186970">
                <a:tc>
                  <a:txBody>
                    <a:bodyPr/>
                    <a:lstStyle/>
                    <a:p>
                      <a:pPr>
                        <a:lnSpc>
                          <a:spcPct val="115000"/>
                        </a:lnSpc>
                        <a:spcAft>
                          <a:spcPts val="800"/>
                        </a:spcAft>
                      </a:pPr>
                      <a:r>
                        <a:rPr lang="en-US" sz="1200" dirty="0">
                          <a:effectLst/>
                          <a:latin typeface="+mj-lt"/>
                        </a:rPr>
                        <a:t>08:30 – 09:15</a:t>
                      </a:r>
                      <a:endParaRPr lang="en-CH" sz="1200" dirty="0">
                        <a:effectLst/>
                        <a:latin typeface="+mj-lt"/>
                        <a:ea typeface="Times New Roman" panose="02020603050405020304" pitchFamily="18" charset="0"/>
                        <a:cs typeface="Cordia New" panose="020B0304020202020204" pitchFamily="34" charset="-34"/>
                      </a:endParaRPr>
                    </a:p>
                  </a:txBody>
                  <a:tcPr marL="68580" marR="68580" marT="0" marB="0"/>
                </a:tc>
                <a:tc>
                  <a:txBody>
                    <a:bodyPr/>
                    <a:lstStyle/>
                    <a:p>
                      <a:pPr>
                        <a:lnSpc>
                          <a:spcPct val="115000"/>
                        </a:lnSpc>
                        <a:spcAft>
                          <a:spcPts val="800"/>
                        </a:spcAft>
                      </a:pPr>
                      <a:r>
                        <a:rPr lang="en-US" sz="1200" b="1" dirty="0">
                          <a:effectLst/>
                          <a:latin typeface="+mj-lt"/>
                        </a:rPr>
                        <a:t>Network café</a:t>
                      </a:r>
                    </a:p>
                    <a:p>
                      <a:pPr marL="171450" indent="-171450">
                        <a:lnSpc>
                          <a:spcPct val="115000"/>
                        </a:lnSpc>
                        <a:spcAft>
                          <a:spcPts val="800"/>
                        </a:spcAft>
                        <a:buFont typeface="Arial" panose="020B0604020202020204" pitchFamily="34" charset="0"/>
                        <a:buChar char="•"/>
                      </a:pPr>
                      <a:r>
                        <a:rPr lang="en-US" sz="1200" dirty="0">
                          <a:effectLst/>
                          <a:latin typeface="+mj-lt"/>
                        </a:rPr>
                        <a:t>3 </a:t>
                      </a:r>
                      <a:r>
                        <a:rPr lang="en-US" sz="1200">
                          <a:effectLst/>
                          <a:latin typeface="+mj-lt"/>
                        </a:rPr>
                        <a:t>x 10-minute </a:t>
                      </a:r>
                      <a:r>
                        <a:rPr lang="en-US" sz="1200" dirty="0">
                          <a:effectLst/>
                          <a:latin typeface="+mj-lt"/>
                        </a:rPr>
                        <a:t>conversations with a partner</a:t>
                      </a:r>
                    </a:p>
                    <a:p>
                      <a:pPr marL="171450" indent="-171450">
                        <a:lnSpc>
                          <a:spcPct val="115000"/>
                        </a:lnSpc>
                        <a:spcAft>
                          <a:spcPts val="800"/>
                        </a:spcAft>
                        <a:buFont typeface="Arial" panose="020B0604020202020204" pitchFamily="34" charset="0"/>
                        <a:buChar char="•"/>
                      </a:pPr>
                      <a:r>
                        <a:rPr lang="en-US" sz="1200" dirty="0">
                          <a:effectLst/>
                          <a:latin typeface="+mj-lt"/>
                        </a:rPr>
                        <a:t>Discuss your objectives and priorities for the academy</a:t>
                      </a:r>
                    </a:p>
                  </a:txBody>
                  <a:tcPr marL="68580" marR="68580" marT="0" marB="0"/>
                </a:tc>
                <a:tc>
                  <a:txBody>
                    <a:bodyPr/>
                    <a:lstStyle/>
                    <a:p>
                      <a:pPr marL="24765">
                        <a:lnSpc>
                          <a:spcPct val="116000"/>
                        </a:lnSpc>
                        <a:spcAft>
                          <a:spcPts val="800"/>
                        </a:spcAft>
                      </a:pPr>
                      <a:r>
                        <a:rPr lang="en-US" sz="1200" dirty="0">
                          <a:effectLst/>
                          <a:latin typeface="+mj-lt"/>
                        </a:rPr>
                        <a:t>All participants</a:t>
                      </a:r>
                      <a:endParaRPr lang="en-CH" sz="1200" dirty="0">
                        <a:effectLst/>
                        <a:latin typeface="+mj-lt"/>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3022391616"/>
                  </a:ext>
                </a:extLst>
              </a:tr>
              <a:tr h="697583">
                <a:tc>
                  <a:txBody>
                    <a:bodyPr/>
                    <a:lstStyle/>
                    <a:p>
                      <a:pPr>
                        <a:lnSpc>
                          <a:spcPct val="115000"/>
                        </a:lnSpc>
                        <a:spcAft>
                          <a:spcPts val="800"/>
                        </a:spcAft>
                      </a:pPr>
                      <a:r>
                        <a:rPr lang="en-US" sz="1200" dirty="0">
                          <a:effectLst/>
                          <a:latin typeface="+mj-lt"/>
                          <a:ea typeface="Times New Roman" panose="02020603050405020304" pitchFamily="18" charset="0"/>
                          <a:cs typeface="Cordia New" panose="020B0304020202020204" pitchFamily="34" charset="-34"/>
                        </a:rPr>
                        <a:t>09:15 – 09:30</a:t>
                      </a:r>
                      <a:endParaRPr lang="en-CH" sz="1200" dirty="0">
                        <a:effectLst/>
                        <a:latin typeface="+mj-lt"/>
                        <a:ea typeface="Times New Roman" panose="02020603050405020304" pitchFamily="18" charset="0"/>
                        <a:cs typeface="Cordia New" panose="020B0304020202020204" pitchFamily="34" charset="-34"/>
                      </a:endParaRPr>
                    </a:p>
                  </a:txBody>
                  <a:tcPr marL="68580" marR="68580" marT="0" marB="0"/>
                </a:tc>
                <a:tc>
                  <a:txBody>
                    <a:bodyPr/>
                    <a:lstStyle/>
                    <a:p>
                      <a:pPr>
                        <a:lnSpc>
                          <a:spcPct val="115000"/>
                        </a:lnSpc>
                        <a:spcAft>
                          <a:spcPts val="800"/>
                        </a:spcAft>
                      </a:pPr>
                      <a:r>
                        <a:rPr lang="en-US" sz="1200" dirty="0">
                          <a:effectLst/>
                          <a:latin typeface="+mj-lt"/>
                          <a:ea typeface="Times New Roman" panose="02020603050405020304" pitchFamily="18" charset="0"/>
                          <a:cs typeface="Cordia New" panose="020B0304020202020204" pitchFamily="34" charset="-34"/>
                        </a:rPr>
                        <a:t>Personal reflection time to set your SMART objective for the academy.</a:t>
                      </a:r>
                    </a:p>
                  </a:txBody>
                  <a:tcPr marL="68580" marR="68580" marT="0" marB="0"/>
                </a:tc>
                <a:tc>
                  <a:txBody>
                    <a:bodyPr/>
                    <a:lstStyle/>
                    <a:p>
                      <a:pPr marL="24765">
                        <a:lnSpc>
                          <a:spcPct val="116000"/>
                        </a:lnSpc>
                        <a:spcAft>
                          <a:spcPts val="800"/>
                        </a:spcAft>
                      </a:pPr>
                      <a:r>
                        <a:rPr lang="en-US" sz="1200" dirty="0">
                          <a:effectLst/>
                          <a:latin typeface="+mj-lt"/>
                          <a:ea typeface="Times New Roman" panose="02020603050405020304" pitchFamily="18" charset="0"/>
                          <a:cs typeface="Cordia New" panose="020B0304020202020204" pitchFamily="34" charset="-34"/>
                        </a:rPr>
                        <a:t>All participants</a:t>
                      </a:r>
                      <a:endParaRPr lang="en-CH" sz="1200" dirty="0">
                        <a:effectLst/>
                        <a:latin typeface="+mj-lt"/>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2101112159"/>
                  </a:ext>
                </a:extLst>
              </a:tr>
            </a:tbl>
          </a:graphicData>
        </a:graphic>
      </p:graphicFrame>
      <p:pic>
        <p:nvPicPr>
          <p:cNvPr id="13" name="Picture Placeholder 12" descr="Two women, one in glasses and blazer, talking in business office">
            <a:extLst>
              <a:ext uri="{FF2B5EF4-FFF2-40B4-BE49-F238E27FC236}">
                <a16:creationId xmlns:a16="http://schemas.microsoft.com/office/drawing/2014/main" id="{8DB71865-2D44-94AE-CC83-9BE5FA7571CF}"/>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p:blipFill>
        <p:spPr/>
      </p:pic>
      <p:sp>
        <p:nvSpPr>
          <p:cNvPr id="27" name="TextBox 26">
            <a:extLst>
              <a:ext uri="{FF2B5EF4-FFF2-40B4-BE49-F238E27FC236}">
                <a16:creationId xmlns:a16="http://schemas.microsoft.com/office/drawing/2014/main" id="{55CF08E5-3EBB-9E41-C05B-73E75E9C624D}"/>
              </a:ext>
            </a:extLst>
          </p:cNvPr>
          <p:cNvSpPr txBox="1"/>
          <p:nvPr/>
        </p:nvSpPr>
        <p:spPr>
          <a:xfrm>
            <a:off x="1715679" y="6080290"/>
            <a:ext cx="3177473" cy="276999"/>
          </a:xfrm>
          <a:prstGeom prst="rect">
            <a:avLst/>
          </a:prstGeom>
          <a:noFill/>
        </p:spPr>
        <p:txBody>
          <a:bodyPr wrap="none" rtlCol="0">
            <a:spAutoFit/>
          </a:bodyPr>
          <a:lstStyle/>
          <a:p>
            <a:r>
              <a:rPr lang="en-US" sz="1200" i="1" dirty="0"/>
              <a:t>Refer to pages 8 – 9 of your workbook</a:t>
            </a:r>
            <a:endParaRPr lang="en-CH" sz="1200" i="1" dirty="0"/>
          </a:p>
        </p:txBody>
      </p:sp>
    </p:spTree>
    <p:extLst>
      <p:ext uri="{BB962C8B-B14F-4D97-AF65-F5344CB8AC3E}">
        <p14:creationId xmlns:p14="http://schemas.microsoft.com/office/powerpoint/2010/main" val="3043379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F35D2-0557-BE5C-657A-C9A9E6CB3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72AE0B-FB9C-C0B8-3FD4-1F5F8047A695}"/>
              </a:ext>
            </a:extLst>
          </p:cNvPr>
          <p:cNvSpPr>
            <a:spLocks noGrp="1"/>
          </p:cNvSpPr>
          <p:nvPr>
            <p:ph type="title"/>
          </p:nvPr>
        </p:nvSpPr>
        <p:spPr>
          <a:xfrm>
            <a:off x="442913" y="1401624"/>
            <a:ext cx="6192838" cy="1260000"/>
          </a:xfrm>
        </p:spPr>
        <p:txBody>
          <a:bodyPr anchor="t">
            <a:normAutofit/>
          </a:bodyPr>
          <a:lstStyle/>
          <a:p>
            <a:r>
              <a:rPr lang="en-US"/>
              <a:t>Activity 2: Active Listening </a:t>
            </a:r>
            <a:endParaRPr lang="en-ZM"/>
          </a:p>
        </p:txBody>
      </p:sp>
      <p:sp>
        <p:nvSpPr>
          <p:cNvPr id="3" name="Content Placeholder 2">
            <a:extLst>
              <a:ext uri="{FF2B5EF4-FFF2-40B4-BE49-F238E27FC236}">
                <a16:creationId xmlns:a16="http://schemas.microsoft.com/office/drawing/2014/main" id="{247BF61D-9D75-A744-3D04-83562545297C}"/>
              </a:ext>
            </a:extLst>
          </p:cNvPr>
          <p:cNvSpPr>
            <a:spLocks noGrp="1"/>
          </p:cNvSpPr>
          <p:nvPr>
            <p:ph idx="1"/>
          </p:nvPr>
        </p:nvSpPr>
        <p:spPr>
          <a:xfrm>
            <a:off x="442914" y="2796877"/>
            <a:ext cx="5392072" cy="2798999"/>
          </a:xfrm>
        </p:spPr>
        <p:txBody>
          <a:bodyPr anchor="t">
            <a:normAutofit/>
          </a:bodyPr>
          <a:lstStyle/>
          <a:p>
            <a:pPr marL="38100" indent="0">
              <a:spcAft>
                <a:spcPts val="600"/>
              </a:spcAft>
              <a:buNone/>
              <a:defRPr/>
            </a:pPr>
            <a:endParaRPr lang="en-US" altLang="en-US" sz="2800" i="1" dirty="0"/>
          </a:p>
          <a:p>
            <a:pPr marL="381000" indent="-342900">
              <a:spcAft>
                <a:spcPts val="600"/>
              </a:spcAft>
              <a:buFont typeface="Courier New" panose="02070309020205020404" pitchFamily="49" charset="0"/>
              <a:buChar char="o"/>
              <a:defRPr/>
            </a:pPr>
            <a:endParaRPr lang="en-US" altLang="en-US" sz="2800" i="1" dirty="0"/>
          </a:p>
          <a:p>
            <a:pPr marL="38100" indent="0">
              <a:spcAft>
                <a:spcPts val="600"/>
              </a:spcAft>
              <a:buNone/>
              <a:defRPr/>
            </a:pPr>
            <a:r>
              <a:rPr lang="en-US" altLang="en-US" sz="2800" i="1" dirty="0"/>
              <a:t>The Broken Telephone Game</a:t>
            </a:r>
          </a:p>
          <a:p>
            <a:pPr marL="411480" lvl="1" indent="0" eaLnBrk="1" hangingPunct="1">
              <a:spcAft>
                <a:spcPts val="600"/>
              </a:spcAft>
              <a:buNone/>
            </a:pPr>
            <a:endParaRPr lang="en-GB" altLang="ja-JP" sz="2800" i="1" dirty="0"/>
          </a:p>
        </p:txBody>
      </p:sp>
      <p:sp>
        <p:nvSpPr>
          <p:cNvPr id="4" name="Date Placeholder 3">
            <a:extLst>
              <a:ext uri="{FF2B5EF4-FFF2-40B4-BE49-F238E27FC236}">
                <a16:creationId xmlns:a16="http://schemas.microsoft.com/office/drawing/2014/main" id="{6C29F121-3BE7-C357-352D-CCA5D9F3A8C9}"/>
              </a:ext>
            </a:extLst>
          </p:cNvPr>
          <p:cNvSpPr>
            <a:spLocks noGrp="1"/>
          </p:cNvSpPr>
          <p:nvPr>
            <p:ph type="dt" sz="half" idx="10"/>
          </p:nvPr>
        </p:nvSpPr>
        <p:spPr>
          <a:xfrm>
            <a:off x="442913" y="6276101"/>
            <a:ext cx="3130867" cy="244317"/>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a:ln>
                  <a:noFill/>
                </a:ln>
                <a:effectLst/>
                <a:uLnTx/>
                <a:uFillTx/>
              </a:rPr>
              <a:t>Njekwa Mukamba</a:t>
            </a:r>
          </a:p>
        </p:txBody>
      </p:sp>
      <p:sp>
        <p:nvSpPr>
          <p:cNvPr id="5" name="Footer Placeholder 4">
            <a:extLst>
              <a:ext uri="{FF2B5EF4-FFF2-40B4-BE49-F238E27FC236}">
                <a16:creationId xmlns:a16="http://schemas.microsoft.com/office/drawing/2014/main" id="{D1BC02F4-2EB0-D01E-E713-708D766D0E91}"/>
              </a:ext>
            </a:extLst>
          </p:cNvPr>
          <p:cNvSpPr>
            <a:spLocks noGrp="1"/>
          </p:cNvSpPr>
          <p:nvPr>
            <p:ph type="ftr" sz="quarter" idx="11"/>
          </p:nvPr>
        </p:nvSpPr>
        <p:spPr>
          <a:xfrm>
            <a:off x="3725863" y="6276101"/>
            <a:ext cx="2909887" cy="244317"/>
          </a:xfrm>
        </p:spPr>
        <p:txBody>
          <a:bodyPr wrap="none"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pic>
        <p:nvPicPr>
          <p:cNvPr id="8" name="Video 7" descr="Animated Rotary Dial Telephone">
            <a:extLst>
              <a:ext uri="{FF2B5EF4-FFF2-40B4-BE49-F238E27FC236}">
                <a16:creationId xmlns:a16="http://schemas.microsoft.com/office/drawing/2014/main" id="{CC59B55F-5C85-1CDC-31FB-28E66990443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31146" r="26115" b="-1"/>
          <a:stretch/>
        </p:blipFill>
        <p:spPr>
          <a:xfrm>
            <a:off x="6996113" y="10"/>
            <a:ext cx="5195887" cy="6857990"/>
          </a:xfrm>
          <a:prstGeom prst="rect">
            <a:avLst/>
          </a:prstGeom>
          <a:noFill/>
        </p:spPr>
      </p:pic>
    </p:spTree>
    <p:extLst>
      <p:ext uri="{BB962C8B-B14F-4D97-AF65-F5344CB8AC3E}">
        <p14:creationId xmlns:p14="http://schemas.microsoft.com/office/powerpoint/2010/main" val="2207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0A7E-7185-B205-1EC2-D2211E2E9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D5FF0-1E45-7BCA-8C2C-2A61D5264181}"/>
              </a:ext>
            </a:extLst>
          </p:cNvPr>
          <p:cNvSpPr>
            <a:spLocks noGrp="1"/>
          </p:cNvSpPr>
          <p:nvPr>
            <p:ph type="title"/>
          </p:nvPr>
        </p:nvSpPr>
        <p:spPr>
          <a:xfrm>
            <a:off x="521109" y="1371333"/>
            <a:ext cx="10952468" cy="698780"/>
          </a:xfrm>
        </p:spPr>
        <p:txBody>
          <a:bodyPr/>
          <a:lstStyle/>
          <a:p>
            <a:r>
              <a:rPr lang="en-US" sz="4000" dirty="0"/>
              <a:t>Asking Good Questions</a:t>
            </a:r>
            <a:endParaRPr lang="en-ZM" sz="4000" dirty="0"/>
          </a:p>
        </p:txBody>
      </p:sp>
      <p:sp>
        <p:nvSpPr>
          <p:cNvPr id="3" name="Content Placeholder 2">
            <a:extLst>
              <a:ext uri="{FF2B5EF4-FFF2-40B4-BE49-F238E27FC236}">
                <a16:creationId xmlns:a16="http://schemas.microsoft.com/office/drawing/2014/main" id="{C4139A1D-EE3B-7D9E-DD57-1D39610F313E}"/>
              </a:ext>
            </a:extLst>
          </p:cNvPr>
          <p:cNvSpPr>
            <a:spLocks noGrp="1"/>
          </p:cNvSpPr>
          <p:nvPr>
            <p:ph idx="1"/>
          </p:nvPr>
        </p:nvSpPr>
        <p:spPr>
          <a:xfrm>
            <a:off x="521109" y="1969355"/>
            <a:ext cx="9694607" cy="3317869"/>
          </a:xfrm>
        </p:spPr>
        <p:txBody>
          <a:bodyPr/>
          <a:lstStyle/>
          <a:p>
            <a:pPr marL="38100" indent="0">
              <a:buNone/>
              <a:defRPr/>
            </a:pPr>
            <a:endParaRPr lang="en-US" altLang="en-US" dirty="0">
              <a:cs typeface="Arial"/>
            </a:endParaRPr>
          </a:p>
          <a:p>
            <a:pPr>
              <a:buFont typeface="Arial" panose="020B0604020202020204" pitchFamily="34" charset="0"/>
              <a:buChar char="•"/>
            </a:pPr>
            <a:r>
              <a:rPr lang="en-US" b="1" dirty="0">
                <a:cs typeface="Arial" panose="020B0604020202020204" pitchFamily="34" charset="0"/>
              </a:rPr>
              <a:t>To ask good questions, we must be aware and conscious of how we are communicating</a:t>
            </a:r>
          </a:p>
          <a:p>
            <a:pPr>
              <a:buFont typeface="Arial" panose="020B0604020202020204" pitchFamily="34" charset="0"/>
              <a:buChar char="•"/>
            </a:pPr>
            <a:endParaRPr lang="en-US" dirty="0">
              <a:cs typeface="Arial" panose="020B0604020202020204" pitchFamily="34" charset="0"/>
            </a:endParaRPr>
          </a:p>
          <a:p>
            <a:pPr>
              <a:buFont typeface="Arial" panose="020B0604020202020204" pitchFamily="34" charset="0"/>
              <a:buChar char="•"/>
            </a:pPr>
            <a:r>
              <a:rPr lang="en-US" b="1" dirty="0">
                <a:cs typeface="Arial" panose="020B0604020202020204" pitchFamily="34" charset="0"/>
              </a:rPr>
              <a:t>Open questions usually start with:</a:t>
            </a:r>
          </a:p>
          <a:p>
            <a:pPr>
              <a:buFont typeface="Wingdings" pitchFamily="2" charset="2"/>
              <a:buChar char="§"/>
            </a:pPr>
            <a:endParaRPr lang="en-US" dirty="0">
              <a:cs typeface="Arial" panose="020B0604020202020204" pitchFamily="34" charset="0"/>
            </a:endParaRPr>
          </a:p>
          <a:p>
            <a:pPr lvl="1">
              <a:buFont typeface="Courier New" panose="02070309020205020404" pitchFamily="49" charset="0"/>
              <a:buChar char="o"/>
            </a:pPr>
            <a:r>
              <a:rPr lang="en-US" dirty="0">
                <a:cs typeface="Arial" panose="020B0604020202020204" pitchFamily="34" charset="0"/>
              </a:rPr>
              <a:t>What…How…In what way…</a:t>
            </a:r>
          </a:p>
          <a:p>
            <a:pPr lvl="1">
              <a:buFont typeface="Courier New" panose="02070309020205020404" pitchFamily="49" charset="0"/>
              <a:buChar char="o"/>
            </a:pPr>
            <a:r>
              <a:rPr lang="en-US" dirty="0">
                <a:cs typeface="Arial" panose="020B0604020202020204" pitchFamily="34" charset="0"/>
              </a:rPr>
              <a:t>Where…From where…Who…From whom…</a:t>
            </a:r>
          </a:p>
          <a:p>
            <a:pPr lvl="1">
              <a:buFont typeface="Courier New" panose="02070309020205020404" pitchFamily="49" charset="0"/>
              <a:buChar char="o"/>
            </a:pPr>
            <a:r>
              <a:rPr lang="en-US" dirty="0">
                <a:cs typeface="Arial" panose="020B0604020202020204" pitchFamily="34" charset="0"/>
              </a:rPr>
              <a:t>Please give an example…Please say something more about this…</a:t>
            </a:r>
          </a:p>
          <a:p>
            <a:pPr marL="411480" lvl="1" indent="0" eaLnBrk="1" hangingPunct="1">
              <a:buNone/>
            </a:pPr>
            <a:endParaRPr lang="en-GB" altLang="ja-JP" dirty="0">
              <a:ea typeface="HG明朝B"/>
              <a:cs typeface="Arial"/>
            </a:endParaRPr>
          </a:p>
        </p:txBody>
      </p:sp>
      <p:sp>
        <p:nvSpPr>
          <p:cNvPr id="4" name="Date Placeholder 3">
            <a:extLst>
              <a:ext uri="{FF2B5EF4-FFF2-40B4-BE49-F238E27FC236}">
                <a16:creationId xmlns:a16="http://schemas.microsoft.com/office/drawing/2014/main" id="{4CC191FD-FF68-AFED-0AD2-14E4717282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E558DE5F-AD85-71DA-E08F-70B423DE5D2F}"/>
              </a:ext>
            </a:extLst>
          </p:cNvPr>
          <p:cNvSpPr>
            <a:spLocks noGrp="1"/>
          </p:cNvSpPr>
          <p:nvPr>
            <p:ph type="ftr" sz="quarter" idx="11"/>
          </p:nvPr>
        </p:nvSpPr>
        <p:spPr/>
        <p:txBody>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005149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30F1D-6C3E-BE4C-B6A6-CE2CD19B88B5}"/>
              </a:ext>
            </a:extLst>
          </p:cNvPr>
          <p:cNvPicPr>
            <a:picLocks noChangeAspect="1"/>
          </p:cNvPicPr>
          <p:nvPr/>
        </p:nvPicPr>
        <p:blipFill>
          <a:blip r:embed="rId3"/>
          <a:stretch>
            <a:fillRect/>
          </a:stretch>
        </p:blipFill>
        <p:spPr>
          <a:xfrm>
            <a:off x="1355445" y="-25400"/>
            <a:ext cx="9210955" cy="6915131"/>
          </a:xfrm>
          <a:prstGeom prst="rect">
            <a:avLst/>
          </a:prstGeom>
        </p:spPr>
      </p:pic>
    </p:spTree>
    <p:extLst>
      <p:ext uri="{BB962C8B-B14F-4D97-AF65-F5344CB8AC3E}">
        <p14:creationId xmlns:p14="http://schemas.microsoft.com/office/powerpoint/2010/main" val="3034554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A1BB-B7C9-4B2A-AAEF-C5BAC2200025}"/>
              </a:ext>
            </a:extLst>
          </p:cNvPr>
          <p:cNvSpPr>
            <a:spLocks noGrp="1"/>
          </p:cNvSpPr>
          <p:nvPr>
            <p:ph type="title"/>
          </p:nvPr>
        </p:nvSpPr>
        <p:spPr>
          <a:xfrm>
            <a:off x="1244600" y="658018"/>
            <a:ext cx="10515600" cy="1325563"/>
          </a:xfrm>
        </p:spPr>
        <p:txBody>
          <a:bodyPr>
            <a:normAutofit/>
          </a:bodyPr>
          <a:lstStyle/>
          <a:p>
            <a:r>
              <a:rPr lang="en-US" sz="4000" dirty="0">
                <a:latin typeface="+mn-lt"/>
                <a:cs typeface="Arial" panose="020B0604020202020204" pitchFamily="34" charset="0"/>
              </a:rPr>
              <a:t>Giving Good Information</a:t>
            </a:r>
          </a:p>
        </p:txBody>
      </p:sp>
      <p:sp>
        <p:nvSpPr>
          <p:cNvPr id="3" name="Content Placeholder 2">
            <a:extLst>
              <a:ext uri="{FF2B5EF4-FFF2-40B4-BE49-F238E27FC236}">
                <a16:creationId xmlns:a16="http://schemas.microsoft.com/office/drawing/2014/main" id="{C160890A-0607-4444-AFE6-E377F7DBE556}"/>
              </a:ext>
            </a:extLst>
          </p:cNvPr>
          <p:cNvSpPr>
            <a:spLocks noGrp="1"/>
          </p:cNvSpPr>
          <p:nvPr>
            <p:ph idx="1"/>
          </p:nvPr>
        </p:nvSpPr>
        <p:spPr>
          <a:xfrm>
            <a:off x="203200" y="1289721"/>
            <a:ext cx="11785600" cy="5391735"/>
          </a:xfrm>
        </p:spPr>
        <p:txBody>
          <a:bodyPr>
            <a:normAutofit/>
          </a:bodyPr>
          <a:lstStyle/>
          <a:p>
            <a:pPr>
              <a:buClr>
                <a:srgbClr val="000000"/>
              </a:buClr>
              <a:buFont typeface="Wingdings" pitchFamily="2" charset="2"/>
              <a:buChar char="§"/>
            </a:pPr>
            <a:r>
              <a:rPr lang="en-US" sz="2667" b="1" dirty="0">
                <a:latin typeface="+mj-lt"/>
                <a:cs typeface="Arial" panose="020B0604020202020204" pitchFamily="34" charset="0"/>
              </a:rPr>
              <a:t>Person-centred care </a:t>
            </a:r>
            <a:r>
              <a:rPr lang="en-US" sz="2667" dirty="0">
                <a:latin typeface="+mj-lt"/>
                <a:cs typeface="Arial" panose="020B0604020202020204" pitchFamily="34" charset="0"/>
              </a:rPr>
              <a:t>requires the healthcare worker to provide good information to their clients.</a:t>
            </a:r>
          </a:p>
          <a:p>
            <a:pPr>
              <a:buClr>
                <a:srgbClr val="000000"/>
              </a:buClr>
              <a:buFont typeface="Wingdings" pitchFamily="2" charset="2"/>
              <a:buChar char="§"/>
            </a:pPr>
            <a:r>
              <a:rPr lang="en-US" sz="2667" dirty="0">
                <a:latin typeface="+mj-lt"/>
                <a:cs typeface="Arial" panose="020B0604020202020204" pitchFamily="34" charset="0"/>
              </a:rPr>
              <a:t>Good information enables the client to understand his/her illness and treat it well includes:</a:t>
            </a:r>
          </a:p>
          <a:p>
            <a:pPr marL="380990" indent="-380990">
              <a:buClr>
                <a:srgbClr val="000000"/>
              </a:buClr>
              <a:buFont typeface="Wingdings" pitchFamily="2" charset="2"/>
              <a:buChar char="§"/>
            </a:pPr>
            <a:endParaRPr lang="en-US" sz="2400" dirty="0">
              <a:latin typeface="+mj-lt"/>
              <a:cs typeface="Arial" panose="020B0604020202020204" pitchFamily="34" charset="0"/>
            </a:endParaRPr>
          </a:p>
        </p:txBody>
      </p:sp>
      <p:sp>
        <p:nvSpPr>
          <p:cNvPr id="6" name="Content Placeholder 2">
            <a:extLst>
              <a:ext uri="{FF2B5EF4-FFF2-40B4-BE49-F238E27FC236}">
                <a16:creationId xmlns:a16="http://schemas.microsoft.com/office/drawing/2014/main" id="{18A2EFDC-9C27-4442-AF90-71E872E14FC3}"/>
              </a:ext>
            </a:extLst>
          </p:cNvPr>
          <p:cNvSpPr txBox="1">
            <a:spLocks/>
          </p:cNvSpPr>
          <p:nvPr/>
        </p:nvSpPr>
        <p:spPr>
          <a:xfrm>
            <a:off x="850900" y="721079"/>
            <a:ext cx="10515600" cy="4694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Oval 3">
            <a:extLst>
              <a:ext uri="{FF2B5EF4-FFF2-40B4-BE49-F238E27FC236}">
                <a16:creationId xmlns:a16="http://schemas.microsoft.com/office/drawing/2014/main" id="{8AF767CF-C707-BC49-8C70-D74AB54A6FF9}"/>
              </a:ext>
            </a:extLst>
          </p:cNvPr>
          <p:cNvSpPr/>
          <p:nvPr/>
        </p:nvSpPr>
        <p:spPr>
          <a:xfrm>
            <a:off x="203200" y="3068479"/>
            <a:ext cx="2540000" cy="19616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7" name="TextBox 6">
            <a:extLst>
              <a:ext uri="{FF2B5EF4-FFF2-40B4-BE49-F238E27FC236}">
                <a16:creationId xmlns:a16="http://schemas.microsoft.com/office/drawing/2014/main" id="{DB4FE451-B84E-E345-B66B-7EACE4107A90}"/>
              </a:ext>
            </a:extLst>
          </p:cNvPr>
          <p:cNvSpPr txBox="1"/>
          <p:nvPr/>
        </p:nvSpPr>
        <p:spPr>
          <a:xfrm>
            <a:off x="431800" y="3449132"/>
            <a:ext cx="2082800" cy="954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Verdana"/>
                <a:ea typeface="+mn-ea"/>
                <a:cs typeface="+mn-cs"/>
              </a:rPr>
              <a:t>What the diagnosis of the illness is</a:t>
            </a:r>
          </a:p>
        </p:txBody>
      </p:sp>
      <p:sp>
        <p:nvSpPr>
          <p:cNvPr id="8" name="Oval 7">
            <a:extLst>
              <a:ext uri="{FF2B5EF4-FFF2-40B4-BE49-F238E27FC236}">
                <a16:creationId xmlns:a16="http://schemas.microsoft.com/office/drawing/2014/main" id="{FB2EF66A-59CF-724D-9DB7-391502AC1A1A}"/>
              </a:ext>
            </a:extLst>
          </p:cNvPr>
          <p:cNvSpPr/>
          <p:nvPr/>
        </p:nvSpPr>
        <p:spPr>
          <a:xfrm>
            <a:off x="2514600" y="3095741"/>
            <a:ext cx="2540000" cy="19616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9" name="TextBox 8">
            <a:extLst>
              <a:ext uri="{FF2B5EF4-FFF2-40B4-BE49-F238E27FC236}">
                <a16:creationId xmlns:a16="http://schemas.microsoft.com/office/drawing/2014/main" id="{7966717C-13AC-E747-9DB2-6FA2C1A3ED0B}"/>
              </a:ext>
            </a:extLst>
          </p:cNvPr>
          <p:cNvSpPr txBox="1"/>
          <p:nvPr/>
        </p:nvSpPr>
        <p:spPr>
          <a:xfrm>
            <a:off x="2743200" y="3323994"/>
            <a:ext cx="2082800" cy="1241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Verdana"/>
                <a:ea typeface="+mn-ea"/>
                <a:cs typeface="+mn-cs"/>
              </a:rPr>
              <a:t>What the treatment for the illness involves</a:t>
            </a:r>
          </a:p>
        </p:txBody>
      </p:sp>
      <p:sp>
        <p:nvSpPr>
          <p:cNvPr id="10" name="Oval 9">
            <a:extLst>
              <a:ext uri="{FF2B5EF4-FFF2-40B4-BE49-F238E27FC236}">
                <a16:creationId xmlns:a16="http://schemas.microsoft.com/office/drawing/2014/main" id="{278716EB-C6D0-654D-AD9E-DF6EC321A077}"/>
              </a:ext>
            </a:extLst>
          </p:cNvPr>
          <p:cNvSpPr/>
          <p:nvPr/>
        </p:nvSpPr>
        <p:spPr>
          <a:xfrm>
            <a:off x="4826000" y="3123002"/>
            <a:ext cx="2540000" cy="19616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C6028F3B-8BCF-DF42-9727-FEE7943FB23F}"/>
              </a:ext>
            </a:extLst>
          </p:cNvPr>
          <p:cNvSpPr txBox="1"/>
          <p:nvPr/>
        </p:nvSpPr>
        <p:spPr>
          <a:xfrm>
            <a:off x="5054600" y="3503654"/>
            <a:ext cx="2082800" cy="954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Verdana"/>
                <a:ea typeface="+mn-ea"/>
                <a:cs typeface="+mn-cs"/>
              </a:rPr>
              <a:t>How to take the medicine prescribed</a:t>
            </a:r>
          </a:p>
        </p:txBody>
      </p:sp>
      <p:sp>
        <p:nvSpPr>
          <p:cNvPr id="12" name="Oval 11">
            <a:extLst>
              <a:ext uri="{FF2B5EF4-FFF2-40B4-BE49-F238E27FC236}">
                <a16:creationId xmlns:a16="http://schemas.microsoft.com/office/drawing/2014/main" id="{33A65D43-32FF-0045-90D6-27EF9E772696}"/>
              </a:ext>
            </a:extLst>
          </p:cNvPr>
          <p:cNvSpPr/>
          <p:nvPr/>
        </p:nvSpPr>
        <p:spPr>
          <a:xfrm>
            <a:off x="7137400" y="3068479"/>
            <a:ext cx="2540000" cy="19616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4DCBA6F9-0E35-9E41-8822-C8F343A287FC}"/>
              </a:ext>
            </a:extLst>
          </p:cNvPr>
          <p:cNvSpPr txBox="1"/>
          <p:nvPr/>
        </p:nvSpPr>
        <p:spPr>
          <a:xfrm>
            <a:off x="7366000" y="3296733"/>
            <a:ext cx="2082800" cy="1241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Verdana"/>
                <a:ea typeface="+mn-ea"/>
                <a:cs typeface="+mn-cs"/>
              </a:rPr>
              <a:t>How to prevent the illness in the future</a:t>
            </a:r>
          </a:p>
        </p:txBody>
      </p:sp>
      <p:sp>
        <p:nvSpPr>
          <p:cNvPr id="14" name="Oval 13">
            <a:extLst>
              <a:ext uri="{FF2B5EF4-FFF2-40B4-BE49-F238E27FC236}">
                <a16:creationId xmlns:a16="http://schemas.microsoft.com/office/drawing/2014/main" id="{79214EC8-3531-DF46-8CE5-640C8B2ECAED}"/>
              </a:ext>
            </a:extLst>
          </p:cNvPr>
          <p:cNvSpPr/>
          <p:nvPr/>
        </p:nvSpPr>
        <p:spPr>
          <a:xfrm>
            <a:off x="9321800" y="3068479"/>
            <a:ext cx="2540000" cy="19616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TextBox 14">
            <a:extLst>
              <a:ext uri="{FF2B5EF4-FFF2-40B4-BE49-F238E27FC236}">
                <a16:creationId xmlns:a16="http://schemas.microsoft.com/office/drawing/2014/main" id="{56C46B00-98D7-FB40-B8B0-7E594D8A317F}"/>
              </a:ext>
            </a:extLst>
          </p:cNvPr>
          <p:cNvSpPr txBox="1"/>
          <p:nvPr/>
        </p:nvSpPr>
        <p:spPr>
          <a:xfrm>
            <a:off x="9474200" y="3584055"/>
            <a:ext cx="2311400" cy="954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Verdana"/>
                <a:ea typeface="+mn-ea"/>
                <a:cs typeface="+mn-cs"/>
              </a:rPr>
              <a:t>When to return to the health </a:t>
            </a:r>
            <a:r>
              <a:rPr kumimoji="0" lang="en-US" sz="1867" b="1" i="0" u="none" strike="noStrike" kern="1200" cap="none" spc="0" normalizeH="0" baseline="0" noProof="0" dirty="0" err="1">
                <a:ln>
                  <a:noFill/>
                </a:ln>
                <a:solidFill>
                  <a:srgbClr val="FFFFFF"/>
                </a:solidFill>
                <a:effectLst/>
                <a:uLnTx/>
                <a:uFillTx/>
                <a:latin typeface="Verdana"/>
                <a:ea typeface="+mn-ea"/>
                <a:cs typeface="+mn-cs"/>
              </a:rPr>
              <a:t>centre</a:t>
            </a:r>
            <a:endParaRPr kumimoji="0" lang="en-US" sz="1867" b="1" i="0" u="none" strike="noStrike" kern="1200" cap="none" spc="0" normalizeH="0" baseline="0" noProof="0" dirty="0">
              <a:ln>
                <a:noFill/>
              </a:ln>
              <a:solidFill>
                <a:srgbClr val="FFFFFF"/>
              </a:solidFill>
              <a:effectLst/>
              <a:uLnTx/>
              <a:uFillTx/>
              <a:latin typeface="Verdana"/>
              <a:ea typeface="+mn-ea"/>
              <a:cs typeface="+mn-cs"/>
            </a:endParaRPr>
          </a:p>
        </p:txBody>
      </p:sp>
      <p:sp>
        <p:nvSpPr>
          <p:cNvPr id="16" name="Oval 15">
            <a:extLst>
              <a:ext uri="{FF2B5EF4-FFF2-40B4-BE49-F238E27FC236}">
                <a16:creationId xmlns:a16="http://schemas.microsoft.com/office/drawing/2014/main" id="{B9A7FC93-D35D-8242-81BD-4306FB3AFA87}"/>
              </a:ext>
            </a:extLst>
          </p:cNvPr>
          <p:cNvSpPr/>
          <p:nvPr/>
        </p:nvSpPr>
        <p:spPr>
          <a:xfrm>
            <a:off x="4826000" y="4837586"/>
            <a:ext cx="2540000" cy="19616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E9D5B0CC-2F8F-3E46-BDAB-0A4A007512FB}"/>
              </a:ext>
            </a:extLst>
          </p:cNvPr>
          <p:cNvSpPr txBox="1"/>
          <p:nvPr/>
        </p:nvSpPr>
        <p:spPr>
          <a:xfrm>
            <a:off x="4953000" y="5142037"/>
            <a:ext cx="2311400" cy="1241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Verdana"/>
                <a:ea typeface="+mn-ea"/>
                <a:cs typeface="+mn-cs"/>
              </a:rPr>
              <a:t>What to expect with the illness (recovery period)</a:t>
            </a:r>
          </a:p>
        </p:txBody>
      </p:sp>
    </p:spTree>
    <p:extLst>
      <p:ext uri="{BB962C8B-B14F-4D97-AF65-F5344CB8AC3E}">
        <p14:creationId xmlns:p14="http://schemas.microsoft.com/office/powerpoint/2010/main" val="1713774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9B200-62C0-3CFF-0CCD-1A7C66BF57D2}"/>
              </a:ext>
            </a:extLst>
          </p:cNvPr>
          <p:cNvSpPr>
            <a:spLocks noGrp="1"/>
          </p:cNvSpPr>
          <p:nvPr>
            <p:ph type="title"/>
          </p:nvPr>
        </p:nvSpPr>
        <p:spPr>
          <a:xfrm>
            <a:off x="334271" y="1062151"/>
            <a:ext cx="11287457" cy="737152"/>
          </a:xfrm>
        </p:spPr>
        <p:txBody>
          <a:bodyPr/>
          <a:lstStyle/>
          <a:p>
            <a:r>
              <a:rPr lang="en-US" sz="4000" dirty="0"/>
              <a:t>Good Communication In Action</a:t>
            </a:r>
            <a:endParaRPr lang="en-ZM" sz="4000" dirty="0"/>
          </a:p>
        </p:txBody>
      </p:sp>
      <p:sp>
        <p:nvSpPr>
          <p:cNvPr id="4" name="Date Placeholder 3">
            <a:extLst>
              <a:ext uri="{FF2B5EF4-FFF2-40B4-BE49-F238E27FC236}">
                <a16:creationId xmlns:a16="http://schemas.microsoft.com/office/drawing/2014/main" id="{3863F753-7F8D-B783-9307-419BEE8D68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Njekwa Mukamba</a:t>
            </a:r>
          </a:p>
        </p:txBody>
      </p:sp>
      <p:sp>
        <p:nvSpPr>
          <p:cNvPr id="5" name="Footer Placeholder 4">
            <a:extLst>
              <a:ext uri="{FF2B5EF4-FFF2-40B4-BE49-F238E27FC236}">
                <a16:creationId xmlns:a16="http://schemas.microsoft.com/office/drawing/2014/main" id="{D35D101A-1C57-1E73-05A7-8300844E39C9}"/>
              </a:ext>
            </a:extLst>
          </p:cNvPr>
          <p:cNvSpPr>
            <a:spLocks noGrp="1"/>
          </p:cNvSpPr>
          <p:nvPr>
            <p:ph type="ftr" sz="quarter" idx="11"/>
          </p:nvPr>
        </p:nvSpPr>
        <p:spPr/>
        <p:txBody>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dirty="0">
                <a:ln>
                  <a:noFill/>
                </a:ln>
                <a:effectLst/>
                <a:uLnTx/>
                <a:uFillTx/>
              </a:rPr>
              <a:t>The foundations for “good” </a:t>
            </a:r>
            <a:r>
              <a:rPr lang="en-GB" dirty="0"/>
              <a:t>c</a:t>
            </a:r>
            <a:r>
              <a:rPr kumimoji="0" lang="en-GB" b="0" i="0" u="none" strike="noStrike" kern="1200" cap="none" spc="0" normalizeH="0" baseline="0" noProof="0" dirty="0" err="1">
                <a:ln>
                  <a:noFill/>
                </a:ln>
                <a:effectLst/>
                <a:uLnTx/>
                <a:uFillTx/>
              </a:rPr>
              <a:t>ommunications</a:t>
            </a:r>
            <a:endParaRPr kumimoji="0" lang="en-GB" b="0" i="0" u="none" strike="noStrike" kern="1200" cap="none" spc="0" normalizeH="0" baseline="0" noProof="0" dirty="0">
              <a:ln>
                <a:noFill/>
              </a:ln>
              <a:effectLst/>
              <a:uLnTx/>
              <a:uFillTx/>
            </a:endParaRPr>
          </a:p>
        </p:txBody>
      </p:sp>
      <p:pic>
        <p:nvPicPr>
          <p:cNvPr id="1026" name="Picture 2">
            <a:extLst>
              <a:ext uri="{FF2B5EF4-FFF2-40B4-BE49-F238E27FC236}">
                <a16:creationId xmlns:a16="http://schemas.microsoft.com/office/drawing/2014/main" id="{4400ED1A-0845-D1E2-1428-97B2CEDA9D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222" y="2062716"/>
            <a:ext cx="4182973" cy="40761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947B51-9699-6F35-2FFE-7DF46E8D6E08}"/>
              </a:ext>
            </a:extLst>
          </p:cNvPr>
          <p:cNvSpPr txBox="1"/>
          <p:nvPr/>
        </p:nvSpPr>
        <p:spPr>
          <a:xfrm>
            <a:off x="7349806" y="2514207"/>
            <a:ext cx="32591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a:ea typeface="+mn-ea"/>
                <a:cs typeface="+mn-cs"/>
              </a:rPr>
              <a:t>Which aspects of PEARL did you notice in the video? </a:t>
            </a:r>
            <a:endParaRPr kumimoji="0" lang="en-ZM" sz="2000" b="1"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1312686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2432-A81F-4C26-1B8F-9718BF5DBA82}"/>
              </a:ext>
            </a:extLst>
          </p:cNvPr>
          <p:cNvSpPr>
            <a:spLocks noGrp="1"/>
          </p:cNvSpPr>
          <p:nvPr>
            <p:ph type="title"/>
          </p:nvPr>
        </p:nvSpPr>
        <p:spPr/>
        <p:txBody>
          <a:bodyPr/>
          <a:lstStyle/>
          <a:p>
            <a:r>
              <a:rPr lang="en-US" dirty="0"/>
              <a:t>Reflections on session 2 – page 12</a:t>
            </a:r>
            <a:endParaRPr lang="en-CH" dirty="0"/>
          </a:p>
        </p:txBody>
      </p:sp>
      <p:sp>
        <p:nvSpPr>
          <p:cNvPr id="3" name="Content Placeholder 2">
            <a:extLst>
              <a:ext uri="{FF2B5EF4-FFF2-40B4-BE49-F238E27FC236}">
                <a16:creationId xmlns:a16="http://schemas.microsoft.com/office/drawing/2014/main" id="{1F1FF87D-F22C-B94C-49B3-04EA32787250}"/>
              </a:ext>
            </a:extLst>
          </p:cNvPr>
          <p:cNvSpPr>
            <a:spLocks noGrp="1"/>
          </p:cNvSpPr>
          <p:nvPr>
            <p:ph idx="1"/>
          </p:nvPr>
        </p:nvSpPr>
        <p:spPr/>
        <p:txBody>
          <a:bodyPr/>
          <a:lstStyle/>
          <a:p>
            <a:r>
              <a:rPr lang="en-US" dirty="0"/>
              <a:t>What are some examples of “good” communication approaches?</a:t>
            </a:r>
          </a:p>
          <a:p>
            <a:r>
              <a:rPr lang="en-US" dirty="0"/>
              <a:t>Do you have an example of a situation or experience where communication styles and approaches made the outcome less effective than it could have been? Why?</a:t>
            </a:r>
          </a:p>
          <a:p>
            <a:r>
              <a:rPr lang="en-US" dirty="0"/>
              <a:t>What approaches to “good” communications are most relevant in my context?</a:t>
            </a:r>
          </a:p>
          <a:p>
            <a:r>
              <a:rPr lang="en-US" dirty="0"/>
              <a:t>How can “good” communications be supported and encouraged in your context?</a:t>
            </a:r>
          </a:p>
          <a:p>
            <a:r>
              <a:rPr lang="en-US" dirty="0"/>
              <a:t>Key takeaways from Session 2 for me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CH" dirty="0"/>
          </a:p>
        </p:txBody>
      </p:sp>
      <p:pic>
        <p:nvPicPr>
          <p:cNvPr id="8" name="Picture Placeholder 7" descr="Woman writing in notebook">
            <a:extLst>
              <a:ext uri="{FF2B5EF4-FFF2-40B4-BE49-F238E27FC236}">
                <a16:creationId xmlns:a16="http://schemas.microsoft.com/office/drawing/2014/main" id="{0D7C7F51-40A0-B885-587D-882617B29AE4}"/>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20006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EEEE-C9C7-DA4F-B9C8-54CB5AE6FEAD}"/>
              </a:ext>
            </a:extLst>
          </p:cNvPr>
          <p:cNvSpPr>
            <a:spLocks noGrp="1"/>
          </p:cNvSpPr>
          <p:nvPr>
            <p:ph type="title"/>
          </p:nvPr>
        </p:nvSpPr>
        <p:spPr>
          <a:xfrm>
            <a:off x="442913" y="989814"/>
            <a:ext cx="6192838" cy="1187778"/>
          </a:xfrm>
        </p:spPr>
        <p:txBody>
          <a:bodyPr anchor="t">
            <a:noAutofit/>
          </a:bodyPr>
          <a:lstStyle/>
          <a:p>
            <a:r>
              <a:rPr lang="en-US" sz="3200" dirty="0">
                <a:solidFill>
                  <a:schemeClr val="tx2"/>
                </a:solidFill>
              </a:rPr>
              <a:t>Session 3 – The core elements of PCC</a:t>
            </a:r>
          </a:p>
        </p:txBody>
      </p:sp>
      <p:graphicFrame>
        <p:nvGraphicFramePr>
          <p:cNvPr id="15" name="Content Placeholder 14">
            <a:extLst>
              <a:ext uri="{FF2B5EF4-FFF2-40B4-BE49-F238E27FC236}">
                <a16:creationId xmlns:a16="http://schemas.microsoft.com/office/drawing/2014/main" id="{BF1A2DFB-6275-8BF3-33E6-433341E2D493}"/>
              </a:ext>
            </a:extLst>
          </p:cNvPr>
          <p:cNvGraphicFramePr>
            <a:graphicFrameLocks noGrp="1"/>
          </p:cNvGraphicFramePr>
          <p:nvPr>
            <p:ph idx="1"/>
            <p:extLst>
              <p:ext uri="{D42A27DB-BD31-4B8C-83A1-F6EECF244321}">
                <p14:modId xmlns:p14="http://schemas.microsoft.com/office/powerpoint/2010/main" val="2590886042"/>
              </p:ext>
            </p:extLst>
          </p:nvPr>
        </p:nvGraphicFramePr>
        <p:xfrm>
          <a:off x="442915" y="2177592"/>
          <a:ext cx="6192836" cy="3475450"/>
        </p:xfrm>
        <a:graphic>
          <a:graphicData uri="http://schemas.openxmlformats.org/drawingml/2006/table">
            <a:tbl>
              <a:tblPr bandRow="1">
                <a:tableStyleId>{5C22544A-7EE6-4342-B048-85BDC9FD1C3A}</a:tableStyleId>
              </a:tblPr>
              <a:tblGrid>
                <a:gridCol w="815614">
                  <a:extLst>
                    <a:ext uri="{9D8B030D-6E8A-4147-A177-3AD203B41FA5}">
                      <a16:colId xmlns:a16="http://schemas.microsoft.com/office/drawing/2014/main" val="174091324"/>
                    </a:ext>
                  </a:extLst>
                </a:gridCol>
                <a:gridCol w="5377222">
                  <a:extLst>
                    <a:ext uri="{9D8B030D-6E8A-4147-A177-3AD203B41FA5}">
                      <a16:colId xmlns:a16="http://schemas.microsoft.com/office/drawing/2014/main" val="2574343433"/>
                    </a:ext>
                  </a:extLst>
                </a:gridCol>
              </a:tblGrid>
              <a:tr h="334035">
                <a:tc>
                  <a:txBody>
                    <a:bodyPr/>
                    <a:lstStyle/>
                    <a:p>
                      <a:pPr>
                        <a:lnSpc>
                          <a:spcPct val="150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Time</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tc>
                  <a:txBody>
                    <a:bodyPr/>
                    <a:lstStyle/>
                    <a:p>
                      <a:pPr>
                        <a:lnSpc>
                          <a:spcPct val="150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Activity</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extLst>
                  <a:ext uri="{0D108BD9-81ED-4DB2-BD59-A6C34878D82A}">
                    <a16:rowId xmlns:a16="http://schemas.microsoft.com/office/drawing/2014/main" val="2375381460"/>
                  </a:ext>
                </a:extLst>
              </a:tr>
              <a:tr h="2334107">
                <a:tc>
                  <a:txBody>
                    <a:bodyPr/>
                    <a:lstStyle/>
                    <a:p>
                      <a:pPr>
                        <a:lnSpc>
                          <a:spcPct val="150000"/>
                        </a:lnSpc>
                      </a:pPr>
                      <a:r>
                        <a:rPr lang="en-GB" sz="1200" spc="10" dirty="0">
                          <a:effectLst/>
                          <a:latin typeface="+mj-lt"/>
                          <a:ea typeface="Verdana" panose="020B0604030504040204" pitchFamily="34" charset="0"/>
                          <a:cs typeface="Verdana" panose="020B0604030504040204" pitchFamily="34" charset="0"/>
                        </a:rPr>
                        <a:t>13:00 – 14:15</a:t>
                      </a:r>
                      <a:endParaRPr lang="en-CH" sz="1200" spc="10" dirty="0">
                        <a:effectLst/>
                        <a:latin typeface="+mj-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50000"/>
                        </a:lnSpc>
                      </a:pPr>
                      <a:r>
                        <a:rPr lang="en-GB" sz="1200" b="1" spc="10" dirty="0">
                          <a:effectLst/>
                          <a:latin typeface="+mj-lt"/>
                          <a:ea typeface="Verdana" panose="020B0604030504040204" pitchFamily="34" charset="0"/>
                          <a:cs typeface="Verdana" panose="020B0604030504040204" pitchFamily="34" charset="0"/>
                        </a:rPr>
                        <a:t>Five breakout groups will rotate with each group spending 15-minutes with each of the faculty members </a:t>
                      </a:r>
                      <a:endParaRPr lang="en-GB" sz="1200" b="1" spc="10" dirty="0">
                        <a:effectLst/>
                        <a:latin typeface="+mj-lt"/>
                        <a:ea typeface="Verdana" panose="020B0604030504040204" pitchFamily="34" charset="0"/>
                        <a:cs typeface="Times New Roman" panose="02020603050405020304" pitchFamily="18" charset="0"/>
                      </a:endParaRPr>
                    </a:p>
                    <a:p>
                      <a:pPr>
                        <a:lnSpc>
                          <a:spcPct val="150000"/>
                        </a:lnSpc>
                      </a:pPr>
                      <a:r>
                        <a:rPr lang="en-US" sz="1200" spc="10" dirty="0">
                          <a:effectLst/>
                          <a:latin typeface="+mj-lt"/>
                          <a:ea typeface="MS Mincho" panose="02020609040205080304" pitchFamily="49" charset="-128"/>
                          <a:cs typeface="Times New Roman" panose="02020603050405020304" pitchFamily="18" charset="0"/>
                        </a:rPr>
                        <a:t>1. Empathy and Respect – Sharon Kruger</a:t>
                      </a:r>
                    </a:p>
                    <a:p>
                      <a:pPr>
                        <a:lnSpc>
                          <a:spcPct val="150000"/>
                        </a:lnSpc>
                      </a:pPr>
                      <a:r>
                        <a:rPr lang="en-US" sz="1200" spc="10" dirty="0">
                          <a:effectLst/>
                          <a:latin typeface="+mj-lt"/>
                          <a:ea typeface="MS Mincho" panose="02020609040205080304" pitchFamily="49" charset="-128"/>
                          <a:cs typeface="Times New Roman" panose="02020603050405020304" pitchFamily="18" charset="0"/>
                        </a:rPr>
                        <a:t>2. Engagement and Relationship – Chanda Mwamba</a:t>
                      </a:r>
                    </a:p>
                    <a:p>
                      <a:pPr>
                        <a:lnSpc>
                          <a:spcPct val="150000"/>
                        </a:lnSpc>
                      </a:pPr>
                      <a:r>
                        <a:rPr lang="en-US" sz="1200" spc="10" dirty="0">
                          <a:effectLst/>
                          <a:latin typeface="+mj-lt"/>
                          <a:ea typeface="MS Mincho" panose="02020609040205080304" pitchFamily="49" charset="-128"/>
                          <a:cs typeface="Times New Roman" panose="02020603050405020304" pitchFamily="18" charset="0"/>
                        </a:rPr>
                        <a:t>3. Communication, shared decision-making and discretionary power – Njekwa Mukamba</a:t>
                      </a:r>
                    </a:p>
                    <a:p>
                      <a:pPr>
                        <a:lnSpc>
                          <a:spcPct val="150000"/>
                        </a:lnSpc>
                      </a:pPr>
                      <a:r>
                        <a:rPr lang="en-US" sz="1200" spc="10" dirty="0">
                          <a:effectLst/>
                          <a:latin typeface="+mj-lt"/>
                          <a:ea typeface="MS Mincho" panose="02020609040205080304" pitchFamily="49" charset="-128"/>
                          <a:cs typeface="Times New Roman" panose="02020603050405020304" pitchFamily="18" charset="0"/>
                        </a:rPr>
                        <a:t>4. Integrated care with holistic focus – Sandra Simbeza</a:t>
                      </a:r>
                    </a:p>
                    <a:p>
                      <a:pPr>
                        <a:lnSpc>
                          <a:spcPct val="150000"/>
                        </a:lnSpc>
                      </a:pPr>
                      <a:r>
                        <a:rPr lang="en-US" sz="1200" spc="10" dirty="0">
                          <a:effectLst/>
                          <a:latin typeface="+mj-lt"/>
                          <a:ea typeface="MS Mincho" panose="02020609040205080304" pitchFamily="49" charset="-128"/>
                          <a:cs typeface="Times New Roman" panose="02020603050405020304" pitchFamily="18" charset="0"/>
                        </a:rPr>
                        <a:t>5. Coordinated care with </a:t>
                      </a:r>
                      <a:r>
                        <a:rPr lang="en-US" sz="1200" spc="10">
                          <a:effectLst/>
                          <a:latin typeface="+mj-lt"/>
                          <a:ea typeface="MS Mincho" panose="02020609040205080304" pitchFamily="49" charset="-128"/>
                          <a:cs typeface="Times New Roman" panose="02020603050405020304" pitchFamily="18" charset="0"/>
                        </a:rPr>
                        <a:t>individualized focus, continuity </a:t>
                      </a:r>
                      <a:r>
                        <a:rPr lang="en-US" sz="1200" spc="10" dirty="0">
                          <a:effectLst/>
                          <a:latin typeface="+mj-lt"/>
                          <a:ea typeface="MS Mincho" panose="02020609040205080304" pitchFamily="49" charset="-128"/>
                          <a:cs typeface="Times New Roman" panose="02020603050405020304" pitchFamily="18" charset="0"/>
                        </a:rPr>
                        <a:t>of </a:t>
                      </a:r>
                      <a:r>
                        <a:rPr lang="en-US" sz="1200" spc="10">
                          <a:effectLst/>
                          <a:latin typeface="+mj-lt"/>
                          <a:ea typeface="MS Mincho" panose="02020609040205080304" pitchFamily="49" charset="-128"/>
                          <a:cs typeface="Times New Roman" panose="02020603050405020304" pitchFamily="18" charset="0"/>
                        </a:rPr>
                        <a:t>care and </a:t>
                      </a:r>
                      <a:r>
                        <a:rPr lang="en-US" sz="1200" spc="10" dirty="0">
                          <a:effectLst/>
                          <a:latin typeface="+mj-lt"/>
                          <a:ea typeface="MS Mincho" panose="02020609040205080304" pitchFamily="49" charset="-128"/>
                          <a:cs typeface="Times New Roman" panose="02020603050405020304" pitchFamily="18" charset="0"/>
                        </a:rPr>
                        <a:t>relationships (e.g. POC systems in facilities) – Juddy Wachira</a:t>
                      </a:r>
                    </a:p>
                  </a:txBody>
                  <a:tcPr marL="68580" marR="68580" marT="0" marB="0" anchor="ctr"/>
                </a:tc>
                <a:extLst>
                  <a:ext uri="{0D108BD9-81ED-4DB2-BD59-A6C34878D82A}">
                    <a16:rowId xmlns:a16="http://schemas.microsoft.com/office/drawing/2014/main" val="831228860"/>
                  </a:ext>
                </a:extLst>
              </a:tr>
              <a:tr h="709492">
                <a:tc>
                  <a:txBody>
                    <a:bodyPr/>
                    <a:lstStyle/>
                    <a:p>
                      <a:pPr>
                        <a:lnSpc>
                          <a:spcPct val="150000"/>
                        </a:lnSpc>
                      </a:pPr>
                      <a:r>
                        <a:rPr lang="en-US" sz="1200" spc="10" dirty="0">
                          <a:effectLst/>
                          <a:latin typeface="+mj-lt"/>
                          <a:ea typeface="MS Mincho" panose="02020609040205080304" pitchFamily="49" charset="-128"/>
                          <a:cs typeface="Times New Roman" panose="02020603050405020304" pitchFamily="18" charset="0"/>
                        </a:rPr>
                        <a:t>14:15 – 14:30</a:t>
                      </a:r>
                      <a:endParaRPr lang="en-CH" sz="1200" spc="10" dirty="0">
                        <a:effectLst/>
                        <a:latin typeface="+mj-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50000"/>
                        </a:lnSpc>
                      </a:pPr>
                      <a:r>
                        <a:rPr lang="en-US" sz="1200" spc="10" dirty="0">
                          <a:effectLst/>
                          <a:latin typeface="+mj-lt"/>
                          <a:ea typeface="MS Mincho" panose="02020609040205080304" pitchFamily="49" charset="-128"/>
                          <a:cs typeface="Times New Roman" panose="02020603050405020304" pitchFamily="18" charset="0"/>
                        </a:rPr>
                        <a:t>Reflections and Q &amp; A on the core elements – discussion led by Kombatende Sikombe</a:t>
                      </a:r>
                      <a:endParaRPr lang="en-CH" sz="1200" spc="10" dirty="0">
                        <a:effectLst/>
                        <a:latin typeface="+mj-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22391616"/>
                  </a:ext>
                </a:extLst>
              </a:tr>
            </a:tbl>
          </a:graphicData>
        </a:graphic>
      </p:graphicFrame>
      <p:sp>
        <p:nvSpPr>
          <p:cNvPr id="27" name="TextBox 26">
            <a:extLst>
              <a:ext uri="{FF2B5EF4-FFF2-40B4-BE49-F238E27FC236}">
                <a16:creationId xmlns:a16="http://schemas.microsoft.com/office/drawing/2014/main" id="{55CF08E5-3EBB-9E41-C05B-73E75E9C624D}"/>
              </a:ext>
            </a:extLst>
          </p:cNvPr>
          <p:cNvSpPr txBox="1"/>
          <p:nvPr/>
        </p:nvSpPr>
        <p:spPr>
          <a:xfrm>
            <a:off x="1715679" y="6080290"/>
            <a:ext cx="3373039" cy="276999"/>
          </a:xfrm>
          <a:prstGeom prst="rect">
            <a:avLst/>
          </a:prstGeom>
          <a:noFill/>
        </p:spPr>
        <p:txBody>
          <a:bodyPr wrap="none" rtlCol="0">
            <a:spAutoFit/>
          </a:bodyPr>
          <a:lstStyle/>
          <a:p>
            <a:r>
              <a:rPr lang="en-US" sz="1200" i="1" dirty="0"/>
              <a:t>Refer to pages 13 – 14 of your workbook</a:t>
            </a:r>
            <a:endParaRPr lang="en-CH" sz="1200" i="1" dirty="0"/>
          </a:p>
        </p:txBody>
      </p:sp>
      <p:pic>
        <p:nvPicPr>
          <p:cNvPr id="9" name="Picture 8">
            <a:extLst>
              <a:ext uri="{FF2B5EF4-FFF2-40B4-BE49-F238E27FC236}">
                <a16:creationId xmlns:a16="http://schemas.microsoft.com/office/drawing/2014/main" id="{5B17AE80-0D26-6E6A-3380-F1987E80BEE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44929" y="848962"/>
            <a:ext cx="5462479" cy="52313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1757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9B858D8-643A-0248-5194-D1D00D699543}"/>
              </a:ext>
            </a:extLst>
          </p:cNvPr>
          <p:cNvSpPr>
            <a:spLocks noGrp="1"/>
          </p:cNvSpPr>
          <p:nvPr>
            <p:ph type="title"/>
          </p:nvPr>
        </p:nvSpPr>
        <p:spPr>
          <a:xfrm>
            <a:off x="457200" y="1070698"/>
            <a:ext cx="6192838" cy="1260000"/>
          </a:xfrm>
        </p:spPr>
        <p:txBody>
          <a:bodyPr/>
          <a:lstStyle/>
          <a:p>
            <a:r>
              <a:rPr lang="en-US" sz="3200" dirty="0"/>
              <a:t>The HIV Prevention Choice </a:t>
            </a:r>
            <a:br>
              <a:rPr lang="en-US" sz="3200" dirty="0"/>
            </a:br>
            <a:r>
              <a:rPr lang="en-US" sz="3200" dirty="0"/>
              <a:t>Manifesto For Women and </a:t>
            </a:r>
            <a:br>
              <a:rPr lang="en-US" sz="3200" dirty="0"/>
            </a:br>
            <a:r>
              <a:rPr lang="en-US" sz="3200" dirty="0"/>
              <a:t>Girls In Africa</a:t>
            </a:r>
          </a:p>
        </p:txBody>
      </p:sp>
      <p:sp>
        <p:nvSpPr>
          <p:cNvPr id="13" name="Content Placeholder 2">
            <a:extLst>
              <a:ext uri="{FF2B5EF4-FFF2-40B4-BE49-F238E27FC236}">
                <a16:creationId xmlns:a16="http://schemas.microsoft.com/office/drawing/2014/main" id="{05C7E7B1-13CB-7A0D-27BE-757B8D8F206D}"/>
              </a:ext>
            </a:extLst>
          </p:cNvPr>
          <p:cNvSpPr>
            <a:spLocks noGrp="1"/>
          </p:cNvSpPr>
          <p:nvPr>
            <p:ph idx="1"/>
          </p:nvPr>
        </p:nvSpPr>
        <p:spPr>
          <a:xfrm>
            <a:off x="442913" y="2766059"/>
            <a:ext cx="6192837" cy="3291841"/>
          </a:xfrm>
        </p:spPr>
        <p:txBody>
          <a:bodyPr/>
          <a:lstStyle/>
          <a:p>
            <a:r>
              <a:rPr lang="en-US" dirty="0"/>
              <a:t>Availability and access is necessary but insufficient</a:t>
            </a:r>
          </a:p>
          <a:p>
            <a:r>
              <a:rPr lang="en-US" dirty="0"/>
              <a:t>Women and girls need control over their health and their bodies</a:t>
            </a:r>
          </a:p>
          <a:p>
            <a:r>
              <a:rPr lang="en-US" dirty="0"/>
              <a:t>Interventions must prioritize key and marginalized women and address stigma, discrimination and criminalization</a:t>
            </a:r>
          </a:p>
          <a:p>
            <a:r>
              <a:rPr lang="en-US" dirty="0"/>
              <a:t>Facilitate participation in research </a:t>
            </a:r>
          </a:p>
          <a:p>
            <a:r>
              <a:rPr lang="en-US" dirty="0"/>
              <a:t>Prioritize integrated services</a:t>
            </a:r>
          </a:p>
          <a:p>
            <a:r>
              <a:rPr lang="en-US" dirty="0"/>
              <a:t>Assumed ability to adhere should not influence which products are offered</a:t>
            </a:r>
          </a:p>
          <a:p>
            <a:endParaRPr lang="en-US" dirty="0"/>
          </a:p>
        </p:txBody>
      </p:sp>
      <p:pic>
        <p:nvPicPr>
          <p:cNvPr id="6" name="Picture 5" descr="A diagram of options between options&#10;&#10;Description automatically generated">
            <a:extLst>
              <a:ext uri="{FF2B5EF4-FFF2-40B4-BE49-F238E27FC236}">
                <a16:creationId xmlns:a16="http://schemas.microsoft.com/office/drawing/2014/main" id="{58234EC5-F5BF-E043-018D-B8F0B8A2AFF6}"/>
              </a:ext>
            </a:extLst>
          </p:cNvPr>
          <p:cNvPicPr>
            <a:picLocks noChangeAspect="1"/>
          </p:cNvPicPr>
          <p:nvPr/>
        </p:nvPicPr>
        <p:blipFill>
          <a:blip r:embed="rId2"/>
          <a:stretch>
            <a:fillRect/>
          </a:stretch>
        </p:blipFill>
        <p:spPr>
          <a:xfrm>
            <a:off x="6996113" y="1788884"/>
            <a:ext cx="5195887" cy="3280231"/>
          </a:xfrm>
          <a:prstGeom prst="rect">
            <a:avLst/>
          </a:prstGeom>
          <a:noFill/>
        </p:spPr>
      </p:pic>
      <p:sp>
        <p:nvSpPr>
          <p:cNvPr id="3" name="Date Placeholder 2" hidden="1">
            <a:extLst>
              <a:ext uri="{FF2B5EF4-FFF2-40B4-BE49-F238E27FC236}">
                <a16:creationId xmlns:a16="http://schemas.microsoft.com/office/drawing/2014/main" id="{8AA7C0E0-42F0-FDFD-2792-202F3C8BC634}"/>
              </a:ext>
            </a:extLst>
          </p:cNvPr>
          <p:cNvSpPr>
            <a:spLocks noGrp="1"/>
          </p:cNvSpPr>
          <p:nvPr>
            <p:ph type="dt" sz="half" idx="10"/>
          </p:nvPr>
        </p:nvSpPr>
        <p:spPr/>
        <p:txBody>
          <a:bodyPr/>
          <a:lstStyle/>
          <a:p>
            <a:pPr>
              <a:spcAft>
                <a:spcPts val="600"/>
              </a:spcAft>
            </a:pPr>
            <a:r>
              <a:rPr lang="en-GB" noProof="0">
                <a:latin typeface="Verdana" panose="020B0604030504040204" pitchFamily="34" charset="0"/>
              </a:rPr>
              <a:t>Name of the Speaker</a:t>
            </a:r>
          </a:p>
        </p:txBody>
      </p:sp>
      <p:sp>
        <p:nvSpPr>
          <p:cNvPr id="8" name="TextBox 7">
            <a:extLst>
              <a:ext uri="{FF2B5EF4-FFF2-40B4-BE49-F238E27FC236}">
                <a16:creationId xmlns:a16="http://schemas.microsoft.com/office/drawing/2014/main" id="{C2F578D0-9936-025C-04D5-FE88BC372E26}"/>
              </a:ext>
            </a:extLst>
          </p:cNvPr>
          <p:cNvSpPr txBox="1"/>
          <p:nvPr/>
        </p:nvSpPr>
        <p:spPr>
          <a:xfrm>
            <a:off x="1391920" y="6223295"/>
            <a:ext cx="9357360" cy="369332"/>
          </a:xfrm>
          <a:prstGeom prst="rect">
            <a:avLst/>
          </a:prstGeom>
          <a:noFill/>
        </p:spPr>
        <p:txBody>
          <a:bodyPr wrap="square">
            <a:spAutoFit/>
          </a:bodyPr>
          <a:lstStyle/>
          <a:p>
            <a:r>
              <a:rPr lang="en-US" dirty="0">
                <a:hlinkClick r:id="rId3"/>
              </a:rPr>
              <a:t>The HIV Prevention Choice Manifesto for Women and Girls in Africa</a:t>
            </a:r>
            <a:endParaRPr lang="en-CH" dirty="0"/>
          </a:p>
        </p:txBody>
      </p:sp>
      <p:sp>
        <p:nvSpPr>
          <p:cNvPr id="10" name="TextBox 9">
            <a:extLst>
              <a:ext uri="{FF2B5EF4-FFF2-40B4-BE49-F238E27FC236}">
                <a16:creationId xmlns:a16="http://schemas.microsoft.com/office/drawing/2014/main" id="{EF8FAC8E-3894-D52C-C61A-DF973A7C0AA3}"/>
              </a:ext>
            </a:extLst>
          </p:cNvPr>
          <p:cNvSpPr txBox="1"/>
          <p:nvPr/>
        </p:nvSpPr>
        <p:spPr>
          <a:xfrm>
            <a:off x="457200" y="6206269"/>
            <a:ext cx="6096000" cy="369332"/>
          </a:xfrm>
          <a:prstGeom prst="rect">
            <a:avLst/>
          </a:prstGeom>
          <a:noFill/>
        </p:spPr>
        <p:txBody>
          <a:bodyPr wrap="square">
            <a:spAutoFit/>
          </a:bodyPr>
          <a:lstStyle/>
          <a:p>
            <a:r>
              <a:rPr lang="en-CH" dirty="0"/>
              <a:t>Source: </a:t>
            </a:r>
          </a:p>
        </p:txBody>
      </p:sp>
    </p:spTree>
    <p:extLst>
      <p:ext uri="{BB962C8B-B14F-4D97-AF65-F5344CB8AC3E}">
        <p14:creationId xmlns:p14="http://schemas.microsoft.com/office/powerpoint/2010/main" val="3266081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EEEE-C9C7-DA4F-B9C8-54CB5AE6FEAD}"/>
              </a:ext>
            </a:extLst>
          </p:cNvPr>
          <p:cNvSpPr>
            <a:spLocks noGrp="1"/>
          </p:cNvSpPr>
          <p:nvPr>
            <p:ph type="title"/>
          </p:nvPr>
        </p:nvSpPr>
        <p:spPr>
          <a:xfrm>
            <a:off x="442912" y="989814"/>
            <a:ext cx="6394767" cy="1187778"/>
          </a:xfrm>
        </p:spPr>
        <p:txBody>
          <a:bodyPr anchor="t">
            <a:noAutofit/>
          </a:bodyPr>
          <a:lstStyle/>
          <a:p>
            <a:r>
              <a:rPr lang="en-US" sz="3200" dirty="0">
                <a:solidFill>
                  <a:schemeClr val="accent1"/>
                </a:solidFill>
              </a:rPr>
              <a:t>Session 4 – Person-centred design discovery phase</a:t>
            </a:r>
          </a:p>
        </p:txBody>
      </p:sp>
      <p:graphicFrame>
        <p:nvGraphicFramePr>
          <p:cNvPr id="15" name="Content Placeholder 14">
            <a:extLst>
              <a:ext uri="{FF2B5EF4-FFF2-40B4-BE49-F238E27FC236}">
                <a16:creationId xmlns:a16="http://schemas.microsoft.com/office/drawing/2014/main" id="{BF1A2DFB-6275-8BF3-33E6-433341E2D493}"/>
              </a:ext>
            </a:extLst>
          </p:cNvPr>
          <p:cNvGraphicFramePr>
            <a:graphicFrameLocks noGrp="1"/>
          </p:cNvGraphicFramePr>
          <p:nvPr>
            <p:ph idx="1"/>
            <p:extLst>
              <p:ext uri="{D42A27DB-BD31-4B8C-83A1-F6EECF244321}">
                <p14:modId xmlns:p14="http://schemas.microsoft.com/office/powerpoint/2010/main" val="167745386"/>
              </p:ext>
            </p:extLst>
          </p:nvPr>
        </p:nvGraphicFramePr>
        <p:xfrm>
          <a:off x="442915" y="2404481"/>
          <a:ext cx="6192836" cy="1608859"/>
        </p:xfrm>
        <a:graphic>
          <a:graphicData uri="http://schemas.openxmlformats.org/drawingml/2006/table">
            <a:tbl>
              <a:tblPr bandRow="1">
                <a:tableStyleId>{5C22544A-7EE6-4342-B048-85BDC9FD1C3A}</a:tableStyleId>
              </a:tblPr>
              <a:tblGrid>
                <a:gridCol w="1018240">
                  <a:extLst>
                    <a:ext uri="{9D8B030D-6E8A-4147-A177-3AD203B41FA5}">
                      <a16:colId xmlns:a16="http://schemas.microsoft.com/office/drawing/2014/main" val="174091324"/>
                    </a:ext>
                  </a:extLst>
                </a:gridCol>
                <a:gridCol w="3700704">
                  <a:extLst>
                    <a:ext uri="{9D8B030D-6E8A-4147-A177-3AD203B41FA5}">
                      <a16:colId xmlns:a16="http://schemas.microsoft.com/office/drawing/2014/main" val="2574343433"/>
                    </a:ext>
                  </a:extLst>
                </a:gridCol>
                <a:gridCol w="1473892">
                  <a:extLst>
                    <a:ext uri="{9D8B030D-6E8A-4147-A177-3AD203B41FA5}">
                      <a16:colId xmlns:a16="http://schemas.microsoft.com/office/drawing/2014/main" val="3903168107"/>
                    </a:ext>
                  </a:extLst>
                </a:gridCol>
              </a:tblGrid>
              <a:tr h="326712">
                <a:tc>
                  <a:txBody>
                    <a:bodyPr/>
                    <a:lstStyle/>
                    <a:p>
                      <a:pPr>
                        <a:lnSpc>
                          <a:spcPct val="115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Time</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tc>
                  <a:txBody>
                    <a:bodyPr/>
                    <a:lstStyle/>
                    <a:p>
                      <a:pPr>
                        <a:lnSpc>
                          <a:spcPct val="115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Activity</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tc>
                  <a:txBody>
                    <a:bodyPr/>
                    <a:lstStyle/>
                    <a:p>
                      <a:pPr marL="24130">
                        <a:lnSpc>
                          <a:spcPct val="116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Who</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extLst>
                  <a:ext uri="{0D108BD9-81ED-4DB2-BD59-A6C34878D82A}">
                    <a16:rowId xmlns:a16="http://schemas.microsoft.com/office/drawing/2014/main" val="2375381460"/>
                  </a:ext>
                </a:extLst>
              </a:tr>
              <a:tr h="588207">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15:00 – 16:00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Introduction to person-centred design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tc>
                  <a:txBody>
                    <a:bodyPr/>
                    <a:lstStyle/>
                    <a:p>
                      <a:pPr marL="24130">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Chanda Mwamba</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831228860"/>
                  </a:ext>
                </a:extLst>
              </a:tr>
              <a:tr h="693940">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16:00 – 16:45</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Client journey mapping presentations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All</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22391616"/>
                  </a:ext>
                </a:extLst>
              </a:tr>
            </a:tbl>
          </a:graphicData>
        </a:graphic>
      </p:graphicFrame>
      <p:sp>
        <p:nvSpPr>
          <p:cNvPr id="27" name="TextBox 26">
            <a:extLst>
              <a:ext uri="{FF2B5EF4-FFF2-40B4-BE49-F238E27FC236}">
                <a16:creationId xmlns:a16="http://schemas.microsoft.com/office/drawing/2014/main" id="{55CF08E5-3EBB-9E41-C05B-73E75E9C624D}"/>
              </a:ext>
            </a:extLst>
          </p:cNvPr>
          <p:cNvSpPr txBox="1"/>
          <p:nvPr/>
        </p:nvSpPr>
        <p:spPr>
          <a:xfrm>
            <a:off x="1715679" y="6080290"/>
            <a:ext cx="3373039" cy="276999"/>
          </a:xfrm>
          <a:prstGeom prst="rect">
            <a:avLst/>
          </a:prstGeom>
          <a:noFill/>
        </p:spPr>
        <p:txBody>
          <a:bodyPr wrap="none" rtlCol="0">
            <a:spAutoFit/>
          </a:bodyPr>
          <a:lstStyle/>
          <a:p>
            <a:r>
              <a:rPr lang="en-US" sz="1200" i="1" dirty="0"/>
              <a:t>Refer to pages 15 – 19 of your workbook</a:t>
            </a:r>
            <a:endParaRPr lang="en-CH" sz="1200" i="1" dirty="0"/>
          </a:p>
        </p:txBody>
      </p:sp>
      <p:pic>
        <p:nvPicPr>
          <p:cNvPr id="5" name="Picture 4" descr="A diagram of process improvement&#10;&#10;Description automatically generated">
            <a:extLst>
              <a:ext uri="{FF2B5EF4-FFF2-40B4-BE49-F238E27FC236}">
                <a16:creationId xmlns:a16="http://schemas.microsoft.com/office/drawing/2014/main" id="{F8ED9263-15C9-F292-0E8C-4AD1694D10F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37409" y="1583703"/>
            <a:ext cx="3901440" cy="3823335"/>
          </a:xfrm>
          <a:prstGeom prst="rect">
            <a:avLst/>
          </a:prstGeom>
          <a:noFill/>
          <a:ln>
            <a:noFill/>
          </a:ln>
        </p:spPr>
      </p:pic>
    </p:spTree>
    <p:extLst>
      <p:ext uri="{BB962C8B-B14F-4D97-AF65-F5344CB8AC3E}">
        <p14:creationId xmlns:p14="http://schemas.microsoft.com/office/powerpoint/2010/main" val="691730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4BEA-1573-D3CD-24AE-EC0CCC202938}"/>
              </a:ext>
            </a:extLst>
          </p:cNvPr>
          <p:cNvSpPr>
            <a:spLocks noGrp="1"/>
          </p:cNvSpPr>
          <p:nvPr>
            <p:ph type="title"/>
          </p:nvPr>
        </p:nvSpPr>
        <p:spPr/>
        <p:txBody>
          <a:bodyPr/>
          <a:lstStyle/>
          <a:p>
            <a:r>
              <a:rPr lang="en-US" sz="6600" dirty="0"/>
              <a:t>Introduction to person-centred design</a:t>
            </a:r>
            <a:endParaRPr lang="en-CH" sz="6600" dirty="0"/>
          </a:p>
        </p:txBody>
      </p:sp>
      <p:sp>
        <p:nvSpPr>
          <p:cNvPr id="3" name="Text Placeholder 2">
            <a:extLst>
              <a:ext uri="{FF2B5EF4-FFF2-40B4-BE49-F238E27FC236}">
                <a16:creationId xmlns:a16="http://schemas.microsoft.com/office/drawing/2014/main" id="{E3A1C72D-DB62-6D3A-AB1A-758FD9D28944}"/>
              </a:ext>
            </a:extLst>
          </p:cNvPr>
          <p:cNvSpPr>
            <a:spLocks noGrp="1"/>
          </p:cNvSpPr>
          <p:nvPr>
            <p:ph type="body" sz="quarter" idx="10"/>
          </p:nvPr>
        </p:nvSpPr>
        <p:spPr/>
        <p:txBody>
          <a:bodyPr/>
          <a:lstStyle/>
          <a:p>
            <a:r>
              <a:rPr lang="en-US" dirty="0"/>
              <a:t>Chanda Mwamba</a:t>
            </a:r>
            <a:endParaRPr lang="en-CH" dirty="0"/>
          </a:p>
        </p:txBody>
      </p:sp>
      <p:sp>
        <p:nvSpPr>
          <p:cNvPr id="5" name="TextBox 4">
            <a:extLst>
              <a:ext uri="{FF2B5EF4-FFF2-40B4-BE49-F238E27FC236}">
                <a16:creationId xmlns:a16="http://schemas.microsoft.com/office/drawing/2014/main" id="{81225B4F-D85E-38C2-5690-B045B4F2CBAA}"/>
              </a:ext>
            </a:extLst>
          </p:cNvPr>
          <p:cNvSpPr txBox="1"/>
          <p:nvPr/>
        </p:nvSpPr>
        <p:spPr>
          <a:xfrm>
            <a:off x="3719511" y="4111184"/>
            <a:ext cx="7430269" cy="954107"/>
          </a:xfrm>
          <a:prstGeom prst="rect">
            <a:avLst/>
          </a:prstGeom>
          <a:noFill/>
        </p:spPr>
        <p:txBody>
          <a:bodyPr wrap="square">
            <a:spAutoFit/>
          </a:bodyPr>
          <a:lstStyle/>
          <a:p>
            <a:r>
              <a:rPr lang="en-US" altLang="LID4096" sz="2800" dirty="0">
                <a:solidFill>
                  <a:schemeClr val="tx1"/>
                </a:solidFill>
              </a:rPr>
              <a:t>Conducting The Human-</a:t>
            </a:r>
            <a:r>
              <a:rPr lang="en-US" altLang="LID4096" sz="2800" dirty="0" err="1">
                <a:solidFill>
                  <a:schemeClr val="tx1"/>
                </a:solidFill>
              </a:rPr>
              <a:t>Centred</a:t>
            </a:r>
            <a:r>
              <a:rPr lang="en-US" altLang="LID4096" sz="2800" dirty="0">
                <a:solidFill>
                  <a:schemeClr val="tx1"/>
                </a:solidFill>
              </a:rPr>
              <a:t> Design (HCD) Process: Client Journey Mapping</a:t>
            </a:r>
            <a:endParaRPr lang="en-CH" sz="2800" dirty="0"/>
          </a:p>
        </p:txBody>
      </p:sp>
    </p:spTree>
    <p:extLst>
      <p:ext uri="{BB962C8B-B14F-4D97-AF65-F5344CB8AC3E}">
        <p14:creationId xmlns:p14="http://schemas.microsoft.com/office/powerpoint/2010/main" val="3073857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EEEE-C9C7-DA4F-B9C8-54CB5AE6FEAD}"/>
              </a:ext>
            </a:extLst>
          </p:cNvPr>
          <p:cNvSpPr>
            <a:spLocks noGrp="1"/>
          </p:cNvSpPr>
          <p:nvPr>
            <p:ph type="title"/>
          </p:nvPr>
        </p:nvSpPr>
        <p:spPr>
          <a:xfrm>
            <a:off x="442913" y="989814"/>
            <a:ext cx="6192838" cy="1187778"/>
          </a:xfrm>
        </p:spPr>
        <p:txBody>
          <a:bodyPr anchor="t">
            <a:noAutofit/>
          </a:bodyPr>
          <a:lstStyle/>
          <a:p>
            <a:r>
              <a:rPr lang="en-US" sz="3200" dirty="0"/>
              <a:t>Session 2 – Foundations needed for Person-Centred Care</a:t>
            </a:r>
          </a:p>
        </p:txBody>
      </p:sp>
      <p:graphicFrame>
        <p:nvGraphicFramePr>
          <p:cNvPr id="15" name="Content Placeholder 14">
            <a:extLst>
              <a:ext uri="{FF2B5EF4-FFF2-40B4-BE49-F238E27FC236}">
                <a16:creationId xmlns:a16="http://schemas.microsoft.com/office/drawing/2014/main" id="{BF1A2DFB-6275-8BF3-33E6-433341E2D493}"/>
              </a:ext>
            </a:extLst>
          </p:cNvPr>
          <p:cNvGraphicFramePr>
            <a:graphicFrameLocks noGrp="1"/>
          </p:cNvGraphicFramePr>
          <p:nvPr>
            <p:ph idx="1"/>
            <p:extLst>
              <p:ext uri="{D42A27DB-BD31-4B8C-83A1-F6EECF244321}">
                <p14:modId xmlns:p14="http://schemas.microsoft.com/office/powerpoint/2010/main" val="1507367691"/>
              </p:ext>
            </p:extLst>
          </p:nvPr>
        </p:nvGraphicFramePr>
        <p:xfrm>
          <a:off x="442915" y="2404481"/>
          <a:ext cx="6192836" cy="1608859"/>
        </p:xfrm>
        <a:graphic>
          <a:graphicData uri="http://schemas.openxmlformats.org/drawingml/2006/table">
            <a:tbl>
              <a:tblPr bandRow="1">
                <a:tableStyleId>{5C22544A-7EE6-4342-B048-85BDC9FD1C3A}</a:tableStyleId>
              </a:tblPr>
              <a:tblGrid>
                <a:gridCol w="1018240">
                  <a:extLst>
                    <a:ext uri="{9D8B030D-6E8A-4147-A177-3AD203B41FA5}">
                      <a16:colId xmlns:a16="http://schemas.microsoft.com/office/drawing/2014/main" val="174091324"/>
                    </a:ext>
                  </a:extLst>
                </a:gridCol>
                <a:gridCol w="3700704">
                  <a:extLst>
                    <a:ext uri="{9D8B030D-6E8A-4147-A177-3AD203B41FA5}">
                      <a16:colId xmlns:a16="http://schemas.microsoft.com/office/drawing/2014/main" val="2574343433"/>
                    </a:ext>
                  </a:extLst>
                </a:gridCol>
                <a:gridCol w="1473892">
                  <a:extLst>
                    <a:ext uri="{9D8B030D-6E8A-4147-A177-3AD203B41FA5}">
                      <a16:colId xmlns:a16="http://schemas.microsoft.com/office/drawing/2014/main" val="3903168107"/>
                    </a:ext>
                  </a:extLst>
                </a:gridCol>
              </a:tblGrid>
              <a:tr h="326712">
                <a:tc>
                  <a:txBody>
                    <a:bodyPr/>
                    <a:lstStyle/>
                    <a:p>
                      <a:pPr>
                        <a:lnSpc>
                          <a:spcPct val="115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Time</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tc>
                  <a:txBody>
                    <a:bodyPr/>
                    <a:lstStyle/>
                    <a:p>
                      <a:pPr>
                        <a:lnSpc>
                          <a:spcPct val="115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Activity</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tc>
                  <a:txBody>
                    <a:bodyPr/>
                    <a:lstStyle/>
                    <a:p>
                      <a:pPr marL="24130">
                        <a:lnSpc>
                          <a:spcPct val="116000"/>
                        </a:lnSpc>
                        <a:spcAft>
                          <a:spcPts val="800"/>
                        </a:spcAft>
                      </a:pPr>
                      <a:r>
                        <a:rPr lang="en-US" sz="1200" b="1" dirty="0">
                          <a:solidFill>
                            <a:schemeClr val="bg2"/>
                          </a:solidFill>
                          <a:effectLst/>
                          <a:latin typeface="+mj-lt"/>
                          <a:ea typeface="Times New Roman" panose="02020603050405020304" pitchFamily="18" charset="0"/>
                          <a:cs typeface="Cordia New" panose="020B0304020202020204" pitchFamily="34" charset="-34"/>
                        </a:rPr>
                        <a:t>Who</a:t>
                      </a:r>
                      <a:endParaRPr lang="en-CH" sz="1200" b="1" dirty="0">
                        <a:solidFill>
                          <a:schemeClr val="bg2"/>
                        </a:solidFill>
                        <a:effectLst/>
                        <a:latin typeface="+mj-lt"/>
                        <a:ea typeface="Times New Roman" panose="02020603050405020304" pitchFamily="18" charset="0"/>
                        <a:cs typeface="Cordia New" panose="020B0304020202020204" pitchFamily="34" charset="-34"/>
                      </a:endParaRPr>
                    </a:p>
                  </a:txBody>
                  <a:tcPr marL="68580" marR="68580" marT="0" marB="0">
                    <a:solidFill>
                      <a:schemeClr val="tx2"/>
                    </a:solidFill>
                  </a:tcPr>
                </a:tc>
                <a:extLst>
                  <a:ext uri="{0D108BD9-81ED-4DB2-BD59-A6C34878D82A}">
                    <a16:rowId xmlns:a16="http://schemas.microsoft.com/office/drawing/2014/main" val="2375381460"/>
                  </a:ext>
                </a:extLst>
              </a:tr>
              <a:tr h="588207">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09:45 – 10:15</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Definitions and key terminology</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ts val="1400"/>
                        </a:lnSpc>
                      </a:pPr>
                      <a:r>
                        <a:rPr lang="fr-FR" sz="1200" spc="10">
                          <a:effectLst/>
                          <a:latin typeface="Verdana" panose="020B0604030504040204" pitchFamily="34" charset="0"/>
                          <a:ea typeface="Verdana" panose="020B0604030504040204" pitchFamily="34" charset="0"/>
                          <a:cs typeface="Verdana" panose="020B0604030504040204" pitchFamily="34" charset="0"/>
                        </a:rPr>
                        <a:t>Sharon Kruger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831228860"/>
                  </a:ext>
                </a:extLst>
              </a:tr>
              <a:tr h="693940">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10:15 – 12:00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The foundations for “good” communications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tc>
                  <a:txBody>
                    <a:bodyPr/>
                    <a:lstStyle/>
                    <a:p>
                      <a:pPr marL="24130">
                        <a:lnSpc>
                          <a:spcPts val="1400"/>
                        </a:lnSpc>
                      </a:pPr>
                      <a:r>
                        <a:rPr lang="fr-FR" sz="1200" spc="10" dirty="0">
                          <a:effectLst/>
                          <a:latin typeface="Verdana" panose="020B0604030504040204" pitchFamily="34" charset="0"/>
                          <a:ea typeface="Verdana" panose="020B0604030504040204" pitchFamily="34" charset="0"/>
                          <a:cs typeface="Verdana" panose="020B0604030504040204" pitchFamily="34" charset="0"/>
                        </a:rPr>
                        <a:t>Njekwa Mukamba</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22391616"/>
                  </a:ext>
                </a:extLst>
              </a:tr>
            </a:tbl>
          </a:graphicData>
        </a:graphic>
      </p:graphicFrame>
      <p:sp>
        <p:nvSpPr>
          <p:cNvPr id="27" name="TextBox 26">
            <a:extLst>
              <a:ext uri="{FF2B5EF4-FFF2-40B4-BE49-F238E27FC236}">
                <a16:creationId xmlns:a16="http://schemas.microsoft.com/office/drawing/2014/main" id="{55CF08E5-3EBB-9E41-C05B-73E75E9C624D}"/>
              </a:ext>
            </a:extLst>
          </p:cNvPr>
          <p:cNvSpPr txBox="1"/>
          <p:nvPr/>
        </p:nvSpPr>
        <p:spPr>
          <a:xfrm>
            <a:off x="1715679" y="6080290"/>
            <a:ext cx="3373039" cy="276999"/>
          </a:xfrm>
          <a:prstGeom prst="rect">
            <a:avLst/>
          </a:prstGeom>
          <a:noFill/>
        </p:spPr>
        <p:txBody>
          <a:bodyPr wrap="none" rtlCol="0">
            <a:spAutoFit/>
          </a:bodyPr>
          <a:lstStyle/>
          <a:p>
            <a:r>
              <a:rPr lang="en-US" sz="1200" i="1" dirty="0"/>
              <a:t>Refer to pages 10 – 12 of your workbook</a:t>
            </a:r>
            <a:endParaRPr lang="en-CH" sz="1200" i="1" dirty="0"/>
          </a:p>
        </p:txBody>
      </p:sp>
      <p:pic>
        <p:nvPicPr>
          <p:cNvPr id="6" name="Picture Placeholder 5" descr="People holding hands">
            <a:extLst>
              <a:ext uri="{FF2B5EF4-FFF2-40B4-BE49-F238E27FC236}">
                <a16:creationId xmlns:a16="http://schemas.microsoft.com/office/drawing/2014/main" id="{89748EC8-03C3-DB91-DBF2-64E699FD98A7}"/>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79704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8CFD-C031-CB73-E7AB-3242E266B7D4}"/>
              </a:ext>
            </a:extLst>
          </p:cNvPr>
          <p:cNvSpPr>
            <a:spLocks noGrp="1"/>
          </p:cNvSpPr>
          <p:nvPr>
            <p:ph type="title"/>
          </p:nvPr>
        </p:nvSpPr>
        <p:spPr>
          <a:xfrm>
            <a:off x="275897" y="875890"/>
            <a:ext cx="11218012" cy="1022196"/>
          </a:xfrm>
        </p:spPr>
        <p:txBody>
          <a:bodyPr/>
          <a:lstStyle/>
          <a:p>
            <a:pPr algn="ctr"/>
            <a:r>
              <a:rPr lang="en-US" sz="3600" dirty="0"/>
              <a:t>What does it mean to be a human-</a:t>
            </a:r>
            <a:r>
              <a:rPr lang="en-US" sz="3600" dirty="0" err="1"/>
              <a:t>centred</a:t>
            </a:r>
            <a:r>
              <a:rPr lang="en-US" sz="3600" dirty="0"/>
              <a:t> designer? </a:t>
            </a:r>
            <a:endParaRPr lang="en-ZM" sz="3600" dirty="0"/>
          </a:p>
        </p:txBody>
      </p:sp>
      <p:sp>
        <p:nvSpPr>
          <p:cNvPr id="3" name="Content Placeholder 2">
            <a:extLst>
              <a:ext uri="{FF2B5EF4-FFF2-40B4-BE49-F238E27FC236}">
                <a16:creationId xmlns:a16="http://schemas.microsoft.com/office/drawing/2014/main" id="{4B73E1D1-F3F9-1B1E-0F93-6B73E650561F}"/>
              </a:ext>
            </a:extLst>
          </p:cNvPr>
          <p:cNvSpPr>
            <a:spLocks noGrp="1"/>
          </p:cNvSpPr>
          <p:nvPr>
            <p:ph idx="1"/>
          </p:nvPr>
        </p:nvSpPr>
        <p:spPr>
          <a:xfrm>
            <a:off x="36786" y="2035538"/>
            <a:ext cx="11349055" cy="4262929"/>
          </a:xfrm>
        </p:spPr>
        <p:txBody>
          <a:bodyPr/>
          <a:lstStyle/>
          <a:p>
            <a:pPr marL="0" indent="0">
              <a:buNone/>
            </a:pPr>
            <a:br>
              <a:rPr lang="en-ZM" dirty="0">
                <a:solidFill>
                  <a:srgbClr val="000000"/>
                </a:solidFill>
                <a:effectLst/>
                <a:ea typeface="Times New Roman" panose="02020603050405020304" pitchFamily="18" charset="0"/>
                <a:cs typeface="Aptos" panose="020B0004020202020204" pitchFamily="34" charset="0"/>
              </a:rPr>
            </a:br>
            <a:endParaRPr lang="en-ZM" dirty="0">
              <a:effectLst/>
              <a:ea typeface="Aptos" panose="020B0004020202020204" pitchFamily="34" charset="0"/>
              <a:cs typeface="Aptos" panose="020B0004020202020204" pitchFamily="34" charset="0"/>
            </a:endParaRPr>
          </a:p>
        </p:txBody>
      </p:sp>
      <p:pic>
        <p:nvPicPr>
          <p:cNvPr id="6" name="Picture 5">
            <a:extLst>
              <a:ext uri="{FF2B5EF4-FFF2-40B4-BE49-F238E27FC236}">
                <a16:creationId xmlns:a16="http://schemas.microsoft.com/office/drawing/2014/main" id="{48024DC4-3034-98AA-67FE-BA687489E87D}"/>
              </a:ext>
            </a:extLst>
          </p:cNvPr>
          <p:cNvPicPr>
            <a:picLocks noChangeAspect="1"/>
          </p:cNvPicPr>
          <p:nvPr/>
        </p:nvPicPr>
        <p:blipFill>
          <a:blip r:embed="rId3"/>
          <a:stretch>
            <a:fillRect/>
          </a:stretch>
        </p:blipFill>
        <p:spPr>
          <a:xfrm>
            <a:off x="1673506" y="2072342"/>
            <a:ext cx="1821944" cy="2200939"/>
          </a:xfrm>
          <a:prstGeom prst="rect">
            <a:avLst/>
          </a:prstGeom>
        </p:spPr>
      </p:pic>
      <p:sp>
        <p:nvSpPr>
          <p:cNvPr id="7" name="TextBox 6">
            <a:extLst>
              <a:ext uri="{FF2B5EF4-FFF2-40B4-BE49-F238E27FC236}">
                <a16:creationId xmlns:a16="http://schemas.microsoft.com/office/drawing/2014/main" id="{9CC5612A-2BE1-3445-957D-3F9C41471CD2}"/>
              </a:ext>
            </a:extLst>
          </p:cNvPr>
          <p:cNvSpPr txBox="1"/>
          <p:nvPr/>
        </p:nvSpPr>
        <p:spPr>
          <a:xfrm>
            <a:off x="5265958" y="2404870"/>
            <a:ext cx="4976037" cy="34470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latin typeface="Verdana"/>
                <a:ea typeface="+mn-ea"/>
                <a:cs typeface="+mn-cs"/>
              </a:rPr>
              <a:t>Empathy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latin typeface="Verdana"/>
                <a:ea typeface="+mn-ea"/>
                <a:cs typeface="+mn-cs"/>
              </a:rPr>
              <a:t>Creativity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latin typeface="Verdana"/>
                <a:ea typeface="+mn-ea"/>
                <a:cs typeface="+mn-cs"/>
              </a:rPr>
              <a:t>Co-designing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latin typeface="Verdana"/>
                <a:ea typeface="+mn-ea"/>
                <a:cs typeface="+mn-cs"/>
              </a:rPr>
              <a:t>Identification of actionable insights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latin typeface="Verdana"/>
                <a:ea typeface="+mn-ea"/>
                <a:cs typeface="+mn-cs"/>
              </a:rPr>
              <a:t>Rapid ideation and iteration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000000"/>
                </a:solidFill>
                <a:effectLst/>
                <a:uLnTx/>
                <a:uFillTx/>
                <a:latin typeface="Verdana"/>
                <a:ea typeface="+mn-ea"/>
                <a:cs typeface="+mn-cs"/>
              </a:rPr>
              <a:t>Various exercises and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8" name="Picture 7">
            <a:extLst>
              <a:ext uri="{FF2B5EF4-FFF2-40B4-BE49-F238E27FC236}">
                <a16:creationId xmlns:a16="http://schemas.microsoft.com/office/drawing/2014/main" id="{870EC8FC-AC52-4849-22E8-B2E3702CA093}"/>
              </a:ext>
            </a:extLst>
          </p:cNvPr>
          <p:cNvPicPr>
            <a:picLocks noChangeAspect="1"/>
          </p:cNvPicPr>
          <p:nvPr/>
        </p:nvPicPr>
        <p:blipFill>
          <a:blip r:embed="rId4"/>
          <a:stretch>
            <a:fillRect/>
          </a:stretch>
        </p:blipFill>
        <p:spPr>
          <a:xfrm>
            <a:off x="1413081" y="4374657"/>
            <a:ext cx="2047619" cy="1923810"/>
          </a:xfrm>
          <a:prstGeom prst="rect">
            <a:avLst/>
          </a:prstGeom>
        </p:spPr>
      </p:pic>
      <p:graphicFrame>
        <p:nvGraphicFramePr>
          <p:cNvPr id="13" name="Diagram 12">
            <a:extLst>
              <a:ext uri="{FF2B5EF4-FFF2-40B4-BE49-F238E27FC236}">
                <a16:creationId xmlns:a16="http://schemas.microsoft.com/office/drawing/2014/main" id="{C0798CAB-241E-F446-D8F7-FC082957591D}"/>
              </a:ext>
            </a:extLst>
          </p:cNvPr>
          <p:cNvGraphicFramePr/>
          <p:nvPr/>
        </p:nvGraphicFramePr>
        <p:xfrm>
          <a:off x="3297209" y="2035538"/>
          <a:ext cx="1469998" cy="3693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4" name="Diagram 13">
            <a:extLst>
              <a:ext uri="{FF2B5EF4-FFF2-40B4-BE49-F238E27FC236}">
                <a16:creationId xmlns:a16="http://schemas.microsoft.com/office/drawing/2014/main" id="{6D9EA1A4-DF8E-1D56-6810-8756A3EC4CDD}"/>
              </a:ext>
            </a:extLst>
          </p:cNvPr>
          <p:cNvGraphicFramePr/>
          <p:nvPr/>
        </p:nvGraphicFramePr>
        <p:xfrm>
          <a:off x="3460700" y="5775661"/>
          <a:ext cx="1563830" cy="3693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1" name="TextBox 20">
            <a:extLst>
              <a:ext uri="{FF2B5EF4-FFF2-40B4-BE49-F238E27FC236}">
                <a16:creationId xmlns:a16="http://schemas.microsoft.com/office/drawing/2014/main" id="{69C758CE-81C9-0A48-4404-E6A010D6E30D}"/>
              </a:ext>
            </a:extLst>
          </p:cNvPr>
          <p:cNvSpPr txBox="1"/>
          <p:nvPr/>
        </p:nvSpPr>
        <p:spPr>
          <a:xfrm>
            <a:off x="6347637" y="6360022"/>
            <a:ext cx="58443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2323"/>
                </a:solidFill>
                <a:effectLst/>
                <a:uLnTx/>
                <a:uFillTx/>
                <a:latin typeface="Verdana"/>
                <a:ea typeface="+mn-ea"/>
                <a:cs typeface="+mn-cs"/>
              </a:rPr>
              <a:t>1.Ideo.org. The Field Guide to Human-Centered Design. Available at: </a:t>
            </a:r>
            <a:r>
              <a:rPr kumimoji="0" lang="en-US" sz="800" b="0" i="0" u="none" strike="noStrike" kern="1200" cap="none" spc="0" normalizeH="0" baseline="0" noProof="0" dirty="0">
                <a:ln>
                  <a:noFill/>
                </a:ln>
                <a:solidFill>
                  <a:srgbClr val="005B92"/>
                </a:solidFill>
                <a:effectLst/>
                <a:uLnTx/>
                <a:uFillTx/>
                <a:latin typeface="Verdana"/>
                <a:ea typeface="+mn-ea"/>
                <a:cs typeface="+mn-cs"/>
                <a:hlinkClick r:id="rId15"/>
              </a:rPr>
              <a:t>heps://www.designkit.org/resources/1</a:t>
            </a:r>
            <a:r>
              <a:rPr kumimoji="0" lang="en-US" sz="800" b="0" i="0" u="none" strike="noStrike" kern="1200" cap="none" spc="0" normalizeH="0" baseline="0" noProof="0" dirty="0">
                <a:ln>
                  <a:noFill/>
                </a:ln>
                <a:solidFill>
                  <a:srgbClr val="232323"/>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22222"/>
                </a:solidFill>
                <a:effectLst/>
                <a:uLnTx/>
                <a:uFillTx/>
                <a:latin typeface="Verdana"/>
                <a:ea typeface="+mn-ea"/>
                <a:cs typeface="+mn-cs"/>
              </a:rPr>
              <a:t>2.Beres LK, et </a:t>
            </a:r>
            <a:r>
              <a:rPr kumimoji="0" lang="en-US" sz="800" b="0" i="0" u="none" strike="noStrike" kern="1200" cap="none" spc="0" normalizeH="0" baseline="0" noProof="0" dirty="0" err="1">
                <a:ln>
                  <a:noFill/>
                </a:ln>
                <a:solidFill>
                  <a:srgbClr val="222222"/>
                </a:solidFill>
                <a:effectLst/>
                <a:uLnTx/>
                <a:uFillTx/>
                <a:latin typeface="Verdana"/>
                <a:ea typeface="+mn-ea"/>
                <a:cs typeface="+mn-cs"/>
              </a:rPr>
              <a:t>al.Human</a:t>
            </a:r>
            <a:r>
              <a:rPr kumimoji="0" lang="en-US" sz="800" b="0" i="0" u="none" strike="noStrike" kern="1200" cap="none" spc="0" normalizeH="0" baseline="0" noProof="0" dirty="0">
                <a:ln>
                  <a:noFill/>
                </a:ln>
                <a:solidFill>
                  <a:srgbClr val="222222"/>
                </a:solidFill>
                <a:effectLst/>
                <a:uLnTx/>
                <a:uFillTx/>
                <a:latin typeface="Verdana"/>
                <a:ea typeface="+mn-ea"/>
                <a:cs typeface="+mn-cs"/>
              </a:rPr>
              <a:t>-centered design lessons for implementation science: improving the implementation of a patient-centered care intervention. JAIDS Journal of Acquired Immune Deficiency Syndromes. 2019 Dec</a:t>
            </a:r>
            <a:endParaRPr kumimoji="0" lang="en-US" sz="800" b="0" i="0" u="none" strike="noStrike" kern="1200" cap="none" spc="0" normalizeH="0" baseline="0" noProof="0" dirty="0">
              <a:ln>
                <a:noFill/>
              </a:ln>
              <a:solidFill>
                <a:srgbClr val="232323"/>
              </a:solidFill>
              <a:effectLst/>
              <a:uLnTx/>
              <a:uFillTx/>
              <a:latin typeface="Verdan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srgbClr val="232323"/>
              </a:solidFill>
              <a:effectLst/>
              <a:uLnTx/>
              <a:uFillTx/>
              <a:latin typeface="Verdana"/>
              <a:ea typeface="+mn-ea"/>
              <a:cs typeface="+mn-cs"/>
            </a:endParaRPr>
          </a:p>
        </p:txBody>
      </p:sp>
    </p:spTree>
    <p:extLst>
      <p:ext uri="{BB962C8B-B14F-4D97-AF65-F5344CB8AC3E}">
        <p14:creationId xmlns:p14="http://schemas.microsoft.com/office/powerpoint/2010/main" val="1545459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2E39-95D3-C282-EDAF-6CF606828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7FB34-74CC-642B-A475-5EE9FCC85213}"/>
              </a:ext>
            </a:extLst>
          </p:cNvPr>
          <p:cNvSpPr>
            <a:spLocks noGrp="1"/>
          </p:cNvSpPr>
          <p:nvPr>
            <p:ph type="title"/>
          </p:nvPr>
        </p:nvSpPr>
        <p:spPr>
          <a:xfrm>
            <a:off x="-76693" y="315814"/>
            <a:ext cx="10709241" cy="698780"/>
          </a:xfrm>
        </p:spPr>
        <p:txBody>
          <a:bodyPr/>
          <a:lstStyle/>
          <a:p>
            <a:pPr algn="ctr"/>
            <a:r>
              <a:rPr lang="en-US" sz="3600" dirty="0"/>
              <a:t>HCD processes overview</a:t>
            </a:r>
            <a:endParaRPr lang="en-ZM" sz="3600" dirty="0"/>
          </a:p>
        </p:txBody>
      </p:sp>
      <p:sp>
        <p:nvSpPr>
          <p:cNvPr id="5" name="Footer Placeholder 4">
            <a:extLst>
              <a:ext uri="{FF2B5EF4-FFF2-40B4-BE49-F238E27FC236}">
                <a16:creationId xmlns:a16="http://schemas.microsoft.com/office/drawing/2014/main" id="{B5AD9DC3-7714-6A87-6420-9668D182C22F}"/>
              </a:ext>
            </a:extLst>
          </p:cNvPr>
          <p:cNvSpPr>
            <a:spLocks noGrp="1"/>
          </p:cNvSpPr>
          <p:nvPr>
            <p:ph type="ftr" sz="quarter" idx="11"/>
          </p:nvPr>
        </p:nvSpPr>
        <p:spPr>
          <a:xfrm flipH="1">
            <a:off x="3630650" y="6326372"/>
            <a:ext cx="8561350" cy="53162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2323"/>
                </a:solidFill>
                <a:effectLst/>
                <a:uLnTx/>
                <a:uFillTx/>
                <a:latin typeface="Verdana"/>
                <a:ea typeface="+mn-ea"/>
                <a:cs typeface="+mn-cs"/>
              </a:rPr>
              <a:t>1.Kim S, et al. Using a human-centered design approach to determine consumer preferences for long-lasting insecticidal nets in Ghana. Global Health. 2019 Jun 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2323"/>
                </a:solidFill>
                <a:effectLst/>
                <a:uLnTx/>
                <a:uFillTx/>
                <a:latin typeface="Verdana"/>
                <a:ea typeface="+mn-ea"/>
                <a:cs typeface="+mn-cs"/>
              </a:rPr>
              <a:t>2.Ideo.org. The Field Guide to Human-Centered Design. 1st ed. IDEO; 2015. Available at: </a:t>
            </a:r>
            <a:r>
              <a:rPr kumimoji="0" lang="en-US" sz="800" b="0" i="0" u="none" strike="noStrike" kern="1200" cap="none" spc="0" normalizeH="0" baseline="0" noProof="0" dirty="0">
                <a:ln>
                  <a:noFill/>
                </a:ln>
                <a:solidFill>
                  <a:srgbClr val="005B92"/>
                </a:solidFill>
                <a:effectLst/>
                <a:uLnTx/>
                <a:uFillTx/>
                <a:latin typeface="Verdana"/>
                <a:ea typeface="+mn-ea"/>
                <a:cs typeface="+mn-cs"/>
                <a:hlinkClick r:id="rId2"/>
              </a:rPr>
              <a:t>heps://www.designkit.org/resources/1</a:t>
            </a:r>
            <a:r>
              <a:rPr kumimoji="0" lang="en-US" sz="800" b="0" i="0" u="none" strike="noStrike" kern="1200" cap="none" spc="0" normalizeH="0" baseline="0" noProof="0" dirty="0">
                <a:ln>
                  <a:noFill/>
                </a:ln>
                <a:solidFill>
                  <a:srgbClr val="232323"/>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2323"/>
                </a:solidFill>
                <a:effectLst/>
                <a:uLnTx/>
                <a:uFillTx/>
                <a:latin typeface="Verdana"/>
                <a:ea typeface="+mn-ea"/>
                <a:cs typeface="+mn-cs"/>
              </a:rPr>
              <a:t>3.Giacomin J. What is human centred design? Des J. 2014;17:606–623.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2323"/>
                </a:solidFill>
                <a:effectLst/>
                <a:uLnTx/>
                <a:uFillTx/>
                <a:latin typeface="Verdana"/>
                <a:ea typeface="+mn-ea"/>
                <a:cs typeface="+mn-cs"/>
              </a:rPr>
              <a:t>4.Tolley E. Traditional Socio-Behavioral Research and Human-Centered Design: Similarities, Unique Contributions and Synergies. FHI 360;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KE" sz="10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Content Placeholder 4">
            <a:extLst>
              <a:ext uri="{FF2B5EF4-FFF2-40B4-BE49-F238E27FC236}">
                <a16:creationId xmlns:a16="http://schemas.microsoft.com/office/drawing/2014/main" id="{11590B17-DC74-197C-E316-CCB70DB46654}"/>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656080" y="1014594"/>
            <a:ext cx="8879839" cy="5065961"/>
          </a:xfrm>
        </p:spPr>
      </p:pic>
    </p:spTree>
    <p:extLst>
      <p:ext uri="{BB962C8B-B14F-4D97-AF65-F5344CB8AC3E}">
        <p14:creationId xmlns:p14="http://schemas.microsoft.com/office/powerpoint/2010/main" val="959444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92E67-E9C0-8D1A-FD0B-891A8239F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EBB69-F821-A434-2132-0ADA4EF4F88F}"/>
              </a:ext>
            </a:extLst>
          </p:cNvPr>
          <p:cNvSpPr>
            <a:spLocks noGrp="1"/>
          </p:cNvSpPr>
          <p:nvPr>
            <p:ph type="title"/>
          </p:nvPr>
        </p:nvSpPr>
        <p:spPr>
          <a:xfrm>
            <a:off x="233346" y="880525"/>
            <a:ext cx="10739454" cy="698780"/>
          </a:xfrm>
        </p:spPr>
        <p:txBody>
          <a:bodyPr/>
          <a:lstStyle/>
          <a:p>
            <a:pPr algn="ctr"/>
            <a:r>
              <a:rPr lang="en-US" sz="3600" dirty="0"/>
              <a:t>Empathize: journey mapping</a:t>
            </a:r>
            <a:endParaRPr lang="en-ZM" sz="3600" dirty="0"/>
          </a:p>
        </p:txBody>
      </p:sp>
      <p:sp>
        <p:nvSpPr>
          <p:cNvPr id="4" name="Date Placeholder 3">
            <a:extLst>
              <a:ext uri="{FF2B5EF4-FFF2-40B4-BE49-F238E27FC236}">
                <a16:creationId xmlns:a16="http://schemas.microsoft.com/office/drawing/2014/main" id="{A350A5D3-68AB-9B8F-5F24-ACD807084A6E}"/>
              </a:ext>
            </a:extLst>
          </p:cNvPr>
          <p:cNvSpPr>
            <a:spLocks noGrp="1"/>
          </p:cNvSpPr>
          <p:nvPr>
            <p:ph type="dt" sz="half" idx="10"/>
          </p:nvPr>
        </p:nvSpPr>
        <p:spPr>
          <a:xfrm>
            <a:off x="1078273" y="5723707"/>
            <a:ext cx="3130867" cy="24431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srgbClr val="000000"/>
                </a:solidFill>
                <a:latin typeface="Verdana"/>
              </a:rPr>
              <a:t>Healthcare cl</a:t>
            </a:r>
            <a:r>
              <a:rPr kumimoji="0" lang="en-GB" sz="1500" b="0" i="0" u="none" strike="noStrike" kern="1200" cap="none" spc="0" normalizeH="0" baseline="0" noProof="0" dirty="0" err="1">
                <a:ln>
                  <a:noFill/>
                </a:ln>
                <a:solidFill>
                  <a:srgbClr val="000000"/>
                </a:solidFill>
                <a:effectLst/>
                <a:uLnTx/>
                <a:uFillTx/>
                <a:latin typeface="Verdana"/>
                <a:ea typeface="+mn-ea"/>
                <a:cs typeface="+mn-cs"/>
              </a:rPr>
              <a:t>ient</a:t>
            </a:r>
            <a:r>
              <a:rPr kumimoji="0" lang="en-GB" sz="1500" b="0" i="0" u="none" strike="noStrike" kern="1200" cap="none" spc="0" normalizeH="0" baseline="0" noProof="0" dirty="0">
                <a:ln>
                  <a:noFill/>
                </a:ln>
                <a:solidFill>
                  <a:srgbClr val="000000"/>
                </a:solidFill>
                <a:effectLst/>
                <a:uLnTx/>
                <a:uFillTx/>
                <a:latin typeface="Verdana"/>
                <a:ea typeface="+mn-ea"/>
                <a:cs typeface="+mn-cs"/>
              </a:rPr>
              <a:t> journey map</a:t>
            </a:r>
          </a:p>
        </p:txBody>
      </p:sp>
      <p:sp>
        <p:nvSpPr>
          <p:cNvPr id="5" name="Footer Placeholder 4">
            <a:extLst>
              <a:ext uri="{FF2B5EF4-FFF2-40B4-BE49-F238E27FC236}">
                <a16:creationId xmlns:a16="http://schemas.microsoft.com/office/drawing/2014/main" id="{55C97820-8503-5A74-7C79-2B1E4B48624F}"/>
              </a:ext>
            </a:extLst>
          </p:cNvPr>
          <p:cNvSpPr>
            <a:spLocks noGrp="1"/>
          </p:cNvSpPr>
          <p:nvPr>
            <p:ph type="ftr" sz="quarter" idx="11"/>
          </p:nvPr>
        </p:nvSpPr>
        <p:spPr>
          <a:xfrm>
            <a:off x="6096000" y="5723707"/>
            <a:ext cx="4706794" cy="35320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Coach/healthcare provider journey mapping </a:t>
            </a:r>
            <a:br>
              <a:rPr kumimoji="0" lang="en-US" sz="1500" b="0" i="0" u="none" strike="noStrike" kern="1200" cap="none" spc="0" normalizeH="0" baseline="0" noProof="0" dirty="0">
                <a:ln>
                  <a:noFill/>
                </a:ln>
                <a:solidFill>
                  <a:srgbClr val="000000"/>
                </a:solidFill>
                <a:effectLst/>
                <a:uLnTx/>
                <a:uFillTx/>
                <a:latin typeface="Verdana"/>
                <a:ea typeface="+mn-ea"/>
                <a:cs typeface="+mn-cs"/>
              </a:rPr>
            </a:br>
            <a:r>
              <a:rPr kumimoji="0" lang="en-US" sz="1500" b="0" i="0" u="none" strike="noStrike" kern="1200" cap="none" spc="0" normalizeH="0" baseline="0" noProof="0" dirty="0">
                <a:ln>
                  <a:noFill/>
                </a:ln>
                <a:solidFill>
                  <a:srgbClr val="000000"/>
                </a:solidFill>
                <a:effectLst/>
                <a:uLnTx/>
                <a:uFillTx/>
                <a:latin typeface="Verdana"/>
                <a:ea typeface="+mn-ea"/>
                <a:cs typeface="+mn-cs"/>
              </a:rPr>
              <a:t>of pilot intervention components</a:t>
            </a:r>
            <a:endParaRPr kumimoji="0" lang="en-GB" sz="15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Content Placeholder 5">
            <a:extLst>
              <a:ext uri="{FF2B5EF4-FFF2-40B4-BE49-F238E27FC236}">
                <a16:creationId xmlns:a16="http://schemas.microsoft.com/office/drawing/2014/main" id="{4DEFA74E-9999-7ACC-82F2-1F38B14DF33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442913" y="2200940"/>
            <a:ext cx="4401589" cy="3427145"/>
          </a:xfrm>
          <a:prstGeom prst="rect">
            <a:avLst/>
          </a:prstGeom>
          <a:noFill/>
          <a:ln>
            <a:noFill/>
          </a:ln>
          <a:extLst>
            <a:ext uri="{53640926-AAD7-44D8-BBD7-CCE9431645EC}">
              <a14:shadowObscured xmlns:a14="http://schemas.microsoft.com/office/drawing/2010/main"/>
            </a:ext>
          </a:extLst>
        </p:spPr>
      </p:pic>
      <p:pic>
        <p:nvPicPr>
          <p:cNvPr id="7" name="Content Placeholder 4">
            <a:extLst>
              <a:ext uri="{FF2B5EF4-FFF2-40B4-BE49-F238E27FC236}">
                <a16:creationId xmlns:a16="http://schemas.microsoft.com/office/drawing/2014/main" id="{9C05DDF3-384D-4F3C-A130-A6F8C01058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8970" y="2200940"/>
            <a:ext cx="5213830" cy="3427145"/>
          </a:xfrm>
          <a:prstGeom prst="rect">
            <a:avLst/>
          </a:prstGeom>
        </p:spPr>
      </p:pic>
      <p:sp>
        <p:nvSpPr>
          <p:cNvPr id="8" name="TextBox 7">
            <a:extLst>
              <a:ext uri="{FF2B5EF4-FFF2-40B4-BE49-F238E27FC236}">
                <a16:creationId xmlns:a16="http://schemas.microsoft.com/office/drawing/2014/main" id="{A7E8F003-F104-9755-2FD7-07E108F1DB3E}"/>
              </a:ext>
            </a:extLst>
          </p:cNvPr>
          <p:cNvSpPr txBox="1"/>
          <p:nvPr/>
        </p:nvSpPr>
        <p:spPr>
          <a:xfrm>
            <a:off x="1953643" y="1623350"/>
            <a:ext cx="705213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Verdana"/>
                <a:ea typeface="+mn-ea"/>
                <a:cs typeface="+mn-cs"/>
              </a:rPr>
              <a:t>Example visualized HCD activity outputs</a:t>
            </a:r>
          </a:p>
        </p:txBody>
      </p:sp>
      <p:sp>
        <p:nvSpPr>
          <p:cNvPr id="9" name="TextBox 8">
            <a:extLst>
              <a:ext uri="{FF2B5EF4-FFF2-40B4-BE49-F238E27FC236}">
                <a16:creationId xmlns:a16="http://schemas.microsoft.com/office/drawing/2014/main" id="{391E0455-7EE1-043B-010B-77C3BD9EF9EC}"/>
              </a:ext>
            </a:extLst>
          </p:cNvPr>
          <p:cNvSpPr txBox="1"/>
          <p:nvPr/>
        </p:nvSpPr>
        <p:spPr>
          <a:xfrm>
            <a:off x="6547945" y="6304002"/>
            <a:ext cx="56440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Verdana"/>
                <a:ea typeface="+mn-ea"/>
                <a:cs typeface="+mn-cs"/>
              </a:rPr>
              <a:t>Beres</a:t>
            </a:r>
            <a:r>
              <a:rPr kumimoji="0" lang="en-US" sz="1000" b="0" i="0" u="none" strike="noStrike" kern="1200" cap="none" spc="0" normalizeH="0" baseline="0" noProof="0" dirty="0">
                <a:ln>
                  <a:noFill/>
                </a:ln>
                <a:solidFill>
                  <a:srgbClr val="000000"/>
                </a:solidFill>
                <a:effectLst/>
                <a:uLnTx/>
                <a:uFillTx/>
                <a:latin typeface="Verdana"/>
                <a:ea typeface="+mn-ea"/>
                <a:cs typeface="+mn-cs"/>
              </a:rPr>
              <a:t> LK, et </a:t>
            </a:r>
            <a:r>
              <a:rPr kumimoji="0" lang="en-US" sz="1000" b="0" i="0" u="none" strike="noStrike" kern="1200" cap="none" spc="0" normalizeH="0" baseline="0" noProof="0" dirty="0" err="1">
                <a:ln>
                  <a:noFill/>
                </a:ln>
                <a:solidFill>
                  <a:srgbClr val="000000"/>
                </a:solidFill>
                <a:effectLst/>
                <a:uLnTx/>
                <a:uFillTx/>
                <a:latin typeface="Verdana"/>
                <a:ea typeface="+mn-ea"/>
                <a:cs typeface="+mn-cs"/>
              </a:rPr>
              <a:t>al.Human</a:t>
            </a:r>
            <a:r>
              <a:rPr kumimoji="0" lang="en-US" sz="1000" b="0" i="0" u="none" strike="noStrike" kern="1200" cap="none" spc="0" normalizeH="0" baseline="0" noProof="0" dirty="0">
                <a:ln>
                  <a:noFill/>
                </a:ln>
                <a:solidFill>
                  <a:srgbClr val="000000"/>
                </a:solidFill>
                <a:effectLst/>
                <a:uLnTx/>
                <a:uFillTx/>
                <a:latin typeface="Verdana"/>
                <a:ea typeface="+mn-ea"/>
                <a:cs typeface="+mn-cs"/>
              </a:rPr>
              <a:t>-centered design lessons for implementation science: improving the implementation of a patient-centered care intervention. JAIDS Journal of Acquired Immune Deficiency Syndromes. 2019 Dec 1;82:S230-43.</a:t>
            </a:r>
          </a:p>
        </p:txBody>
      </p:sp>
    </p:spTree>
    <p:extLst>
      <p:ext uri="{BB962C8B-B14F-4D97-AF65-F5344CB8AC3E}">
        <p14:creationId xmlns:p14="http://schemas.microsoft.com/office/powerpoint/2010/main" val="2537833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F5F43-4051-9C49-2662-54F2361C3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EDBB0-58ED-42A0-ECB7-DA73B6FE9C9E}"/>
              </a:ext>
            </a:extLst>
          </p:cNvPr>
          <p:cNvSpPr>
            <a:spLocks noGrp="1"/>
          </p:cNvSpPr>
          <p:nvPr>
            <p:ph type="title"/>
          </p:nvPr>
        </p:nvSpPr>
        <p:spPr>
          <a:xfrm>
            <a:off x="821223" y="1021132"/>
            <a:ext cx="10756028" cy="698780"/>
          </a:xfrm>
        </p:spPr>
        <p:txBody>
          <a:bodyPr/>
          <a:lstStyle/>
          <a:p>
            <a:r>
              <a:rPr lang="en-US" sz="3600" dirty="0"/>
              <a:t>Group activity</a:t>
            </a:r>
            <a:endParaRPr lang="en-ZM" sz="3600" dirty="0"/>
          </a:p>
        </p:txBody>
      </p:sp>
      <p:sp>
        <p:nvSpPr>
          <p:cNvPr id="3" name="Content Placeholder 2">
            <a:extLst>
              <a:ext uri="{FF2B5EF4-FFF2-40B4-BE49-F238E27FC236}">
                <a16:creationId xmlns:a16="http://schemas.microsoft.com/office/drawing/2014/main" id="{72CA50B4-F9D6-B40E-8ABE-F306C2144084}"/>
              </a:ext>
            </a:extLst>
          </p:cNvPr>
          <p:cNvSpPr>
            <a:spLocks noGrp="1"/>
          </p:cNvSpPr>
          <p:nvPr>
            <p:ph idx="1"/>
          </p:nvPr>
        </p:nvSpPr>
        <p:spPr>
          <a:xfrm>
            <a:off x="884903" y="1789387"/>
            <a:ext cx="9478298" cy="4376024"/>
          </a:xfrm>
        </p:spPr>
        <p:txBody>
          <a:bodyPr/>
          <a:lstStyle/>
          <a:p>
            <a:pPr marL="307658" indent="-342900">
              <a:lnSpc>
                <a:spcPct val="90000"/>
              </a:lnSpc>
              <a:buFont typeface="Wingdings" panose="05000000000000000000" pitchFamily="2" charset="2"/>
              <a:buChar char="q"/>
            </a:pPr>
            <a:r>
              <a:rPr lang="en-US" altLang="ja-JP" sz="2500" dirty="0">
                <a:cs typeface="Arial"/>
              </a:rPr>
              <a:t>In a group, develop a client journey map for a specific context and client segment</a:t>
            </a:r>
          </a:p>
          <a:p>
            <a:pPr marL="307658" indent="-342900">
              <a:lnSpc>
                <a:spcPct val="90000"/>
              </a:lnSpc>
              <a:buFont typeface="Wingdings" panose="05000000000000000000" pitchFamily="2" charset="2"/>
              <a:buChar char="q"/>
            </a:pPr>
            <a:endParaRPr lang="en-US" altLang="ja-JP" sz="2500" dirty="0">
              <a:cs typeface="Arial"/>
            </a:endParaRPr>
          </a:p>
          <a:p>
            <a:pPr marL="307658" indent="-342900">
              <a:lnSpc>
                <a:spcPct val="90000"/>
              </a:lnSpc>
              <a:buFont typeface="Wingdings" panose="05000000000000000000" pitchFamily="2" charset="2"/>
              <a:buChar char="q"/>
            </a:pPr>
            <a:r>
              <a:rPr lang="en-US" altLang="ja-JP" sz="2500" dirty="0">
                <a:cs typeface="Arial"/>
              </a:rPr>
              <a:t>Highlight PCC opportunities in the client journey</a:t>
            </a:r>
          </a:p>
          <a:p>
            <a:pPr indent="-255905">
              <a:lnSpc>
                <a:spcPct val="90000"/>
              </a:lnSpc>
            </a:pPr>
            <a:endParaRPr lang="en-US" altLang="ja-JP" sz="2500" dirty="0">
              <a:cs typeface="Arial"/>
            </a:endParaRPr>
          </a:p>
          <a:p>
            <a:pPr lvl="2" indent="-255905">
              <a:lnSpc>
                <a:spcPct val="90000"/>
              </a:lnSpc>
            </a:pPr>
            <a:r>
              <a:rPr lang="en-US" altLang="ja-JP" sz="2500" dirty="0">
                <a:cs typeface="Arial"/>
              </a:rPr>
              <a:t>PCC activities to improve the client’s experience with the services.</a:t>
            </a:r>
          </a:p>
          <a:p>
            <a:pPr lvl="2" indent="-255905">
              <a:lnSpc>
                <a:spcPct val="90000"/>
              </a:lnSpc>
            </a:pPr>
            <a:endParaRPr lang="en-US" altLang="ja-JP" sz="2500" dirty="0">
              <a:cs typeface="Arial"/>
            </a:endParaRPr>
          </a:p>
          <a:p>
            <a:pPr lvl="2" indent="-255905">
              <a:lnSpc>
                <a:spcPct val="90000"/>
              </a:lnSpc>
            </a:pPr>
            <a:r>
              <a:rPr lang="en-US" altLang="ja-JP" sz="2500" dirty="0">
                <a:cs typeface="Arial"/>
              </a:rPr>
              <a:t>Scenario where a healthcare provider does something ‘they did not have to do’ to be helpful</a:t>
            </a:r>
          </a:p>
          <a:p>
            <a:pPr lvl="2" indent="-255905">
              <a:lnSpc>
                <a:spcPct val="90000"/>
              </a:lnSpc>
            </a:pPr>
            <a:endParaRPr lang="en-US" altLang="ja-JP" sz="2500" dirty="0">
              <a:cs typeface="Arial"/>
            </a:endParaRPr>
          </a:p>
          <a:p>
            <a:pPr marL="307658" indent="-342900">
              <a:lnSpc>
                <a:spcPct val="90000"/>
              </a:lnSpc>
              <a:buFont typeface="Wingdings" panose="05000000000000000000" pitchFamily="2" charset="2"/>
              <a:buChar char="q"/>
            </a:pPr>
            <a:r>
              <a:rPr lang="en-US" altLang="ja-JP" sz="2500" dirty="0">
                <a:cs typeface="Arial"/>
              </a:rPr>
              <a:t>Nominate a group member to summarize the journey in a short verbal presentation</a:t>
            </a:r>
          </a:p>
          <a:p>
            <a:pPr marL="307658" indent="-342900">
              <a:lnSpc>
                <a:spcPct val="90000"/>
              </a:lnSpc>
              <a:buFont typeface="Wingdings" panose="05000000000000000000" pitchFamily="2" charset="2"/>
              <a:buChar char="q"/>
            </a:pPr>
            <a:endParaRPr lang="en-US" altLang="ja-JP" sz="2200" dirty="0">
              <a:cs typeface="Arial"/>
            </a:endParaRPr>
          </a:p>
          <a:p>
            <a:pPr marL="0" indent="0">
              <a:lnSpc>
                <a:spcPct val="90000"/>
              </a:lnSpc>
              <a:buNone/>
            </a:pPr>
            <a:endParaRPr lang="en-US" altLang="ja-JP" dirty="0">
              <a:cs typeface="Arial"/>
            </a:endParaRPr>
          </a:p>
          <a:p>
            <a:pPr indent="-255905">
              <a:buNone/>
            </a:pPr>
            <a:endParaRPr lang="en-GB" altLang="ja-JP" dirty="0">
              <a:ea typeface="HG明朝B"/>
              <a:cs typeface="Arial"/>
            </a:endParaRPr>
          </a:p>
        </p:txBody>
      </p:sp>
    </p:spTree>
    <p:extLst>
      <p:ext uri="{BB962C8B-B14F-4D97-AF65-F5344CB8AC3E}">
        <p14:creationId xmlns:p14="http://schemas.microsoft.com/office/powerpoint/2010/main" val="3079594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DBCDF-4D4F-4218-D0BA-DA92193D918F}"/>
              </a:ext>
            </a:extLst>
          </p:cNvPr>
          <p:cNvPicPr>
            <a:picLocks noChangeAspect="1"/>
          </p:cNvPicPr>
          <p:nvPr/>
        </p:nvPicPr>
        <p:blipFill>
          <a:blip r:embed="rId2"/>
          <a:stretch>
            <a:fillRect/>
          </a:stretch>
        </p:blipFill>
        <p:spPr>
          <a:xfrm>
            <a:off x="1197019" y="936293"/>
            <a:ext cx="9640645" cy="5496692"/>
          </a:xfrm>
          <a:prstGeom prst="rect">
            <a:avLst/>
          </a:prstGeom>
        </p:spPr>
      </p:pic>
    </p:spTree>
    <p:extLst>
      <p:ext uri="{BB962C8B-B14F-4D97-AF65-F5344CB8AC3E}">
        <p14:creationId xmlns:p14="http://schemas.microsoft.com/office/powerpoint/2010/main" val="2458967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05736-453B-A146-E33F-39D0C9B73CDC}"/>
              </a:ext>
            </a:extLst>
          </p:cNvPr>
          <p:cNvSpPr>
            <a:spLocks noGrp="1"/>
          </p:cNvSpPr>
          <p:nvPr>
            <p:ph type="title"/>
          </p:nvPr>
        </p:nvSpPr>
        <p:spPr>
          <a:xfrm>
            <a:off x="442913" y="1401624"/>
            <a:ext cx="6192838" cy="1151076"/>
          </a:xfrm>
        </p:spPr>
        <p:txBody>
          <a:bodyPr anchor="t">
            <a:normAutofit/>
          </a:bodyPr>
          <a:lstStyle/>
          <a:p>
            <a:r>
              <a:rPr lang="en-US" dirty="0"/>
              <a:t>Timing</a:t>
            </a:r>
            <a:endParaRPr lang="en-CH" dirty="0"/>
          </a:p>
        </p:txBody>
      </p:sp>
      <p:sp>
        <p:nvSpPr>
          <p:cNvPr id="3" name="Content Placeholder 2">
            <a:extLst>
              <a:ext uri="{FF2B5EF4-FFF2-40B4-BE49-F238E27FC236}">
                <a16:creationId xmlns:a16="http://schemas.microsoft.com/office/drawing/2014/main" id="{8FDA5DF2-756E-C801-D0E8-58493233D6F7}"/>
              </a:ext>
            </a:extLst>
          </p:cNvPr>
          <p:cNvSpPr>
            <a:spLocks noGrp="1"/>
          </p:cNvSpPr>
          <p:nvPr>
            <p:ph type="body" sz="quarter" idx="11"/>
          </p:nvPr>
        </p:nvSpPr>
        <p:spPr>
          <a:xfrm>
            <a:off x="442912" y="2552700"/>
            <a:ext cx="6066043" cy="3505200"/>
          </a:xfrm>
        </p:spPr>
        <p:txBody>
          <a:bodyPr anchor="t">
            <a:normAutofit/>
          </a:bodyPr>
          <a:lstStyle/>
          <a:p>
            <a:pPr marL="0" indent="0">
              <a:spcAft>
                <a:spcPts val="800"/>
              </a:spcAft>
              <a:buNone/>
            </a:pPr>
            <a:r>
              <a:rPr lang="en-US" sz="2000" b="1" dirty="0">
                <a:effectLst/>
              </a:rPr>
              <a:t>Group work until 16:00, followed by </a:t>
            </a:r>
            <a:r>
              <a:rPr lang="en-US" sz="2000" b="1" dirty="0"/>
              <a:t>c</a:t>
            </a:r>
            <a:r>
              <a:rPr lang="en-US" sz="2000" b="1" dirty="0">
                <a:effectLst/>
              </a:rPr>
              <a:t>lient journey map presentations</a:t>
            </a:r>
            <a:endParaRPr lang="en-CH" sz="2000" dirty="0">
              <a:effectLst/>
            </a:endParaRPr>
          </a:p>
          <a:p>
            <a:r>
              <a:rPr lang="en-US" sz="2000" i="1" dirty="0">
                <a:effectLst/>
              </a:rPr>
              <a:t>Report back from each of the five groups to share the group’s client journey, pain points and how this can be used to communicate why a change is need to improve quality of care. </a:t>
            </a:r>
            <a:r>
              <a:rPr lang="en-US" sz="2000" b="1" i="1" dirty="0">
                <a:solidFill>
                  <a:schemeClr val="accent1"/>
                </a:solidFill>
                <a:effectLst/>
              </a:rPr>
              <a:t>Tell us a compelling story!</a:t>
            </a:r>
          </a:p>
          <a:p>
            <a:endParaRPr lang="en-US" sz="2000" i="1" dirty="0"/>
          </a:p>
          <a:p>
            <a:pPr marL="0" indent="0">
              <a:buNone/>
            </a:pPr>
            <a:r>
              <a:rPr lang="en-US" sz="2000" b="1" dirty="0"/>
              <a:t>Photo at 16:45</a:t>
            </a:r>
          </a:p>
          <a:p>
            <a:pPr marL="0" indent="0">
              <a:buNone/>
            </a:pPr>
            <a:endParaRPr lang="en-US" sz="2000" b="1" dirty="0"/>
          </a:p>
          <a:p>
            <a:pPr marL="0" indent="0">
              <a:buNone/>
            </a:pPr>
            <a:r>
              <a:rPr lang="en-US" sz="2000" b="1" dirty="0"/>
              <a:t>Free time until dinner at 18:30</a:t>
            </a:r>
            <a:endParaRPr lang="en-CH" sz="2000" b="1" dirty="0"/>
          </a:p>
        </p:txBody>
      </p:sp>
      <p:pic>
        <p:nvPicPr>
          <p:cNvPr id="8" name="Picture Placeholder 7" descr="Red retro alarm clock on red background">
            <a:extLst>
              <a:ext uri="{FF2B5EF4-FFF2-40B4-BE49-F238E27FC236}">
                <a16:creationId xmlns:a16="http://schemas.microsoft.com/office/drawing/2014/main" id="{4808B463-D8BC-D988-A5AB-F9720B184D50}"/>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b="-1"/>
          <a:stretch/>
        </p:blipFill>
        <p:spPr>
          <a:xfrm>
            <a:off x="6996113" y="10"/>
            <a:ext cx="5195887" cy="6857990"/>
          </a:xfrm>
          <a:noFill/>
        </p:spPr>
      </p:pic>
    </p:spTree>
    <p:extLst>
      <p:ext uri="{BB962C8B-B14F-4D97-AF65-F5344CB8AC3E}">
        <p14:creationId xmlns:p14="http://schemas.microsoft.com/office/powerpoint/2010/main" val="3477459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FD47CB-D8BD-09CF-C28B-B8948BFF14DB}"/>
              </a:ext>
            </a:extLst>
          </p:cNvPr>
          <p:cNvSpPr>
            <a:spLocks noGrp="1"/>
          </p:cNvSpPr>
          <p:nvPr>
            <p:ph type="title"/>
          </p:nvPr>
        </p:nvSpPr>
        <p:spPr/>
        <p:txBody>
          <a:bodyPr/>
          <a:lstStyle/>
          <a:p>
            <a:r>
              <a:rPr lang="en-US" dirty="0"/>
              <a:t>Group check-in</a:t>
            </a:r>
            <a:endParaRPr lang="en-CH" dirty="0"/>
          </a:p>
        </p:txBody>
      </p:sp>
      <p:pic>
        <p:nvPicPr>
          <p:cNvPr id="12" name="Picture Placeholder 11" descr="A orange sign with white text&#10;&#10;Description automatically generated">
            <a:extLst>
              <a:ext uri="{FF2B5EF4-FFF2-40B4-BE49-F238E27FC236}">
                <a16:creationId xmlns:a16="http://schemas.microsoft.com/office/drawing/2014/main" id="{3C029666-29C6-C051-86FF-4DADBBFC8F62}"/>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4764" r="4764"/>
          <a:stretch>
            <a:fillRect/>
          </a:stretch>
        </p:blipFill>
        <p:spPr/>
      </p:pic>
      <p:graphicFrame>
        <p:nvGraphicFramePr>
          <p:cNvPr id="10" name="Table 9">
            <a:extLst>
              <a:ext uri="{FF2B5EF4-FFF2-40B4-BE49-F238E27FC236}">
                <a16:creationId xmlns:a16="http://schemas.microsoft.com/office/drawing/2014/main" id="{523CFF0D-F4ED-9954-4558-350B2EE5E751}"/>
              </a:ext>
            </a:extLst>
          </p:cNvPr>
          <p:cNvGraphicFramePr>
            <a:graphicFrameLocks noGrp="1"/>
          </p:cNvGraphicFramePr>
          <p:nvPr/>
        </p:nvGraphicFramePr>
        <p:xfrm>
          <a:off x="442913" y="2765425"/>
          <a:ext cx="6063765" cy="1441661"/>
        </p:xfrm>
        <a:graphic>
          <a:graphicData uri="http://schemas.openxmlformats.org/drawingml/2006/table">
            <a:tbl>
              <a:tblPr firstRow="1" firstCol="1" bandRow="1"/>
              <a:tblGrid>
                <a:gridCol w="1174044">
                  <a:extLst>
                    <a:ext uri="{9D8B030D-6E8A-4147-A177-3AD203B41FA5}">
                      <a16:colId xmlns:a16="http://schemas.microsoft.com/office/drawing/2014/main" val="916723023"/>
                    </a:ext>
                  </a:extLst>
                </a:gridCol>
                <a:gridCol w="3531714">
                  <a:extLst>
                    <a:ext uri="{9D8B030D-6E8A-4147-A177-3AD203B41FA5}">
                      <a16:colId xmlns:a16="http://schemas.microsoft.com/office/drawing/2014/main" val="478154232"/>
                    </a:ext>
                  </a:extLst>
                </a:gridCol>
                <a:gridCol w="1358007">
                  <a:extLst>
                    <a:ext uri="{9D8B030D-6E8A-4147-A177-3AD203B41FA5}">
                      <a16:colId xmlns:a16="http://schemas.microsoft.com/office/drawing/2014/main" val="723426364"/>
                    </a:ext>
                  </a:extLst>
                </a:gridCol>
              </a:tblGrid>
              <a:tr h="456182">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Time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Session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Verdana" panose="020B0604030504040204" pitchFamily="34" charset="0"/>
                          <a:ea typeface="Verdana" panose="020B0604030504040204" pitchFamily="34" charset="0"/>
                          <a:cs typeface="Verdana" panose="020B0604030504040204" pitchFamily="34" charset="0"/>
                        </a:rPr>
                        <a:t>Speaker / Moderator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extLst>
                  <a:ext uri="{0D108BD9-81ED-4DB2-BD59-A6C34878D82A}">
                    <a16:rowId xmlns:a16="http://schemas.microsoft.com/office/drawing/2014/main" val="953044206"/>
                  </a:ext>
                </a:extLst>
              </a:tr>
              <a:tr h="452079">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08:00 – 08:15</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Reflections on yesterday’s sessions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Kombatende Sikombe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1315097461"/>
                  </a:ext>
                </a:extLst>
              </a:tr>
              <a:tr h="452079">
                <a:tc>
                  <a:txBody>
                    <a:bodyPr/>
                    <a:lstStyle/>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08:15 – 08:30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p>
                      <a:pPr>
                        <a:lnSpc>
                          <a:spcPts val="1400"/>
                        </a:lnSpc>
                      </a:pPr>
                      <a:r>
                        <a:rPr lang="en-GB" sz="1200" spc="10">
                          <a:effectLst/>
                          <a:latin typeface="Verdana" panose="020B0604030504040204" pitchFamily="34" charset="0"/>
                          <a:ea typeface="Verdana" panose="020B0604030504040204" pitchFamily="34" charset="0"/>
                          <a:cs typeface="Verdana" panose="020B0604030504040204" pitchFamily="34" charset="0"/>
                        </a:rPr>
                        <a:t> </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Overview of CIDRZ-led PCC initiatives and site visit preparations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Njekwa Mukamba</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2367469007"/>
                  </a:ext>
                </a:extLst>
              </a:tr>
            </a:tbl>
          </a:graphicData>
        </a:graphic>
      </p:graphicFrame>
    </p:spTree>
    <p:extLst>
      <p:ext uri="{BB962C8B-B14F-4D97-AF65-F5344CB8AC3E}">
        <p14:creationId xmlns:p14="http://schemas.microsoft.com/office/powerpoint/2010/main" val="2896036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763F-DF8D-AEBD-6549-D7FB22EE6E72}"/>
              </a:ext>
            </a:extLst>
          </p:cNvPr>
          <p:cNvSpPr>
            <a:spLocks noGrp="1"/>
          </p:cNvSpPr>
          <p:nvPr>
            <p:ph type="title"/>
          </p:nvPr>
        </p:nvSpPr>
        <p:spPr>
          <a:xfrm>
            <a:off x="442912" y="1401624"/>
            <a:ext cx="8040687" cy="1260000"/>
          </a:xfrm>
        </p:spPr>
        <p:txBody>
          <a:bodyPr/>
          <a:lstStyle/>
          <a:p>
            <a:r>
              <a:rPr lang="en-US" dirty="0"/>
              <a:t>Let’s RECAP together</a:t>
            </a:r>
            <a:endParaRPr lang="en-CH" dirty="0"/>
          </a:p>
        </p:txBody>
      </p:sp>
      <p:graphicFrame>
        <p:nvGraphicFramePr>
          <p:cNvPr id="6" name="Content Placeholder 5">
            <a:extLst>
              <a:ext uri="{FF2B5EF4-FFF2-40B4-BE49-F238E27FC236}">
                <a16:creationId xmlns:a16="http://schemas.microsoft.com/office/drawing/2014/main" id="{3637ADBF-9E25-27DB-3C23-190819A9687D}"/>
              </a:ext>
            </a:extLst>
          </p:cNvPr>
          <p:cNvGraphicFramePr>
            <a:graphicFrameLocks noGrp="1"/>
          </p:cNvGraphicFramePr>
          <p:nvPr>
            <p:ph idx="1"/>
          </p:nvPr>
        </p:nvGraphicFramePr>
        <p:xfrm>
          <a:off x="442912" y="2765425"/>
          <a:ext cx="9107487" cy="2286000"/>
        </p:xfrm>
        <a:graphic>
          <a:graphicData uri="http://schemas.openxmlformats.org/drawingml/2006/table">
            <a:tbl>
              <a:tblPr bandRow="1">
                <a:tableStyleId>{5C22544A-7EE6-4342-B048-85BDC9FD1C3A}</a:tableStyleId>
              </a:tblPr>
              <a:tblGrid>
                <a:gridCol w="606955">
                  <a:extLst>
                    <a:ext uri="{9D8B030D-6E8A-4147-A177-3AD203B41FA5}">
                      <a16:colId xmlns:a16="http://schemas.microsoft.com/office/drawing/2014/main" val="4183468143"/>
                    </a:ext>
                  </a:extLst>
                </a:gridCol>
                <a:gridCol w="8500532">
                  <a:extLst>
                    <a:ext uri="{9D8B030D-6E8A-4147-A177-3AD203B41FA5}">
                      <a16:colId xmlns:a16="http://schemas.microsoft.com/office/drawing/2014/main" val="3672811790"/>
                    </a:ext>
                  </a:extLst>
                </a:gridCol>
              </a:tblGrid>
              <a:tr h="370840">
                <a:tc>
                  <a:txBody>
                    <a:bodyPr/>
                    <a:lstStyle/>
                    <a:p>
                      <a:r>
                        <a:rPr lang="en-US" sz="2400" dirty="0"/>
                        <a:t>R</a:t>
                      </a:r>
                      <a:endParaRPr lang="en-CH" sz="2400" dirty="0"/>
                    </a:p>
                  </a:txBody>
                  <a:tcPr/>
                </a:tc>
                <a:tc>
                  <a:txBody>
                    <a:bodyPr/>
                    <a:lstStyle/>
                    <a:p>
                      <a:r>
                        <a:rPr lang="en-US" sz="2400" dirty="0"/>
                        <a:t>Reflect on what you learnt yesterday</a:t>
                      </a:r>
                      <a:endParaRPr lang="en-CH" sz="2400" dirty="0"/>
                    </a:p>
                  </a:txBody>
                  <a:tcPr/>
                </a:tc>
                <a:extLst>
                  <a:ext uri="{0D108BD9-81ED-4DB2-BD59-A6C34878D82A}">
                    <a16:rowId xmlns:a16="http://schemas.microsoft.com/office/drawing/2014/main" val="1120311160"/>
                  </a:ext>
                </a:extLst>
              </a:tr>
              <a:tr h="370840">
                <a:tc>
                  <a:txBody>
                    <a:bodyPr/>
                    <a:lstStyle/>
                    <a:p>
                      <a:r>
                        <a:rPr lang="en-US" sz="2400" dirty="0"/>
                        <a:t>E</a:t>
                      </a:r>
                      <a:endParaRPr lang="en-CH" sz="2400" dirty="0"/>
                    </a:p>
                  </a:txBody>
                  <a:tcPr/>
                </a:tc>
                <a:tc>
                  <a:txBody>
                    <a:bodyPr/>
                    <a:lstStyle/>
                    <a:p>
                      <a:r>
                        <a:rPr lang="en-US" sz="2400" dirty="0"/>
                        <a:t>Explain something you learnt yesterday</a:t>
                      </a:r>
                      <a:endParaRPr lang="en-CH" sz="2400" dirty="0"/>
                    </a:p>
                  </a:txBody>
                  <a:tcPr/>
                </a:tc>
                <a:extLst>
                  <a:ext uri="{0D108BD9-81ED-4DB2-BD59-A6C34878D82A}">
                    <a16:rowId xmlns:a16="http://schemas.microsoft.com/office/drawing/2014/main" val="2678562118"/>
                  </a:ext>
                </a:extLst>
              </a:tr>
              <a:tr h="370840">
                <a:tc>
                  <a:txBody>
                    <a:bodyPr/>
                    <a:lstStyle/>
                    <a:p>
                      <a:r>
                        <a:rPr lang="en-US" sz="2400" dirty="0"/>
                        <a:t>C</a:t>
                      </a:r>
                      <a:endParaRPr lang="en-CH" sz="2400" dirty="0"/>
                    </a:p>
                  </a:txBody>
                  <a:tcPr/>
                </a:tc>
                <a:tc>
                  <a:txBody>
                    <a:bodyPr/>
                    <a:lstStyle/>
                    <a:p>
                      <a:r>
                        <a:rPr lang="en-US" sz="2400" dirty="0"/>
                        <a:t>Compare what you learnt with what other’s learnt</a:t>
                      </a:r>
                      <a:endParaRPr lang="en-CH" sz="2400" dirty="0"/>
                    </a:p>
                  </a:txBody>
                  <a:tcPr/>
                </a:tc>
                <a:extLst>
                  <a:ext uri="{0D108BD9-81ED-4DB2-BD59-A6C34878D82A}">
                    <a16:rowId xmlns:a16="http://schemas.microsoft.com/office/drawing/2014/main" val="3361804968"/>
                  </a:ext>
                </a:extLst>
              </a:tr>
              <a:tr h="370840">
                <a:tc>
                  <a:txBody>
                    <a:bodyPr/>
                    <a:lstStyle/>
                    <a:p>
                      <a:r>
                        <a:rPr lang="en-US" sz="2400" dirty="0"/>
                        <a:t>A</a:t>
                      </a:r>
                      <a:endParaRPr lang="en-CH" sz="2400" dirty="0"/>
                    </a:p>
                  </a:txBody>
                  <a:tcPr/>
                </a:tc>
                <a:tc>
                  <a:txBody>
                    <a:bodyPr/>
                    <a:lstStyle/>
                    <a:p>
                      <a:r>
                        <a:rPr lang="en-US" sz="2400" dirty="0"/>
                        <a:t>Apply your learning today – e.g. be an active listener</a:t>
                      </a:r>
                      <a:endParaRPr lang="en-CH" sz="2400" dirty="0"/>
                    </a:p>
                  </a:txBody>
                  <a:tcPr/>
                </a:tc>
                <a:extLst>
                  <a:ext uri="{0D108BD9-81ED-4DB2-BD59-A6C34878D82A}">
                    <a16:rowId xmlns:a16="http://schemas.microsoft.com/office/drawing/2014/main" val="3040706829"/>
                  </a:ext>
                </a:extLst>
              </a:tr>
              <a:tr h="370840">
                <a:tc>
                  <a:txBody>
                    <a:bodyPr/>
                    <a:lstStyle/>
                    <a:p>
                      <a:r>
                        <a:rPr lang="en-US" sz="2400" dirty="0"/>
                        <a:t>P</a:t>
                      </a:r>
                      <a:endParaRPr lang="en-CH" sz="2400" dirty="0"/>
                    </a:p>
                  </a:txBody>
                  <a:tcPr/>
                </a:tc>
                <a:tc>
                  <a:txBody>
                    <a:bodyPr/>
                    <a:lstStyle/>
                    <a:p>
                      <a:r>
                        <a:rPr lang="en-US" sz="2400" dirty="0"/>
                        <a:t>Plan - what do you hope to learn today?</a:t>
                      </a:r>
                      <a:endParaRPr lang="en-CH" sz="2400" dirty="0"/>
                    </a:p>
                  </a:txBody>
                  <a:tcPr/>
                </a:tc>
                <a:extLst>
                  <a:ext uri="{0D108BD9-81ED-4DB2-BD59-A6C34878D82A}">
                    <a16:rowId xmlns:a16="http://schemas.microsoft.com/office/drawing/2014/main" val="2586923008"/>
                  </a:ext>
                </a:extLst>
              </a:tr>
            </a:tbl>
          </a:graphicData>
        </a:graphic>
      </p:graphicFrame>
    </p:spTree>
    <p:extLst>
      <p:ext uri="{BB962C8B-B14F-4D97-AF65-F5344CB8AC3E}">
        <p14:creationId xmlns:p14="http://schemas.microsoft.com/office/powerpoint/2010/main" val="3590409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35DD9-19B7-06C9-DBD6-B3B4662F1533}"/>
              </a:ext>
            </a:extLst>
          </p:cNvPr>
          <p:cNvSpPr>
            <a:spLocks noGrp="1"/>
          </p:cNvSpPr>
          <p:nvPr>
            <p:ph type="title"/>
          </p:nvPr>
        </p:nvSpPr>
        <p:spPr>
          <a:xfrm>
            <a:off x="1583763" y="618836"/>
            <a:ext cx="9024473" cy="869770"/>
          </a:xfrm>
        </p:spPr>
        <p:txBody>
          <a:bodyPr/>
          <a:lstStyle/>
          <a:p>
            <a:r>
              <a:rPr lang="en-US" sz="3600" dirty="0"/>
              <a:t>Today’s programme (Wed 27 Nov)</a:t>
            </a:r>
            <a:endParaRPr lang="en-CH" sz="3600" dirty="0"/>
          </a:p>
        </p:txBody>
      </p:sp>
      <p:graphicFrame>
        <p:nvGraphicFramePr>
          <p:cNvPr id="7" name="Content Placeholder 6">
            <a:extLst>
              <a:ext uri="{FF2B5EF4-FFF2-40B4-BE49-F238E27FC236}">
                <a16:creationId xmlns:a16="http://schemas.microsoft.com/office/drawing/2014/main" id="{C30CAA30-E6CB-6D19-26B2-E2A596FD3ABA}"/>
              </a:ext>
            </a:extLst>
          </p:cNvPr>
          <p:cNvGraphicFramePr>
            <a:graphicFrameLocks noGrp="1"/>
          </p:cNvGraphicFramePr>
          <p:nvPr>
            <p:ph idx="1"/>
            <p:extLst>
              <p:ext uri="{D42A27DB-BD31-4B8C-83A1-F6EECF244321}">
                <p14:modId xmlns:p14="http://schemas.microsoft.com/office/powerpoint/2010/main" val="1162495316"/>
              </p:ext>
            </p:extLst>
          </p:nvPr>
        </p:nvGraphicFramePr>
        <p:xfrm>
          <a:off x="1583763" y="1359296"/>
          <a:ext cx="8797910" cy="5281428"/>
        </p:xfrm>
        <a:graphic>
          <a:graphicData uri="http://schemas.openxmlformats.org/drawingml/2006/table">
            <a:tbl>
              <a:tblPr firstRow="1" firstCol="1" bandRow="1"/>
              <a:tblGrid>
                <a:gridCol w="1703419">
                  <a:extLst>
                    <a:ext uri="{9D8B030D-6E8A-4147-A177-3AD203B41FA5}">
                      <a16:colId xmlns:a16="http://schemas.microsoft.com/office/drawing/2014/main" val="4270058380"/>
                    </a:ext>
                  </a:extLst>
                </a:gridCol>
                <a:gridCol w="5124160">
                  <a:extLst>
                    <a:ext uri="{9D8B030D-6E8A-4147-A177-3AD203B41FA5}">
                      <a16:colId xmlns:a16="http://schemas.microsoft.com/office/drawing/2014/main" val="4028429887"/>
                    </a:ext>
                  </a:extLst>
                </a:gridCol>
                <a:gridCol w="1970331">
                  <a:extLst>
                    <a:ext uri="{9D8B030D-6E8A-4147-A177-3AD203B41FA5}">
                      <a16:colId xmlns:a16="http://schemas.microsoft.com/office/drawing/2014/main" val="3135070384"/>
                    </a:ext>
                  </a:extLst>
                </a:gridCol>
              </a:tblGrid>
              <a:tr h="456182">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Time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tc>
                  <a:txBody>
                    <a:bodyPr/>
                    <a:lstStyle/>
                    <a:p>
                      <a:pPr>
                        <a:lnSpc>
                          <a:spcPts val="1400"/>
                        </a:lnSpc>
                      </a:pPr>
                      <a:r>
                        <a:rPr lang="en-GB" sz="1200" b="1" spc="1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Session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Verdana" panose="020B0604030504040204" pitchFamily="34" charset="0"/>
                          <a:ea typeface="Verdana" panose="020B0604030504040204" pitchFamily="34" charset="0"/>
                          <a:cs typeface="Verdana" panose="020B0604030504040204" pitchFamily="34" charset="0"/>
                        </a:rPr>
                        <a:t>Speaker / Moderator</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extLst>
                  <a:ext uri="{0D108BD9-81ED-4DB2-BD59-A6C34878D82A}">
                    <a16:rowId xmlns:a16="http://schemas.microsoft.com/office/drawing/2014/main" val="2827952665"/>
                  </a:ext>
                </a:extLst>
              </a:tr>
              <a:tr h="212793">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08:00 – 08:30</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Group check-in</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1407114483"/>
                  </a:ext>
                </a:extLst>
              </a:tr>
              <a:tr h="452079">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Reflections on yesterday’s sessions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Kombatende Sikombe</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233886664"/>
                  </a:ext>
                </a:extLst>
              </a:tr>
              <a:tr h="452079">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Overview of CIDRZ-led PCC initiatives and site visit preparations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Njekwa Mukamba</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1427091649"/>
                  </a:ext>
                </a:extLst>
              </a:tr>
              <a:tr h="212793">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08:30 – 10:00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5 – PCC implementation in real-world contexts</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2106891818"/>
                  </a:ext>
                </a:extLst>
              </a:tr>
              <a:tr h="452079">
                <a:tc>
                  <a:txBody>
                    <a:bodyPr/>
                    <a:lstStyle/>
                    <a:p>
                      <a:pPr>
                        <a:lnSpc>
                          <a:spcPts val="1400"/>
                        </a:lnSpc>
                      </a:pP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US" sz="1200" b="1" spc="10" dirty="0">
                          <a:effectLst/>
                          <a:latin typeface="+mj-lt"/>
                          <a:ea typeface="Verdana" panose="020B0604030504040204" pitchFamily="34" charset="0"/>
                          <a:cs typeface="Verdana" panose="020B0604030504040204" pitchFamily="34" charset="0"/>
                        </a:rPr>
                        <a:t>Community-led initiatives with National Network of Zambian Living with HIV (NZP+) and Treatment Action and Literacy Campaign (TALC), Zambia</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GB" sz="1200" spc="10" dirty="0">
                          <a:effectLst/>
                          <a:latin typeface="+mj-lt"/>
                          <a:ea typeface="Verdana" panose="020B0604030504040204" pitchFamily="34" charset="0"/>
                          <a:cs typeface="Verdana" panose="020B0604030504040204" pitchFamily="34" charset="0"/>
                        </a:rPr>
                        <a:t>Fred Chungu (NZP+) and </a:t>
                      </a:r>
                      <a:r>
                        <a:rPr lang="en-GB" sz="1200" spc="10" dirty="0">
                          <a:effectLst/>
                          <a:latin typeface="+mj-lt"/>
                          <a:ea typeface="Verdana" panose="020B0604030504040204" pitchFamily="34" charset="0"/>
                          <a:cs typeface="Times New Roman" panose="02020603050405020304" pitchFamily="18" charset="0"/>
                        </a:rPr>
                        <a:t>Owen Mulenga (TALC)</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1778313733"/>
                  </a:ext>
                </a:extLst>
              </a:tr>
              <a:tr h="452079">
                <a:tc>
                  <a:txBody>
                    <a:bodyPr/>
                    <a:lstStyle/>
                    <a:p>
                      <a:pPr>
                        <a:lnSpc>
                          <a:spcPts val="1400"/>
                        </a:lnSpc>
                      </a:pP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mj-lt"/>
                          <a:ea typeface="Verdana" panose="020B0604030504040204" pitchFamily="34" charset="0"/>
                          <a:cs typeface="Verdana" panose="020B0604030504040204" pitchFamily="34" charset="0"/>
                        </a:rPr>
                        <a:t>Academic Model Providing Access to Healthcare (AMPATH) program, Western Kenya</a:t>
                      </a:r>
                      <a:endParaRPr lang="en-CH" sz="1200" b="1"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Juddy Wachira</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731003143"/>
                  </a:ext>
                </a:extLst>
              </a:tr>
              <a:tr h="212793">
                <a:tc>
                  <a:txBody>
                    <a:bodyPr/>
                    <a:lstStyle/>
                    <a:p>
                      <a:pPr>
                        <a:lnSpc>
                          <a:spcPts val="1400"/>
                        </a:lnSpc>
                      </a:pP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mj-lt"/>
                          <a:ea typeface="Verdana" panose="020B0604030504040204" pitchFamily="34" charset="0"/>
                          <a:cs typeface="Verdana" panose="020B0604030504040204" pitchFamily="34" charset="0"/>
                        </a:rPr>
                        <a:t>CIDRZ Key Population Hub, Zambia</a:t>
                      </a:r>
                      <a:endParaRPr lang="en-CH" sz="1200" b="1"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Maurice Musheke</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2928737783"/>
                  </a:ext>
                </a:extLst>
              </a:tr>
              <a:tr h="212793">
                <a:tc>
                  <a:txBody>
                    <a:bodyPr/>
                    <a:lstStyle/>
                    <a:p>
                      <a:pPr>
                        <a:lnSpc>
                          <a:spcPts val="1400"/>
                        </a:lnSpc>
                      </a:pP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err="1">
                          <a:effectLst/>
                          <a:latin typeface="+mj-lt"/>
                          <a:ea typeface="Verdana" panose="020B0604030504040204" pitchFamily="34" charset="0"/>
                          <a:cs typeface="Verdana" panose="020B0604030504040204" pitchFamily="34" charset="0"/>
                        </a:rPr>
                        <a:t>Pediatric</a:t>
                      </a:r>
                      <a:r>
                        <a:rPr lang="en-GB" sz="1200" b="1" spc="10" dirty="0">
                          <a:effectLst/>
                          <a:latin typeface="+mj-lt"/>
                          <a:ea typeface="Verdana" panose="020B0604030504040204" pitchFamily="34" charset="0"/>
                          <a:cs typeface="Verdana" panose="020B0604030504040204" pitchFamily="34" charset="0"/>
                        </a:rPr>
                        <a:t> Adolescent Virus Elimination (PAVE), South Africa</a:t>
                      </a:r>
                      <a:endParaRPr lang="en-CH" sz="1200" b="1"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en-GB" sz="1200" spc="10">
                          <a:effectLst/>
                          <a:latin typeface="+mj-lt"/>
                          <a:ea typeface="Verdana" panose="020B0604030504040204" pitchFamily="34" charset="0"/>
                          <a:cs typeface="Verdana" panose="020B0604030504040204" pitchFamily="34" charset="0"/>
                        </a:rPr>
                        <a:t>Sharon Kruger</a:t>
                      </a:r>
                      <a:endParaRPr lang="en-CH" sz="1200" spc="1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1158004697"/>
                  </a:ext>
                </a:extLst>
              </a:tr>
              <a:tr h="212793">
                <a:tc>
                  <a:txBody>
                    <a:bodyPr/>
                    <a:lstStyle/>
                    <a:p>
                      <a:pPr>
                        <a:lnSpc>
                          <a:spcPts val="1400"/>
                        </a:lnSpc>
                      </a:pP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mj-lt"/>
                          <a:ea typeface="Verdana" panose="020B0604030504040204" pitchFamily="34" charset="0"/>
                          <a:cs typeface="Verdana" panose="020B0604030504040204" pitchFamily="34" charset="0"/>
                        </a:rPr>
                        <a:t>JSI PCC-Assessment Tool Implementation, Zambia</a:t>
                      </a:r>
                      <a:endParaRPr lang="en-CH" sz="1200" b="1"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ts val="1400"/>
                        </a:lnSpc>
                      </a:pPr>
                      <a:r>
                        <a:rPr lang="en-GB" sz="1200" spc="10" dirty="0" err="1">
                          <a:effectLst/>
                          <a:latin typeface="+mj-lt"/>
                          <a:ea typeface="Verdana" panose="020B0604030504040204" pitchFamily="34" charset="0"/>
                          <a:cs typeface="Times New Roman" panose="02020603050405020304" pitchFamily="18" charset="0"/>
                        </a:rPr>
                        <a:t>Lackeby</a:t>
                      </a:r>
                      <a:r>
                        <a:rPr lang="en-GB" sz="1200" spc="10" dirty="0">
                          <a:effectLst/>
                          <a:latin typeface="+mj-lt"/>
                          <a:ea typeface="Verdana" panose="020B0604030504040204" pitchFamily="34" charset="0"/>
                          <a:cs typeface="Times New Roman" panose="02020603050405020304" pitchFamily="18" charset="0"/>
                        </a:rPr>
                        <a:t> </a:t>
                      </a:r>
                      <a:r>
                        <a:rPr lang="en-GB" sz="1200" spc="10" dirty="0" err="1">
                          <a:effectLst/>
                          <a:latin typeface="+mj-lt"/>
                          <a:ea typeface="Verdana" panose="020B0604030504040204" pitchFamily="34" charset="0"/>
                          <a:cs typeface="Times New Roman" panose="02020603050405020304" pitchFamily="18" charset="0"/>
                        </a:rPr>
                        <a:t>Kawanga</a:t>
                      </a:r>
                      <a:endParaRPr lang="en-CH" sz="1200"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051251750"/>
                  </a:ext>
                </a:extLst>
              </a:tr>
              <a:tr h="452079">
                <a:tc>
                  <a:txBody>
                    <a:bodyPr/>
                    <a:lstStyle/>
                    <a:p>
                      <a:pPr>
                        <a:lnSpc>
                          <a:spcPts val="1400"/>
                        </a:lnSpc>
                      </a:pP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mj-lt"/>
                          <a:ea typeface="Verdana" panose="020B0604030504040204" pitchFamily="34" charset="0"/>
                          <a:cs typeface="Verdana" panose="020B0604030504040204" pitchFamily="34" charset="0"/>
                        </a:rPr>
                        <a:t>Q and A</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Kombatende Sikombe</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2539183591"/>
                  </a:ext>
                </a:extLst>
              </a:tr>
              <a:tr h="212793">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10:00 – 10:30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Break</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2396274513"/>
                  </a:ext>
                </a:extLst>
              </a:tr>
              <a:tr h="212793">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10:30 – 12:00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gridSpan="2">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6 – There is no health without mental health</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hMerge="1">
                  <a:txBody>
                    <a:bodyPr/>
                    <a:lstStyle/>
                    <a:p>
                      <a:endParaRPr lang="en-CH"/>
                    </a:p>
                  </a:txBody>
                  <a:tcPr/>
                </a:tc>
                <a:extLst>
                  <a:ext uri="{0D108BD9-81ED-4DB2-BD59-A6C34878D82A}">
                    <a16:rowId xmlns:a16="http://schemas.microsoft.com/office/drawing/2014/main" val="3731752028"/>
                  </a:ext>
                </a:extLst>
              </a:tr>
              <a:tr h="212793">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Healthcare provider stress management </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marL="24130">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Sandra Simbeza</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4084067107"/>
                  </a:ext>
                </a:extLst>
              </a:tr>
              <a:tr h="212793">
                <a:tc>
                  <a:txBody>
                    <a:bodyPr/>
                    <a:lstStyle/>
                    <a:p>
                      <a:pPr>
                        <a:lnSpc>
                          <a:spcPts val="1400"/>
                        </a:lnSpc>
                      </a:pP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b="1" spc="10" dirty="0">
                          <a:effectLst/>
                          <a:latin typeface="Verdana" panose="020B0604030504040204" pitchFamily="34" charset="0"/>
                          <a:ea typeface="Verdana" panose="020B0604030504040204" pitchFamily="34" charset="0"/>
                          <a:cs typeface="Verdana" panose="020B0604030504040204" pitchFamily="34" charset="0"/>
                        </a:rPr>
                        <a:t>Reflections and lessons learnt so far</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All</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noFill/>
                  </a:tcPr>
                </a:tc>
                <a:extLst>
                  <a:ext uri="{0D108BD9-81ED-4DB2-BD59-A6C34878D82A}">
                    <a16:rowId xmlns:a16="http://schemas.microsoft.com/office/drawing/2014/main" val="4248142600"/>
                  </a:ext>
                </a:extLst>
              </a:tr>
              <a:tr h="212793">
                <a:tc>
                  <a:txBody>
                    <a:bodyPr/>
                    <a:lstStyle/>
                    <a:p>
                      <a:pPr>
                        <a:lnSpc>
                          <a:spcPts val="1400"/>
                        </a:lnSpc>
                      </a:pPr>
                      <a:r>
                        <a:rPr lang="en-GB" sz="1200" b="1" spc="10">
                          <a:solidFill>
                            <a:srgbClr val="E0001B"/>
                          </a:solidFill>
                          <a:effectLst/>
                          <a:latin typeface="Verdana" panose="020B0604030504040204" pitchFamily="34" charset="0"/>
                          <a:ea typeface="Verdana" panose="020B0604030504040204" pitchFamily="34" charset="0"/>
                          <a:cs typeface="Verdana" panose="020B0604030504040204" pitchFamily="34" charset="0"/>
                        </a:rPr>
                        <a:t>12:00 – 13:00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a:txBody>
                    <a:bodyPr/>
                    <a:lstStyle/>
                    <a:p>
                      <a:pPr>
                        <a:lnSpc>
                          <a:spcPts val="1400"/>
                        </a:lnSpc>
                      </a:pPr>
                      <a:r>
                        <a:rPr lang="en-GB" sz="1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Lunch</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 </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F5F0E5"/>
                    </a:solidFill>
                  </a:tcPr>
                </a:tc>
                <a:extLst>
                  <a:ext uri="{0D108BD9-81ED-4DB2-BD59-A6C34878D82A}">
                    <a16:rowId xmlns:a16="http://schemas.microsoft.com/office/drawing/2014/main" val="125049868"/>
                  </a:ext>
                </a:extLst>
              </a:tr>
              <a:tr h="212793">
                <a:tc>
                  <a:txBody>
                    <a:bodyPr/>
                    <a:lstStyle/>
                    <a:p>
                      <a:pPr>
                        <a:lnSpc>
                          <a:spcPts val="1400"/>
                        </a:lnSpc>
                      </a:pPr>
                      <a:r>
                        <a:rPr lang="en-GB" sz="1200" b="1" spc="10">
                          <a:solidFill>
                            <a:srgbClr val="000000"/>
                          </a:solidFill>
                          <a:effectLst/>
                          <a:latin typeface="Verdana" panose="020B0604030504040204" pitchFamily="34" charset="0"/>
                          <a:ea typeface="Verdana" panose="020B0604030504040204" pitchFamily="34" charset="0"/>
                          <a:cs typeface="Verdana" panose="020B0604030504040204" pitchFamily="34" charset="0"/>
                        </a:rPr>
                        <a:t>13:00 – 17:00</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DCD2C3"/>
                    </a:solidFill>
                  </a:tcPr>
                </a:tc>
                <a:tc>
                  <a:txBody>
                    <a:bodyPr/>
                    <a:lstStyle/>
                    <a:p>
                      <a:pPr>
                        <a:lnSpc>
                          <a:spcPts val="1400"/>
                        </a:lnSpc>
                      </a:pPr>
                      <a:r>
                        <a:rPr lang="en-GB" sz="1200" b="1" spc="10">
                          <a:solidFill>
                            <a:srgbClr val="000000"/>
                          </a:solidFill>
                          <a:effectLst/>
                          <a:latin typeface="Verdana" panose="020B0604030504040204" pitchFamily="34" charset="0"/>
                          <a:ea typeface="Verdana" panose="020B0604030504040204" pitchFamily="34" charset="0"/>
                          <a:cs typeface="Verdana" panose="020B0604030504040204" pitchFamily="34" charset="0"/>
                        </a:rPr>
                        <a:t>Site visits</a:t>
                      </a:r>
                      <a:endParaRPr lang="en-CH" sz="1200" spc="1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DCD2C3"/>
                    </a:solidFill>
                  </a:tcPr>
                </a:tc>
                <a:tc>
                  <a:txBody>
                    <a:bodyPr/>
                    <a:lstStyle/>
                    <a:p>
                      <a:pPr>
                        <a:lnSpc>
                          <a:spcPts val="1400"/>
                        </a:lnSpc>
                      </a:pPr>
                      <a:r>
                        <a:rPr lang="en-GB" sz="1200" spc="10" dirty="0">
                          <a:effectLst/>
                          <a:latin typeface="Verdana" panose="020B0604030504040204" pitchFamily="34" charset="0"/>
                          <a:ea typeface="Verdana" panose="020B0604030504040204" pitchFamily="34" charset="0"/>
                          <a:cs typeface="Verdana" panose="020B0604030504040204" pitchFamily="34" charset="0"/>
                        </a:rPr>
                        <a:t> </a:t>
                      </a:r>
                      <a:endParaRPr lang="en-CH" sz="1200" spc="10" dirty="0">
                        <a:effectLst/>
                        <a:latin typeface="IAS Ribbon Sans Light" pitchFamily="50" charset="0"/>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DCD2C3"/>
                    </a:solidFill>
                  </a:tcPr>
                </a:tc>
                <a:extLst>
                  <a:ext uri="{0D108BD9-81ED-4DB2-BD59-A6C34878D82A}">
                    <a16:rowId xmlns:a16="http://schemas.microsoft.com/office/drawing/2014/main" val="2164266951"/>
                  </a:ext>
                </a:extLst>
              </a:tr>
            </a:tbl>
          </a:graphicData>
        </a:graphic>
      </p:graphicFrame>
    </p:spTree>
    <p:extLst>
      <p:ext uri="{BB962C8B-B14F-4D97-AF65-F5344CB8AC3E}">
        <p14:creationId xmlns:p14="http://schemas.microsoft.com/office/powerpoint/2010/main" val="2943904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5A95-288E-12FA-7F56-E973B10CBDE2}"/>
              </a:ext>
            </a:extLst>
          </p:cNvPr>
          <p:cNvSpPr>
            <a:spLocks noGrp="1"/>
          </p:cNvSpPr>
          <p:nvPr>
            <p:ph type="title"/>
          </p:nvPr>
        </p:nvSpPr>
        <p:spPr/>
        <p:txBody>
          <a:bodyPr/>
          <a:lstStyle/>
          <a:p>
            <a:r>
              <a:rPr lang="en-US" sz="6000" dirty="0"/>
              <a:t>Overview of CIDRZ-led PCC initiatives and site visit locations</a:t>
            </a:r>
            <a:br>
              <a:rPr lang="en-US" sz="6000" dirty="0"/>
            </a:br>
            <a:endParaRPr lang="en-CH" sz="6000" dirty="0"/>
          </a:p>
        </p:txBody>
      </p:sp>
      <p:sp>
        <p:nvSpPr>
          <p:cNvPr id="3" name="Text Placeholder 2">
            <a:extLst>
              <a:ext uri="{FF2B5EF4-FFF2-40B4-BE49-F238E27FC236}">
                <a16:creationId xmlns:a16="http://schemas.microsoft.com/office/drawing/2014/main" id="{A037495B-EF54-5E6F-890F-924A139FC1C9}"/>
              </a:ext>
            </a:extLst>
          </p:cNvPr>
          <p:cNvSpPr>
            <a:spLocks noGrp="1"/>
          </p:cNvSpPr>
          <p:nvPr>
            <p:ph type="body" sz="quarter" idx="10"/>
          </p:nvPr>
        </p:nvSpPr>
        <p:spPr/>
        <p:txBody>
          <a:bodyPr/>
          <a:lstStyle/>
          <a:p>
            <a:r>
              <a:rPr lang="en-US" dirty="0"/>
              <a:t>Njekwa Mukamba</a:t>
            </a:r>
            <a:endParaRPr lang="en-CH" dirty="0"/>
          </a:p>
        </p:txBody>
      </p:sp>
    </p:spTree>
    <p:extLst>
      <p:ext uri="{BB962C8B-B14F-4D97-AF65-F5344CB8AC3E}">
        <p14:creationId xmlns:p14="http://schemas.microsoft.com/office/powerpoint/2010/main" val="3813700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4BEA-1573-D3CD-24AE-EC0CCC202938}"/>
              </a:ext>
            </a:extLst>
          </p:cNvPr>
          <p:cNvSpPr>
            <a:spLocks noGrp="1"/>
          </p:cNvSpPr>
          <p:nvPr>
            <p:ph type="title"/>
          </p:nvPr>
        </p:nvSpPr>
        <p:spPr/>
        <p:txBody>
          <a:bodyPr/>
          <a:lstStyle/>
          <a:p>
            <a:r>
              <a:rPr lang="en-US" sz="6600" dirty="0"/>
              <a:t>Definitions and key terminology of person-centred care</a:t>
            </a:r>
            <a:endParaRPr lang="en-CH" sz="6600" dirty="0"/>
          </a:p>
        </p:txBody>
      </p:sp>
      <p:sp>
        <p:nvSpPr>
          <p:cNvPr id="3" name="Text Placeholder 2">
            <a:extLst>
              <a:ext uri="{FF2B5EF4-FFF2-40B4-BE49-F238E27FC236}">
                <a16:creationId xmlns:a16="http://schemas.microsoft.com/office/drawing/2014/main" id="{E3A1C72D-DB62-6D3A-AB1A-758FD9D28944}"/>
              </a:ext>
            </a:extLst>
          </p:cNvPr>
          <p:cNvSpPr>
            <a:spLocks noGrp="1"/>
          </p:cNvSpPr>
          <p:nvPr>
            <p:ph type="body" sz="quarter" idx="10"/>
          </p:nvPr>
        </p:nvSpPr>
        <p:spPr/>
        <p:txBody>
          <a:bodyPr/>
          <a:lstStyle/>
          <a:p>
            <a:r>
              <a:rPr lang="en-US" dirty="0"/>
              <a:t>Sharon Kruger</a:t>
            </a:r>
            <a:endParaRPr lang="en-CH" dirty="0"/>
          </a:p>
        </p:txBody>
      </p:sp>
    </p:spTree>
    <p:extLst>
      <p:ext uri="{BB962C8B-B14F-4D97-AF65-F5344CB8AC3E}">
        <p14:creationId xmlns:p14="http://schemas.microsoft.com/office/powerpoint/2010/main" val="2396682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C08F-8A38-2E29-951A-A1D9AD542D89}"/>
              </a:ext>
            </a:extLst>
          </p:cNvPr>
          <p:cNvSpPr>
            <a:spLocks noGrp="1"/>
          </p:cNvSpPr>
          <p:nvPr>
            <p:ph type="title"/>
          </p:nvPr>
        </p:nvSpPr>
        <p:spPr>
          <a:xfrm>
            <a:off x="415600" y="122285"/>
            <a:ext cx="11360800" cy="1584204"/>
          </a:xfrm>
        </p:spPr>
        <p:txBody>
          <a:bodyPr>
            <a:noAutofit/>
          </a:bodyPr>
          <a:lstStyle/>
          <a:p>
            <a:pPr>
              <a:lnSpc>
                <a:spcPct val="80000"/>
              </a:lnSpc>
            </a:pPr>
            <a:r>
              <a:rPr lang="en-GB" sz="4000" dirty="0">
                <a:solidFill>
                  <a:srgbClr val="0070C0"/>
                </a:solidFill>
                <a:cs typeface="Calibri"/>
              </a:rPr>
              <a:t>Retention in care: a global challenge for HIV programs</a:t>
            </a:r>
            <a:endParaRPr lang="en-US" sz="4000" dirty="0">
              <a:solidFill>
                <a:srgbClr val="0070C0"/>
              </a:solidFill>
              <a:cs typeface="Calibri"/>
            </a:endParaRPr>
          </a:p>
        </p:txBody>
      </p:sp>
      <p:sp>
        <p:nvSpPr>
          <p:cNvPr id="3" name="Text Placeholder 2">
            <a:extLst>
              <a:ext uri="{FF2B5EF4-FFF2-40B4-BE49-F238E27FC236}">
                <a16:creationId xmlns:a16="http://schemas.microsoft.com/office/drawing/2014/main" id="{F4653EE2-77E5-7D29-BA10-50CEB744171F}"/>
              </a:ext>
            </a:extLst>
          </p:cNvPr>
          <p:cNvSpPr>
            <a:spLocks noGrp="1"/>
          </p:cNvSpPr>
          <p:nvPr>
            <p:ph type="body" idx="1"/>
          </p:nvPr>
        </p:nvSpPr>
        <p:spPr>
          <a:xfrm>
            <a:off x="415600" y="1977771"/>
            <a:ext cx="11360800" cy="3773324"/>
          </a:xfrm>
        </p:spPr>
        <p:txBody>
          <a:bodyPr>
            <a:normAutofit/>
          </a:bodyPr>
          <a:lstStyle/>
          <a:p>
            <a:pPr marL="0" indent="0" algn="ctr">
              <a:lnSpc>
                <a:spcPct val="110000"/>
              </a:lnSpc>
              <a:spcBef>
                <a:spcPts val="800"/>
              </a:spcBef>
              <a:spcAft>
                <a:spcPts val="800"/>
              </a:spcAft>
              <a:buClr>
                <a:schemeClr val="tx1"/>
              </a:buClr>
              <a:buNone/>
            </a:pPr>
            <a:r>
              <a:rPr lang="en-US" sz="3733" i="1" dirty="0"/>
              <a:t>Data suggest that </a:t>
            </a:r>
            <a:r>
              <a:rPr lang="en-US" sz="3733" i="1" u="sng" dirty="0"/>
              <a:t>client-provider interactions </a:t>
            </a:r>
            <a:r>
              <a:rPr lang="en-US" sz="3733" i="1" dirty="0"/>
              <a:t>is an important driver of retention, </a:t>
            </a:r>
            <a:r>
              <a:rPr lang="en-US" sz="3733" i="1" u="sng" dirty="0"/>
              <a:t>but few strategies have been tested that </a:t>
            </a:r>
            <a:r>
              <a:rPr lang="en-US" sz="3733" i="1" dirty="0"/>
              <a:t>empirically evaluate the effects of provider behaviour and client experience on retention in HIV care. </a:t>
            </a:r>
          </a:p>
        </p:txBody>
      </p:sp>
      <p:sp>
        <p:nvSpPr>
          <p:cNvPr id="5" name="TextBox 4">
            <a:extLst>
              <a:ext uri="{FF2B5EF4-FFF2-40B4-BE49-F238E27FC236}">
                <a16:creationId xmlns:a16="http://schemas.microsoft.com/office/drawing/2014/main" id="{C8D8B7D1-B251-D84B-9687-CE0E29161453}"/>
              </a:ext>
            </a:extLst>
          </p:cNvPr>
          <p:cNvSpPr txBox="1"/>
          <p:nvPr/>
        </p:nvSpPr>
        <p:spPr>
          <a:xfrm>
            <a:off x="3164305" y="6243272"/>
            <a:ext cx="9027695" cy="492443"/>
          </a:xfrm>
          <a:prstGeom prst="rect">
            <a:avLst/>
          </a:prstGeom>
          <a:noFill/>
        </p:spPr>
        <p:txBody>
          <a:bodyPr wrap="square" lIns="121920" tIns="60960" rIns="121920" bIns="6096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Mwamba et al., BMJ GH 2018, Sikazwe et al., CID 2021</a:t>
            </a:r>
          </a:p>
        </p:txBody>
      </p:sp>
      <p:pic>
        <p:nvPicPr>
          <p:cNvPr id="4" name="Picture 3" descr="A logo with two people&#10;&#10;Description automatically generated">
            <a:extLst>
              <a:ext uri="{FF2B5EF4-FFF2-40B4-BE49-F238E27FC236}">
                <a16:creationId xmlns:a16="http://schemas.microsoft.com/office/drawing/2014/main" id="{CE17CCD4-C1E7-18E6-1E69-205CD736F19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992634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C3D30F-04EA-A988-9FEE-EF144FCC1C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7073" y="852103"/>
            <a:ext cx="8368644" cy="1419920"/>
          </a:xfrm>
          <a:prstGeom prst="rect">
            <a:avLst/>
          </a:prstGeom>
        </p:spPr>
      </p:pic>
      <p:sp>
        <p:nvSpPr>
          <p:cNvPr id="6" name="Rectangle 5">
            <a:extLst>
              <a:ext uri="{FF2B5EF4-FFF2-40B4-BE49-F238E27FC236}">
                <a16:creationId xmlns:a16="http://schemas.microsoft.com/office/drawing/2014/main" id="{5BEFF38E-1447-4519-228C-93AE3C557035}"/>
              </a:ext>
            </a:extLst>
          </p:cNvPr>
          <p:cNvSpPr/>
          <p:nvPr/>
        </p:nvSpPr>
        <p:spPr>
          <a:xfrm>
            <a:off x="425902" y="206165"/>
            <a:ext cx="11381445" cy="2031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sp>
        <p:nvSpPr>
          <p:cNvPr id="7" name="Content Placeholder 4">
            <a:extLst>
              <a:ext uri="{FF2B5EF4-FFF2-40B4-BE49-F238E27FC236}">
                <a16:creationId xmlns:a16="http://schemas.microsoft.com/office/drawing/2014/main" id="{9271987A-44EE-730E-4609-1CC5CAABB231}"/>
              </a:ext>
            </a:extLst>
          </p:cNvPr>
          <p:cNvSpPr txBox="1">
            <a:spLocks/>
          </p:cNvSpPr>
          <p:nvPr/>
        </p:nvSpPr>
        <p:spPr>
          <a:xfrm>
            <a:off x="8395211" y="3174339"/>
            <a:ext cx="3139575" cy="2183019"/>
          </a:xfrm>
          <a:prstGeom prst="rect">
            <a:avLst/>
          </a:prstGeom>
          <a:noFill/>
          <a:ln w="28575">
            <a:solidFill>
              <a:srgbClr val="FF0000"/>
            </a:solidFill>
          </a:ln>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Pts val="1800"/>
              <a:buFont typeface="Arial"/>
              <a:buNone/>
              <a:tabLst/>
              <a:defRPr/>
            </a:pPr>
            <a:r>
              <a:rPr kumimoji="0" lang="en-GB" sz="2667" b="1" i="0" u="none" strike="noStrike" kern="1200" cap="none" spc="0" normalizeH="0" baseline="0" noProof="0" dirty="0">
                <a:ln>
                  <a:noFill/>
                </a:ln>
                <a:solidFill>
                  <a:srgbClr val="000000"/>
                </a:solidFill>
                <a:effectLst/>
                <a:uLnTx/>
                <a:uFillTx/>
                <a:latin typeface="Verdana"/>
                <a:cs typeface="Arial"/>
                <a:sym typeface="Arial"/>
              </a:rPr>
              <a:t>Clients willing to travel up to 45 km for “kind” health care workers   </a:t>
            </a:r>
          </a:p>
          <a:p>
            <a:pPr marL="0" marR="0" lvl="1" indent="0" algn="l" defTabSz="914400" rtl="0" eaLnBrk="1" fontAlgn="auto" latinLnBrk="0" hangingPunct="1">
              <a:lnSpc>
                <a:spcPct val="115000"/>
              </a:lnSpc>
              <a:spcBef>
                <a:spcPts val="0"/>
              </a:spcBef>
              <a:spcAft>
                <a:spcPts val="0"/>
              </a:spcAft>
              <a:buClr>
                <a:srgbClr val="000000"/>
              </a:buClr>
              <a:buSzPct val="50000"/>
              <a:buFont typeface="Arial"/>
              <a:buNone/>
              <a:tabLst/>
              <a:defRPr/>
            </a:pPr>
            <a:endParaRPr kumimoji="0" lang="en-GB" sz="1200" b="0" i="0" u="none" strike="noStrike" kern="1200" cap="none" spc="0" normalizeH="0" baseline="0" noProof="0" dirty="0">
              <a:ln>
                <a:noFill/>
              </a:ln>
              <a:solidFill>
                <a:srgbClr val="000000"/>
              </a:solidFill>
              <a:effectLst/>
              <a:uLnTx/>
              <a:uFillTx/>
              <a:latin typeface="Arial"/>
              <a:cs typeface="Arial"/>
              <a:sym typeface="Arial"/>
            </a:endParaRPr>
          </a:p>
          <a:p>
            <a:pPr marL="0" marR="0" lvl="1" indent="0" algn="l" defTabSz="914400" rtl="0" eaLnBrk="1" fontAlgn="auto" latinLnBrk="0" hangingPunct="1">
              <a:lnSpc>
                <a:spcPct val="115000"/>
              </a:lnSpc>
              <a:spcBef>
                <a:spcPts val="0"/>
              </a:spcBef>
              <a:spcAft>
                <a:spcPts val="0"/>
              </a:spcAft>
              <a:buClr>
                <a:srgbClr val="000000"/>
              </a:buClr>
              <a:buSzPct val="50000"/>
              <a:buFont typeface="Arial"/>
              <a:buNone/>
              <a:tabLst/>
              <a:defRPr/>
            </a:pPr>
            <a:endParaRPr kumimoji="0" lang="en-GB" sz="12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E1144521-6C2D-D5DD-E70C-CCC100AF4F0F}"/>
              </a:ext>
            </a:extLst>
          </p:cNvPr>
          <p:cNvPicPr>
            <a:picLocks noChangeAspect="1"/>
          </p:cNvPicPr>
          <p:nvPr/>
        </p:nvPicPr>
        <p:blipFill>
          <a:blip r:embed="rId4"/>
          <a:stretch>
            <a:fillRect/>
          </a:stretch>
        </p:blipFill>
        <p:spPr>
          <a:xfrm>
            <a:off x="456595" y="216800"/>
            <a:ext cx="11350752" cy="581328"/>
          </a:xfrm>
          <a:prstGeom prst="rect">
            <a:avLst/>
          </a:prstGeom>
        </p:spPr>
      </p:pic>
      <p:pic>
        <p:nvPicPr>
          <p:cNvPr id="11" name="Picture 10" descr="Chart, box and whisker chart&#10;&#10;Description automatically generated">
            <a:extLst>
              <a:ext uri="{FF2B5EF4-FFF2-40B4-BE49-F238E27FC236}">
                <a16:creationId xmlns:a16="http://schemas.microsoft.com/office/drawing/2014/main" id="{4FEC78AA-86AE-F81C-CFCE-D4BB59F39F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596" y="2272023"/>
            <a:ext cx="7183905" cy="4393591"/>
          </a:xfrm>
          <a:prstGeom prst="rect">
            <a:avLst/>
          </a:prstGeom>
        </p:spPr>
      </p:pic>
      <p:sp>
        <p:nvSpPr>
          <p:cNvPr id="4" name="TextBox 3">
            <a:extLst>
              <a:ext uri="{FF2B5EF4-FFF2-40B4-BE49-F238E27FC236}">
                <a16:creationId xmlns:a16="http://schemas.microsoft.com/office/drawing/2014/main" id="{79F37559-EE85-FD81-2714-5507FE7E5441}"/>
              </a:ext>
            </a:extLst>
          </p:cNvPr>
          <p:cNvSpPr txBox="1"/>
          <p:nvPr/>
        </p:nvSpPr>
        <p:spPr>
          <a:xfrm>
            <a:off x="6921230" y="6150896"/>
            <a:ext cx="5270770" cy="492443"/>
          </a:xfrm>
          <a:prstGeom prst="rect">
            <a:avLst/>
          </a:prstGeom>
          <a:noFill/>
        </p:spPr>
        <p:txBody>
          <a:bodyPr wrap="square" lIns="121920" tIns="60960" rIns="121920" bIns="6096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Zanolini et al., PLoS Med 2018</a:t>
            </a:r>
          </a:p>
        </p:txBody>
      </p:sp>
    </p:spTree>
    <p:extLst>
      <p:ext uri="{BB962C8B-B14F-4D97-AF65-F5344CB8AC3E}">
        <p14:creationId xmlns:p14="http://schemas.microsoft.com/office/powerpoint/2010/main" val="318833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27591" y="1179638"/>
          <a:ext cx="6775727" cy="521495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1150931" y="81508"/>
            <a:ext cx="10913478" cy="1535671"/>
          </a:xfrm>
        </p:spPr>
        <p:txBody>
          <a:bodyPr anchor="ctr">
            <a:noAutofit/>
          </a:bodyPr>
          <a:lstStyle/>
          <a:p>
            <a:r>
              <a:rPr lang="en-US" sz="4000" dirty="0">
                <a:solidFill>
                  <a:srgbClr val="0070C0"/>
                </a:solidFill>
              </a:rPr>
              <a:t>What would it take to return to clinic? (N=603)</a:t>
            </a:r>
          </a:p>
        </p:txBody>
      </p:sp>
      <p:sp>
        <p:nvSpPr>
          <p:cNvPr id="5" name="TextBox 4"/>
          <p:cNvSpPr txBox="1"/>
          <p:nvPr/>
        </p:nvSpPr>
        <p:spPr>
          <a:xfrm>
            <a:off x="7373352" y="1523725"/>
            <a:ext cx="4606133"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Public health: priority setting is necessary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Focus facility efforts on </a:t>
            </a:r>
            <a:r>
              <a:rPr kumimoji="0" lang="en-US" sz="1600" b="0" i="1" u="sng" strike="noStrike" kern="1200" cap="none" spc="0" normalizeH="0" baseline="0" noProof="0" dirty="0">
                <a:ln>
                  <a:noFill/>
                </a:ln>
                <a:solidFill>
                  <a:srgbClr val="000000"/>
                </a:solidFill>
                <a:effectLst/>
                <a:uLnTx/>
                <a:uFillTx/>
                <a:latin typeface="Verdana"/>
                <a:ea typeface="+mn-ea"/>
                <a:cs typeface="+mn-cs"/>
              </a:rPr>
              <a:t>prevailing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 barriers</a:t>
            </a:r>
            <a:endParaRPr kumimoji="0" lang="en-US" sz="1600" b="0" i="1" u="sng"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679347" y="2980268"/>
            <a:ext cx="35413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a:ea typeface="+mn-ea"/>
                <a:cs typeface="+mn-cs"/>
              </a:rPr>
              <a:t>Prioritize addressing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a:ea typeface="+mn-ea"/>
                <a:cs typeface="+mn-cs"/>
              </a:rPr>
              <a:t>psychosocial problems</a:t>
            </a:r>
          </a:p>
        </p:txBody>
      </p:sp>
      <p:sp>
        <p:nvSpPr>
          <p:cNvPr id="9" name="Oval 8"/>
          <p:cNvSpPr/>
          <p:nvPr/>
        </p:nvSpPr>
        <p:spPr>
          <a:xfrm>
            <a:off x="6679184" y="233341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cxnSp>
        <p:nvCxnSpPr>
          <p:cNvPr id="11" name="Elbow Connector 10"/>
          <p:cNvCxnSpPr>
            <a:cxnSpLocks/>
            <a:stCxn id="6" idx="1"/>
            <a:endCxn id="9" idx="6"/>
          </p:cNvCxnSpPr>
          <p:nvPr/>
        </p:nvCxnSpPr>
        <p:spPr>
          <a:xfrm rot="10800000">
            <a:off x="6770625" y="2379133"/>
            <a:ext cx="908723" cy="95507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40999" y="4662888"/>
            <a:ext cx="3307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a:ea typeface="+mn-ea"/>
                <a:cs typeface="+mn-cs"/>
              </a:rPr>
              <a:t>Prioritize addressing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a:ea typeface="+mn-ea"/>
                <a:cs typeface="+mn-cs"/>
              </a:rPr>
              <a:t>clinic based problems</a:t>
            </a:r>
          </a:p>
        </p:txBody>
      </p:sp>
      <p:sp>
        <p:nvSpPr>
          <p:cNvPr id="13" name="Oval 12"/>
          <p:cNvSpPr/>
          <p:nvPr/>
        </p:nvSpPr>
        <p:spPr>
          <a:xfrm>
            <a:off x="6650244" y="558692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cxnSp>
        <p:nvCxnSpPr>
          <p:cNvPr id="14" name="Elbow Connector 13"/>
          <p:cNvCxnSpPr>
            <a:stCxn id="12" idx="1"/>
            <a:endCxn id="13" idx="6"/>
          </p:cNvCxnSpPr>
          <p:nvPr/>
        </p:nvCxnSpPr>
        <p:spPr>
          <a:xfrm rot="10800000" flipV="1">
            <a:off x="6741685" y="5016831"/>
            <a:ext cx="999315" cy="61581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643A8E-8144-824A-8911-E5AC534EF3B9}"/>
              </a:ext>
            </a:extLst>
          </p:cNvPr>
          <p:cNvSpPr txBox="1"/>
          <p:nvPr/>
        </p:nvSpPr>
        <p:spPr>
          <a:xfrm>
            <a:off x="127591" y="6406595"/>
            <a:ext cx="7994480" cy="58496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000000"/>
                </a:solidFill>
                <a:effectLst/>
                <a:uLnTx/>
                <a:uFillTx/>
                <a:latin typeface="Verdana"/>
                <a:ea typeface="+mn-ea"/>
                <a:cs typeface="+mn-cs"/>
              </a:rPr>
              <a:t>Izukanji</a:t>
            </a:r>
            <a:r>
              <a:rPr kumimoji="0" lang="en-US" sz="1067" b="0" i="0" u="none" strike="noStrike" kern="1200" cap="none" spc="0" normalizeH="0" baseline="0" noProof="0" dirty="0">
                <a:ln>
                  <a:noFill/>
                </a:ln>
                <a:solidFill>
                  <a:srgbClr val="000000"/>
                </a:solidFill>
                <a:effectLst/>
                <a:uLnTx/>
                <a:uFillTx/>
                <a:latin typeface="Verdana"/>
                <a:ea typeface="+mn-ea"/>
                <a:cs typeface="+mn-cs"/>
              </a:rPr>
              <a:t> </a:t>
            </a:r>
            <a:r>
              <a:rPr kumimoji="0" lang="en-US" sz="1067" b="0" i="0" u="none" strike="noStrike" kern="1200" cap="none" spc="0" normalizeH="0" baseline="0" noProof="0" dirty="0" err="1">
                <a:ln>
                  <a:noFill/>
                </a:ln>
                <a:solidFill>
                  <a:srgbClr val="000000"/>
                </a:solidFill>
                <a:effectLst/>
                <a:uLnTx/>
                <a:uFillTx/>
                <a:latin typeface="Verdana"/>
                <a:ea typeface="+mn-ea"/>
                <a:cs typeface="+mn-cs"/>
              </a:rPr>
              <a:t>Sikazwe</a:t>
            </a:r>
            <a:r>
              <a:rPr kumimoji="0" lang="en-US" sz="1067" b="0" i="0" u="none" strike="noStrike" kern="1200" cap="none" spc="0" normalizeH="0" baseline="0" noProof="0" dirty="0">
                <a:ln>
                  <a:noFill/>
                </a:ln>
                <a:solidFill>
                  <a:srgbClr val="000000"/>
                </a:solidFill>
                <a:effectLst/>
                <a:uLnTx/>
                <a:uFillTx/>
                <a:latin typeface="Verdana"/>
                <a:ea typeface="+mn-ea"/>
                <a:cs typeface="+mn-cs"/>
              </a:rPr>
              <a:t> et al Patient-reported Reasons for Stopping Care or Switching Clinics in Zambia: A Multisite, Regionally Representative Estimate Using a Multistage Sampling-based Approach in Zambia </a:t>
            </a:r>
            <a:r>
              <a:rPr kumimoji="0" lang="en-US" sz="1067" b="0" i="1" u="none" strike="noStrike" kern="1200" cap="none" spc="0" normalizeH="0" baseline="0" noProof="0" dirty="0">
                <a:ln>
                  <a:noFill/>
                </a:ln>
                <a:solidFill>
                  <a:srgbClr val="000000"/>
                </a:solidFill>
                <a:effectLst/>
                <a:uLnTx/>
                <a:uFillTx/>
                <a:latin typeface="Verdana"/>
                <a:ea typeface="+mn-ea"/>
                <a:cs typeface="+mn-cs"/>
              </a:rPr>
              <a:t>Clinical Infectious Diseases</a:t>
            </a:r>
            <a:r>
              <a:rPr kumimoji="0" lang="en-US" sz="1067" b="0" i="0" u="none" strike="noStrike" kern="1200" cap="none" spc="0" normalizeH="0" baseline="0" noProof="0" dirty="0">
                <a:ln>
                  <a:noFill/>
                </a:ln>
                <a:solidFill>
                  <a:srgbClr val="000000"/>
                </a:solidFill>
                <a:effectLst/>
                <a:uLnTx/>
                <a:uFillTx/>
                <a:latin typeface="Verdana"/>
                <a:ea typeface="+mn-ea"/>
                <a:cs typeface="+mn-cs"/>
              </a:rPr>
              <a:t>, 2021.</a:t>
            </a:r>
          </a:p>
        </p:txBody>
      </p:sp>
      <p:pic>
        <p:nvPicPr>
          <p:cNvPr id="2" name="Picture 1" descr="A logo with two people&#10;&#10;Description automatically generated">
            <a:extLst>
              <a:ext uri="{FF2B5EF4-FFF2-40B4-BE49-F238E27FC236}">
                <a16:creationId xmlns:a16="http://schemas.microsoft.com/office/drawing/2014/main" id="{DF668757-BD02-6616-B44C-6320A2DD0AE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861525" y="6281372"/>
            <a:ext cx="3330475" cy="576628"/>
          </a:xfrm>
          <a:prstGeom prst="rect">
            <a:avLst/>
          </a:prstGeom>
          <a:noFill/>
          <a:ln>
            <a:noFill/>
          </a:ln>
        </p:spPr>
      </p:pic>
    </p:spTree>
    <p:extLst>
      <p:ext uri="{BB962C8B-B14F-4D97-AF65-F5344CB8AC3E}">
        <p14:creationId xmlns:p14="http://schemas.microsoft.com/office/powerpoint/2010/main" val="3924274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214" y="337157"/>
            <a:ext cx="11152096" cy="1057835"/>
          </a:xfrm>
        </p:spPr>
        <p:txBody>
          <a:bodyPr>
            <a:normAutofit fontScale="90000"/>
          </a:bodyPr>
          <a:lstStyle/>
          <a:p>
            <a:r>
              <a:rPr lang="en-US" sz="4000" dirty="0">
                <a:solidFill>
                  <a:srgbClr val="0070C0"/>
                </a:solidFill>
                <a:cs typeface="Arial" panose="020B0604020202020204" pitchFamily="34" charset="0"/>
              </a:rPr>
              <a:t>Definition of Person-Centered Care (PCC) </a:t>
            </a:r>
          </a:p>
        </p:txBody>
      </p:sp>
      <p:sp>
        <p:nvSpPr>
          <p:cNvPr id="3" name="Content Placeholder 2"/>
          <p:cNvSpPr>
            <a:spLocks noGrp="1"/>
          </p:cNvSpPr>
          <p:nvPr>
            <p:ph idx="1"/>
          </p:nvPr>
        </p:nvSpPr>
        <p:spPr>
          <a:xfrm>
            <a:off x="1237135" y="2108200"/>
            <a:ext cx="10058399" cy="3251200"/>
          </a:xfrm>
        </p:spPr>
        <p:txBody>
          <a:bodyPr vert="horz" lIns="121920" tIns="60960" rIns="121920" bIns="60960" rtlCol="0" anchor="t" anchorCtr="0">
            <a:noAutofit/>
          </a:bodyPr>
          <a:lstStyle/>
          <a:p>
            <a:pPr marL="0" indent="0" algn="ctr">
              <a:buNone/>
            </a:pPr>
            <a:r>
              <a:rPr lang="en-US" sz="3733" dirty="0">
                <a:latin typeface="Arial" panose="020B0604020202020204" pitchFamily="34" charset="0"/>
                <a:cs typeface="Arial" panose="020B0604020202020204" pitchFamily="34" charset="0"/>
              </a:rPr>
              <a:t>Treating people who use health and social services as </a:t>
            </a:r>
            <a:r>
              <a:rPr lang="en-US" sz="3733" u="sng" dirty="0">
                <a:latin typeface="Arial" panose="020B0604020202020204" pitchFamily="34" charset="0"/>
                <a:cs typeface="Arial" panose="020B0604020202020204" pitchFamily="34" charset="0"/>
              </a:rPr>
              <a:t>equal partners in planning, developing and monitoring care</a:t>
            </a:r>
            <a:r>
              <a:rPr lang="en-US" sz="3733" dirty="0">
                <a:latin typeface="Arial" panose="020B0604020202020204" pitchFamily="34" charset="0"/>
                <a:cs typeface="Arial" panose="020B0604020202020204" pitchFamily="34" charset="0"/>
              </a:rPr>
              <a:t> to make sure care services meet</a:t>
            </a:r>
          </a:p>
          <a:p>
            <a:pPr marL="0" indent="0" algn="ctr">
              <a:buNone/>
            </a:pPr>
            <a:r>
              <a:rPr lang="en-US" sz="3733" dirty="0">
                <a:latin typeface="Arial" panose="020B0604020202020204" pitchFamily="34" charset="0"/>
                <a:cs typeface="Arial" panose="020B0604020202020204" pitchFamily="34" charset="0"/>
              </a:rPr>
              <a:t>their needs.</a:t>
            </a:r>
          </a:p>
        </p:txBody>
      </p:sp>
      <p:pic>
        <p:nvPicPr>
          <p:cNvPr id="5" name="Picture 4" descr="A logo with two people&#10;&#10;Description automatically generated">
            <a:extLst>
              <a:ext uri="{FF2B5EF4-FFF2-40B4-BE49-F238E27FC236}">
                <a16:creationId xmlns:a16="http://schemas.microsoft.com/office/drawing/2014/main" id="{492A7778-C509-E3FD-AD72-674A522DFB9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542833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7B6EDF-0490-F4B6-5F98-14DF65044415}"/>
              </a:ext>
            </a:extLst>
          </p:cNvPr>
          <p:cNvSpPr>
            <a:spLocks noGrp="1"/>
          </p:cNvSpPr>
          <p:nvPr>
            <p:ph type="title"/>
          </p:nvPr>
        </p:nvSpPr>
        <p:spPr>
          <a:xfrm>
            <a:off x="1384114" y="96117"/>
            <a:ext cx="8575163" cy="893972"/>
          </a:xfrm>
        </p:spPr>
        <p:txBody>
          <a:bodyPr/>
          <a:lstStyle/>
          <a:p>
            <a:r>
              <a:rPr lang="en-US" sz="4000" dirty="0">
                <a:solidFill>
                  <a:srgbClr val="0070C0"/>
                </a:solidFill>
              </a:rPr>
              <a:t>Person-Centred Care Trial</a:t>
            </a:r>
          </a:p>
        </p:txBody>
      </p:sp>
      <p:sp>
        <p:nvSpPr>
          <p:cNvPr id="5" name="Rectangle 4">
            <a:extLst>
              <a:ext uri="{FF2B5EF4-FFF2-40B4-BE49-F238E27FC236}">
                <a16:creationId xmlns:a16="http://schemas.microsoft.com/office/drawing/2014/main" id="{ADD073D8-9731-1BFC-E568-1121979901CC}"/>
              </a:ext>
            </a:extLst>
          </p:cNvPr>
          <p:cNvSpPr/>
          <p:nvPr/>
        </p:nvSpPr>
        <p:spPr>
          <a:xfrm>
            <a:off x="9803359" y="1105786"/>
            <a:ext cx="2041451" cy="4190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rPr>
              <a:t>Service delivery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rPr>
              <a:t>Client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rPr>
              <a:t>Client retention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rPr>
              <a:t>Client clinical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lumMod val="65000"/>
                    <a:lumOff val="35000"/>
                  </a:srgbClr>
                </a:solidFill>
                <a:effectLst/>
                <a:uLnTx/>
                <a:uFillTx/>
                <a:latin typeface="Verdana"/>
                <a:ea typeface="+mn-ea"/>
                <a:cs typeface="+mn-cs"/>
              </a:rPr>
              <a:t>Provider experience</a:t>
            </a:r>
          </a:p>
        </p:txBody>
      </p:sp>
      <p:sp>
        <p:nvSpPr>
          <p:cNvPr id="6" name="Arrow: Right 5">
            <a:extLst>
              <a:ext uri="{FF2B5EF4-FFF2-40B4-BE49-F238E27FC236}">
                <a16:creationId xmlns:a16="http://schemas.microsoft.com/office/drawing/2014/main" id="{CEA4EF41-7487-C6B7-2874-E2F69D2690F1}"/>
              </a:ext>
            </a:extLst>
          </p:cNvPr>
          <p:cNvSpPr/>
          <p:nvPr/>
        </p:nvSpPr>
        <p:spPr>
          <a:xfrm>
            <a:off x="8847246" y="2917972"/>
            <a:ext cx="784624" cy="61137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Content Placeholder 1">
            <a:extLst>
              <a:ext uri="{FF2B5EF4-FFF2-40B4-BE49-F238E27FC236}">
                <a16:creationId xmlns:a16="http://schemas.microsoft.com/office/drawing/2014/main" id="{0692DE7B-DE39-1367-98BA-8335451709F7}"/>
              </a:ext>
            </a:extLst>
          </p:cNvPr>
          <p:cNvSpPr txBox="1">
            <a:spLocks/>
          </p:cNvSpPr>
          <p:nvPr/>
        </p:nvSpPr>
        <p:spPr>
          <a:xfrm>
            <a:off x="442917" y="4976812"/>
            <a:ext cx="11306175" cy="132829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00"/>
                </a:solidFill>
                <a:effectLst/>
                <a:uLnTx/>
                <a:uFillTx/>
                <a:latin typeface="Verdana"/>
                <a:ea typeface="+mn-ea"/>
                <a:cs typeface="+mn-cs"/>
              </a:rPr>
              <a:t>Summary Trial Results</a:t>
            </a:r>
            <a:r>
              <a:rPr kumimoji="0" lang="en-US" sz="2000" b="0" i="0" u="none" strike="noStrike" kern="1200" cap="none" spc="0" normalizeH="0" baseline="0" noProof="0" dirty="0">
                <a:ln>
                  <a:noFill/>
                </a:ln>
                <a:solidFill>
                  <a:srgbClr val="000000"/>
                </a:solidFill>
                <a:effectLst/>
                <a:uLnTx/>
                <a:uFillTx/>
                <a:latin typeface="Verdana"/>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a:ea typeface="+mn-ea"/>
                <a:cs typeface="+mn-cs"/>
              </a:rPr>
              <a:t>70% reduction in HIV care visits with a bad experience and 56,000 visits with bad experience averted during the intervention period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a:ea typeface="+mn-ea"/>
                <a:cs typeface="+mn-cs"/>
              </a:rPr>
              <a:t>Qualitatively improved inter-personal dynamics between clients and providers </a:t>
            </a:r>
          </a:p>
        </p:txBody>
      </p:sp>
      <p:sp>
        <p:nvSpPr>
          <p:cNvPr id="9" name="TextBox 8">
            <a:extLst>
              <a:ext uri="{FF2B5EF4-FFF2-40B4-BE49-F238E27FC236}">
                <a16:creationId xmlns:a16="http://schemas.microsoft.com/office/drawing/2014/main" id="{F7359863-C9BD-AB1A-B932-7EC97EB74814}"/>
              </a:ext>
            </a:extLst>
          </p:cNvPr>
          <p:cNvSpPr txBox="1"/>
          <p:nvPr/>
        </p:nvSpPr>
        <p:spPr>
          <a:xfrm>
            <a:off x="4897472" y="1448991"/>
            <a:ext cx="2881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65000"/>
                    <a:lumOff val="35000"/>
                  </a:srgbClr>
                </a:solidFill>
                <a:effectLst/>
                <a:uLnTx/>
                <a:uFillTx/>
                <a:latin typeface="Verdana"/>
                <a:ea typeface="+mn-ea"/>
                <a:cs typeface="+mn-cs"/>
              </a:rPr>
              <a:t>Trialed Intervention</a:t>
            </a:r>
          </a:p>
        </p:txBody>
      </p:sp>
      <p:sp>
        <p:nvSpPr>
          <p:cNvPr id="10" name="TextBox 9">
            <a:extLst>
              <a:ext uri="{FF2B5EF4-FFF2-40B4-BE49-F238E27FC236}">
                <a16:creationId xmlns:a16="http://schemas.microsoft.com/office/drawing/2014/main" id="{606D13B8-91E8-1238-2FC9-14DE6C88E098}"/>
              </a:ext>
            </a:extLst>
          </p:cNvPr>
          <p:cNvSpPr txBox="1"/>
          <p:nvPr/>
        </p:nvSpPr>
        <p:spPr>
          <a:xfrm>
            <a:off x="9959277" y="742961"/>
            <a:ext cx="1789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3B4F">
                    <a:lumMod val="75000"/>
                  </a:srgbClr>
                </a:solidFill>
                <a:effectLst/>
                <a:uLnTx/>
                <a:uFillTx/>
                <a:latin typeface="Verdana"/>
                <a:ea typeface="+mn-ea"/>
                <a:cs typeface="+mn-cs"/>
              </a:rPr>
              <a:t>Outcomes</a:t>
            </a:r>
          </a:p>
        </p:txBody>
      </p:sp>
      <p:sp>
        <p:nvSpPr>
          <p:cNvPr id="11" name="TextBox 10">
            <a:extLst>
              <a:ext uri="{FF2B5EF4-FFF2-40B4-BE49-F238E27FC236}">
                <a16:creationId xmlns:a16="http://schemas.microsoft.com/office/drawing/2014/main" id="{8F3C5561-2003-21CF-96DF-36A1A25ABABE}"/>
              </a:ext>
            </a:extLst>
          </p:cNvPr>
          <p:cNvSpPr txBox="1"/>
          <p:nvPr/>
        </p:nvSpPr>
        <p:spPr>
          <a:xfrm>
            <a:off x="577381" y="1480623"/>
            <a:ext cx="23784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65000"/>
                    <a:lumOff val="35000"/>
                  </a:srgbClr>
                </a:solidFill>
                <a:effectLst/>
                <a:uLnTx/>
                <a:uFillTx/>
                <a:latin typeface="Verdana"/>
                <a:ea typeface="+mn-ea"/>
                <a:cs typeface="+mn-cs"/>
              </a:rPr>
              <a:t>Formative Phase</a:t>
            </a:r>
          </a:p>
        </p:txBody>
      </p:sp>
      <p:pic>
        <p:nvPicPr>
          <p:cNvPr id="14" name="Graphic 13" descr="Group brainstorm with solid fill">
            <a:extLst>
              <a:ext uri="{FF2B5EF4-FFF2-40B4-BE49-F238E27FC236}">
                <a16:creationId xmlns:a16="http://schemas.microsoft.com/office/drawing/2014/main" id="{E2AA0801-941F-FFEA-6D8A-E981685D73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648" y="1951608"/>
            <a:ext cx="1272050" cy="1272050"/>
          </a:xfrm>
          <a:prstGeom prst="rect">
            <a:avLst/>
          </a:prstGeom>
        </p:spPr>
      </p:pic>
      <p:sp>
        <p:nvSpPr>
          <p:cNvPr id="15" name="TextBox 14">
            <a:extLst>
              <a:ext uri="{FF2B5EF4-FFF2-40B4-BE49-F238E27FC236}">
                <a16:creationId xmlns:a16="http://schemas.microsoft.com/office/drawing/2014/main" id="{AE4BDC86-69FA-FA5E-EF47-0D0959209E3B}"/>
              </a:ext>
            </a:extLst>
          </p:cNvPr>
          <p:cNvSpPr txBox="1"/>
          <p:nvPr/>
        </p:nvSpPr>
        <p:spPr>
          <a:xfrm>
            <a:off x="238489" y="3325311"/>
            <a:ext cx="292178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13B4F">
                    <a:lumMod val="75000"/>
                  </a:srgbClr>
                </a:solidFill>
                <a:effectLst/>
                <a:uLnTx/>
                <a:uFillTx/>
                <a:latin typeface="Verdana"/>
                <a:ea typeface="+mn-ea"/>
                <a:cs typeface="+mn-cs"/>
              </a:rPr>
              <a:t>Theory of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13B4F">
                    <a:lumMod val="75000"/>
                  </a:srgbClr>
                </a:solidFill>
                <a:effectLst/>
                <a:uLnTx/>
                <a:uFillTx/>
                <a:latin typeface="Verdana"/>
                <a:ea typeface="+mn-ea"/>
                <a:cs typeface="+mn-cs"/>
              </a:rPr>
              <a:t>Qualitative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13B4F">
                    <a:lumMod val="75000"/>
                  </a:srgbClr>
                </a:solidFill>
                <a:effectLst/>
                <a:uLnTx/>
                <a:uFillTx/>
                <a:latin typeface="Verdana"/>
                <a:ea typeface="+mn-ea"/>
                <a:cs typeface="+mn-cs"/>
              </a:rPr>
              <a:t>Human-</a:t>
            </a:r>
            <a:r>
              <a:rPr kumimoji="0" lang="en-US" sz="1800" b="1" i="0" u="none" strike="noStrike" kern="1200" cap="none" spc="0" normalizeH="0" baseline="0" noProof="0" dirty="0" err="1">
                <a:ln>
                  <a:noFill/>
                </a:ln>
                <a:solidFill>
                  <a:srgbClr val="013B4F">
                    <a:lumMod val="75000"/>
                  </a:srgbClr>
                </a:solidFill>
                <a:effectLst/>
                <a:uLnTx/>
                <a:uFillTx/>
                <a:latin typeface="Verdana"/>
                <a:ea typeface="+mn-ea"/>
                <a:cs typeface="+mn-cs"/>
              </a:rPr>
              <a:t>centred</a:t>
            </a:r>
            <a:r>
              <a:rPr kumimoji="0" lang="en-US" sz="1800" b="1" i="0" u="none" strike="noStrike" kern="1200" cap="none" spc="0" normalizeH="0" baseline="0" noProof="0" dirty="0">
                <a:ln>
                  <a:noFill/>
                </a:ln>
                <a:solidFill>
                  <a:srgbClr val="013B4F">
                    <a:lumMod val="75000"/>
                  </a:srgbClr>
                </a:solidFill>
                <a:effectLst/>
                <a:uLnTx/>
                <a:uFillTx/>
                <a:latin typeface="Verdana"/>
                <a:ea typeface="+mn-ea"/>
                <a:cs typeface="+mn-cs"/>
              </a:rPr>
              <a:t> design</a:t>
            </a:r>
          </a:p>
        </p:txBody>
      </p:sp>
      <p:sp>
        <p:nvSpPr>
          <p:cNvPr id="16" name="Right Brace 15">
            <a:extLst>
              <a:ext uri="{FF2B5EF4-FFF2-40B4-BE49-F238E27FC236}">
                <a16:creationId xmlns:a16="http://schemas.microsoft.com/office/drawing/2014/main" id="{892B4731-E0F3-51DE-48CE-8B72F41FE45D}"/>
              </a:ext>
            </a:extLst>
          </p:cNvPr>
          <p:cNvSpPr/>
          <p:nvPr/>
        </p:nvSpPr>
        <p:spPr>
          <a:xfrm>
            <a:off x="2883070" y="1818323"/>
            <a:ext cx="408856" cy="274548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pic>
        <p:nvPicPr>
          <p:cNvPr id="4098" name="Picture 2">
            <a:extLst>
              <a:ext uri="{FF2B5EF4-FFF2-40B4-BE49-F238E27FC236}">
                <a16:creationId xmlns:a16="http://schemas.microsoft.com/office/drawing/2014/main" id="{54597C9D-7B8E-BEFF-A413-B757DEB9ECF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07555" y="2190569"/>
            <a:ext cx="5208043" cy="24768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two people&#10;&#10;Description automatically generated">
            <a:extLst>
              <a:ext uri="{FF2B5EF4-FFF2-40B4-BE49-F238E27FC236}">
                <a16:creationId xmlns:a16="http://schemas.microsoft.com/office/drawing/2014/main" id="{2FE0869C-3206-670C-2877-C237895F2C7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4458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p:bldP spid="11" grpId="0"/>
      <p:bldP spid="15" grpId="0"/>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5EAB-EE09-874E-B954-E4F671222DC2}"/>
              </a:ext>
            </a:extLst>
          </p:cNvPr>
          <p:cNvSpPr>
            <a:spLocks noGrp="1"/>
          </p:cNvSpPr>
          <p:nvPr>
            <p:ph type="ctrTitle"/>
          </p:nvPr>
        </p:nvSpPr>
        <p:spPr>
          <a:xfrm>
            <a:off x="663290" y="490318"/>
            <a:ext cx="11006085" cy="4638148"/>
          </a:xfrm>
        </p:spPr>
        <p:txBody>
          <a:bodyPr>
            <a:normAutofit fontScale="90000"/>
          </a:bodyPr>
          <a:lstStyle/>
          <a:p>
            <a:r>
              <a:rPr lang="en-US" sz="5333" u="sng" dirty="0">
                <a:solidFill>
                  <a:srgbClr val="0070C0"/>
                </a:solidFill>
              </a:rPr>
              <a:t>Beyond PCC Trial</a:t>
            </a:r>
            <a:r>
              <a:rPr lang="en-US" sz="5333" dirty="0">
                <a:solidFill>
                  <a:srgbClr val="0070C0"/>
                </a:solidFill>
              </a:rPr>
              <a:t>: Strengthening </a:t>
            </a:r>
            <a:br>
              <a:rPr lang="en-US" sz="5333" dirty="0">
                <a:solidFill>
                  <a:srgbClr val="0070C0"/>
                </a:solidFill>
              </a:rPr>
            </a:br>
            <a:r>
              <a:rPr lang="en-US" sz="5333" dirty="0">
                <a:solidFill>
                  <a:srgbClr val="0070C0"/>
                </a:solidFill>
              </a:rPr>
              <a:t>Quality Improvement through </a:t>
            </a:r>
            <a:br>
              <a:rPr lang="en-US" sz="5333" dirty="0">
                <a:solidFill>
                  <a:srgbClr val="0070C0"/>
                </a:solidFill>
              </a:rPr>
            </a:br>
            <a:r>
              <a:rPr lang="en-US" sz="5333" dirty="0">
                <a:solidFill>
                  <a:srgbClr val="0070C0"/>
                </a:solidFill>
              </a:rPr>
              <a:t>Person- Centred Care Approaches.</a:t>
            </a:r>
            <a:br>
              <a:rPr lang="en-US" sz="5333" dirty="0">
                <a:solidFill>
                  <a:srgbClr val="0070C0"/>
                </a:solidFill>
              </a:rPr>
            </a:br>
            <a:r>
              <a:rPr lang="en-US" sz="5333" dirty="0">
                <a:solidFill>
                  <a:srgbClr val="0070C0"/>
                </a:solidFill>
              </a:rPr>
              <a:t>(SQI-PCC)</a:t>
            </a:r>
          </a:p>
        </p:txBody>
      </p:sp>
      <p:pic>
        <p:nvPicPr>
          <p:cNvPr id="3" name="Picture 2" descr="A logo with two people&#10;&#10;Description automatically generated">
            <a:extLst>
              <a:ext uri="{FF2B5EF4-FFF2-40B4-BE49-F238E27FC236}">
                <a16:creationId xmlns:a16="http://schemas.microsoft.com/office/drawing/2014/main" id="{F76F90DD-6A53-8419-FCD8-CD85F22E63C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254371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68FB4E-D407-3940-8727-A085EAECCC31}"/>
              </a:ext>
            </a:extLst>
          </p:cNvPr>
          <p:cNvSpPr>
            <a:spLocks noGrp="1"/>
          </p:cNvSpPr>
          <p:nvPr>
            <p:ph type="title"/>
          </p:nvPr>
        </p:nvSpPr>
        <p:spPr>
          <a:xfrm>
            <a:off x="415114" y="1611601"/>
            <a:ext cx="3771876" cy="3778548"/>
          </a:xfrm>
        </p:spPr>
        <p:txBody>
          <a:bodyPr>
            <a:noAutofit/>
          </a:bodyPr>
          <a:lstStyle/>
          <a:p>
            <a:r>
              <a:rPr lang="en-GB" sz="5333" dirty="0">
                <a:solidFill>
                  <a:srgbClr val="0070C0"/>
                </a:solidFill>
              </a:rPr>
              <a:t>SQI-PCC Project Goals</a:t>
            </a:r>
            <a:br>
              <a:rPr lang="en-GB" sz="5333" dirty="0">
                <a:solidFill>
                  <a:srgbClr val="0070C0"/>
                </a:solidFill>
              </a:rPr>
            </a:br>
            <a:endParaRPr lang="en-US" sz="5333" dirty="0">
              <a:solidFill>
                <a:srgbClr val="0070C0"/>
              </a:solidFill>
            </a:endParaRPr>
          </a:p>
        </p:txBody>
      </p:sp>
      <p:graphicFrame>
        <p:nvGraphicFramePr>
          <p:cNvPr id="5" name="Diagram 4">
            <a:extLst>
              <a:ext uri="{FF2B5EF4-FFF2-40B4-BE49-F238E27FC236}">
                <a16:creationId xmlns:a16="http://schemas.microsoft.com/office/drawing/2014/main" id="{A349D954-C3C6-52AD-2176-1CD2B925C3C6}"/>
              </a:ext>
            </a:extLst>
          </p:cNvPr>
          <p:cNvGraphicFramePr/>
          <p:nvPr/>
        </p:nvGraphicFramePr>
        <p:xfrm>
          <a:off x="3064043" y="530282"/>
          <a:ext cx="8999621" cy="5887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with two people&#10;&#10;Description automatically generated">
            <a:extLst>
              <a:ext uri="{FF2B5EF4-FFF2-40B4-BE49-F238E27FC236}">
                <a16:creationId xmlns:a16="http://schemas.microsoft.com/office/drawing/2014/main" id="{703B027B-64EB-5209-1B66-4FDC7A9D80CC}"/>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576760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C041-A004-4654-8605-7A20FAE3A663}"/>
              </a:ext>
            </a:extLst>
          </p:cNvPr>
          <p:cNvSpPr>
            <a:spLocks noGrp="1"/>
          </p:cNvSpPr>
          <p:nvPr>
            <p:ph type="title"/>
          </p:nvPr>
        </p:nvSpPr>
        <p:spPr>
          <a:xfrm>
            <a:off x="415600" y="181548"/>
            <a:ext cx="11360800" cy="979595"/>
          </a:xfrm>
        </p:spPr>
        <p:txBody>
          <a:bodyPr anchor="ctr">
            <a:noAutofit/>
          </a:bodyPr>
          <a:lstStyle/>
          <a:p>
            <a:pPr algn="ctr"/>
            <a:r>
              <a:rPr lang="en-US" sz="4000" dirty="0">
                <a:solidFill>
                  <a:srgbClr val="0070C0"/>
                </a:solidFill>
              </a:rPr>
              <a:t>Study Methods </a:t>
            </a:r>
          </a:p>
        </p:txBody>
      </p:sp>
      <p:sp>
        <p:nvSpPr>
          <p:cNvPr id="4" name="Rectangle 2">
            <a:extLst>
              <a:ext uri="{FF2B5EF4-FFF2-40B4-BE49-F238E27FC236}">
                <a16:creationId xmlns:a16="http://schemas.microsoft.com/office/drawing/2014/main" id="{80472BAC-C472-0D41-A6B2-619C0C925FA5}"/>
              </a:ext>
            </a:extLst>
          </p:cNvPr>
          <p:cNvSpPr>
            <a:spLocks noGrp="1"/>
          </p:cNvSpPr>
          <p:nvPr>
            <p:ph type="body" idx="1"/>
          </p:nvPr>
        </p:nvSpPr>
        <p:spPr>
          <a:xfrm>
            <a:off x="415600" y="1161143"/>
            <a:ext cx="11360800" cy="4930691"/>
          </a:xfrm>
        </p:spPr>
        <p:txBody>
          <a:bodyPr anchor="t">
            <a:noAutofit/>
          </a:bodyPr>
          <a:lstStyle/>
          <a:p>
            <a:pPr algn="just" defTabSz="2218986">
              <a:defRPr/>
            </a:pPr>
            <a:r>
              <a:rPr lang="en-CA" altLang="en-US" sz="3000" b="1" dirty="0">
                <a:ln w="0"/>
              </a:rPr>
              <a:t>We conducted six(6) consultative stakeholder workshops.</a:t>
            </a:r>
          </a:p>
          <a:p>
            <a:pPr lvl="1" algn="just" defTabSz="2218986">
              <a:defRPr/>
            </a:pPr>
            <a:r>
              <a:rPr lang="en-CA" altLang="en-US" sz="2667" dirty="0">
                <a:ln w="0"/>
              </a:rPr>
              <a:t>Code book was developed, and minutes coded with common themes.</a:t>
            </a:r>
          </a:p>
          <a:p>
            <a:pPr algn="just" defTabSz="2218986">
              <a:defRPr/>
            </a:pPr>
            <a:r>
              <a:rPr lang="en-CA" altLang="en-US" sz="3000" b="1" dirty="0">
                <a:ln w="0"/>
              </a:rPr>
              <a:t>Conducted six(6) focus group discussion.</a:t>
            </a:r>
          </a:p>
          <a:p>
            <a:pPr lvl="1" algn="just" defTabSz="2218986">
              <a:defRPr/>
            </a:pPr>
            <a:r>
              <a:rPr lang="en-CA" altLang="en-US" sz="2667" dirty="0">
                <a:ln w="0"/>
              </a:rPr>
              <a:t>The FGDs were audio recorded and transcribed verbatim.</a:t>
            </a:r>
          </a:p>
          <a:p>
            <a:pPr algn="just" defTabSz="2218986">
              <a:defRPr/>
            </a:pPr>
            <a:r>
              <a:rPr lang="en-CA" altLang="en-US" sz="3000" b="1" dirty="0">
                <a:ln w="0"/>
              </a:rPr>
              <a:t>Semi- structured  interviews </a:t>
            </a:r>
            <a:r>
              <a:rPr lang="en-CA" altLang="en-US" sz="3000" dirty="0">
                <a:ln w="0"/>
              </a:rPr>
              <a:t>to understand the perceived barriers.</a:t>
            </a:r>
          </a:p>
          <a:p>
            <a:pPr marL="152396" indent="0" algn="just" defTabSz="2218986">
              <a:buNone/>
              <a:defRPr/>
            </a:pPr>
            <a:endParaRPr lang="en-CA" altLang="en-US" dirty="0">
              <a:ln w="0"/>
            </a:endParaRPr>
          </a:p>
          <a:p>
            <a:pPr algn="just" defTabSz="2218986">
              <a:defRPr/>
            </a:pPr>
            <a:r>
              <a:rPr lang="en-CA" altLang="en-US" sz="3000" b="1" dirty="0">
                <a:ln w="0"/>
              </a:rPr>
              <a:t>Thematic analysis </a:t>
            </a:r>
            <a:r>
              <a:rPr lang="en-CA" altLang="en-US" sz="3000" dirty="0">
                <a:ln w="0"/>
              </a:rPr>
              <a:t>was employed to analyse the data. </a:t>
            </a:r>
          </a:p>
          <a:p>
            <a:pPr algn="just" defTabSz="2218986">
              <a:defRPr/>
            </a:pPr>
            <a:endParaRPr lang="en-CA" altLang="en-US" sz="3200" dirty="0">
              <a:ln w="0"/>
            </a:endParaRPr>
          </a:p>
          <a:p>
            <a:pPr algn="just" defTabSz="2218986">
              <a:defRPr/>
            </a:pPr>
            <a:endParaRPr lang="en-CA" altLang="en-US" sz="3200" dirty="0">
              <a:ln w="0"/>
            </a:endParaRPr>
          </a:p>
          <a:p>
            <a:pPr algn="just" defTabSz="2218986">
              <a:defRPr/>
            </a:pPr>
            <a:endParaRPr lang="en-CA" altLang="en-US" sz="3200" dirty="0">
              <a:ln w="0"/>
            </a:endParaRPr>
          </a:p>
          <a:p>
            <a:pPr marL="487668" lvl="2" indent="0">
              <a:buSzPct val="100000"/>
              <a:buNone/>
            </a:pPr>
            <a:endParaRPr lang="en-US" sz="3200" dirty="0"/>
          </a:p>
        </p:txBody>
      </p:sp>
      <p:pic>
        <p:nvPicPr>
          <p:cNvPr id="3" name="Picture 2" descr="A logo with two people&#10;&#10;Description automatically generated">
            <a:extLst>
              <a:ext uri="{FF2B5EF4-FFF2-40B4-BE49-F238E27FC236}">
                <a16:creationId xmlns:a16="http://schemas.microsoft.com/office/drawing/2014/main" id="{FB5E0AE0-2001-B647-C6F8-2AF90BD658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2771367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5EAB-EE09-874E-B954-E4F671222DC2}"/>
              </a:ext>
            </a:extLst>
          </p:cNvPr>
          <p:cNvSpPr>
            <a:spLocks noGrp="1"/>
          </p:cNvSpPr>
          <p:nvPr>
            <p:ph type="ctrTitle"/>
          </p:nvPr>
        </p:nvSpPr>
        <p:spPr/>
        <p:txBody>
          <a:bodyPr>
            <a:normAutofit/>
          </a:bodyPr>
          <a:lstStyle/>
          <a:p>
            <a:r>
              <a:rPr lang="en-US" sz="4800" dirty="0">
                <a:solidFill>
                  <a:srgbClr val="0070C0"/>
                </a:solidFill>
              </a:rPr>
              <a:t> Study Results </a:t>
            </a:r>
          </a:p>
        </p:txBody>
      </p:sp>
      <p:pic>
        <p:nvPicPr>
          <p:cNvPr id="3" name="Picture 2" descr="A logo with two people&#10;&#10;Description automatically generated">
            <a:extLst>
              <a:ext uri="{FF2B5EF4-FFF2-40B4-BE49-F238E27FC236}">
                <a16:creationId xmlns:a16="http://schemas.microsoft.com/office/drawing/2014/main" id="{34942C3D-AA0D-1C1E-E55D-124C0FC9911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3536451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C041-A004-4654-8605-7A20FAE3A663}"/>
              </a:ext>
            </a:extLst>
          </p:cNvPr>
          <p:cNvSpPr>
            <a:spLocks noGrp="1"/>
          </p:cNvSpPr>
          <p:nvPr>
            <p:ph type="title"/>
          </p:nvPr>
        </p:nvSpPr>
        <p:spPr>
          <a:xfrm>
            <a:off x="415600" y="188420"/>
            <a:ext cx="11360800" cy="979595"/>
          </a:xfrm>
        </p:spPr>
        <p:txBody>
          <a:bodyPr anchor="ctr">
            <a:noAutofit/>
          </a:bodyPr>
          <a:lstStyle/>
          <a:p>
            <a:r>
              <a:rPr lang="en-US" sz="4000" dirty="0">
                <a:solidFill>
                  <a:srgbClr val="0070C0"/>
                </a:solidFill>
              </a:rPr>
              <a:t>Facilitators for PCC Integration </a:t>
            </a:r>
          </a:p>
        </p:txBody>
      </p:sp>
      <p:sp>
        <p:nvSpPr>
          <p:cNvPr id="4" name="Rectangle 2">
            <a:extLst>
              <a:ext uri="{FF2B5EF4-FFF2-40B4-BE49-F238E27FC236}">
                <a16:creationId xmlns:a16="http://schemas.microsoft.com/office/drawing/2014/main" id="{80472BAC-C472-0D41-A6B2-619C0C925FA5}"/>
              </a:ext>
            </a:extLst>
          </p:cNvPr>
          <p:cNvSpPr>
            <a:spLocks noGrp="1"/>
          </p:cNvSpPr>
          <p:nvPr>
            <p:ph type="body" idx="1"/>
          </p:nvPr>
        </p:nvSpPr>
        <p:spPr>
          <a:xfrm>
            <a:off x="1934938" y="1541558"/>
            <a:ext cx="9134116" cy="4474231"/>
          </a:xfrm>
        </p:spPr>
        <p:txBody>
          <a:bodyPr anchor="t">
            <a:noAutofit/>
          </a:bodyPr>
          <a:lstStyle/>
          <a:p>
            <a:pPr algn="just" defTabSz="2218986">
              <a:lnSpc>
                <a:spcPct val="150000"/>
              </a:lnSpc>
              <a:defRPr/>
            </a:pPr>
            <a:r>
              <a:rPr lang="en-CA" altLang="en-US" sz="3000" dirty="0">
                <a:ln w="0"/>
              </a:rPr>
              <a:t>Leadership buy in at all levels.</a:t>
            </a:r>
          </a:p>
          <a:p>
            <a:pPr algn="just" defTabSz="2218986">
              <a:lnSpc>
                <a:spcPct val="150000"/>
              </a:lnSpc>
              <a:defRPr/>
            </a:pPr>
            <a:r>
              <a:rPr lang="en-CA" altLang="en-US" sz="3000" dirty="0">
                <a:ln w="0"/>
              </a:rPr>
              <a:t>Peer to peer mentorship among HCWs.</a:t>
            </a:r>
          </a:p>
          <a:p>
            <a:pPr algn="just" defTabSz="2218986">
              <a:lnSpc>
                <a:spcPct val="150000"/>
              </a:lnSpc>
              <a:defRPr/>
            </a:pPr>
            <a:r>
              <a:rPr lang="en-CA" altLang="en-US" sz="3000" dirty="0">
                <a:ln w="0"/>
              </a:rPr>
              <a:t>Positive attitude towards work.</a:t>
            </a:r>
          </a:p>
          <a:p>
            <a:pPr algn="just" defTabSz="2218986">
              <a:lnSpc>
                <a:spcPct val="150000"/>
              </a:lnSpc>
              <a:defRPr/>
            </a:pPr>
            <a:r>
              <a:rPr lang="en-CA" altLang="en-US" sz="3000" dirty="0">
                <a:ln w="0"/>
              </a:rPr>
              <a:t>Management support </a:t>
            </a:r>
          </a:p>
          <a:p>
            <a:pPr algn="just" defTabSz="2218986">
              <a:lnSpc>
                <a:spcPct val="150000"/>
              </a:lnSpc>
              <a:defRPr/>
            </a:pPr>
            <a:r>
              <a:rPr lang="en-CA" altLang="en-US" sz="3000" dirty="0">
                <a:ln w="0"/>
              </a:rPr>
              <a:t>Positive client feedback.</a:t>
            </a:r>
          </a:p>
          <a:p>
            <a:pPr algn="just" defTabSz="2218986">
              <a:lnSpc>
                <a:spcPct val="150000"/>
              </a:lnSpc>
              <a:defRPr/>
            </a:pPr>
            <a:r>
              <a:rPr lang="en-CA" altLang="en-US" sz="3000" dirty="0">
                <a:ln w="0"/>
              </a:rPr>
              <a:t>Love for clients and one’s career.</a:t>
            </a:r>
          </a:p>
          <a:p>
            <a:pPr marL="152396" indent="0" algn="just" defTabSz="2218986">
              <a:lnSpc>
                <a:spcPct val="150000"/>
              </a:lnSpc>
              <a:buNone/>
              <a:defRPr/>
            </a:pPr>
            <a:endParaRPr lang="en-CA" altLang="en-US" sz="3733" dirty="0">
              <a:ln w="0"/>
            </a:endParaRPr>
          </a:p>
          <a:p>
            <a:pPr algn="just" defTabSz="2218986">
              <a:defRPr/>
            </a:pPr>
            <a:endParaRPr lang="en-CA" altLang="en-US" sz="3200" dirty="0">
              <a:ln w="0"/>
            </a:endParaRPr>
          </a:p>
        </p:txBody>
      </p:sp>
      <p:sp>
        <p:nvSpPr>
          <p:cNvPr id="6" name="Up Arrow 5">
            <a:extLst>
              <a:ext uri="{FF2B5EF4-FFF2-40B4-BE49-F238E27FC236}">
                <a16:creationId xmlns:a16="http://schemas.microsoft.com/office/drawing/2014/main" id="{A56D95D0-89FC-DFD4-ADEE-AB69CFB427AB}"/>
              </a:ext>
            </a:extLst>
          </p:cNvPr>
          <p:cNvSpPr/>
          <p:nvPr/>
        </p:nvSpPr>
        <p:spPr>
          <a:xfrm>
            <a:off x="415600" y="1672046"/>
            <a:ext cx="1000540" cy="3778601"/>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M" sz="24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3" name="Picture 2" descr="A logo with two people&#10;&#10;Description automatically generated">
            <a:extLst>
              <a:ext uri="{FF2B5EF4-FFF2-40B4-BE49-F238E27FC236}">
                <a16:creationId xmlns:a16="http://schemas.microsoft.com/office/drawing/2014/main" id="{D415BF81-E55A-914A-806A-DBBA450D342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285761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9F560-D0D1-4B76-8B86-EA3E033B96AE}"/>
              </a:ext>
            </a:extLst>
          </p:cNvPr>
          <p:cNvSpPr>
            <a:spLocks noGrp="1"/>
          </p:cNvSpPr>
          <p:nvPr>
            <p:ph type="title"/>
          </p:nvPr>
        </p:nvSpPr>
        <p:spPr>
          <a:xfrm>
            <a:off x="1150070" y="1964986"/>
            <a:ext cx="10706968" cy="4092913"/>
          </a:xfrm>
        </p:spPr>
        <p:txBody>
          <a:bodyPr/>
          <a:lstStyle/>
          <a:p>
            <a:r>
              <a:rPr lang="en-GB" sz="6000" b="0" dirty="0">
                <a:solidFill>
                  <a:schemeClr val="tx2"/>
                </a:solidFill>
              </a:rPr>
              <a:t>Question:</a:t>
            </a:r>
            <a:br>
              <a:rPr lang="en-GB" sz="6000" b="0" dirty="0">
                <a:solidFill>
                  <a:schemeClr val="tx2"/>
                </a:solidFill>
              </a:rPr>
            </a:br>
            <a:br>
              <a:rPr lang="en-GB" sz="6000" b="0" noProof="0" dirty="0">
                <a:solidFill>
                  <a:schemeClr val="tx1"/>
                </a:solidFill>
              </a:rPr>
            </a:br>
            <a:r>
              <a:rPr lang="en-GB" sz="6000" b="0" noProof="0" dirty="0">
                <a:solidFill>
                  <a:schemeClr val="tx1"/>
                </a:solidFill>
              </a:rPr>
              <a:t>What does person-centred care mean to you?</a:t>
            </a:r>
            <a:br>
              <a:rPr lang="en-GB" sz="1400" b="0" noProof="0" dirty="0">
                <a:solidFill>
                  <a:schemeClr val="tx1"/>
                </a:solidFill>
              </a:rPr>
            </a:br>
            <a:br>
              <a:rPr lang="en-GB" sz="1400" b="0" noProof="0" dirty="0">
                <a:solidFill>
                  <a:schemeClr val="tx1"/>
                </a:solidFill>
              </a:rPr>
            </a:br>
            <a:endParaRPr lang="en-GB" sz="1400" b="0" noProof="0" dirty="0"/>
          </a:p>
        </p:txBody>
      </p:sp>
    </p:spTree>
    <p:extLst>
      <p:ext uri="{BB962C8B-B14F-4D97-AF65-F5344CB8AC3E}">
        <p14:creationId xmlns:p14="http://schemas.microsoft.com/office/powerpoint/2010/main" val="3129175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C041-A004-4654-8605-7A20FAE3A663}"/>
              </a:ext>
            </a:extLst>
          </p:cNvPr>
          <p:cNvSpPr>
            <a:spLocks noGrp="1"/>
          </p:cNvSpPr>
          <p:nvPr>
            <p:ph type="title"/>
          </p:nvPr>
        </p:nvSpPr>
        <p:spPr>
          <a:xfrm>
            <a:off x="483033" y="214511"/>
            <a:ext cx="11360800" cy="979595"/>
          </a:xfrm>
        </p:spPr>
        <p:txBody>
          <a:bodyPr anchor="ctr">
            <a:noAutofit/>
          </a:bodyPr>
          <a:lstStyle/>
          <a:p>
            <a:r>
              <a:rPr lang="en-US" sz="4000" dirty="0">
                <a:solidFill>
                  <a:srgbClr val="0070C0"/>
                </a:solidFill>
              </a:rPr>
              <a:t>Barriers  for PCC Integration </a:t>
            </a:r>
          </a:p>
        </p:txBody>
      </p:sp>
      <p:sp>
        <p:nvSpPr>
          <p:cNvPr id="4" name="Rectangle 2">
            <a:extLst>
              <a:ext uri="{FF2B5EF4-FFF2-40B4-BE49-F238E27FC236}">
                <a16:creationId xmlns:a16="http://schemas.microsoft.com/office/drawing/2014/main" id="{80472BAC-C472-0D41-A6B2-619C0C925FA5}"/>
              </a:ext>
            </a:extLst>
          </p:cNvPr>
          <p:cNvSpPr>
            <a:spLocks noGrp="1"/>
          </p:cNvSpPr>
          <p:nvPr>
            <p:ph type="body" idx="1"/>
          </p:nvPr>
        </p:nvSpPr>
        <p:spPr>
          <a:xfrm>
            <a:off x="1872344" y="1194107"/>
            <a:ext cx="9681029" cy="5110440"/>
          </a:xfrm>
        </p:spPr>
        <p:txBody>
          <a:bodyPr anchor="t">
            <a:noAutofit/>
          </a:bodyPr>
          <a:lstStyle/>
          <a:p>
            <a:pPr algn="just" defTabSz="2218986">
              <a:lnSpc>
                <a:spcPct val="150000"/>
              </a:lnSpc>
              <a:defRPr/>
            </a:pPr>
            <a:r>
              <a:rPr lang="en-CA" altLang="en-US" sz="3000" dirty="0">
                <a:ln w="0"/>
              </a:rPr>
              <a:t>Lack of clear deliberate policies and guidelines supporting PCC.</a:t>
            </a:r>
          </a:p>
          <a:p>
            <a:pPr algn="just" defTabSz="2218986">
              <a:lnSpc>
                <a:spcPct val="150000"/>
              </a:lnSpc>
              <a:defRPr/>
            </a:pPr>
            <a:r>
              <a:rPr lang="en-CA" altLang="en-US" sz="3000" dirty="0">
                <a:ln w="0"/>
              </a:rPr>
              <a:t>Lack of funding mechanism supporting PCC. </a:t>
            </a:r>
          </a:p>
          <a:p>
            <a:pPr algn="just" defTabSz="2218986">
              <a:lnSpc>
                <a:spcPct val="150000"/>
              </a:lnSpc>
              <a:defRPr/>
            </a:pPr>
            <a:r>
              <a:rPr lang="en-CA" altLang="en-US" sz="3000" dirty="0">
                <a:ln w="0"/>
              </a:rPr>
              <a:t>Delivery of health services focusing on biomedical rather than psychological</a:t>
            </a:r>
          </a:p>
          <a:p>
            <a:pPr algn="just" defTabSz="2218986">
              <a:lnSpc>
                <a:spcPct val="150000"/>
              </a:lnSpc>
              <a:defRPr/>
            </a:pPr>
            <a:r>
              <a:rPr lang="en-CA" altLang="en-US" sz="3000" dirty="0">
                <a:ln w="0"/>
              </a:rPr>
              <a:t>Limited availability of PCC resources and training.  </a:t>
            </a:r>
          </a:p>
          <a:p>
            <a:pPr algn="just" defTabSz="2218986">
              <a:defRPr/>
            </a:pPr>
            <a:endParaRPr lang="en-CA" altLang="en-US" sz="3200" dirty="0">
              <a:ln w="0"/>
            </a:endParaRPr>
          </a:p>
        </p:txBody>
      </p:sp>
      <p:sp>
        <p:nvSpPr>
          <p:cNvPr id="5" name="Down Arrow 4">
            <a:extLst>
              <a:ext uri="{FF2B5EF4-FFF2-40B4-BE49-F238E27FC236}">
                <a16:creationId xmlns:a16="http://schemas.microsoft.com/office/drawing/2014/main" id="{2077234A-E2F1-F127-0C8E-97347F330FC2}"/>
              </a:ext>
            </a:extLst>
          </p:cNvPr>
          <p:cNvSpPr/>
          <p:nvPr/>
        </p:nvSpPr>
        <p:spPr>
          <a:xfrm>
            <a:off x="398811" y="1510018"/>
            <a:ext cx="1344515" cy="42745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M" sz="2400" b="0" i="0" u="none" strike="noStrike" kern="1200" cap="none" spc="0" normalizeH="0" baseline="0" noProof="0">
              <a:ln>
                <a:noFill/>
              </a:ln>
              <a:solidFill>
                <a:srgbClr val="FFFFFF"/>
              </a:solidFill>
              <a:effectLst/>
              <a:uLnTx/>
              <a:uFillTx/>
              <a:latin typeface="Verdana"/>
              <a:ea typeface="+mn-ea"/>
              <a:cs typeface="+mn-cs"/>
            </a:endParaRPr>
          </a:p>
        </p:txBody>
      </p:sp>
      <p:pic>
        <p:nvPicPr>
          <p:cNvPr id="6" name="Picture 5" descr="A logo with two people&#10;&#10;Description automatically generated">
            <a:extLst>
              <a:ext uri="{FF2B5EF4-FFF2-40B4-BE49-F238E27FC236}">
                <a16:creationId xmlns:a16="http://schemas.microsoft.com/office/drawing/2014/main" id="{04D70B35-1562-FDBA-31B7-0E97DF81DCD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2698615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C041-A004-4654-8605-7A20FAE3A663}"/>
              </a:ext>
            </a:extLst>
          </p:cNvPr>
          <p:cNvSpPr>
            <a:spLocks noGrp="1"/>
          </p:cNvSpPr>
          <p:nvPr>
            <p:ph type="title"/>
          </p:nvPr>
        </p:nvSpPr>
        <p:spPr>
          <a:xfrm>
            <a:off x="415600" y="0"/>
            <a:ext cx="11360800" cy="979595"/>
          </a:xfrm>
        </p:spPr>
        <p:txBody>
          <a:bodyPr anchor="ctr">
            <a:noAutofit/>
          </a:bodyPr>
          <a:lstStyle/>
          <a:p>
            <a:r>
              <a:rPr lang="en-US" sz="4000" dirty="0">
                <a:solidFill>
                  <a:srgbClr val="0070C0"/>
                </a:solidFill>
              </a:rPr>
              <a:t>Opportunities for PCC integration </a:t>
            </a:r>
          </a:p>
        </p:txBody>
      </p:sp>
      <p:sp>
        <p:nvSpPr>
          <p:cNvPr id="4" name="Rectangle 2">
            <a:extLst>
              <a:ext uri="{FF2B5EF4-FFF2-40B4-BE49-F238E27FC236}">
                <a16:creationId xmlns:a16="http://schemas.microsoft.com/office/drawing/2014/main" id="{80472BAC-C472-0D41-A6B2-619C0C925FA5}"/>
              </a:ext>
            </a:extLst>
          </p:cNvPr>
          <p:cNvSpPr>
            <a:spLocks noGrp="1"/>
          </p:cNvSpPr>
          <p:nvPr>
            <p:ph type="body" idx="1"/>
          </p:nvPr>
        </p:nvSpPr>
        <p:spPr>
          <a:xfrm>
            <a:off x="165253" y="843969"/>
            <a:ext cx="11942283" cy="5633949"/>
          </a:xfrm>
        </p:spPr>
        <p:txBody>
          <a:bodyPr anchor="t">
            <a:noAutofit/>
          </a:bodyPr>
          <a:lstStyle/>
          <a:p>
            <a:pPr algn="just" defTabSz="2218986">
              <a:defRPr/>
            </a:pPr>
            <a:r>
              <a:rPr lang="en-CA" altLang="en-US" sz="3000" b="1" dirty="0">
                <a:ln w="0"/>
              </a:rPr>
              <a:t>Leverage on existing Contionous Professional Development (CPD) </a:t>
            </a:r>
            <a:r>
              <a:rPr lang="en-CA" altLang="en-US" sz="3000" dirty="0">
                <a:ln w="0"/>
              </a:rPr>
              <a:t>portal platform with HPCZ  to include a module on PCC for health professionals. </a:t>
            </a:r>
          </a:p>
          <a:p>
            <a:pPr marL="152396" indent="0" algn="just" defTabSz="2218986">
              <a:buNone/>
              <a:defRPr/>
            </a:pPr>
            <a:r>
              <a:rPr lang="en-CA" altLang="en-US" sz="3000" dirty="0">
                <a:ln w="0"/>
              </a:rPr>
              <a:t> </a:t>
            </a:r>
          </a:p>
          <a:p>
            <a:pPr algn="just" defTabSz="2218986">
              <a:defRPr/>
            </a:pPr>
            <a:r>
              <a:rPr lang="en-CA" altLang="en-US" sz="3000" b="1" dirty="0">
                <a:ln w="0"/>
              </a:rPr>
              <a:t>Inclusion in strategic documents</a:t>
            </a:r>
            <a:r>
              <a:rPr lang="en-CA" altLang="en-US" sz="3000" dirty="0">
                <a:ln w="0"/>
              </a:rPr>
              <a:t>:</a:t>
            </a:r>
          </a:p>
          <a:p>
            <a:pPr lvl="1" algn="just" defTabSz="2218986">
              <a:defRPr/>
            </a:pPr>
            <a:r>
              <a:rPr lang="en-CA" altLang="en-US" sz="3000" dirty="0">
                <a:ln w="0"/>
              </a:rPr>
              <a:t>National QA/QI strategy </a:t>
            </a:r>
          </a:p>
          <a:p>
            <a:pPr lvl="1" algn="just" defTabSz="2218986">
              <a:defRPr/>
            </a:pPr>
            <a:r>
              <a:rPr lang="en-CA" altLang="en-US" sz="3000" dirty="0">
                <a:ln w="0"/>
              </a:rPr>
              <a:t>SOPs</a:t>
            </a:r>
          </a:p>
          <a:p>
            <a:pPr lvl="1" algn="just" defTabSz="2218986">
              <a:defRPr/>
            </a:pPr>
            <a:r>
              <a:rPr lang="en-CA" altLang="en-US" sz="3000" dirty="0">
                <a:ln w="0"/>
              </a:rPr>
              <a:t>Client Satisfaction Tool</a:t>
            </a:r>
          </a:p>
          <a:p>
            <a:pPr marL="795847" lvl="1" indent="0" algn="just" defTabSz="2218986">
              <a:buNone/>
              <a:defRPr/>
            </a:pPr>
            <a:endParaRPr lang="en-CA" altLang="en-US" sz="3000" dirty="0">
              <a:ln w="0"/>
            </a:endParaRPr>
          </a:p>
          <a:p>
            <a:pPr algn="just" defTabSz="2218986">
              <a:defRPr/>
            </a:pPr>
            <a:r>
              <a:rPr lang="en-CA" altLang="en-US" sz="3000" b="1" dirty="0">
                <a:ln w="0"/>
              </a:rPr>
              <a:t>Collaboration among implementing partners </a:t>
            </a:r>
            <a:r>
              <a:rPr lang="en-CA" altLang="en-US" sz="3000" dirty="0">
                <a:ln w="0"/>
              </a:rPr>
              <a:t>to incorporate PCC concepts into various health programs  </a:t>
            </a:r>
          </a:p>
          <a:p>
            <a:pPr lvl="1" algn="just" defTabSz="2218986">
              <a:buFont typeface="Arial" panose="020B0604020202020204" pitchFamily="34" charset="0"/>
              <a:buChar char="•"/>
              <a:defRPr/>
            </a:pPr>
            <a:endParaRPr lang="en-CA" altLang="en-US" sz="2667" dirty="0">
              <a:ln w="0"/>
            </a:endParaRPr>
          </a:p>
          <a:p>
            <a:pPr algn="just" defTabSz="2218986">
              <a:defRPr/>
            </a:pPr>
            <a:endParaRPr lang="en-CA" altLang="en-US" sz="3200" dirty="0">
              <a:ln w="0"/>
            </a:endParaRPr>
          </a:p>
          <a:p>
            <a:pPr marL="487668" lvl="2" indent="0">
              <a:buSzPct val="100000"/>
              <a:buNone/>
            </a:pPr>
            <a:endParaRPr lang="en-US" sz="3200" dirty="0"/>
          </a:p>
        </p:txBody>
      </p:sp>
      <p:pic>
        <p:nvPicPr>
          <p:cNvPr id="5" name="Picture 4" descr="A logo with two people&#10;&#10;Description automatically generated">
            <a:extLst>
              <a:ext uri="{FF2B5EF4-FFF2-40B4-BE49-F238E27FC236}">
                <a16:creationId xmlns:a16="http://schemas.microsoft.com/office/drawing/2014/main" id="{159C8EFE-989E-4AC4-16D5-766F5ECA4A4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Tree>
    <p:extLst>
      <p:ext uri="{BB962C8B-B14F-4D97-AF65-F5344CB8AC3E}">
        <p14:creationId xmlns:p14="http://schemas.microsoft.com/office/powerpoint/2010/main" val="2270255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BE50AC-C136-2D40-BB1E-40C3620B9A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799" y="5750892"/>
            <a:ext cx="1938576" cy="1002704"/>
          </a:xfrm>
          <a:prstGeom prst="rect">
            <a:avLst/>
          </a:prstGeom>
        </p:spPr>
      </p:pic>
      <p:pic>
        <p:nvPicPr>
          <p:cNvPr id="8" name="Picture 16" descr="Logo">
            <a:extLst>
              <a:ext uri="{FF2B5EF4-FFF2-40B4-BE49-F238E27FC236}">
                <a16:creationId xmlns:a16="http://schemas.microsoft.com/office/drawing/2014/main" id="{BEB63751-0DCC-CD47-BDEA-82CF8BF45B6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739" y="437600"/>
            <a:ext cx="2264137" cy="771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3u Georgetown University Logo 600×200 | Christian Life School">
            <a:extLst>
              <a:ext uri="{FF2B5EF4-FFF2-40B4-BE49-F238E27FC236}">
                <a16:creationId xmlns:a16="http://schemas.microsoft.com/office/drawing/2014/main" id="{4AE8CCF1-753F-DE43-BE70-5F5F4EE4169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65654" y="5944578"/>
            <a:ext cx="2133511" cy="70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Johns Hopkins Institute for Education Policy response - Global  Education Coalition">
            <a:extLst>
              <a:ext uri="{FF2B5EF4-FFF2-40B4-BE49-F238E27FC236}">
                <a16:creationId xmlns:a16="http://schemas.microsoft.com/office/drawing/2014/main" id="{F27C2549-8E7E-DF4D-B5E2-B96876A7752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94064" y="5653115"/>
            <a:ext cx="1801901" cy="11583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3C35603-E648-A64D-874E-CF7876357D1F}"/>
              </a:ext>
            </a:extLst>
          </p:cNvPr>
          <p:cNvSpPr txBox="1"/>
          <p:nvPr/>
        </p:nvSpPr>
        <p:spPr>
          <a:xfrm>
            <a:off x="12787313" y="4129089"/>
            <a:ext cx="184731" cy="307777"/>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4" name="Picture 10" descr="The London School of Hygiene &amp; Tropical Medicine | LSHTM">
            <a:extLst>
              <a:ext uri="{FF2B5EF4-FFF2-40B4-BE49-F238E27FC236}">
                <a16:creationId xmlns:a16="http://schemas.microsoft.com/office/drawing/2014/main" id="{47FC31D1-B933-FD4D-AA1C-9D0221819E0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272364" y="5923467"/>
            <a:ext cx="1458209" cy="697600"/>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6">
            <a:extLst>
              <a:ext uri="{FF2B5EF4-FFF2-40B4-BE49-F238E27FC236}">
                <a16:creationId xmlns:a16="http://schemas.microsoft.com/office/drawing/2014/main" id="{DA6E227D-3E3F-4245-AB3D-7C6C67A9DC2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512633"/>
            <a:ext cx="12199984" cy="4155505"/>
          </a:xfrm>
          <a:prstGeom prst="rect">
            <a:avLst/>
          </a:prstGeom>
          <a:noFill/>
          <a:ln>
            <a:noFill/>
          </a:ln>
        </p:spPr>
      </p:pic>
      <p:sp>
        <p:nvSpPr>
          <p:cNvPr id="3" name="Title 2">
            <a:extLst>
              <a:ext uri="{FF2B5EF4-FFF2-40B4-BE49-F238E27FC236}">
                <a16:creationId xmlns:a16="http://schemas.microsoft.com/office/drawing/2014/main" id="{099160F6-46E9-C9CF-6712-8CFE5F79178D}"/>
              </a:ext>
            </a:extLst>
          </p:cNvPr>
          <p:cNvSpPr txBox="1">
            <a:spLocks/>
          </p:cNvSpPr>
          <p:nvPr/>
        </p:nvSpPr>
        <p:spPr>
          <a:xfrm>
            <a:off x="1663702" y="165091"/>
            <a:ext cx="10301559" cy="472704"/>
          </a:xfrm>
          <a:prstGeom prst="rect">
            <a:avLst/>
          </a:prstGeom>
        </p:spPr>
        <p:txBody>
          <a:bodyPr anchor="t">
            <a:normAutofit fontScale="750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Verdana"/>
                <a:ea typeface="+mj-ea"/>
                <a:cs typeface="+mj-cs"/>
              </a:rPr>
              <a:t>Acknowledgement of contributors</a:t>
            </a:r>
          </a:p>
        </p:txBody>
      </p:sp>
      <p:pic>
        <p:nvPicPr>
          <p:cNvPr id="4" name="Picture 3" descr="A logo with two people&#10;&#10;Description automatically generated">
            <a:extLst>
              <a:ext uri="{FF2B5EF4-FFF2-40B4-BE49-F238E27FC236}">
                <a16:creationId xmlns:a16="http://schemas.microsoft.com/office/drawing/2014/main" id="{2B1C9A34-CCA1-42C6-14C3-26C7091EE279}"/>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662301" y="687618"/>
            <a:ext cx="4144996" cy="717652"/>
          </a:xfrm>
          <a:prstGeom prst="rect">
            <a:avLst/>
          </a:prstGeom>
          <a:noFill/>
          <a:ln>
            <a:noFill/>
          </a:ln>
        </p:spPr>
      </p:pic>
      <p:pic>
        <p:nvPicPr>
          <p:cNvPr id="2" name="Picture 1" descr="A black background with a black square&#10;&#10;Description automatically generated">
            <a:extLst>
              <a:ext uri="{FF2B5EF4-FFF2-40B4-BE49-F238E27FC236}">
                <a16:creationId xmlns:a16="http://schemas.microsoft.com/office/drawing/2014/main" id="{F98606B2-C5C1-3878-2FAF-C4AC62A4953E}"/>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474200" y="611287"/>
            <a:ext cx="1942139" cy="793983"/>
          </a:xfrm>
          <a:prstGeom prst="rect">
            <a:avLst/>
          </a:prstGeom>
          <a:noFill/>
          <a:ln>
            <a:noFill/>
          </a:ln>
        </p:spPr>
      </p:pic>
    </p:spTree>
    <p:extLst>
      <p:ext uri="{BB962C8B-B14F-4D97-AF65-F5344CB8AC3E}">
        <p14:creationId xmlns:p14="http://schemas.microsoft.com/office/powerpoint/2010/main" val="3093097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71C4-A5DA-3851-6AF3-2AADD44C6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7D9F5-0582-DD7F-D344-BA952BA2D62E}"/>
              </a:ext>
            </a:extLst>
          </p:cNvPr>
          <p:cNvSpPr>
            <a:spLocks noGrp="1"/>
          </p:cNvSpPr>
          <p:nvPr>
            <p:ph type="title"/>
          </p:nvPr>
        </p:nvSpPr>
        <p:spPr>
          <a:xfrm>
            <a:off x="162605" y="100997"/>
            <a:ext cx="11905069" cy="763600"/>
          </a:xfrm>
        </p:spPr>
        <p:txBody>
          <a:bodyPr>
            <a:noAutofit/>
          </a:bodyPr>
          <a:lstStyle/>
          <a:p>
            <a:r>
              <a:rPr lang="en-US" sz="4000" dirty="0">
                <a:solidFill>
                  <a:srgbClr val="0070C0"/>
                </a:solidFill>
              </a:rPr>
              <a:t>Site Visit Plan – PCC Advocacy Academy</a:t>
            </a:r>
            <a:endParaRPr lang="en-ZM" sz="4000" dirty="0">
              <a:solidFill>
                <a:srgbClr val="0070C0"/>
              </a:solidFill>
            </a:endParaRPr>
          </a:p>
        </p:txBody>
      </p:sp>
      <p:pic>
        <p:nvPicPr>
          <p:cNvPr id="4" name="Picture 3" descr="A logo with two people&#10;&#10;Description automatically generated">
            <a:extLst>
              <a:ext uri="{FF2B5EF4-FFF2-40B4-BE49-F238E27FC236}">
                <a16:creationId xmlns:a16="http://schemas.microsoft.com/office/drawing/2014/main" id="{0E7C1094-9117-E352-5BDF-3C66142DFBF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graphicFrame>
        <p:nvGraphicFramePr>
          <p:cNvPr id="5" name="Table 4">
            <a:extLst>
              <a:ext uri="{FF2B5EF4-FFF2-40B4-BE49-F238E27FC236}">
                <a16:creationId xmlns:a16="http://schemas.microsoft.com/office/drawing/2014/main" id="{788645BB-483E-4969-9CAB-E52CA09ADEB2}"/>
              </a:ext>
            </a:extLst>
          </p:cNvPr>
          <p:cNvGraphicFramePr>
            <a:graphicFrameLocks noGrp="1"/>
          </p:cNvGraphicFramePr>
          <p:nvPr/>
        </p:nvGraphicFramePr>
        <p:xfrm>
          <a:off x="162605" y="1093519"/>
          <a:ext cx="11808815" cy="5892406"/>
        </p:xfrm>
        <a:graphic>
          <a:graphicData uri="http://schemas.openxmlformats.org/drawingml/2006/table">
            <a:tbl>
              <a:tblPr firstRow="1" bandRow="1">
                <a:tableStyleId>{5FD0F851-EC5A-4D38-B0AD-8093EC10F338}</a:tableStyleId>
              </a:tblPr>
              <a:tblGrid>
                <a:gridCol w="5361601">
                  <a:extLst>
                    <a:ext uri="{9D8B030D-6E8A-4147-A177-3AD203B41FA5}">
                      <a16:colId xmlns:a16="http://schemas.microsoft.com/office/drawing/2014/main" val="2994709285"/>
                    </a:ext>
                  </a:extLst>
                </a:gridCol>
                <a:gridCol w="6447214">
                  <a:extLst>
                    <a:ext uri="{9D8B030D-6E8A-4147-A177-3AD203B41FA5}">
                      <a16:colId xmlns:a16="http://schemas.microsoft.com/office/drawing/2014/main" val="1650911790"/>
                    </a:ext>
                  </a:extLst>
                </a:gridCol>
              </a:tblGrid>
              <a:tr h="433814">
                <a:tc>
                  <a:txBody>
                    <a:bodyPr/>
                    <a:lstStyle/>
                    <a:p>
                      <a:r>
                        <a:rPr lang="en-US" sz="2400" dirty="0"/>
                        <a:t>Place</a:t>
                      </a:r>
                      <a:endParaRPr lang="en-ZM" sz="2400" dirty="0"/>
                    </a:p>
                  </a:txBody>
                  <a:tcPr/>
                </a:tc>
                <a:tc>
                  <a:txBody>
                    <a:bodyPr/>
                    <a:lstStyle/>
                    <a:p>
                      <a:r>
                        <a:rPr lang="en-US" sz="2400" dirty="0"/>
                        <a:t>Objectives</a:t>
                      </a:r>
                      <a:endParaRPr lang="en-ZM" sz="2400" dirty="0"/>
                    </a:p>
                  </a:txBody>
                  <a:tcPr/>
                </a:tc>
                <a:extLst>
                  <a:ext uri="{0D108BD9-81ED-4DB2-BD59-A6C34878D82A}">
                    <a16:rowId xmlns:a16="http://schemas.microsoft.com/office/drawing/2014/main" val="1653415898"/>
                  </a:ext>
                </a:extLst>
              </a:tr>
              <a:tr h="2102333">
                <a:tc>
                  <a:txBody>
                    <a:bodyPr/>
                    <a:lstStyle/>
                    <a:p>
                      <a:r>
                        <a:rPr lang="en-US" sz="2400" b="1" kern="1200" dirty="0">
                          <a:solidFill>
                            <a:schemeClr val="dk1"/>
                          </a:solidFill>
                          <a:effectLst/>
                        </a:rPr>
                        <a:t>1) University Teaching Hospital (UTH) – UTH HIV/AIDS Program</a:t>
                      </a:r>
                      <a:endParaRPr lang="en-ZM"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effectLst/>
                        </a:rPr>
                        <a:t>To</a:t>
                      </a:r>
                      <a:r>
                        <a:rPr lang="en-US" sz="2400" kern="1200" dirty="0">
                          <a:solidFill>
                            <a:schemeClr val="dk1"/>
                          </a:solidFill>
                          <a:effectLst/>
                        </a:rPr>
                        <a:t> understand the implementation of CAB-LA and visit a Youth Friendly Corner which has some interventions led by the Treatment Advocacy and Literacy Campaign (TALC).</a:t>
                      </a:r>
                      <a:r>
                        <a:rPr lang="en-ZM" sz="2400" kern="1200" dirty="0">
                          <a:solidFill>
                            <a:schemeClr val="dk1"/>
                          </a:solidFill>
                          <a:effectLst/>
                        </a:rPr>
                        <a:t> </a:t>
                      </a:r>
                    </a:p>
                    <a:p>
                      <a:endParaRPr lang="en-ZM" sz="2400" dirty="0"/>
                    </a:p>
                  </a:txBody>
                  <a:tcPr/>
                </a:tc>
                <a:extLst>
                  <a:ext uri="{0D108BD9-81ED-4DB2-BD59-A6C34878D82A}">
                    <a16:rowId xmlns:a16="http://schemas.microsoft.com/office/drawing/2014/main" val="2893113149"/>
                  </a:ext>
                </a:extLst>
              </a:tr>
              <a:tr h="143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rPr>
                        <a:t>2) Kabwata Clinic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effectLst/>
                        </a:rPr>
                        <a:t>(Intervention site for PCC Intervention)</a:t>
                      </a:r>
                      <a:endParaRPr lang="en-ZM" sz="2400" b="0" dirty="0"/>
                    </a:p>
                    <a:p>
                      <a:endParaRPr lang="en-ZM"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rPr>
                        <a:t>To understand how the health care providers integrated PCC principles in their workflows.</a:t>
                      </a:r>
                      <a:r>
                        <a:rPr lang="en-ZM" sz="2400" kern="1200" dirty="0">
                          <a:solidFill>
                            <a:schemeClr val="dk1"/>
                          </a:solidFill>
                          <a:effectLst/>
                        </a:rPr>
                        <a:t> </a:t>
                      </a:r>
                    </a:p>
                    <a:p>
                      <a:endParaRPr lang="en-ZM" sz="2400" dirty="0"/>
                    </a:p>
                  </a:txBody>
                  <a:tcPr/>
                </a:tc>
                <a:extLst>
                  <a:ext uri="{0D108BD9-81ED-4DB2-BD59-A6C34878D82A}">
                    <a16:rowId xmlns:a16="http://schemas.microsoft.com/office/drawing/2014/main" val="68223384"/>
                  </a:ext>
                </a:extLst>
              </a:tr>
              <a:tr h="1101222">
                <a:tc>
                  <a:txBody>
                    <a:bodyPr/>
                    <a:lstStyle/>
                    <a:p>
                      <a:r>
                        <a:rPr lang="en-US" sz="2400" b="1" kern="1200" dirty="0">
                          <a:solidFill>
                            <a:schemeClr val="dk1"/>
                          </a:solidFill>
                          <a:effectLst/>
                        </a:rPr>
                        <a:t>3) Kamwala/Chawama Wellness Centre</a:t>
                      </a:r>
                      <a:endParaRPr lang="en-ZM"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effectLst/>
                        </a:rPr>
                        <a:t>To</a:t>
                      </a:r>
                      <a:r>
                        <a:rPr lang="en-US" sz="2400" kern="1200" dirty="0">
                          <a:solidFill>
                            <a:schemeClr val="dk1"/>
                          </a:solidFill>
                          <a:effectLst/>
                        </a:rPr>
                        <a:t> understand how PCC is applied in service delivery for key populations.</a:t>
                      </a:r>
                      <a:r>
                        <a:rPr lang="en-ZM" sz="2400" kern="1200" dirty="0">
                          <a:solidFill>
                            <a:schemeClr val="dk1"/>
                          </a:solidFill>
                          <a:effectLst/>
                        </a:rPr>
                        <a:t> </a:t>
                      </a:r>
                    </a:p>
                    <a:p>
                      <a:endParaRPr lang="en-ZM" sz="2400" dirty="0"/>
                    </a:p>
                  </a:txBody>
                  <a:tcPr/>
                </a:tc>
                <a:extLst>
                  <a:ext uri="{0D108BD9-81ED-4DB2-BD59-A6C34878D82A}">
                    <a16:rowId xmlns:a16="http://schemas.microsoft.com/office/drawing/2014/main" val="750759012"/>
                  </a:ext>
                </a:extLst>
              </a:tr>
              <a:tr h="406006">
                <a:tc>
                  <a:txBody>
                    <a:bodyPr/>
                    <a:lstStyle/>
                    <a:p>
                      <a:endParaRPr lang="en-ZM"/>
                    </a:p>
                  </a:txBody>
                  <a:tcPr/>
                </a:tc>
                <a:tc>
                  <a:txBody>
                    <a:bodyPr/>
                    <a:lstStyle/>
                    <a:p>
                      <a:endParaRPr lang="en-ZM" dirty="0"/>
                    </a:p>
                  </a:txBody>
                  <a:tcPr/>
                </a:tc>
                <a:extLst>
                  <a:ext uri="{0D108BD9-81ED-4DB2-BD59-A6C34878D82A}">
                    <a16:rowId xmlns:a16="http://schemas.microsoft.com/office/drawing/2014/main" val="3088922335"/>
                  </a:ext>
                </a:extLst>
              </a:tr>
            </a:tbl>
          </a:graphicData>
        </a:graphic>
      </p:graphicFrame>
    </p:spTree>
    <p:extLst>
      <p:ext uri="{BB962C8B-B14F-4D97-AF65-F5344CB8AC3E}">
        <p14:creationId xmlns:p14="http://schemas.microsoft.com/office/powerpoint/2010/main" val="17231344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A3082-11C2-C761-DE67-748D4B579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E5368-4084-9D0D-52A5-4C47ACC83BEA}"/>
              </a:ext>
            </a:extLst>
          </p:cNvPr>
          <p:cNvSpPr>
            <a:spLocks noGrp="1"/>
          </p:cNvSpPr>
          <p:nvPr>
            <p:ph type="title"/>
          </p:nvPr>
        </p:nvSpPr>
        <p:spPr>
          <a:xfrm>
            <a:off x="415600" y="100997"/>
            <a:ext cx="11360800" cy="763600"/>
          </a:xfrm>
        </p:spPr>
        <p:txBody>
          <a:bodyPr>
            <a:noAutofit/>
          </a:bodyPr>
          <a:lstStyle/>
          <a:p>
            <a:r>
              <a:rPr lang="en-US" sz="4400" dirty="0">
                <a:solidFill>
                  <a:srgbClr val="0070C0"/>
                </a:solidFill>
              </a:rPr>
              <a:t>Proposed Agenda - Site Visit</a:t>
            </a:r>
            <a:endParaRPr lang="en-ZM" sz="4400" dirty="0">
              <a:solidFill>
                <a:srgbClr val="0070C0"/>
              </a:solidFill>
            </a:endParaRPr>
          </a:p>
        </p:txBody>
      </p:sp>
      <p:pic>
        <p:nvPicPr>
          <p:cNvPr id="4" name="Picture 3" descr="A logo with two people&#10;&#10;Description automatically generated">
            <a:extLst>
              <a:ext uri="{FF2B5EF4-FFF2-40B4-BE49-F238E27FC236}">
                <a16:creationId xmlns:a16="http://schemas.microsoft.com/office/drawing/2014/main" id="{46E0A4A5-9077-4445-6161-2EC2AC428AA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281373"/>
            <a:ext cx="3330475" cy="576628"/>
          </a:xfrm>
          <a:prstGeom prst="rect">
            <a:avLst/>
          </a:prstGeom>
          <a:noFill/>
          <a:ln>
            <a:noFill/>
          </a:ln>
        </p:spPr>
      </p:pic>
      <p:sp>
        <p:nvSpPr>
          <p:cNvPr id="3" name="TextBox 2">
            <a:extLst>
              <a:ext uri="{FF2B5EF4-FFF2-40B4-BE49-F238E27FC236}">
                <a16:creationId xmlns:a16="http://schemas.microsoft.com/office/drawing/2014/main" id="{33744374-6347-EF89-7173-B4E9E17365F1}"/>
              </a:ext>
            </a:extLst>
          </p:cNvPr>
          <p:cNvSpPr txBox="1"/>
          <p:nvPr/>
        </p:nvSpPr>
        <p:spPr>
          <a:xfrm>
            <a:off x="471948" y="1327355"/>
            <a:ext cx="11405420" cy="470898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000" b="1" i="0" u="none" strike="noStrike" kern="1200" cap="none" spc="0" normalizeH="0" baseline="0" noProof="0" dirty="0">
                <a:ln>
                  <a:noFill/>
                </a:ln>
                <a:solidFill>
                  <a:srgbClr val="000000"/>
                </a:solidFill>
                <a:effectLst/>
                <a:uLnTx/>
                <a:uFillTx/>
                <a:latin typeface="Verdana"/>
                <a:ea typeface="+mn-ea"/>
                <a:cs typeface="+mn-cs"/>
              </a:rPr>
              <a:t>Brief Presentation about Health Facility (10 min)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000" b="1"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000" b="1"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000" b="1" i="0" u="none" strike="noStrike" kern="1200" cap="none" spc="0" normalizeH="0" baseline="0" noProof="0" dirty="0">
                <a:ln>
                  <a:noFill/>
                </a:ln>
                <a:solidFill>
                  <a:srgbClr val="000000"/>
                </a:solidFill>
                <a:effectLst/>
                <a:uLnTx/>
                <a:uFillTx/>
                <a:latin typeface="Verdana"/>
                <a:ea typeface="+mn-ea"/>
                <a:cs typeface="+mn-cs"/>
              </a:rPr>
              <a:t>Question &amp; Answer Session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000" b="1"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000" b="1"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000" b="1" i="0" u="none" strike="noStrike" kern="1200" cap="none" spc="0" normalizeH="0" baseline="0" noProof="0" dirty="0">
                <a:ln>
                  <a:noFill/>
                </a:ln>
                <a:solidFill>
                  <a:srgbClr val="000000"/>
                </a:solidFill>
                <a:effectLst/>
                <a:uLnTx/>
                <a:uFillTx/>
                <a:latin typeface="Verdana"/>
                <a:ea typeface="+mn-ea"/>
                <a:cs typeface="+mn-cs"/>
              </a:rPr>
              <a:t>Guided Tour of Health Facility</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000" b="1"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000" b="1"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000" b="1" i="0" u="none" strike="noStrike" kern="1200" cap="none" spc="0" normalizeH="0" baseline="0" noProof="0" dirty="0">
                <a:ln>
                  <a:noFill/>
                </a:ln>
                <a:solidFill>
                  <a:srgbClr val="000000"/>
                </a:solidFill>
                <a:effectLst/>
                <a:uLnTx/>
                <a:uFillTx/>
                <a:latin typeface="Verdana"/>
                <a:ea typeface="+mn-ea"/>
                <a:cs typeface="+mn-cs"/>
              </a:rPr>
              <a:t>Discussion during Guided Tour</a:t>
            </a:r>
            <a:endParaRPr kumimoji="0" lang="en-ZM" sz="3000" b="1"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0320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57EA-D976-F453-BD98-EF7BC901DF00}"/>
              </a:ext>
            </a:extLst>
          </p:cNvPr>
          <p:cNvSpPr>
            <a:spLocks noGrp="1"/>
          </p:cNvSpPr>
          <p:nvPr>
            <p:ph type="title"/>
          </p:nvPr>
        </p:nvSpPr>
        <p:spPr>
          <a:xfrm>
            <a:off x="442913" y="1148576"/>
            <a:ext cx="6192838" cy="1404124"/>
          </a:xfrm>
        </p:spPr>
        <p:txBody>
          <a:bodyPr/>
          <a:lstStyle/>
          <a:p>
            <a:r>
              <a:rPr lang="en-GB" sz="3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Session 5 – PCC implementation in </a:t>
            </a:r>
            <a:br>
              <a:rPr lang="en-GB" sz="3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br>
            <a:r>
              <a:rPr lang="en-GB" sz="3200" b="1" spc="10" dirty="0">
                <a:solidFill>
                  <a:srgbClr val="E0001B"/>
                </a:solidFill>
                <a:effectLst/>
                <a:latin typeface="Verdana" panose="020B0604030504040204" pitchFamily="34" charset="0"/>
                <a:ea typeface="Verdana" panose="020B0604030504040204" pitchFamily="34" charset="0"/>
                <a:cs typeface="Verdana" panose="020B0604030504040204" pitchFamily="34" charset="0"/>
              </a:rPr>
              <a:t>real-world contexts</a:t>
            </a:r>
            <a:br>
              <a:rPr lang="en-CH" sz="3200" spc="10" dirty="0">
                <a:effectLst/>
                <a:latin typeface="IAS Ribbon Sans Light" pitchFamily="50" charset="0"/>
                <a:ea typeface="MS Mincho" panose="02020609040205080304" pitchFamily="49" charset="-128"/>
                <a:cs typeface="Times New Roman" panose="02020603050405020304" pitchFamily="18" charset="0"/>
              </a:rPr>
            </a:br>
            <a:endParaRPr lang="en-CH" sz="3200" dirty="0"/>
          </a:p>
        </p:txBody>
      </p:sp>
      <p:graphicFrame>
        <p:nvGraphicFramePr>
          <p:cNvPr id="5" name="Table 4">
            <a:extLst>
              <a:ext uri="{FF2B5EF4-FFF2-40B4-BE49-F238E27FC236}">
                <a16:creationId xmlns:a16="http://schemas.microsoft.com/office/drawing/2014/main" id="{64BB0F93-925B-D7AB-76F9-D0CF67125606}"/>
              </a:ext>
            </a:extLst>
          </p:cNvPr>
          <p:cNvGraphicFramePr>
            <a:graphicFrameLocks noGrp="1"/>
          </p:cNvGraphicFramePr>
          <p:nvPr/>
        </p:nvGraphicFramePr>
        <p:xfrm>
          <a:off x="442913" y="2765425"/>
          <a:ext cx="6192839" cy="3493940"/>
        </p:xfrm>
        <a:graphic>
          <a:graphicData uri="http://schemas.openxmlformats.org/drawingml/2006/table">
            <a:tbl>
              <a:tblPr firstRow="1" firstCol="1" bandRow="1"/>
              <a:tblGrid>
                <a:gridCol w="1441643">
                  <a:extLst>
                    <a:ext uri="{9D8B030D-6E8A-4147-A177-3AD203B41FA5}">
                      <a16:colId xmlns:a16="http://schemas.microsoft.com/office/drawing/2014/main" val="2876660965"/>
                    </a:ext>
                  </a:extLst>
                </a:gridCol>
                <a:gridCol w="3364282">
                  <a:extLst>
                    <a:ext uri="{9D8B030D-6E8A-4147-A177-3AD203B41FA5}">
                      <a16:colId xmlns:a16="http://schemas.microsoft.com/office/drawing/2014/main" val="3525925846"/>
                    </a:ext>
                  </a:extLst>
                </a:gridCol>
                <a:gridCol w="1386914">
                  <a:extLst>
                    <a:ext uri="{9D8B030D-6E8A-4147-A177-3AD203B41FA5}">
                      <a16:colId xmlns:a16="http://schemas.microsoft.com/office/drawing/2014/main" val="766774480"/>
                    </a:ext>
                  </a:extLst>
                </a:gridCol>
              </a:tblGrid>
              <a:tr h="456182">
                <a:tc>
                  <a:txBody>
                    <a:bodyPr/>
                    <a:lstStyle/>
                    <a:p>
                      <a:pPr>
                        <a:lnSpc>
                          <a:spcPts val="1400"/>
                        </a:lnSpc>
                      </a:pPr>
                      <a:r>
                        <a:rPr lang="en-GB" sz="1200" b="1" spc="10" dirty="0">
                          <a:solidFill>
                            <a:srgbClr val="FFFFFF"/>
                          </a:solidFill>
                          <a:effectLst/>
                          <a:latin typeface="+mj-lt"/>
                          <a:ea typeface="Verdana" panose="020B0604030504040204" pitchFamily="34" charset="0"/>
                          <a:cs typeface="Verdana" panose="020B0604030504040204" pitchFamily="34" charset="0"/>
                        </a:rPr>
                        <a:t>Time</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tc>
                  <a:txBody>
                    <a:bodyPr/>
                    <a:lstStyle/>
                    <a:p>
                      <a:pPr>
                        <a:lnSpc>
                          <a:spcPts val="1400"/>
                        </a:lnSpc>
                      </a:pPr>
                      <a:r>
                        <a:rPr lang="en-GB" sz="1200" b="1" spc="10" dirty="0">
                          <a:solidFill>
                            <a:srgbClr val="FFFFFF"/>
                          </a:solidFill>
                          <a:effectLst/>
                          <a:latin typeface="+mj-lt"/>
                          <a:ea typeface="Verdana" panose="020B0604030504040204" pitchFamily="34" charset="0"/>
                          <a:cs typeface="Verdana" panose="020B0604030504040204" pitchFamily="34" charset="0"/>
                        </a:rPr>
                        <a:t>Session</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tc>
                  <a:txBody>
                    <a:bodyPr/>
                    <a:lstStyle/>
                    <a:p>
                      <a:pPr>
                        <a:lnSpc>
                          <a:spcPts val="1400"/>
                        </a:lnSpc>
                      </a:pPr>
                      <a:r>
                        <a:rPr lang="en-GB" sz="1200" b="1" spc="10">
                          <a:solidFill>
                            <a:srgbClr val="FFFFFF"/>
                          </a:solidFill>
                          <a:effectLst/>
                          <a:latin typeface="+mj-lt"/>
                          <a:ea typeface="Verdana" panose="020B0604030504040204" pitchFamily="34" charset="0"/>
                          <a:cs typeface="Verdana" panose="020B0604030504040204" pitchFamily="34" charset="0"/>
                        </a:rPr>
                        <a:t>Speaker / Moderator</a:t>
                      </a:r>
                      <a:endParaRPr lang="en-CH" sz="1200" spc="1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a:noFill/>
                    </a:lnB>
                    <a:solidFill>
                      <a:srgbClr val="E0001B"/>
                    </a:solidFill>
                  </a:tcPr>
                </a:tc>
                <a:extLst>
                  <a:ext uri="{0D108BD9-81ED-4DB2-BD59-A6C34878D82A}">
                    <a16:rowId xmlns:a16="http://schemas.microsoft.com/office/drawing/2014/main" val="854563453"/>
                  </a:ext>
                </a:extLst>
              </a:tr>
              <a:tr h="452079">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08:30 – 08:50</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nSpc>
                          <a:spcPts val="1400"/>
                        </a:lnSpc>
                      </a:pPr>
                      <a:r>
                        <a:rPr lang="en-US" sz="1200" b="1" spc="10" dirty="0">
                          <a:effectLst/>
                          <a:latin typeface="+mj-lt"/>
                          <a:ea typeface="Verdana" panose="020B0604030504040204" pitchFamily="34" charset="0"/>
                          <a:cs typeface="Verdana" panose="020B0604030504040204" pitchFamily="34" charset="0"/>
                        </a:rPr>
                        <a:t>Community-led initiatives with National Network of Zambian Living with HIV (NZP+) and Treatment Action and Literacy Campaign (TALC), Zambia</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GB" sz="1200" spc="10" dirty="0">
                          <a:effectLst/>
                          <a:latin typeface="+mj-lt"/>
                          <a:ea typeface="Verdana" panose="020B0604030504040204" pitchFamily="34" charset="0"/>
                          <a:cs typeface="Verdana" panose="020B0604030504040204" pitchFamily="34" charset="0"/>
                        </a:rPr>
                        <a:t>Fred Chungu (NZP+) and </a:t>
                      </a:r>
                      <a:r>
                        <a:rPr lang="en-GB" sz="1200" spc="10" dirty="0">
                          <a:effectLst/>
                          <a:latin typeface="+mj-lt"/>
                          <a:ea typeface="Verdana" panose="020B0604030504040204" pitchFamily="34" charset="0"/>
                          <a:cs typeface="Times New Roman" panose="02020603050405020304" pitchFamily="18" charset="0"/>
                        </a:rPr>
                        <a:t>Owen Mulenga (TALC)</a:t>
                      </a:r>
                      <a:endParaRPr lang="en-CH" sz="1200" spc="10" dirty="0">
                        <a:effectLst/>
                        <a:latin typeface="+mj-lt"/>
                        <a:ea typeface="MS Mincho" panose="02020609040205080304" pitchFamily="49" charset="-128"/>
                        <a:cs typeface="Times New Roman" panose="02020603050405020304" pitchFamily="18" charset="0"/>
                      </a:endParaRPr>
                    </a:p>
                    <a:p>
                      <a:pPr>
                        <a:lnSpc>
                          <a:spcPts val="1400"/>
                        </a:lnSpc>
                      </a:pP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621664"/>
                  </a:ext>
                </a:extLst>
              </a:tr>
              <a:tr h="212793">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08:50 – 09:00</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en-GB" sz="1200" b="1" spc="10" dirty="0">
                          <a:effectLst/>
                          <a:latin typeface="+mj-lt"/>
                          <a:ea typeface="Verdana" panose="020B0604030504040204" pitchFamily="34" charset="0"/>
                          <a:cs typeface="Verdana" panose="020B0604030504040204" pitchFamily="34" charset="0"/>
                        </a:rPr>
                        <a:t>Academic Model Providing Access to Healthcare (AMPATH) program, Western Kenya</a:t>
                      </a:r>
                      <a:endParaRPr lang="en-CH" sz="1200" b="1"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Juddy Wachira</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377947"/>
                  </a:ext>
                </a:extLst>
              </a:tr>
              <a:tr h="212793">
                <a:tc>
                  <a:txBody>
                    <a:bodyPr/>
                    <a:lstStyle/>
                    <a:p>
                      <a:pPr>
                        <a:lnSpc>
                          <a:spcPts val="1400"/>
                        </a:lnSpc>
                      </a:pPr>
                      <a:r>
                        <a:rPr lang="en-GB" sz="1200" spc="10">
                          <a:effectLst/>
                          <a:latin typeface="+mj-lt"/>
                          <a:ea typeface="Verdana" panose="020B0604030504040204" pitchFamily="34" charset="0"/>
                          <a:cs typeface="Verdana" panose="020B0604030504040204" pitchFamily="34" charset="0"/>
                        </a:rPr>
                        <a:t>09:00 – 09:10</a:t>
                      </a:r>
                      <a:endParaRPr lang="en-CH" sz="1200" spc="1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en-GB" sz="1200" b="1" spc="10" dirty="0">
                          <a:effectLst/>
                          <a:latin typeface="+mj-lt"/>
                          <a:ea typeface="Verdana" panose="020B0604030504040204" pitchFamily="34" charset="0"/>
                          <a:cs typeface="Verdana" panose="020B0604030504040204" pitchFamily="34" charset="0"/>
                        </a:rPr>
                        <a:t>CIDRZ Key Population Hub, Zambia</a:t>
                      </a:r>
                      <a:endParaRPr lang="en-CH" sz="1200" b="1"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Maurice Musheke</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1208440"/>
                  </a:ext>
                </a:extLst>
              </a:tr>
              <a:tr h="224716">
                <a:tc>
                  <a:txBody>
                    <a:bodyPr/>
                    <a:lstStyle/>
                    <a:p>
                      <a:pPr>
                        <a:lnSpc>
                          <a:spcPts val="1400"/>
                        </a:lnSpc>
                      </a:pPr>
                      <a:r>
                        <a:rPr lang="en-GB" sz="1200" spc="10">
                          <a:effectLst/>
                          <a:latin typeface="+mj-lt"/>
                          <a:ea typeface="Verdana" panose="020B0604030504040204" pitchFamily="34" charset="0"/>
                          <a:cs typeface="Verdana" panose="020B0604030504040204" pitchFamily="34" charset="0"/>
                        </a:rPr>
                        <a:t>09:10 – 09:20</a:t>
                      </a:r>
                      <a:endParaRPr lang="en-CH" sz="1200" spc="1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en-GB" sz="1200" b="1" spc="10" dirty="0" err="1">
                          <a:effectLst/>
                          <a:latin typeface="+mj-lt"/>
                          <a:ea typeface="Verdana" panose="020B0604030504040204" pitchFamily="34" charset="0"/>
                          <a:cs typeface="Verdana" panose="020B0604030504040204" pitchFamily="34" charset="0"/>
                        </a:rPr>
                        <a:t>Pediatric</a:t>
                      </a:r>
                      <a:r>
                        <a:rPr lang="en-GB" sz="1200" b="1" spc="10" dirty="0">
                          <a:effectLst/>
                          <a:latin typeface="+mj-lt"/>
                          <a:ea typeface="Verdana" panose="020B0604030504040204" pitchFamily="34" charset="0"/>
                          <a:cs typeface="Verdana" panose="020B0604030504040204" pitchFamily="34" charset="0"/>
                        </a:rPr>
                        <a:t> Adolescent Virus Elimination (PAVE), South Africa</a:t>
                      </a:r>
                      <a:endParaRPr lang="en-CH" sz="1200" b="1"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en-GB" sz="1200" spc="10">
                          <a:effectLst/>
                          <a:latin typeface="+mj-lt"/>
                          <a:ea typeface="Verdana" panose="020B0604030504040204" pitchFamily="34" charset="0"/>
                          <a:cs typeface="Verdana" panose="020B0604030504040204" pitchFamily="34" charset="0"/>
                        </a:rPr>
                        <a:t>Sharon Kruger</a:t>
                      </a:r>
                      <a:endParaRPr lang="en-CH" sz="1200" spc="1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4691293"/>
                  </a:ext>
                </a:extLst>
              </a:tr>
              <a:tr h="452079">
                <a:tc>
                  <a:txBody>
                    <a:bodyPr/>
                    <a:lstStyle/>
                    <a:p>
                      <a:pPr>
                        <a:lnSpc>
                          <a:spcPts val="1400"/>
                        </a:lnSpc>
                      </a:pPr>
                      <a:r>
                        <a:rPr lang="en-US" sz="1200" spc="10" dirty="0">
                          <a:effectLst/>
                          <a:latin typeface="+mj-lt"/>
                          <a:ea typeface="MS Mincho" panose="02020609040205080304" pitchFamily="49" charset="-128"/>
                          <a:cs typeface="Times New Roman" panose="02020603050405020304" pitchFamily="18" charset="0"/>
                        </a:rPr>
                        <a:t>09:20 – 09:30</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en-GB" sz="1200" b="1" spc="10" dirty="0">
                          <a:effectLst/>
                          <a:latin typeface="+mj-lt"/>
                          <a:ea typeface="Verdana" panose="020B0604030504040204" pitchFamily="34" charset="0"/>
                          <a:cs typeface="Verdana" panose="020B0604030504040204" pitchFamily="34" charset="0"/>
                        </a:rPr>
                        <a:t>JSI PCC-Assessment Tool Implementation, Zambia</a:t>
                      </a:r>
                      <a:endParaRPr lang="en-CH" sz="1200" b="1"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en-GB" sz="1200" spc="10" dirty="0" err="1">
                          <a:effectLst/>
                          <a:latin typeface="+mj-lt"/>
                          <a:ea typeface="Verdana" panose="020B0604030504040204" pitchFamily="34" charset="0"/>
                          <a:cs typeface="Verdana" panose="020B0604030504040204" pitchFamily="34" charset="0"/>
                        </a:rPr>
                        <a:t>Lackeby</a:t>
                      </a:r>
                      <a:r>
                        <a:rPr lang="en-GB" sz="1200" spc="10" dirty="0">
                          <a:effectLst/>
                          <a:latin typeface="+mj-lt"/>
                          <a:ea typeface="Verdana" panose="020B0604030504040204" pitchFamily="34" charset="0"/>
                          <a:cs typeface="Verdana" panose="020B0604030504040204" pitchFamily="34" charset="0"/>
                        </a:rPr>
                        <a:t> </a:t>
                      </a:r>
                      <a:r>
                        <a:rPr lang="en-GB" sz="1200" spc="10" dirty="0" err="1">
                          <a:effectLst/>
                          <a:latin typeface="+mj-lt"/>
                          <a:ea typeface="Verdana" panose="020B0604030504040204" pitchFamily="34" charset="0"/>
                          <a:cs typeface="Verdana" panose="020B0604030504040204" pitchFamily="34" charset="0"/>
                        </a:rPr>
                        <a:t>Kawanga</a:t>
                      </a:r>
                      <a:endParaRPr lang="en-CH" sz="1200" spc="10" dirty="0">
                        <a:effectLst/>
                        <a:latin typeface="+mj-lt"/>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4619874"/>
                  </a:ext>
                </a:extLst>
              </a:tr>
              <a:tr h="452079">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09:30 – 10:00</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nSpc>
                          <a:spcPts val="1400"/>
                        </a:lnSpc>
                      </a:pPr>
                      <a:r>
                        <a:rPr lang="en-GB" sz="1200" b="1" spc="10" dirty="0">
                          <a:effectLst/>
                          <a:latin typeface="+mj-lt"/>
                          <a:ea typeface="Verdana" panose="020B0604030504040204" pitchFamily="34" charset="0"/>
                          <a:cs typeface="Verdana" panose="020B0604030504040204" pitchFamily="34" charset="0"/>
                        </a:rPr>
                        <a:t>Q and A</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nSpc>
                          <a:spcPts val="1400"/>
                        </a:lnSpc>
                      </a:pPr>
                      <a:r>
                        <a:rPr lang="en-GB" sz="1200" spc="10" dirty="0">
                          <a:effectLst/>
                          <a:latin typeface="+mj-lt"/>
                          <a:ea typeface="Verdana" panose="020B0604030504040204" pitchFamily="34" charset="0"/>
                          <a:cs typeface="Verdana" panose="020B0604030504040204" pitchFamily="34" charset="0"/>
                        </a:rPr>
                        <a:t>Kombatende Sikombe</a:t>
                      </a:r>
                      <a:endParaRPr lang="en-CH" sz="1200" spc="10" dirty="0">
                        <a:effectLst/>
                        <a:latin typeface="+mj-lt"/>
                        <a:ea typeface="MS Mincho" panose="02020609040205080304" pitchFamily="49" charset="-128"/>
                        <a:cs typeface="Times New Roman" panose="02020603050405020304" pitchFamily="18" charset="0"/>
                      </a:endParaRPr>
                    </a:p>
                  </a:txBody>
                  <a:tcPr marL="56436" marR="56436" marT="0" marB="0">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088004359"/>
                  </a:ext>
                </a:extLst>
              </a:tr>
            </a:tbl>
          </a:graphicData>
        </a:graphic>
      </p:graphicFrame>
      <p:sp>
        <p:nvSpPr>
          <p:cNvPr id="6" name="Picture Placeholder 5">
            <a:extLst>
              <a:ext uri="{FF2B5EF4-FFF2-40B4-BE49-F238E27FC236}">
                <a16:creationId xmlns:a16="http://schemas.microsoft.com/office/drawing/2014/main" id="{E9C2907C-7796-445E-4CC9-32378FEC546F}"/>
              </a:ext>
            </a:extLst>
          </p:cNvPr>
          <p:cNvSpPr>
            <a:spLocks noGrp="1"/>
          </p:cNvSpPr>
          <p:nvPr>
            <p:ph type="pic" sz="quarter" idx="12"/>
          </p:nvPr>
        </p:nvSpPr>
        <p:spPr/>
        <p:txBody>
          <a:bodyPr/>
          <a:lstStyle/>
          <a:p>
            <a:endParaRPr lang="en-CH"/>
          </a:p>
        </p:txBody>
      </p:sp>
      <p:pic>
        <p:nvPicPr>
          <p:cNvPr id="1028" name="Picture 4" descr="AIDS 2024, the 25th International AIDS Conference. Munich, Germany.&#10;Monday, 22 July 2024&#10;&#10;SAT016. Person-centred and integrated healthcare and harm reduction services for people living with and affected by HIV, hepatitis C and tuberculosis in eastern Europe and central Asia&#10;&#10;© Gonzalo Bell / IAS">
            <a:extLst>
              <a:ext uri="{FF2B5EF4-FFF2-40B4-BE49-F238E27FC236}">
                <a16:creationId xmlns:a16="http://schemas.microsoft.com/office/drawing/2014/main" id="{6B712F8E-ACD2-EC8C-5B4B-85338B0810E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96113" y="0"/>
            <a:ext cx="5195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870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1268-0627-4341-A022-FAB808ADFA87}"/>
              </a:ext>
            </a:extLst>
          </p:cNvPr>
          <p:cNvSpPr>
            <a:spLocks noGrp="1"/>
          </p:cNvSpPr>
          <p:nvPr>
            <p:ph type="ctrTitle"/>
          </p:nvPr>
        </p:nvSpPr>
        <p:spPr/>
        <p:txBody>
          <a:bodyPr/>
          <a:lstStyle/>
          <a:p>
            <a:r>
              <a:rPr lang="en-US" dirty="0">
                <a:latin typeface="Gill Sans MT" panose="020B0502020104020203" pitchFamily="34" charset="0"/>
              </a:rPr>
              <a:t>Person-Centred Care Community Perspective</a:t>
            </a:r>
          </a:p>
        </p:txBody>
      </p:sp>
      <p:sp>
        <p:nvSpPr>
          <p:cNvPr id="3" name="Subtitle 2">
            <a:extLst>
              <a:ext uri="{FF2B5EF4-FFF2-40B4-BE49-F238E27FC236}">
                <a16:creationId xmlns:a16="http://schemas.microsoft.com/office/drawing/2014/main" id="{A356F9DF-28FB-4565-BB23-58493E93C34A}"/>
              </a:ext>
            </a:extLst>
          </p:cNvPr>
          <p:cNvSpPr>
            <a:spLocks noGrp="1"/>
          </p:cNvSpPr>
          <p:nvPr>
            <p:ph type="subTitle" idx="1"/>
          </p:nvPr>
        </p:nvSpPr>
        <p:spPr/>
        <p:txBody>
          <a:bodyPr/>
          <a:lstStyle/>
          <a:p>
            <a:r>
              <a:rPr lang="en-US" dirty="0">
                <a:latin typeface="Gill Sans MT" panose="020B0502020104020203" pitchFamily="34" charset="0"/>
              </a:rPr>
              <a:t>TALC </a:t>
            </a:r>
          </a:p>
          <a:p>
            <a:r>
              <a:rPr lang="en-US" dirty="0">
                <a:latin typeface="Gill Sans MT" panose="020B0502020104020203" pitchFamily="34" charset="0"/>
              </a:rPr>
              <a:t>and NZP+</a:t>
            </a:r>
          </a:p>
        </p:txBody>
      </p:sp>
    </p:spTree>
    <p:extLst>
      <p:ext uri="{BB962C8B-B14F-4D97-AF65-F5344CB8AC3E}">
        <p14:creationId xmlns:p14="http://schemas.microsoft.com/office/powerpoint/2010/main" val="2840580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4138-CBE2-6AE2-575C-8139D0D0121F}"/>
              </a:ext>
            </a:extLst>
          </p:cNvPr>
          <p:cNvSpPr>
            <a:spLocks noGrp="1"/>
          </p:cNvSpPr>
          <p:nvPr>
            <p:ph type="title"/>
          </p:nvPr>
        </p:nvSpPr>
        <p:spPr/>
        <p:txBody>
          <a:bodyPr/>
          <a:lstStyle/>
          <a:p>
            <a:pPr algn="ctr"/>
            <a:r>
              <a:rPr lang="en-US" dirty="0">
                <a:latin typeface="Gill Sans MT" panose="020B0502020104020203" pitchFamily="34" charset="0"/>
              </a:rPr>
              <a:t>Person-Centred Care : </a:t>
            </a:r>
            <a:r>
              <a:rPr lang="en-US" dirty="0" err="1">
                <a:latin typeface="Gill Sans MT" panose="020B0502020104020203" pitchFamily="34" charset="0"/>
              </a:rPr>
              <a:t>R</a:t>
            </a:r>
            <a:r>
              <a:rPr lang="en-US" sz="2800" dirty="0" err="1">
                <a:latin typeface="Gill Sans MT" panose="020B0502020104020203" pitchFamily="34" charset="0"/>
              </a:rPr>
              <a:t>o</a:t>
            </a:r>
            <a:r>
              <a:rPr lang="en-US" dirty="0" err="1">
                <a:latin typeface="Gill Sans MT" panose="020B0502020104020203" pitchFamily="34" charset="0"/>
              </a:rPr>
              <a:t>C</a:t>
            </a:r>
            <a:endParaRPr lang="en-ZM" dirty="0">
              <a:latin typeface="Gill Sans MT" panose="020B0502020104020203" pitchFamily="34" charset="0"/>
            </a:endParaRPr>
          </a:p>
        </p:txBody>
      </p:sp>
      <p:sp>
        <p:nvSpPr>
          <p:cNvPr id="3" name="Content Placeholder 2">
            <a:extLst>
              <a:ext uri="{FF2B5EF4-FFF2-40B4-BE49-F238E27FC236}">
                <a16:creationId xmlns:a16="http://schemas.microsoft.com/office/drawing/2014/main" id="{091ADFFE-BB85-FDFD-BC29-0F74FBA1E11A}"/>
              </a:ext>
            </a:extLst>
          </p:cNvPr>
          <p:cNvSpPr>
            <a:spLocks noGrp="1"/>
          </p:cNvSpPr>
          <p:nvPr>
            <p:ph idx="1"/>
          </p:nvPr>
        </p:nvSpPr>
        <p:spPr/>
        <p:txBody>
          <a:bodyPr>
            <a:normAutofit fontScale="62500" lnSpcReduction="20000"/>
          </a:bodyPr>
          <a:lstStyle/>
          <a:p>
            <a:endParaRPr lang="en-US" sz="4000" b="0" i="0" dirty="0">
              <a:solidFill>
                <a:srgbClr val="474747"/>
              </a:solidFill>
              <a:effectLst/>
              <a:latin typeface="Google Sans"/>
            </a:endParaRPr>
          </a:p>
          <a:p>
            <a:pPr algn="just"/>
            <a:r>
              <a:rPr lang="en-US" sz="4800" b="0" i="0" dirty="0">
                <a:solidFill>
                  <a:srgbClr val="474747"/>
                </a:solidFill>
                <a:effectLst/>
                <a:latin typeface="Gill Sans MT" panose="020B0502020104020203" pitchFamily="34" charset="0"/>
              </a:rPr>
              <a:t>Person-Centred </a:t>
            </a:r>
            <a:r>
              <a:rPr lang="en-US" sz="4800" dirty="0">
                <a:solidFill>
                  <a:srgbClr val="474747"/>
                </a:solidFill>
                <a:latin typeface="Gill Sans MT" panose="020B0502020104020203" pitchFamily="34" charset="0"/>
              </a:rPr>
              <a:t>C</a:t>
            </a:r>
            <a:r>
              <a:rPr lang="en-US" sz="4800" b="0" i="0" dirty="0">
                <a:solidFill>
                  <a:srgbClr val="474747"/>
                </a:solidFill>
                <a:effectLst/>
                <a:latin typeface="Gill Sans MT" panose="020B0502020104020203" pitchFamily="34" charset="0"/>
              </a:rPr>
              <a:t>are is </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entail</a:t>
            </a:r>
            <a:r>
              <a:rPr lang="en-US"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s</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the provision of </a:t>
            </a:r>
            <a:r>
              <a:rPr lang="en-US"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I</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ndividualized </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care that is </a:t>
            </a:r>
            <a:r>
              <a:rPr lang="en-US"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H</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olistic</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a:t>
            </a:r>
            <a:r>
              <a:rPr lang="en-US"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ngaging</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a:t>
            </a:r>
            <a:r>
              <a:rPr lang="en-US"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R</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esponsive</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and </a:t>
            </a:r>
            <a:r>
              <a:rPr lang="en-US"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R</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espectful</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with the </a:t>
            </a:r>
            <a:r>
              <a:rPr lang="en-US" sz="4800" b="1" kern="100" dirty="0">
                <a:solidFill>
                  <a:schemeClr val="tx2">
                    <a:lumMod val="60000"/>
                    <a:lumOff val="40000"/>
                  </a:schemeClr>
                </a:solidFill>
                <a:effectLst/>
                <a:latin typeface="Gill Sans MT" panose="020B0502020104020203" pitchFamily="34" charset="0"/>
                <a:ea typeface="Arial" panose="020B0604020202020204" pitchFamily="34" charset="0"/>
                <a:cs typeface="Times New Roman" panose="02020603050405020304" pitchFamily="18" charset="0"/>
              </a:rPr>
              <a:t>R</a:t>
            </a:r>
            <a:r>
              <a:rPr lang="en-KE" sz="4800" b="1" kern="100" dirty="0">
                <a:solidFill>
                  <a:schemeClr val="tx2">
                    <a:lumMod val="60000"/>
                    <a:lumOff val="40000"/>
                  </a:schemeClr>
                </a:solidFill>
                <a:effectLst/>
                <a:latin typeface="Gill Sans MT" panose="020B0502020104020203" pitchFamily="34" charset="0"/>
                <a:ea typeface="Arial" panose="020B0604020202020204" pitchFamily="34" charset="0"/>
                <a:cs typeface="Times New Roman" panose="02020603050405020304" pitchFamily="18" charset="0"/>
              </a:rPr>
              <a:t>ecipient of </a:t>
            </a:r>
            <a:r>
              <a:rPr lang="en-US" sz="4800" b="1" kern="100" dirty="0">
                <a:solidFill>
                  <a:schemeClr val="tx2">
                    <a:lumMod val="60000"/>
                    <a:lumOff val="40000"/>
                  </a:schemeClr>
                </a:solidFill>
                <a:effectLst/>
                <a:latin typeface="Gill Sans MT" panose="020B0502020104020203" pitchFamily="34" charset="0"/>
                <a:ea typeface="Arial" panose="020B0604020202020204" pitchFamily="34" charset="0"/>
                <a:cs typeface="Times New Roman" panose="02020603050405020304" pitchFamily="18" charset="0"/>
              </a:rPr>
              <a:t>C</a:t>
            </a:r>
            <a:r>
              <a:rPr lang="en-KE" sz="4800" b="1" kern="100" dirty="0">
                <a:solidFill>
                  <a:schemeClr val="tx2">
                    <a:lumMod val="60000"/>
                    <a:lumOff val="40000"/>
                  </a:schemeClr>
                </a:solidFill>
                <a:effectLst/>
                <a:latin typeface="Gill Sans MT" panose="020B0502020104020203" pitchFamily="34" charset="0"/>
                <a:ea typeface="Arial" panose="020B0604020202020204" pitchFamily="34" charset="0"/>
                <a:cs typeface="Times New Roman" panose="02020603050405020304" pitchFamily="18" charset="0"/>
              </a:rPr>
              <a:t>are </a:t>
            </a:r>
            <a:r>
              <a:rPr lang="en-US" sz="4800" b="1" i="1" kern="100" dirty="0">
                <a:solidFill>
                  <a:srgbClr val="252525"/>
                </a:solidFill>
                <a:latin typeface="Gill Sans MT" panose="020B0502020104020203" pitchFamily="34" charset="0"/>
                <a:ea typeface="Arial" panose="020B0604020202020204" pitchFamily="34" charset="0"/>
                <a:cs typeface="Times New Roman" panose="02020603050405020304" pitchFamily="18" charset="0"/>
              </a:rPr>
              <a:t>A</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ctively </a:t>
            </a:r>
            <a:r>
              <a:rPr lang="en-US"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P</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articipating </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in </a:t>
            </a:r>
            <a:r>
              <a:rPr lang="en-US"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D</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efining </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their care in </a:t>
            </a:r>
            <a:r>
              <a:rPr lang="en-US"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C</a:t>
            </a:r>
            <a:r>
              <a:rPr lang="en-KE" sz="48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onsultation </a:t>
            </a:r>
            <a:r>
              <a:rPr lang="en-KE"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with </a:t>
            </a:r>
            <a:r>
              <a:rPr lang="en-US" sz="4800" b="1" kern="100" dirty="0">
                <a:solidFill>
                  <a:srgbClr val="00B050"/>
                </a:solidFill>
                <a:effectLst/>
                <a:latin typeface="Gill Sans MT" panose="020B0502020104020203" pitchFamily="34" charset="0"/>
                <a:ea typeface="Arial" panose="020B0604020202020204" pitchFamily="34" charset="0"/>
                <a:cs typeface="Times New Roman" panose="02020603050405020304" pitchFamily="18" charset="0"/>
              </a:rPr>
              <a:t>Policy Makers </a:t>
            </a:r>
            <a:r>
              <a:rPr lang="en-US" sz="48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&amp; </a:t>
            </a:r>
            <a:r>
              <a:rPr lang="en-US" sz="4800" b="1" kern="100" dirty="0">
                <a:solidFill>
                  <a:srgbClr val="00B050"/>
                </a:solidFill>
                <a:effectLst/>
                <a:latin typeface="Gill Sans MT" panose="020B0502020104020203" pitchFamily="34" charset="0"/>
                <a:ea typeface="Arial" panose="020B0604020202020204" pitchFamily="34" charset="0"/>
                <a:cs typeface="Times New Roman" panose="02020603050405020304" pitchFamily="18" charset="0"/>
              </a:rPr>
              <a:t>Service </a:t>
            </a:r>
            <a:r>
              <a:rPr lang="en-US" sz="4800" b="1" kern="100" dirty="0">
                <a:solidFill>
                  <a:srgbClr val="00B050"/>
                </a:solidFill>
                <a:latin typeface="Gill Sans MT" panose="020B0502020104020203" pitchFamily="34" charset="0"/>
                <a:ea typeface="Arial" panose="020B0604020202020204" pitchFamily="34" charset="0"/>
                <a:cs typeface="Times New Roman" panose="02020603050405020304" pitchFamily="18" charset="0"/>
              </a:rPr>
              <a:t>P</a:t>
            </a:r>
            <a:r>
              <a:rPr lang="en-KE" sz="4800" b="1" kern="100" dirty="0">
                <a:solidFill>
                  <a:srgbClr val="00B050"/>
                </a:solidFill>
                <a:effectLst/>
                <a:latin typeface="Gill Sans MT" panose="020B0502020104020203" pitchFamily="34" charset="0"/>
                <a:ea typeface="Arial" panose="020B0604020202020204" pitchFamily="34" charset="0"/>
                <a:cs typeface="Times New Roman" panose="02020603050405020304" pitchFamily="18" charset="0"/>
              </a:rPr>
              <a:t>roviders</a:t>
            </a:r>
            <a:r>
              <a:rPr lang="en-US" sz="4800" b="1" kern="100" dirty="0">
                <a:solidFill>
                  <a:srgbClr val="00B050"/>
                </a:solidFill>
                <a:effectLst/>
                <a:latin typeface="Gill Sans MT" panose="020B0502020104020203" pitchFamily="34" charset="0"/>
                <a:ea typeface="Arial" panose="020B0604020202020204" pitchFamily="34" charset="0"/>
                <a:cs typeface="Times New Roman" panose="02020603050405020304" pitchFamily="18" charset="0"/>
              </a:rPr>
              <a:t>.</a:t>
            </a:r>
            <a:endParaRPr lang="en-KE" sz="4800" b="1" kern="100" dirty="0">
              <a:solidFill>
                <a:srgbClr val="00B050"/>
              </a:solidFill>
              <a:effectLst/>
              <a:latin typeface="Gill Sans MT" panose="020B05020201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439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648F-5721-4E76-9ED8-83D28A450331}"/>
              </a:ext>
            </a:extLst>
          </p:cNvPr>
          <p:cNvSpPr>
            <a:spLocks noGrp="1"/>
          </p:cNvSpPr>
          <p:nvPr>
            <p:ph type="title"/>
          </p:nvPr>
        </p:nvSpPr>
        <p:spPr/>
        <p:txBody>
          <a:bodyPr/>
          <a:lstStyle/>
          <a:p>
            <a:r>
              <a:rPr lang="en-US" dirty="0">
                <a:latin typeface="Gill Sans MT" panose="020B0502020104020203" pitchFamily="34" charset="0"/>
              </a:rPr>
              <a:t>What do Recipients of Care expect </a:t>
            </a:r>
          </a:p>
        </p:txBody>
      </p:sp>
      <p:sp>
        <p:nvSpPr>
          <p:cNvPr id="3" name="Content Placeholder 2">
            <a:extLst>
              <a:ext uri="{FF2B5EF4-FFF2-40B4-BE49-F238E27FC236}">
                <a16:creationId xmlns:a16="http://schemas.microsoft.com/office/drawing/2014/main" id="{46EE89D3-7EFF-4D3E-9117-F9BF4DADAAD7}"/>
              </a:ext>
            </a:extLst>
          </p:cNvPr>
          <p:cNvSpPr>
            <a:spLocks noGrp="1"/>
          </p:cNvSpPr>
          <p:nvPr>
            <p:ph idx="1"/>
          </p:nvPr>
        </p:nvSpPr>
        <p:spPr>
          <a:xfrm>
            <a:off x="759655" y="2367093"/>
            <a:ext cx="10518571" cy="4160316"/>
          </a:xfrm>
        </p:spPr>
        <p:txBody>
          <a:bodyPr>
            <a:normAutofit/>
          </a:bodyPr>
          <a:lstStyle/>
          <a:p>
            <a:r>
              <a:rPr lang="en-US" dirty="0">
                <a:latin typeface="Gill Sans MT" panose="020B0502020104020203" pitchFamily="34" charset="0"/>
              </a:rPr>
              <a:t>To be involved in treatment planning</a:t>
            </a:r>
          </a:p>
          <a:p>
            <a:r>
              <a:rPr lang="en-US" sz="2200" dirty="0">
                <a:latin typeface="Gill Sans MT" panose="020B0502020104020203" pitchFamily="34" charset="0"/>
                <a:cs typeface="Carlito"/>
              </a:rPr>
              <a:t>To be recognized</a:t>
            </a:r>
            <a:r>
              <a:rPr lang="en-US" sz="2200" spc="50" dirty="0">
                <a:latin typeface="Gill Sans MT" panose="020B0502020104020203" pitchFamily="34" charset="0"/>
                <a:cs typeface="Carlito"/>
              </a:rPr>
              <a:t> </a:t>
            </a:r>
            <a:r>
              <a:rPr lang="en-US" sz="2200" dirty="0">
                <a:latin typeface="Gill Sans MT" panose="020B0502020104020203" pitchFamily="34" charset="0"/>
                <a:cs typeface="Carlito"/>
              </a:rPr>
              <a:t>not</a:t>
            </a:r>
            <a:r>
              <a:rPr lang="en-US" sz="2200" spc="50" dirty="0">
                <a:latin typeface="Gill Sans MT" panose="020B0502020104020203" pitchFamily="34" charset="0"/>
                <a:cs typeface="Carlito"/>
              </a:rPr>
              <a:t> </a:t>
            </a:r>
            <a:r>
              <a:rPr lang="en-US" sz="2200" dirty="0">
                <a:latin typeface="Gill Sans MT" panose="020B0502020104020203" pitchFamily="34" charset="0"/>
                <a:cs typeface="Carlito"/>
              </a:rPr>
              <a:t>only</a:t>
            </a:r>
            <a:r>
              <a:rPr lang="en-US" sz="2200" spc="20" dirty="0">
                <a:latin typeface="Gill Sans MT" panose="020B0502020104020203" pitchFamily="34" charset="0"/>
                <a:cs typeface="Carlito"/>
              </a:rPr>
              <a:t>  as Recipients of Care</a:t>
            </a:r>
            <a:r>
              <a:rPr lang="en-US" sz="2200" spc="40" dirty="0">
                <a:latin typeface="Gill Sans MT" panose="020B0502020104020203" pitchFamily="34" charset="0"/>
                <a:cs typeface="Carlito"/>
              </a:rPr>
              <a:t> </a:t>
            </a:r>
            <a:r>
              <a:rPr lang="en-US" sz="2200" spc="-25" dirty="0">
                <a:latin typeface="Gill Sans MT" panose="020B0502020104020203" pitchFamily="34" charset="0"/>
                <a:cs typeface="Carlito"/>
              </a:rPr>
              <a:t>but as </a:t>
            </a:r>
            <a:r>
              <a:rPr lang="en-US" sz="2200" dirty="0">
                <a:latin typeface="Gill Sans MT" panose="020B0502020104020203" pitchFamily="34" charset="0"/>
                <a:cs typeface="Carlito"/>
              </a:rPr>
              <a:t>people</a:t>
            </a:r>
            <a:r>
              <a:rPr lang="en-US" sz="2200" spc="40" dirty="0">
                <a:latin typeface="Gill Sans MT" panose="020B0502020104020203" pitchFamily="34" charset="0"/>
                <a:cs typeface="Carlito"/>
              </a:rPr>
              <a:t> </a:t>
            </a:r>
            <a:r>
              <a:rPr lang="en-US" sz="2200" dirty="0">
                <a:latin typeface="Gill Sans MT" panose="020B0502020104020203" pitchFamily="34" charset="0"/>
                <a:cs typeface="Carlito"/>
              </a:rPr>
              <a:t>with</a:t>
            </a:r>
            <a:r>
              <a:rPr lang="en-US" sz="2200" spc="35" dirty="0">
                <a:latin typeface="Gill Sans MT" panose="020B0502020104020203" pitchFamily="34" charset="0"/>
                <a:cs typeface="Carlito"/>
              </a:rPr>
              <a:t> </a:t>
            </a:r>
            <a:r>
              <a:rPr lang="en-US" sz="2200" dirty="0">
                <a:latin typeface="Gill Sans MT" panose="020B0502020104020203" pitchFamily="34" charset="0"/>
                <a:cs typeface="Carlito"/>
              </a:rPr>
              <a:t>the</a:t>
            </a:r>
            <a:r>
              <a:rPr lang="en-US" sz="2200" spc="40" dirty="0">
                <a:latin typeface="Gill Sans MT" panose="020B0502020104020203" pitchFamily="34" charset="0"/>
                <a:cs typeface="Carlito"/>
              </a:rPr>
              <a:t> </a:t>
            </a:r>
            <a:r>
              <a:rPr lang="en-US" sz="2200" dirty="0">
                <a:latin typeface="Gill Sans MT" panose="020B0502020104020203" pitchFamily="34" charset="0"/>
                <a:cs typeface="Carlito"/>
              </a:rPr>
              <a:t>right</a:t>
            </a:r>
            <a:r>
              <a:rPr lang="en-US" sz="2200" spc="40" dirty="0">
                <a:latin typeface="Gill Sans MT" panose="020B0502020104020203" pitchFamily="34" charset="0"/>
                <a:cs typeface="Carlito"/>
              </a:rPr>
              <a:t> </a:t>
            </a:r>
            <a:r>
              <a:rPr lang="en-US" sz="2200" dirty="0">
                <a:latin typeface="Gill Sans MT" panose="020B0502020104020203" pitchFamily="34" charset="0"/>
                <a:cs typeface="Carlito"/>
              </a:rPr>
              <a:t>to</a:t>
            </a:r>
            <a:r>
              <a:rPr lang="en-US" sz="2200" spc="105" dirty="0">
                <a:latin typeface="Gill Sans MT" panose="020B0502020104020203" pitchFamily="34" charset="0"/>
                <a:cs typeface="Carlito"/>
              </a:rPr>
              <a:t> </a:t>
            </a:r>
            <a:r>
              <a:rPr lang="en-US" sz="2200" dirty="0">
                <a:latin typeface="Gill Sans MT" panose="020B0502020104020203" pitchFamily="34" charset="0"/>
                <a:cs typeface="Carlito"/>
              </a:rPr>
              <a:t>own</a:t>
            </a:r>
            <a:r>
              <a:rPr lang="en-US" sz="2200" spc="40" dirty="0">
                <a:latin typeface="Gill Sans MT" panose="020B0502020104020203" pitchFamily="34" charset="0"/>
                <a:cs typeface="Carlito"/>
              </a:rPr>
              <a:t> </a:t>
            </a:r>
            <a:r>
              <a:rPr lang="en-US" sz="2200" dirty="0">
                <a:latin typeface="Gill Sans MT" panose="020B0502020104020203" pitchFamily="34" charset="0"/>
                <a:cs typeface="Carlito"/>
              </a:rPr>
              <a:t>their</a:t>
            </a:r>
            <a:r>
              <a:rPr lang="en-US" sz="2200" spc="75" dirty="0">
                <a:latin typeface="Gill Sans MT" panose="020B0502020104020203" pitchFamily="34" charset="0"/>
                <a:cs typeface="Carlito"/>
              </a:rPr>
              <a:t> </a:t>
            </a:r>
            <a:r>
              <a:rPr lang="en-US" sz="2200" spc="-10" dirty="0">
                <a:latin typeface="Gill Sans MT" panose="020B0502020104020203" pitchFamily="34" charset="0"/>
                <a:cs typeface="Carlito"/>
              </a:rPr>
              <a:t>decisions</a:t>
            </a:r>
          </a:p>
          <a:p>
            <a:r>
              <a:rPr lang="en-US" dirty="0">
                <a:latin typeface="Gill Sans MT" panose="020B0502020104020203" pitchFamily="34" charset="0"/>
              </a:rPr>
              <a:t>Respectful services which are responsive to their wishes</a:t>
            </a:r>
          </a:p>
          <a:p>
            <a:r>
              <a:rPr lang="en-US" dirty="0">
                <a:latin typeface="Gill Sans MT" panose="020B0502020104020203" pitchFamily="34" charset="0"/>
              </a:rPr>
              <a:t>Timely access to ART services (Shortening waiting time)</a:t>
            </a:r>
          </a:p>
          <a:p>
            <a:r>
              <a:rPr lang="en-US" dirty="0">
                <a:latin typeface="Gill Sans MT" panose="020B0502020104020203" pitchFamily="34" charset="0"/>
              </a:rPr>
              <a:t>Ease access to HIV and health information.</a:t>
            </a:r>
          </a:p>
          <a:p>
            <a:r>
              <a:rPr lang="en-US" dirty="0">
                <a:latin typeface="Gill Sans MT" panose="020B0502020104020203" pitchFamily="34" charset="0"/>
              </a:rPr>
              <a:t>Good communication from the provider</a:t>
            </a:r>
          </a:p>
          <a:p>
            <a:r>
              <a:rPr lang="en-US" dirty="0">
                <a:latin typeface="Gill Sans MT" panose="020B0502020104020203" pitchFamily="34" charset="0"/>
              </a:rPr>
              <a:t>To be treated with dignity, compassion and respect.</a:t>
            </a:r>
          </a:p>
        </p:txBody>
      </p:sp>
    </p:spTree>
    <p:extLst>
      <p:ext uri="{BB962C8B-B14F-4D97-AF65-F5344CB8AC3E}">
        <p14:creationId xmlns:p14="http://schemas.microsoft.com/office/powerpoint/2010/main" val="303314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17B8-A7B4-DDE8-5DD9-10DA0426A976}"/>
              </a:ext>
            </a:extLst>
          </p:cNvPr>
          <p:cNvSpPr>
            <a:spLocks noGrp="1"/>
          </p:cNvSpPr>
          <p:nvPr>
            <p:ph type="title"/>
          </p:nvPr>
        </p:nvSpPr>
        <p:spPr/>
        <p:txBody>
          <a:bodyPr/>
          <a:lstStyle/>
          <a:p>
            <a:pPr algn="ctr"/>
            <a:r>
              <a:rPr lang="en-US" dirty="0">
                <a:latin typeface="Gill Sans MT" panose="020B0502020104020203" pitchFamily="34" charset="0"/>
              </a:rPr>
              <a:t>Community ART Access Points as a Person-Centred Care model</a:t>
            </a:r>
            <a:endParaRPr lang="en-ZM" dirty="0">
              <a:latin typeface="Gill Sans MT" panose="020B0502020104020203" pitchFamily="34" charset="0"/>
            </a:endParaRPr>
          </a:p>
        </p:txBody>
      </p:sp>
      <p:sp>
        <p:nvSpPr>
          <p:cNvPr id="3" name="Content Placeholder 2">
            <a:extLst>
              <a:ext uri="{FF2B5EF4-FFF2-40B4-BE49-F238E27FC236}">
                <a16:creationId xmlns:a16="http://schemas.microsoft.com/office/drawing/2014/main" id="{4D041E2E-0CBD-B8CE-AD9F-337E5A35497C}"/>
              </a:ext>
            </a:extLst>
          </p:cNvPr>
          <p:cNvSpPr>
            <a:spLocks noGrp="1"/>
          </p:cNvSpPr>
          <p:nvPr>
            <p:ph idx="1"/>
          </p:nvPr>
        </p:nvSpPr>
        <p:spPr/>
        <p:txBody>
          <a:bodyPr>
            <a:normAutofit fontScale="92500"/>
          </a:bodyPr>
          <a:lstStyle/>
          <a:p>
            <a:pPr algn="just">
              <a:lnSpc>
                <a:spcPct val="150000"/>
              </a:lnSpc>
            </a:pPr>
            <a:r>
              <a:rPr lang="en-US" dirty="0">
                <a:latin typeface="Gill Sans MT" panose="020B0502020104020203" pitchFamily="34" charset="0"/>
              </a:rPr>
              <a:t>Differentiated service delivery (DSD) models are person-centred approaches to </a:t>
            </a:r>
            <a:r>
              <a:rPr lang="en-US" dirty="0" err="1">
                <a:latin typeface="Gill Sans MT" panose="020B0502020104020203" pitchFamily="34" charset="0"/>
              </a:rPr>
              <a:t>hiv</a:t>
            </a:r>
            <a:r>
              <a:rPr lang="en-US" dirty="0">
                <a:latin typeface="Gill Sans MT" panose="020B0502020104020203" pitchFamily="34" charset="0"/>
              </a:rPr>
              <a:t> care that tailor services to the needs of people living with HIV.</a:t>
            </a:r>
          </a:p>
          <a:p>
            <a:pPr algn="just">
              <a:lnSpc>
                <a:spcPct val="150000"/>
              </a:lnSpc>
            </a:pPr>
            <a:r>
              <a:rPr lang="en-US" dirty="0">
                <a:latin typeface="Gill Sans MT" panose="020B0502020104020203" pitchFamily="34" charset="0"/>
              </a:rPr>
              <a:t>The Network of Zambian People living with HIV and AIDS (NZP+) and Treatment and  Advocacy Literacy Campaign has been implementing a DSD model called </a:t>
            </a:r>
            <a:r>
              <a:rPr lang="en-US" b="1" dirty="0">
                <a:latin typeface="Gill Sans MT" panose="020B0502020104020203" pitchFamily="34" charset="0"/>
              </a:rPr>
              <a:t>Community ART Access Points </a:t>
            </a:r>
            <a:r>
              <a:rPr lang="en-US" dirty="0">
                <a:latin typeface="Gill Sans MT" panose="020B0502020104020203" pitchFamily="34" charset="0"/>
              </a:rPr>
              <a:t>which are community-based support Structures that are supported and supervised by Adherence Support Workers (ASW) who are living with HIV.</a:t>
            </a:r>
            <a:endParaRPr lang="en-ZM" dirty="0">
              <a:latin typeface="Gill Sans MT" panose="020B0502020104020203" pitchFamily="34" charset="0"/>
            </a:endParaRPr>
          </a:p>
        </p:txBody>
      </p:sp>
    </p:spTree>
    <p:extLst>
      <p:ext uri="{BB962C8B-B14F-4D97-AF65-F5344CB8AC3E}">
        <p14:creationId xmlns:p14="http://schemas.microsoft.com/office/powerpoint/2010/main" val="28635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D66F5-80D7-CE3F-547C-0F5DC09E035E}"/>
              </a:ext>
            </a:extLst>
          </p:cNvPr>
          <p:cNvSpPr>
            <a:spLocks noGrp="1"/>
          </p:cNvSpPr>
          <p:nvPr>
            <p:ph type="body" sz="quarter" idx="11"/>
          </p:nvPr>
        </p:nvSpPr>
        <p:spPr>
          <a:xfrm>
            <a:off x="159488" y="1255521"/>
            <a:ext cx="11685182" cy="5474888"/>
          </a:xfrm>
          <a:effectLst>
            <a:outerShdw blurRad="50800" dist="38100" dir="2700000" algn="tl" rotWithShape="0">
              <a:prstClr val="black">
                <a:alpha val="40000"/>
              </a:prstClr>
            </a:outerShdw>
          </a:effectLst>
        </p:spPr>
        <p:txBody>
          <a:bodyPr/>
          <a:lstStyle/>
          <a:p>
            <a:r>
              <a:rPr lang="en-ZA" sz="4000" b="1" dirty="0">
                <a:solidFill>
                  <a:srgbClr val="FFC000"/>
                </a:solidFill>
              </a:rPr>
              <a:t>Respect,</a:t>
            </a:r>
            <a:r>
              <a:rPr lang="en-ZA" sz="4000" b="1" dirty="0"/>
              <a:t> </a:t>
            </a:r>
            <a:r>
              <a:rPr lang="en-ZA" sz="4000" b="1" dirty="0">
                <a:solidFill>
                  <a:schemeClr val="accent3"/>
                </a:solidFill>
              </a:rPr>
              <a:t>Dignity,</a:t>
            </a:r>
            <a:r>
              <a:rPr lang="en-ZA" sz="4000" b="1" dirty="0"/>
              <a:t> </a:t>
            </a:r>
            <a:r>
              <a:rPr lang="en-ZA" sz="4000" b="1" dirty="0">
                <a:solidFill>
                  <a:schemeClr val="accent2">
                    <a:lumMod val="75000"/>
                  </a:schemeClr>
                </a:solidFill>
              </a:rPr>
              <a:t>Choice,</a:t>
            </a:r>
            <a:r>
              <a:rPr lang="en-ZA" sz="4000" b="1" dirty="0"/>
              <a:t> </a:t>
            </a:r>
            <a:r>
              <a:rPr lang="en-ZA" sz="4000" b="1" dirty="0">
                <a:solidFill>
                  <a:srgbClr val="CCCC00"/>
                </a:solidFill>
              </a:rPr>
              <a:t>Engagement,</a:t>
            </a:r>
            <a:r>
              <a:rPr lang="en-ZA" sz="4000" b="1" dirty="0"/>
              <a:t> </a:t>
            </a:r>
            <a:r>
              <a:rPr lang="en-ZA" sz="4000" b="1" dirty="0">
                <a:solidFill>
                  <a:schemeClr val="accent1">
                    <a:lumMod val="40000"/>
                    <a:lumOff val="60000"/>
                  </a:schemeClr>
                </a:solidFill>
              </a:rPr>
              <a:t>Mobilisation</a:t>
            </a:r>
            <a:r>
              <a:rPr lang="en-ZA" sz="4000" b="1" dirty="0">
                <a:solidFill>
                  <a:schemeClr val="tx2">
                    <a:lumMod val="40000"/>
                    <a:lumOff val="60000"/>
                  </a:schemeClr>
                </a:solidFill>
              </a:rPr>
              <a:t>,</a:t>
            </a:r>
            <a:r>
              <a:rPr lang="en-ZA" sz="4000" b="1" dirty="0"/>
              <a:t> </a:t>
            </a:r>
            <a:r>
              <a:rPr lang="en-ZA" sz="4000" b="1" dirty="0">
                <a:solidFill>
                  <a:schemeClr val="accent4">
                    <a:lumMod val="60000"/>
                    <a:lumOff val="40000"/>
                  </a:schemeClr>
                </a:solidFill>
              </a:rPr>
              <a:t>Community-led</a:t>
            </a:r>
            <a:r>
              <a:rPr lang="en-ZA" sz="4000" b="1" dirty="0">
                <a:solidFill>
                  <a:schemeClr val="accent4">
                    <a:lumMod val="40000"/>
                    <a:lumOff val="60000"/>
                  </a:schemeClr>
                </a:solidFill>
              </a:rPr>
              <a:t>,</a:t>
            </a:r>
            <a:r>
              <a:rPr lang="en-ZA" sz="4000" b="1" dirty="0">
                <a:solidFill>
                  <a:srgbClr val="00B050"/>
                </a:solidFill>
              </a:rPr>
              <a:t> Rights,</a:t>
            </a:r>
            <a:r>
              <a:rPr lang="en-ZA" sz="4000" b="1" dirty="0"/>
              <a:t> </a:t>
            </a:r>
            <a:r>
              <a:rPr lang="en-ZA" sz="4000" b="1" dirty="0">
                <a:solidFill>
                  <a:schemeClr val="accent2">
                    <a:lumMod val="60000"/>
                    <a:lumOff val="40000"/>
                  </a:schemeClr>
                </a:solidFill>
              </a:rPr>
              <a:t>Integrated</a:t>
            </a:r>
            <a:r>
              <a:rPr lang="en-ZA" sz="4000" b="1" dirty="0"/>
              <a:t> </a:t>
            </a:r>
            <a:r>
              <a:rPr lang="en-ZA" sz="4000" b="1" dirty="0">
                <a:solidFill>
                  <a:schemeClr val="accent2">
                    <a:lumMod val="60000"/>
                    <a:lumOff val="40000"/>
                  </a:schemeClr>
                </a:solidFill>
              </a:rPr>
              <a:t>Services,</a:t>
            </a:r>
            <a:r>
              <a:rPr lang="en-ZA" sz="4000" b="1" dirty="0"/>
              <a:t> </a:t>
            </a:r>
            <a:r>
              <a:rPr lang="en-ZA" sz="4000" b="1" dirty="0">
                <a:solidFill>
                  <a:schemeClr val="accent5"/>
                </a:solidFill>
              </a:rPr>
              <a:t>Youth-friendly,</a:t>
            </a:r>
            <a:r>
              <a:rPr lang="en-ZA" sz="4000" b="1" dirty="0"/>
              <a:t> </a:t>
            </a:r>
            <a:r>
              <a:rPr lang="en-ZA" sz="4000" b="1" dirty="0">
                <a:solidFill>
                  <a:schemeClr val="accent2">
                    <a:lumMod val="50000"/>
                  </a:schemeClr>
                </a:solidFill>
              </a:rPr>
              <a:t>Uniqueness, </a:t>
            </a:r>
            <a:r>
              <a:rPr lang="en-ZA" sz="4000" b="1" dirty="0">
                <a:solidFill>
                  <a:schemeClr val="accent1">
                    <a:lumMod val="75000"/>
                  </a:schemeClr>
                </a:solidFill>
              </a:rPr>
              <a:t>Partnership</a:t>
            </a:r>
            <a:r>
              <a:rPr lang="en-ZA" sz="4000" b="1" dirty="0"/>
              <a:t>,</a:t>
            </a:r>
            <a:r>
              <a:rPr lang="en-ZA" sz="4000" b="1" dirty="0">
                <a:solidFill>
                  <a:schemeClr val="accent4"/>
                </a:solidFill>
              </a:rPr>
              <a:t> Involved,</a:t>
            </a:r>
            <a:r>
              <a:rPr lang="en-ZA" sz="4000" b="1" dirty="0"/>
              <a:t> </a:t>
            </a:r>
            <a:r>
              <a:rPr lang="en-ZA" sz="4000" b="1" dirty="0">
                <a:solidFill>
                  <a:schemeClr val="accent3">
                    <a:lumMod val="60000"/>
                    <a:lumOff val="40000"/>
                  </a:schemeClr>
                </a:solidFill>
              </a:rPr>
              <a:t>Empowerment,</a:t>
            </a:r>
            <a:r>
              <a:rPr lang="en-ZA" sz="4000" b="1" dirty="0">
                <a:solidFill>
                  <a:srgbClr val="002060"/>
                </a:solidFill>
              </a:rPr>
              <a:t> </a:t>
            </a:r>
            <a:r>
              <a:rPr lang="en-ZA" sz="4000" b="1" dirty="0">
                <a:solidFill>
                  <a:schemeClr val="accent4">
                    <a:lumMod val="60000"/>
                    <a:lumOff val="40000"/>
                  </a:schemeClr>
                </a:solidFill>
              </a:rPr>
              <a:t>Support, </a:t>
            </a:r>
            <a:r>
              <a:rPr lang="en-ZA" sz="4000" b="1" dirty="0">
                <a:solidFill>
                  <a:srgbClr val="FF0000"/>
                </a:solidFill>
              </a:rPr>
              <a:t>Values,</a:t>
            </a:r>
            <a:r>
              <a:rPr lang="en-ZA" sz="4000" b="1" dirty="0">
                <a:solidFill>
                  <a:schemeClr val="accent4">
                    <a:lumMod val="60000"/>
                    <a:lumOff val="40000"/>
                  </a:schemeClr>
                </a:solidFill>
              </a:rPr>
              <a:t> Care, </a:t>
            </a:r>
            <a:r>
              <a:rPr lang="en-ZA" sz="4000" b="1" dirty="0">
                <a:solidFill>
                  <a:schemeClr val="accent2">
                    <a:lumMod val="75000"/>
                  </a:schemeClr>
                </a:solidFill>
              </a:rPr>
              <a:t>Communication, </a:t>
            </a:r>
            <a:r>
              <a:rPr lang="en-ZA" sz="4000" b="1" dirty="0">
                <a:solidFill>
                  <a:schemeClr val="accent4">
                    <a:lumMod val="75000"/>
                  </a:schemeClr>
                </a:solidFill>
              </a:rPr>
              <a:t>Mutuality, </a:t>
            </a:r>
            <a:r>
              <a:rPr lang="en-ZA" sz="4000" b="1" dirty="0">
                <a:solidFill>
                  <a:schemeClr val="accent6">
                    <a:lumMod val="50000"/>
                    <a:lumOff val="50000"/>
                  </a:schemeClr>
                </a:solidFill>
              </a:rPr>
              <a:t>Empathy, </a:t>
            </a:r>
            <a:r>
              <a:rPr lang="en-ZA" sz="4000" b="1" dirty="0">
                <a:solidFill>
                  <a:schemeClr val="accent4"/>
                </a:solidFill>
              </a:rPr>
              <a:t>Positive-regard,</a:t>
            </a:r>
            <a:r>
              <a:rPr lang="en-ZA" sz="4000" b="1" dirty="0"/>
              <a:t> </a:t>
            </a:r>
            <a:r>
              <a:rPr lang="en-ZA" sz="4000" b="1" dirty="0">
                <a:solidFill>
                  <a:srgbClr val="92D050"/>
                </a:solidFill>
              </a:rPr>
              <a:t>Individualised</a:t>
            </a:r>
            <a:r>
              <a:rPr lang="en-ZA" sz="4000" b="1">
                <a:solidFill>
                  <a:srgbClr val="92D050"/>
                </a:solidFill>
              </a:rPr>
              <a:t>, </a:t>
            </a:r>
            <a:r>
              <a:rPr lang="en-ZA" sz="4000" b="1">
                <a:solidFill>
                  <a:schemeClr val="accent5">
                    <a:lumMod val="75000"/>
                  </a:schemeClr>
                </a:solidFill>
              </a:rPr>
              <a:t>Joint-Decision </a:t>
            </a:r>
            <a:r>
              <a:rPr lang="en-ZA" sz="4000" b="1" dirty="0">
                <a:solidFill>
                  <a:schemeClr val="accent5"/>
                </a:solidFill>
              </a:rPr>
              <a:t>Making, </a:t>
            </a:r>
            <a:r>
              <a:rPr lang="en-ZA" sz="4000" b="1" dirty="0">
                <a:solidFill>
                  <a:schemeClr val="accent5">
                    <a:lumMod val="75000"/>
                  </a:schemeClr>
                </a:solidFill>
              </a:rPr>
              <a:t>Valued,</a:t>
            </a:r>
            <a:r>
              <a:rPr lang="en-ZA" sz="4000" b="1" dirty="0">
                <a:solidFill>
                  <a:schemeClr val="accent2">
                    <a:lumMod val="75000"/>
                  </a:schemeClr>
                </a:solidFill>
              </a:rPr>
              <a:t> Holistic, </a:t>
            </a:r>
            <a:endParaRPr lang="en-ZA" sz="4000" b="1" dirty="0">
              <a:solidFill>
                <a:schemeClr val="tx2">
                  <a:lumMod val="40000"/>
                  <a:lumOff val="60000"/>
                </a:schemeClr>
              </a:solidFill>
            </a:endParaRPr>
          </a:p>
          <a:p>
            <a:r>
              <a:rPr lang="en-ZA" sz="4000" b="1" dirty="0">
                <a:solidFill>
                  <a:schemeClr val="accent3"/>
                </a:solidFill>
              </a:rPr>
              <a:t>Supportive, </a:t>
            </a:r>
            <a:r>
              <a:rPr lang="en-ZA" sz="4000" b="1" dirty="0">
                <a:solidFill>
                  <a:srgbClr val="00B050"/>
                </a:solidFill>
              </a:rPr>
              <a:t>Consideration, </a:t>
            </a:r>
            <a:r>
              <a:rPr lang="en-ZA" sz="4000" b="1" dirty="0">
                <a:solidFill>
                  <a:schemeClr val="accent3">
                    <a:lumMod val="40000"/>
                    <a:lumOff val="60000"/>
                  </a:schemeClr>
                </a:solidFill>
              </a:rPr>
              <a:t>Acceptance</a:t>
            </a:r>
          </a:p>
          <a:p>
            <a:r>
              <a:rPr lang="en-ZA" sz="4000" b="1" dirty="0">
                <a:solidFill>
                  <a:schemeClr val="accent6">
                    <a:lumMod val="50000"/>
                    <a:lumOff val="50000"/>
                  </a:schemeClr>
                </a:solidFill>
              </a:rPr>
              <a:t>Shared Responsibility, </a:t>
            </a:r>
            <a:r>
              <a:rPr lang="en-ZA" sz="4000" b="1" dirty="0">
                <a:solidFill>
                  <a:srgbClr val="FFC000"/>
                </a:solidFill>
              </a:rPr>
              <a:t>Togetherness</a:t>
            </a:r>
          </a:p>
        </p:txBody>
      </p:sp>
    </p:spTree>
    <p:extLst>
      <p:ext uri="{BB962C8B-B14F-4D97-AF65-F5344CB8AC3E}">
        <p14:creationId xmlns:p14="http://schemas.microsoft.com/office/powerpoint/2010/main" val="1410450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46C5-7AFA-4FF1-8683-0949108DC8B2}"/>
              </a:ext>
            </a:extLst>
          </p:cNvPr>
          <p:cNvSpPr>
            <a:spLocks noGrp="1"/>
          </p:cNvSpPr>
          <p:nvPr>
            <p:ph type="title"/>
          </p:nvPr>
        </p:nvSpPr>
        <p:spPr>
          <a:xfrm>
            <a:off x="913775" y="618518"/>
            <a:ext cx="10364451" cy="1207108"/>
          </a:xfrm>
        </p:spPr>
        <p:txBody>
          <a:bodyPr/>
          <a:lstStyle/>
          <a:p>
            <a:pPr algn="ctr"/>
            <a:r>
              <a:rPr lang="en-US" dirty="0">
                <a:latin typeface="Gill Sans MT" panose="020B0502020104020203" pitchFamily="34" charset="0"/>
              </a:rPr>
              <a:t>Community ART Access Point as a Person-Centred Care model</a:t>
            </a:r>
          </a:p>
        </p:txBody>
      </p:sp>
      <p:sp>
        <p:nvSpPr>
          <p:cNvPr id="3" name="Content Placeholder 2">
            <a:extLst>
              <a:ext uri="{FF2B5EF4-FFF2-40B4-BE49-F238E27FC236}">
                <a16:creationId xmlns:a16="http://schemas.microsoft.com/office/drawing/2014/main" id="{18A6413C-6E41-4839-A20B-EF56D86D3D16}"/>
              </a:ext>
            </a:extLst>
          </p:cNvPr>
          <p:cNvSpPr>
            <a:spLocks noGrp="1"/>
          </p:cNvSpPr>
          <p:nvPr>
            <p:ph idx="1"/>
          </p:nvPr>
        </p:nvSpPr>
        <p:spPr>
          <a:xfrm>
            <a:off x="838200" y="1825625"/>
            <a:ext cx="10795782" cy="4667250"/>
          </a:xfrm>
        </p:spPr>
        <p:txBody>
          <a:bodyPr>
            <a:normAutofit/>
          </a:bodyPr>
          <a:lstStyle/>
          <a:p>
            <a:r>
              <a:rPr lang="en-US" dirty="0">
                <a:latin typeface="Gill Sans MT" panose="020B0502020104020203" pitchFamily="34" charset="0"/>
              </a:rPr>
              <a:t>The model </a:t>
            </a:r>
            <a:r>
              <a:rPr lang="en-US" dirty="0">
                <a:latin typeface="Gill Sans MT" panose="020B0502020104020203" pitchFamily="34" charset="0"/>
                <a:cs typeface="Arial"/>
              </a:rPr>
              <a:t>is</a:t>
            </a:r>
            <a:r>
              <a:rPr lang="en-US" sz="2800" spc="95" dirty="0">
                <a:latin typeface="Gill Sans MT" panose="020B0502020104020203" pitchFamily="34" charset="0"/>
                <a:cs typeface="Arial"/>
              </a:rPr>
              <a:t> </a:t>
            </a:r>
            <a:r>
              <a:rPr lang="en-US" dirty="0">
                <a:latin typeface="Gill Sans MT" panose="020B0502020104020203" pitchFamily="34" charset="0"/>
                <a:cs typeface="Arial"/>
              </a:rPr>
              <a:t>open</a:t>
            </a:r>
            <a:r>
              <a:rPr lang="en-US" spc="15" dirty="0">
                <a:latin typeface="Gill Sans MT" panose="020B0502020104020203" pitchFamily="34" charset="0"/>
                <a:cs typeface="Arial"/>
              </a:rPr>
              <a:t> </a:t>
            </a:r>
            <a:r>
              <a:rPr lang="en-US" dirty="0">
                <a:latin typeface="Gill Sans MT" panose="020B0502020104020203" pitchFamily="34" charset="0"/>
                <a:cs typeface="Arial"/>
              </a:rPr>
              <a:t>and</a:t>
            </a:r>
            <a:r>
              <a:rPr lang="en-US" spc="85" dirty="0">
                <a:latin typeface="Gill Sans MT" panose="020B0502020104020203" pitchFamily="34" charset="0"/>
                <a:cs typeface="Arial"/>
              </a:rPr>
              <a:t> </a:t>
            </a:r>
            <a:r>
              <a:rPr lang="en-US" spc="-10" dirty="0">
                <a:latin typeface="Gill Sans MT" panose="020B0502020104020203" pitchFamily="34" charset="0"/>
                <a:cs typeface="Arial"/>
              </a:rPr>
              <a:t>sustained </a:t>
            </a:r>
            <a:r>
              <a:rPr lang="en-US" dirty="0">
                <a:latin typeface="Gill Sans MT" panose="020B0502020104020203" pitchFamily="34" charset="0"/>
                <a:cs typeface="Arial"/>
              </a:rPr>
              <a:t>engagement</a:t>
            </a:r>
            <a:r>
              <a:rPr lang="en-US" spc="125" dirty="0">
                <a:latin typeface="Gill Sans MT" panose="020B0502020104020203" pitchFamily="34" charset="0"/>
                <a:cs typeface="Arial"/>
              </a:rPr>
              <a:t> </a:t>
            </a:r>
            <a:r>
              <a:rPr lang="en-US" dirty="0">
                <a:latin typeface="Gill Sans MT" panose="020B0502020104020203" pitchFamily="34" charset="0"/>
                <a:cs typeface="Arial"/>
              </a:rPr>
              <a:t>with</a:t>
            </a:r>
            <a:r>
              <a:rPr lang="en-US" spc="110" dirty="0">
                <a:latin typeface="Gill Sans MT" panose="020B0502020104020203" pitchFamily="34" charset="0"/>
                <a:cs typeface="Arial"/>
              </a:rPr>
              <a:t> </a:t>
            </a:r>
            <a:r>
              <a:rPr lang="en-US" spc="-10" dirty="0">
                <a:latin typeface="Gill Sans MT" panose="020B0502020104020203" pitchFamily="34" charset="0"/>
                <a:cs typeface="Arial"/>
              </a:rPr>
              <a:t>Recipients of care (Roc)</a:t>
            </a:r>
            <a:endParaRPr lang="en-US" sz="1600" spc="-10" dirty="0">
              <a:latin typeface="Gill Sans MT" panose="020B0502020104020203" pitchFamily="34" charset="0"/>
              <a:cs typeface="Arial"/>
            </a:endParaRPr>
          </a:p>
          <a:p>
            <a:r>
              <a:rPr lang="en-US" dirty="0">
                <a:latin typeface="Gill Sans MT" panose="020B0502020104020203" pitchFamily="34" charset="0"/>
              </a:rPr>
              <a:t>Allow the ROC to choose the ASW to manage their CAAP</a:t>
            </a:r>
          </a:p>
          <a:p>
            <a:r>
              <a:rPr lang="en-US" dirty="0">
                <a:latin typeface="Gill Sans MT" panose="020B0502020104020203" pitchFamily="34" charset="0"/>
              </a:rPr>
              <a:t>Allows the ROC to decide when and where to meet</a:t>
            </a:r>
          </a:p>
          <a:p>
            <a:r>
              <a:rPr lang="en-US" dirty="0">
                <a:latin typeface="Gill Sans MT" panose="020B0502020104020203" pitchFamily="34" charset="0"/>
              </a:rPr>
              <a:t>ROC have full information about appointments for clinical and labs</a:t>
            </a:r>
          </a:p>
          <a:p>
            <a:r>
              <a:rPr lang="en-US" dirty="0">
                <a:latin typeface="Gill Sans MT" panose="020B0502020104020203" pitchFamily="34" charset="0"/>
              </a:rPr>
              <a:t>The ASW explain to Recipients of Care the meaning of their lab results In the language they understand.</a:t>
            </a:r>
          </a:p>
          <a:p>
            <a:r>
              <a:rPr lang="en-US" dirty="0">
                <a:latin typeface="Gill Sans MT" panose="020B0502020104020203" pitchFamily="34" charset="0"/>
              </a:rPr>
              <a:t>CAAP model ensures ART services are brought closer to patients</a:t>
            </a:r>
          </a:p>
          <a:p>
            <a:r>
              <a:rPr lang="en-US" dirty="0">
                <a:latin typeface="Gill Sans MT" panose="020B0502020104020203" pitchFamily="34" charset="0"/>
              </a:rPr>
              <a:t>Supports RoC to develop the knowledge, skills and confidence they need to more effectively manage and make informed decisions about their own health and health care</a:t>
            </a:r>
          </a:p>
        </p:txBody>
      </p:sp>
    </p:spTree>
    <p:extLst>
      <p:ext uri="{BB962C8B-B14F-4D97-AF65-F5344CB8AC3E}">
        <p14:creationId xmlns:p14="http://schemas.microsoft.com/office/powerpoint/2010/main" val="2671185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CCDD-34E5-4ED5-8787-A6C61B88BD43}"/>
              </a:ext>
            </a:extLst>
          </p:cNvPr>
          <p:cNvSpPr>
            <a:spLocks noGrp="1"/>
          </p:cNvSpPr>
          <p:nvPr>
            <p:ph type="title"/>
          </p:nvPr>
        </p:nvSpPr>
        <p:spPr/>
        <p:txBody>
          <a:bodyPr/>
          <a:lstStyle/>
          <a:p>
            <a:r>
              <a:rPr lang="en-US" dirty="0">
                <a:latin typeface="Gill Sans MT" panose="020B0502020104020203" pitchFamily="34" charset="0"/>
              </a:rPr>
              <a:t>CAAPs as PCC</a:t>
            </a:r>
          </a:p>
        </p:txBody>
      </p:sp>
      <p:sp>
        <p:nvSpPr>
          <p:cNvPr id="3" name="Content Placeholder 2">
            <a:extLst>
              <a:ext uri="{FF2B5EF4-FFF2-40B4-BE49-F238E27FC236}">
                <a16:creationId xmlns:a16="http://schemas.microsoft.com/office/drawing/2014/main" id="{6ED1EAB3-626D-4E00-B79E-848906B32348}"/>
              </a:ext>
            </a:extLst>
          </p:cNvPr>
          <p:cNvSpPr>
            <a:spLocks noGrp="1"/>
          </p:cNvSpPr>
          <p:nvPr>
            <p:ph idx="1"/>
          </p:nvPr>
        </p:nvSpPr>
        <p:spPr/>
        <p:txBody>
          <a:bodyPr/>
          <a:lstStyle/>
          <a:p>
            <a:r>
              <a:rPr lang="en-US" dirty="0">
                <a:latin typeface="Gill Sans MT" panose="020B0502020104020203" pitchFamily="34" charset="0"/>
              </a:rPr>
              <a:t>CAAP model reduces attrition and improves retention on treatment</a:t>
            </a:r>
          </a:p>
          <a:p>
            <a:r>
              <a:rPr lang="en-US" dirty="0">
                <a:latin typeface="Gill Sans MT" panose="020B0502020104020203" pitchFamily="34" charset="0"/>
              </a:rPr>
              <a:t>It reduces on HIV related stigma and discrimination</a:t>
            </a:r>
          </a:p>
          <a:p>
            <a:r>
              <a:rPr lang="en-US" dirty="0">
                <a:latin typeface="Gill Sans MT" panose="020B0502020104020203" pitchFamily="34" charset="0"/>
              </a:rPr>
              <a:t>It reduces on the long distance to the health facilities</a:t>
            </a:r>
          </a:p>
          <a:p>
            <a:r>
              <a:rPr lang="en-US" dirty="0">
                <a:latin typeface="Gill Sans MT" panose="020B0502020104020203" pitchFamily="34" charset="0"/>
              </a:rPr>
              <a:t>Reduces congestions in the Health Facilities</a:t>
            </a:r>
          </a:p>
          <a:p>
            <a:r>
              <a:rPr lang="en-US" dirty="0">
                <a:latin typeface="Gill Sans MT" panose="020B0502020104020203" pitchFamily="34" charset="0"/>
              </a:rPr>
              <a:t>Reduces on Health care Providers  Burnout (By attending to a reasonable number of patients in day)</a:t>
            </a:r>
          </a:p>
          <a:p>
            <a:endParaRPr lang="en-US" dirty="0">
              <a:latin typeface="Gill Sans MT" panose="020B0502020104020203" pitchFamily="34" charset="0"/>
            </a:endParaRPr>
          </a:p>
          <a:p>
            <a:endParaRPr lang="en-US" dirty="0"/>
          </a:p>
        </p:txBody>
      </p:sp>
    </p:spTree>
    <p:extLst>
      <p:ext uri="{BB962C8B-B14F-4D97-AF65-F5344CB8AC3E}">
        <p14:creationId xmlns:p14="http://schemas.microsoft.com/office/powerpoint/2010/main" val="4182682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F369-8531-45C0-B21D-61CC38AE44E0}"/>
              </a:ext>
            </a:extLst>
          </p:cNvPr>
          <p:cNvSpPr>
            <a:spLocks noGrp="1"/>
          </p:cNvSpPr>
          <p:nvPr>
            <p:ph type="title"/>
          </p:nvPr>
        </p:nvSpPr>
        <p:spPr/>
        <p:txBody>
          <a:bodyPr/>
          <a:lstStyle/>
          <a:p>
            <a:pPr algn="ctr"/>
            <a:r>
              <a:rPr lang="en-US" dirty="0"/>
              <a:t>Value of Community Engagement in Improving Person Centred Services </a:t>
            </a:r>
            <a:endParaRPr lang="en-US" dirty="0">
              <a:latin typeface="Gill Sans MT" panose="020B0502020104020203" pitchFamily="34" charset="0"/>
            </a:endParaRPr>
          </a:p>
        </p:txBody>
      </p:sp>
      <p:sp>
        <p:nvSpPr>
          <p:cNvPr id="3" name="Content Placeholder 2">
            <a:extLst>
              <a:ext uri="{FF2B5EF4-FFF2-40B4-BE49-F238E27FC236}">
                <a16:creationId xmlns:a16="http://schemas.microsoft.com/office/drawing/2014/main" id="{293A37B5-4353-496A-A8A1-2187E20501C3}"/>
              </a:ext>
            </a:extLst>
          </p:cNvPr>
          <p:cNvSpPr>
            <a:spLocks noGrp="1"/>
          </p:cNvSpPr>
          <p:nvPr>
            <p:ph idx="1"/>
          </p:nvPr>
        </p:nvSpPr>
        <p:spPr/>
        <p:txBody>
          <a:bodyPr>
            <a:normAutofit lnSpcReduction="10000"/>
          </a:bodyPr>
          <a:lstStyle/>
          <a:p>
            <a:pPr marL="0" indent="0" algn="just">
              <a:buNone/>
            </a:pPr>
            <a:r>
              <a:rPr lang="en-US" sz="3200" i="1" dirty="0"/>
              <a:t>a structured, supported, meaningful and accountable process that ensures </a:t>
            </a:r>
            <a:r>
              <a:rPr lang="en-US" sz="3200" b="1" i="1" dirty="0">
                <a:solidFill>
                  <a:srgbClr val="C00000"/>
                </a:solidFill>
              </a:rPr>
              <a:t>that people living with HIV have a SEAT and a VOICE </a:t>
            </a:r>
            <a:r>
              <a:rPr lang="en-US" sz="3200" i="1" dirty="0"/>
              <a:t>in decision-making, planning, implementation, monitoring and evaluation, in order to achieve access to quality HIV care for all</a:t>
            </a:r>
            <a:endParaRPr lang="en-US" sz="3200" dirty="0"/>
          </a:p>
        </p:txBody>
      </p:sp>
    </p:spTree>
    <p:extLst>
      <p:ext uri="{BB962C8B-B14F-4D97-AF65-F5344CB8AC3E}">
        <p14:creationId xmlns:p14="http://schemas.microsoft.com/office/powerpoint/2010/main" val="3579848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4477-8F74-9579-C43F-65A39C7F55E5}"/>
              </a:ext>
            </a:extLst>
          </p:cNvPr>
          <p:cNvSpPr>
            <a:spLocks noGrp="1"/>
          </p:cNvSpPr>
          <p:nvPr>
            <p:ph type="title"/>
          </p:nvPr>
        </p:nvSpPr>
        <p:spPr/>
        <p:txBody>
          <a:bodyPr>
            <a:normAutofit/>
          </a:bodyPr>
          <a:lstStyle/>
          <a:p>
            <a:r>
              <a:rPr lang="en-US" sz="3600" b="1" dirty="0">
                <a:solidFill>
                  <a:schemeClr val="tx1"/>
                </a:solidFill>
              </a:rPr>
              <a:t>Person Centred Services </a:t>
            </a:r>
            <a:br>
              <a:rPr lang="en-US" sz="3600" b="1" dirty="0">
                <a:solidFill>
                  <a:schemeClr val="tx1"/>
                </a:solidFill>
              </a:rPr>
            </a:br>
            <a:r>
              <a:rPr lang="en-US" sz="3600" b="1" i="1" dirty="0">
                <a:solidFill>
                  <a:srgbClr val="FF0000"/>
                </a:solidFill>
                <a:effectLst>
                  <a:outerShdw blurRad="38100" dist="38100" dir="2700000" algn="tl">
                    <a:srgbClr val="000000">
                      <a:alpha val="43137"/>
                    </a:srgbClr>
                  </a:outerShdw>
                </a:effectLst>
              </a:rPr>
              <a:t>By With For </a:t>
            </a:r>
            <a:r>
              <a:rPr lang="en-US" sz="3600" b="1" dirty="0" err="1">
                <a:solidFill>
                  <a:schemeClr val="tx2">
                    <a:lumMod val="60000"/>
                    <a:lumOff val="40000"/>
                  </a:schemeClr>
                </a:solidFill>
                <a:effectLst>
                  <a:outerShdw blurRad="38100" dist="38100" dir="2700000" algn="tl">
                    <a:srgbClr val="000000">
                      <a:alpha val="43137"/>
                    </a:srgbClr>
                  </a:outerShdw>
                </a:effectLst>
              </a:rPr>
              <a:t>RoCs</a:t>
            </a:r>
            <a:br>
              <a:rPr lang="en-KE" b="1" dirty="0">
                <a:solidFill>
                  <a:schemeClr val="tx2">
                    <a:lumMod val="60000"/>
                    <a:lumOff val="40000"/>
                  </a:schemeClr>
                </a:solidFill>
                <a:effectLst>
                  <a:outerShdw blurRad="38100" dist="38100" dir="2700000" algn="tl">
                    <a:srgbClr val="000000">
                      <a:alpha val="43137"/>
                    </a:srgbClr>
                  </a:outerShdw>
                </a:effectLst>
              </a:rPr>
            </a:br>
            <a:endParaRPr lang="en-ZM" dirty="0"/>
          </a:p>
        </p:txBody>
      </p:sp>
      <p:sp>
        <p:nvSpPr>
          <p:cNvPr id="3" name="Content Placeholder 2">
            <a:extLst>
              <a:ext uri="{FF2B5EF4-FFF2-40B4-BE49-F238E27FC236}">
                <a16:creationId xmlns:a16="http://schemas.microsoft.com/office/drawing/2014/main" id="{FA35FA08-0FD9-19B5-EF3E-7442255EA863}"/>
              </a:ext>
            </a:extLst>
          </p:cNvPr>
          <p:cNvSpPr>
            <a:spLocks noGrp="1"/>
          </p:cNvSpPr>
          <p:nvPr>
            <p:ph idx="1"/>
          </p:nvPr>
        </p:nvSpPr>
        <p:spPr/>
        <p:txBody>
          <a:bodyPr/>
          <a:lstStyle/>
          <a:p>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entail</a:t>
            </a:r>
            <a:r>
              <a:rPr lang="en-US"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s</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the provision of </a:t>
            </a:r>
            <a:r>
              <a:rPr lang="en-US"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I</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ndividualized </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care that is </a:t>
            </a:r>
            <a:r>
              <a:rPr lang="en-US"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H</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olistic</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a:t>
            </a:r>
            <a:r>
              <a:rPr lang="en-US"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ngaging</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a:t>
            </a:r>
            <a:r>
              <a:rPr lang="en-US"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R</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esponsive</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and </a:t>
            </a:r>
            <a:r>
              <a:rPr lang="en-US"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R</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espectful</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 with the </a:t>
            </a:r>
            <a:r>
              <a:rPr lang="en-US" sz="2400" b="1" kern="100" dirty="0">
                <a:solidFill>
                  <a:schemeClr val="tx2">
                    <a:lumMod val="60000"/>
                    <a:lumOff val="40000"/>
                  </a:schemeClr>
                </a:solidFill>
                <a:effectLst/>
                <a:latin typeface="Gill Sans MT" panose="020B0502020104020203" pitchFamily="34" charset="0"/>
                <a:ea typeface="Arial" panose="020B0604020202020204" pitchFamily="34" charset="0"/>
                <a:cs typeface="Times New Roman" panose="02020603050405020304" pitchFamily="18" charset="0"/>
              </a:rPr>
              <a:t>R</a:t>
            </a:r>
            <a:r>
              <a:rPr lang="en-KE" sz="2400" b="1" kern="100" dirty="0">
                <a:solidFill>
                  <a:schemeClr val="tx2">
                    <a:lumMod val="60000"/>
                    <a:lumOff val="40000"/>
                  </a:schemeClr>
                </a:solidFill>
                <a:effectLst/>
                <a:latin typeface="Gill Sans MT" panose="020B0502020104020203" pitchFamily="34" charset="0"/>
                <a:ea typeface="Arial" panose="020B0604020202020204" pitchFamily="34" charset="0"/>
                <a:cs typeface="Times New Roman" panose="02020603050405020304" pitchFamily="18" charset="0"/>
              </a:rPr>
              <a:t>ecipient of </a:t>
            </a:r>
            <a:r>
              <a:rPr lang="en-US" sz="2400" b="1" kern="100" dirty="0">
                <a:solidFill>
                  <a:schemeClr val="tx2">
                    <a:lumMod val="60000"/>
                    <a:lumOff val="40000"/>
                  </a:schemeClr>
                </a:solidFill>
                <a:effectLst/>
                <a:latin typeface="Gill Sans MT" panose="020B0502020104020203" pitchFamily="34" charset="0"/>
                <a:ea typeface="Arial" panose="020B0604020202020204" pitchFamily="34" charset="0"/>
                <a:cs typeface="Times New Roman" panose="02020603050405020304" pitchFamily="18" charset="0"/>
              </a:rPr>
              <a:t>C</a:t>
            </a:r>
            <a:r>
              <a:rPr lang="en-KE" sz="2400" b="1" kern="100" dirty="0">
                <a:solidFill>
                  <a:schemeClr val="tx2">
                    <a:lumMod val="60000"/>
                    <a:lumOff val="40000"/>
                  </a:schemeClr>
                </a:solidFill>
                <a:effectLst/>
                <a:latin typeface="Gill Sans MT" panose="020B0502020104020203" pitchFamily="34" charset="0"/>
                <a:ea typeface="Arial" panose="020B0604020202020204" pitchFamily="34" charset="0"/>
                <a:cs typeface="Times New Roman" panose="02020603050405020304" pitchFamily="18" charset="0"/>
              </a:rPr>
              <a:t>are </a:t>
            </a:r>
            <a:r>
              <a:rPr lang="en-US" sz="2400" b="1" i="1" kern="100" dirty="0">
                <a:solidFill>
                  <a:srgbClr val="252525"/>
                </a:solidFill>
                <a:latin typeface="Gill Sans MT" panose="020B0502020104020203" pitchFamily="34" charset="0"/>
                <a:ea typeface="Arial" panose="020B0604020202020204" pitchFamily="34" charset="0"/>
                <a:cs typeface="Times New Roman" panose="02020603050405020304" pitchFamily="18" charset="0"/>
              </a:rPr>
              <a:t>A</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ctively </a:t>
            </a:r>
            <a:r>
              <a:rPr lang="en-US"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P</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articipating </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in </a:t>
            </a:r>
            <a:r>
              <a:rPr lang="en-US"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D</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efining </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their care in </a:t>
            </a:r>
            <a:r>
              <a:rPr lang="en-US"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C</a:t>
            </a:r>
            <a:r>
              <a:rPr lang="en-KE" sz="2400" b="1" i="1"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onsultation </a:t>
            </a:r>
            <a:r>
              <a:rPr lang="en-KE"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with </a:t>
            </a:r>
            <a:r>
              <a:rPr lang="en-US" sz="2400" b="1" kern="100" dirty="0">
                <a:solidFill>
                  <a:srgbClr val="00B050"/>
                </a:solidFill>
                <a:effectLst/>
                <a:latin typeface="Gill Sans MT" panose="020B0502020104020203" pitchFamily="34" charset="0"/>
                <a:ea typeface="Arial" panose="020B0604020202020204" pitchFamily="34" charset="0"/>
                <a:cs typeface="Times New Roman" panose="02020603050405020304" pitchFamily="18" charset="0"/>
              </a:rPr>
              <a:t>Policy Makers </a:t>
            </a:r>
            <a:r>
              <a:rPr lang="en-US" sz="2400" kern="100" dirty="0">
                <a:solidFill>
                  <a:srgbClr val="252525"/>
                </a:solidFill>
                <a:effectLst/>
                <a:latin typeface="Gill Sans MT" panose="020B0502020104020203" pitchFamily="34" charset="0"/>
                <a:ea typeface="Arial" panose="020B0604020202020204" pitchFamily="34" charset="0"/>
                <a:cs typeface="Times New Roman" panose="02020603050405020304" pitchFamily="18" charset="0"/>
              </a:rPr>
              <a:t>&amp; </a:t>
            </a:r>
            <a:r>
              <a:rPr lang="en-US" sz="2400" b="1" kern="100" dirty="0">
                <a:solidFill>
                  <a:srgbClr val="00B050"/>
                </a:solidFill>
                <a:effectLst/>
                <a:latin typeface="Gill Sans MT" panose="020B0502020104020203" pitchFamily="34" charset="0"/>
                <a:ea typeface="Arial" panose="020B0604020202020204" pitchFamily="34" charset="0"/>
                <a:cs typeface="Times New Roman" panose="02020603050405020304" pitchFamily="18" charset="0"/>
              </a:rPr>
              <a:t>Service </a:t>
            </a:r>
            <a:r>
              <a:rPr lang="en-US" sz="2400" b="1" kern="100" dirty="0">
                <a:solidFill>
                  <a:srgbClr val="00B050"/>
                </a:solidFill>
                <a:latin typeface="Gill Sans MT" panose="020B0502020104020203" pitchFamily="34" charset="0"/>
                <a:ea typeface="Arial" panose="020B0604020202020204" pitchFamily="34" charset="0"/>
                <a:cs typeface="Times New Roman" panose="02020603050405020304" pitchFamily="18" charset="0"/>
              </a:rPr>
              <a:t>P</a:t>
            </a:r>
            <a:r>
              <a:rPr lang="en-KE" sz="2400" b="1" kern="100" dirty="0">
                <a:solidFill>
                  <a:srgbClr val="00B050"/>
                </a:solidFill>
                <a:effectLst/>
                <a:latin typeface="Gill Sans MT" panose="020B0502020104020203" pitchFamily="34" charset="0"/>
                <a:ea typeface="Arial" panose="020B0604020202020204" pitchFamily="34" charset="0"/>
                <a:cs typeface="Times New Roman" panose="02020603050405020304" pitchFamily="18" charset="0"/>
              </a:rPr>
              <a:t>roviders</a:t>
            </a:r>
            <a:endParaRPr lang="en-KE" sz="2400" b="1" kern="100" dirty="0">
              <a:solidFill>
                <a:srgbClr val="00B050"/>
              </a:solidFill>
              <a:effectLst/>
              <a:latin typeface="Gill Sans MT" panose="020B0502020104020203" pitchFamily="34" charset="0"/>
              <a:ea typeface="Times New Roman" panose="02020603050405020304" pitchFamily="18" charset="0"/>
              <a:cs typeface="Times New Roman" panose="02020603050405020304" pitchFamily="18" charset="0"/>
            </a:endParaRPr>
          </a:p>
          <a:p>
            <a:endParaRPr lang="en-ZM" dirty="0"/>
          </a:p>
        </p:txBody>
      </p:sp>
    </p:spTree>
    <p:extLst>
      <p:ext uri="{BB962C8B-B14F-4D97-AF65-F5344CB8AC3E}">
        <p14:creationId xmlns:p14="http://schemas.microsoft.com/office/powerpoint/2010/main" val="38012097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790F-6A5F-A10C-AD77-3DC6A26F1D7F}"/>
              </a:ext>
            </a:extLst>
          </p:cNvPr>
          <p:cNvSpPr>
            <a:spLocks noGrp="1"/>
          </p:cNvSpPr>
          <p:nvPr>
            <p:ph type="title"/>
          </p:nvPr>
        </p:nvSpPr>
        <p:spPr/>
        <p:txBody>
          <a:bodyPr/>
          <a:lstStyle/>
          <a:p>
            <a:endParaRPr lang="en-ZM"/>
          </a:p>
        </p:txBody>
      </p:sp>
      <p:sp>
        <p:nvSpPr>
          <p:cNvPr id="3" name="Content Placeholder 2">
            <a:extLst>
              <a:ext uri="{FF2B5EF4-FFF2-40B4-BE49-F238E27FC236}">
                <a16:creationId xmlns:a16="http://schemas.microsoft.com/office/drawing/2014/main" id="{9E177560-B8E3-5C28-683F-4CF02FE978DD}"/>
              </a:ext>
            </a:extLst>
          </p:cNvPr>
          <p:cNvSpPr>
            <a:spLocks noGrp="1"/>
          </p:cNvSpPr>
          <p:nvPr>
            <p:ph idx="1"/>
          </p:nvPr>
        </p:nvSpPr>
        <p:spPr/>
        <p:txBody>
          <a:bodyPr/>
          <a:lstStyle/>
          <a:p>
            <a:pPr algn="just"/>
            <a:r>
              <a:rPr lang="en-ZM" sz="2400" dirty="0">
                <a:effectLst/>
                <a:latin typeface="Calibri" panose="020F0502020204030204" pitchFamily="34" charset="0"/>
                <a:ea typeface="DengXian" panose="02010600030101010101" pitchFamily="2" charset="-122"/>
                <a:cs typeface="Times New Roman" panose="02020603050405020304" pitchFamily="18" charset="0"/>
              </a:rPr>
              <a:t>As countries strive to enhance differentiated service delivery (DSD) for efficient and high-quality HIV services, there is a strong emphasis on community engagement (CE). By actively involving communities in programme design, implementation, monitoring, evaluation, and policymaking</a:t>
            </a:r>
            <a:r>
              <a:rPr lang="en-US" sz="2400" dirty="0">
                <a:effectLst/>
                <a:latin typeface="Calibri" panose="020F0502020204030204" pitchFamily="34" charset="0"/>
                <a:ea typeface="DengXian" panose="02010600030101010101" pitchFamily="2" charset="-122"/>
                <a:cs typeface="Times New Roman" panose="02020603050405020304" pitchFamily="18" charset="0"/>
              </a:rPr>
              <a:t>.</a:t>
            </a:r>
          </a:p>
          <a:p>
            <a:pPr algn="just"/>
            <a:r>
              <a:rPr lang="en-ZM" sz="2400" kern="100" dirty="0">
                <a:effectLst/>
                <a:latin typeface="Calibri" panose="020F0502020204030204" pitchFamily="34" charset="0"/>
                <a:ea typeface="DengXian" panose="02010600030101010101" pitchFamily="2" charset="-122"/>
                <a:cs typeface="Times New Roman" panose="02020603050405020304" pitchFamily="18" charset="0"/>
              </a:rPr>
              <a:t>CE aims to improve the relevance, acceptability, and effectiveness of these programmes</a:t>
            </a:r>
          </a:p>
          <a:p>
            <a:endParaRPr lang="en-ZM" dirty="0"/>
          </a:p>
        </p:txBody>
      </p:sp>
    </p:spTree>
    <p:extLst>
      <p:ext uri="{BB962C8B-B14F-4D97-AF65-F5344CB8AC3E}">
        <p14:creationId xmlns:p14="http://schemas.microsoft.com/office/powerpoint/2010/main" val="13630317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2EEE-135F-9D8E-98F3-13768B337B03}"/>
              </a:ext>
            </a:extLst>
          </p:cNvPr>
          <p:cNvSpPr>
            <a:spLocks noGrp="1"/>
          </p:cNvSpPr>
          <p:nvPr>
            <p:ph type="title"/>
          </p:nvPr>
        </p:nvSpPr>
        <p:spPr/>
        <p:txBody>
          <a:bodyPr/>
          <a:lstStyle/>
          <a:p>
            <a:endParaRPr lang="en-ZM"/>
          </a:p>
        </p:txBody>
      </p:sp>
      <p:sp>
        <p:nvSpPr>
          <p:cNvPr id="3" name="Content Placeholder 2">
            <a:extLst>
              <a:ext uri="{FF2B5EF4-FFF2-40B4-BE49-F238E27FC236}">
                <a16:creationId xmlns:a16="http://schemas.microsoft.com/office/drawing/2014/main" id="{EE4FFA77-9BCF-BF3F-58A4-F3C112A386AC}"/>
              </a:ext>
            </a:extLst>
          </p:cNvPr>
          <p:cNvSpPr>
            <a:spLocks noGrp="1"/>
          </p:cNvSpPr>
          <p:nvPr>
            <p:ph idx="1"/>
          </p:nvPr>
        </p:nvSpPr>
        <p:spPr/>
        <p:txBody>
          <a:bodyPr/>
          <a:lstStyle/>
          <a:p>
            <a:r>
              <a:rPr lang="en-ZM" sz="2400" kern="100" dirty="0">
                <a:effectLst/>
                <a:latin typeface="Calibri" panose="020F0502020204030204" pitchFamily="34" charset="0"/>
                <a:ea typeface="DengXian" panose="02010600030101010101" pitchFamily="2" charset="-122"/>
                <a:cs typeface="Times New Roman" panose="02020603050405020304" pitchFamily="18" charset="0"/>
              </a:rPr>
              <a:t>The Network of Zambian People with Support from ITPC, has been  assessing community engagement at various levels </a:t>
            </a:r>
            <a:r>
              <a:rPr lang="en-US" sz="2400" kern="100" dirty="0">
                <a:effectLst/>
                <a:latin typeface="Calibri" panose="020F0502020204030204" pitchFamily="34" charset="0"/>
                <a:ea typeface="DengXian" panose="02010600030101010101" pitchFamily="2" charset="-122"/>
                <a:cs typeface="Times New Roman" panose="02020603050405020304" pitchFamily="18" charset="0"/>
              </a:rPr>
              <a:t>from </a:t>
            </a:r>
            <a:r>
              <a:rPr lang="en-ZM" sz="2400" kern="100" dirty="0">
                <a:effectLst/>
                <a:latin typeface="Calibri" panose="020F0502020204030204" pitchFamily="34" charset="0"/>
                <a:ea typeface="DengXian" panose="02010600030101010101" pitchFamily="2" charset="-122"/>
                <a:cs typeface="Times New Roman" panose="02020603050405020304" pitchFamily="18" charset="0"/>
              </a:rPr>
              <a:t> Programme design, implementation, Monitoring, evaluation and policy making</a:t>
            </a:r>
            <a:endParaRPr lang="en-US" sz="24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400" kern="100" dirty="0">
                <a:effectLst/>
                <a:latin typeface="Calibri" panose="020F0502020204030204" pitchFamily="34" charset="0"/>
                <a:ea typeface="DengXian" panose="02010600030101010101" pitchFamily="2" charset="-122"/>
                <a:cs typeface="Times New Roman" panose="02020603050405020304" pitchFamily="18" charset="0"/>
              </a:rPr>
              <a:t>The findings of the assessment inform the  GOVERNMENT (Ministry of health) and stakeholders on the involvement of roc at all levels of DSD Planning and implementation.</a:t>
            </a:r>
            <a:endParaRPr lang="en-ZM" sz="24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ZM" dirty="0"/>
          </a:p>
        </p:txBody>
      </p:sp>
    </p:spTree>
    <p:extLst>
      <p:ext uri="{BB962C8B-B14F-4D97-AF65-F5344CB8AC3E}">
        <p14:creationId xmlns:p14="http://schemas.microsoft.com/office/powerpoint/2010/main" val="7692035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3167-BCEF-6CD6-467E-165853F28246}"/>
              </a:ext>
            </a:extLst>
          </p:cNvPr>
          <p:cNvSpPr>
            <a:spLocks noGrp="1"/>
          </p:cNvSpPr>
          <p:nvPr>
            <p:ph type="title"/>
          </p:nvPr>
        </p:nvSpPr>
        <p:spPr/>
        <p:txBody>
          <a:bodyPr/>
          <a:lstStyle/>
          <a:p>
            <a:endParaRPr lang="en-ZM"/>
          </a:p>
        </p:txBody>
      </p:sp>
      <p:sp>
        <p:nvSpPr>
          <p:cNvPr id="3" name="Content Placeholder 2">
            <a:extLst>
              <a:ext uri="{FF2B5EF4-FFF2-40B4-BE49-F238E27FC236}">
                <a16:creationId xmlns:a16="http://schemas.microsoft.com/office/drawing/2014/main" id="{48C83113-0C74-E4D5-AA9C-DB87170FC8AB}"/>
              </a:ext>
            </a:extLst>
          </p:cNvPr>
          <p:cNvSpPr>
            <a:spLocks noGrp="1"/>
          </p:cNvSpPr>
          <p:nvPr>
            <p:ph idx="1"/>
          </p:nvPr>
        </p:nvSpPr>
        <p:spPr/>
        <p:txBody>
          <a:bodyPr>
            <a:normAutofit/>
          </a:bodyPr>
          <a:lstStyle/>
          <a:p>
            <a:pPr algn="ctr"/>
            <a:r>
              <a:rPr lang="en-US" sz="3600" dirty="0"/>
              <a:t>Nothing about us!  Without us!</a:t>
            </a:r>
          </a:p>
          <a:p>
            <a:pPr algn="ctr"/>
            <a:r>
              <a:rPr lang="en-US" sz="3600" dirty="0"/>
              <a:t>Thank you!</a:t>
            </a:r>
            <a:endParaRPr lang="en-ZM" sz="3600" dirty="0"/>
          </a:p>
        </p:txBody>
      </p:sp>
    </p:spTree>
    <p:extLst>
      <p:ext uri="{BB962C8B-B14F-4D97-AF65-F5344CB8AC3E}">
        <p14:creationId xmlns:p14="http://schemas.microsoft.com/office/powerpoint/2010/main" val="42107627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3252-DF0A-CDC1-EA56-8333987840C3}"/>
              </a:ext>
            </a:extLst>
          </p:cNvPr>
          <p:cNvSpPr>
            <a:spLocks noGrp="1"/>
          </p:cNvSpPr>
          <p:nvPr>
            <p:ph type="ctrTitle"/>
          </p:nvPr>
        </p:nvSpPr>
        <p:spPr>
          <a:xfrm>
            <a:off x="-64167" y="1171514"/>
            <a:ext cx="7339262" cy="1739397"/>
          </a:xfrm>
        </p:spPr>
        <p:txBody>
          <a:bodyPr>
            <a:normAutofit/>
          </a:bodyPr>
          <a:lstStyle/>
          <a:p>
            <a:r>
              <a:rPr lang="en-US" sz="3600" b="1" dirty="0">
                <a:latin typeface="Times New Roman" panose="02020603050405020304" pitchFamily="18" charset="0"/>
                <a:cs typeface="Times New Roman" panose="02020603050405020304" pitchFamily="18" charset="0"/>
              </a:rPr>
              <a:t>Client-Provider Communication</a:t>
            </a:r>
            <a:endParaRPr lang="en-KE" sz="36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DAC74A2C-A187-43F7-9DB9-843FD11D1E41}"/>
              </a:ext>
            </a:extLst>
          </p:cNvPr>
          <p:cNvSpPr>
            <a:spLocks noGrp="1"/>
          </p:cNvSpPr>
          <p:nvPr>
            <p:ph type="subTitle" idx="1"/>
          </p:nvPr>
        </p:nvSpPr>
        <p:spPr>
          <a:xfrm>
            <a:off x="-966536" y="3218447"/>
            <a:ext cx="9144000" cy="1655762"/>
          </a:xfrm>
        </p:spPr>
        <p:txBody>
          <a:bodyPr>
            <a:normAutofit/>
          </a:bodyPr>
          <a:lstStyle/>
          <a:p>
            <a:r>
              <a:rPr lang="en-US" b="1" dirty="0">
                <a:latin typeface="Times New Roman" panose="02020603050405020304" pitchFamily="18" charset="0"/>
                <a:cs typeface="Times New Roman" panose="02020603050405020304" pitchFamily="18" charset="0"/>
              </a:rPr>
              <a:t>A Case Study of Western Kenya</a:t>
            </a:r>
          </a:p>
        </p:txBody>
      </p:sp>
      <p:pic>
        <p:nvPicPr>
          <p:cNvPr id="4" name="Picture 3">
            <a:extLst>
              <a:ext uri="{FF2B5EF4-FFF2-40B4-BE49-F238E27FC236}">
                <a16:creationId xmlns:a16="http://schemas.microsoft.com/office/drawing/2014/main" id="{72F21AAE-7396-7433-A321-88C4007E8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7607" y="274717"/>
            <a:ext cx="5739200" cy="6069183"/>
          </a:xfrm>
          <a:prstGeom prst="rect">
            <a:avLst/>
          </a:prstGeom>
        </p:spPr>
      </p:pic>
      <p:sp>
        <p:nvSpPr>
          <p:cNvPr id="5" name="TextBox 4">
            <a:extLst>
              <a:ext uri="{FF2B5EF4-FFF2-40B4-BE49-F238E27FC236}">
                <a16:creationId xmlns:a16="http://schemas.microsoft.com/office/drawing/2014/main" id="{9798A677-A45D-DE6B-FCD1-D284F3DE26E9}"/>
              </a:ext>
            </a:extLst>
          </p:cNvPr>
          <p:cNvSpPr txBox="1"/>
          <p:nvPr/>
        </p:nvSpPr>
        <p:spPr>
          <a:xfrm>
            <a:off x="453053" y="5428618"/>
            <a:ext cx="5739200" cy="123880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Juddy Wanjiru Wachira,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Ph.D</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Senior Lecturer,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Department of Mental Health &amp; Behavioral Sciences, Moi University,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Eldoret, Kenya,</a:t>
            </a:r>
            <a:endParaRPr kumimoji="0" lang="en-KE" sz="1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0817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331E-BA2B-1693-474C-F1889D79FB3C}"/>
              </a:ext>
            </a:extLst>
          </p:cNvPr>
          <p:cNvSpPr>
            <a:spLocks noGrp="1"/>
          </p:cNvSpPr>
          <p:nvPr>
            <p:ph type="title"/>
          </p:nvPr>
        </p:nvSpPr>
        <p:spPr>
          <a:xfrm>
            <a:off x="308810" y="-221624"/>
            <a:ext cx="10515600" cy="1325563"/>
          </a:xfrm>
        </p:spPr>
        <p:txBody>
          <a:bodyPr>
            <a:normAutofit/>
          </a:bodyPr>
          <a:lstStyle/>
          <a:p>
            <a:r>
              <a:rPr lang="en-US" sz="3600" b="1" dirty="0">
                <a:latin typeface="Times New Roman" panose="02020603050405020304" pitchFamily="18" charset="0"/>
                <a:cs typeface="Times New Roman" panose="02020603050405020304" pitchFamily="18" charset="0"/>
              </a:rPr>
              <a:t>Introduction-The Context</a:t>
            </a:r>
            <a:endParaRPr lang="en-KE"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91A3751-FACA-9357-CC50-F9EDB2C49D02}"/>
              </a:ext>
            </a:extLst>
          </p:cNvPr>
          <p:cNvSpPr>
            <a:spLocks noGrp="1"/>
          </p:cNvSpPr>
          <p:nvPr>
            <p:ph idx="1"/>
          </p:nvPr>
        </p:nvSpPr>
        <p:spPr>
          <a:xfrm>
            <a:off x="128081" y="1002632"/>
            <a:ext cx="7062537" cy="5646821"/>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a:t>
            </a:r>
            <a:r>
              <a:rPr lang="en-US" sz="1800" dirty="0" err="1">
                <a:solidFill>
                  <a:srgbClr val="000000"/>
                </a:solidFill>
                <a:latin typeface="Times New Roman" panose="02020603050405020304" pitchFamily="18" charset="0"/>
                <a:cs typeface="Times New Roman" panose="02020603050405020304" pitchFamily="18" charset="0"/>
              </a:rPr>
              <a:t>erson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Centered Care: a broad set of processes including: </a:t>
            </a:r>
            <a:r>
              <a:rPr kumimoji="0" lang="en-US" sz="160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 empathy, (2) respect, (3) engagement, (4) relationship, (5) communication, (6) shared decision-making, (7) holistic focus, (8) individualized focus, and (9) coordinated care</a:t>
            </a:r>
            <a:endParaRPr kumimoji="0" lang="en-KE" sz="16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lgn="l"/>
            <a:r>
              <a:rPr lang="en-US" sz="2000" b="1" i="0" u="none" strike="noStrike" baseline="0" dirty="0">
                <a:latin typeface="Times New Roman" panose="02020603050405020304" pitchFamily="18" charset="0"/>
                <a:cs typeface="Times New Roman" panose="02020603050405020304" pitchFamily="18" charset="0"/>
              </a:rPr>
              <a:t>Academic Model Providing Access to Healthcare (AMPATH) program- Western Kenya</a:t>
            </a:r>
          </a:p>
          <a:p>
            <a:pPr marL="0" indent="0" algn="l">
              <a:buNone/>
            </a:pPr>
            <a:endParaRPr lang="en-US" sz="2000" b="1" dirty="0">
              <a:latin typeface="Times New Roman" panose="02020603050405020304" pitchFamily="18" charset="0"/>
              <a:cs typeface="Times New Roman" panose="02020603050405020304" pitchFamily="18" charset="0"/>
            </a:endParaRPr>
          </a:p>
          <a:p>
            <a:pPr lvl="1"/>
            <a:r>
              <a:rPr lang="en-US" sz="1400" b="0" i="0" u="none" strike="noStrike" baseline="0" dirty="0">
                <a:latin typeface="Times New Roman" panose="02020603050405020304" pitchFamily="18" charset="0"/>
                <a:cs typeface="Times New Roman" panose="02020603050405020304" pitchFamily="18" charset="0"/>
              </a:rPr>
              <a:t>Supports Ministry of Health facilities in 8 counties with  &gt; 180,000 patients.</a:t>
            </a:r>
          </a:p>
          <a:p>
            <a:pPr lvl="1"/>
            <a:r>
              <a:rPr lang="en-US" sz="1400" b="0" i="0" u="none" strike="noStrike" baseline="0" dirty="0">
                <a:latin typeface="Times New Roman" panose="02020603050405020304" pitchFamily="18" charset="0"/>
                <a:cs typeface="Times New Roman" panose="02020603050405020304" pitchFamily="18" charset="0"/>
              </a:rPr>
              <a:t>Services are free of charge, offered every weekday (8 am and 5 pm).</a:t>
            </a:r>
          </a:p>
          <a:p>
            <a:pPr lvl="1"/>
            <a:r>
              <a:rPr lang="en-US" sz="1400" b="0" i="0" u="none" strike="noStrike" baseline="0" dirty="0">
                <a:latin typeface="Times New Roman" panose="02020603050405020304" pitchFamily="18" charset="0"/>
                <a:cs typeface="Times New Roman" panose="02020603050405020304" pitchFamily="18" charset="0"/>
              </a:rPr>
              <a:t>Stable patients visit the clinic after every 6 months.</a:t>
            </a:r>
          </a:p>
          <a:p>
            <a:pPr lvl="1"/>
            <a:r>
              <a:rPr lang="en-US" sz="1400" dirty="0">
                <a:latin typeface="Times New Roman" panose="02020603050405020304" pitchFamily="18" charset="0"/>
                <a:cs typeface="Times New Roman" panose="02020603050405020304" pitchFamily="18" charset="0"/>
              </a:rPr>
              <a:t>N</a:t>
            </a:r>
            <a:r>
              <a:rPr lang="en-US" sz="1400" b="0" i="0" u="none" strike="noStrike" baseline="0" dirty="0">
                <a:latin typeface="Times New Roman" panose="02020603050405020304" pitchFamily="18" charset="0"/>
                <a:cs typeface="Times New Roman" panose="02020603050405020304" pitchFamily="18" charset="0"/>
              </a:rPr>
              <a:t>ew and non-adherent patients are seen every 1–6 weeks.</a:t>
            </a:r>
          </a:p>
          <a:p>
            <a:pPr lvl="1"/>
            <a:r>
              <a:rPr lang="en-US" sz="1400" dirty="0">
                <a:latin typeface="Times New Roman" panose="02020603050405020304" pitchFamily="18" charset="0"/>
                <a:cs typeface="Times New Roman" panose="02020603050405020304" pitchFamily="18" charset="0"/>
              </a:rPr>
              <a:t>Providers include clinicians, nurses, support staff (phlebotomist, nutritionist, social workers, peers/outreach workers)</a:t>
            </a:r>
            <a:endParaRPr lang="en-US" sz="1400" b="0" i="0" u="none" strike="noStrike" baseline="0" dirty="0">
              <a:latin typeface="Times New Roman" panose="02020603050405020304" pitchFamily="18" charset="0"/>
              <a:cs typeface="Times New Roman" panose="02020603050405020304" pitchFamily="18" charset="0"/>
            </a:endParaRPr>
          </a:p>
          <a:p>
            <a:pPr lvl="1"/>
            <a:r>
              <a:rPr lang="en-US" sz="1400" dirty="0">
                <a:latin typeface="Times New Roman" panose="02020603050405020304" pitchFamily="18" charset="0"/>
                <a:cs typeface="Times New Roman" panose="02020603050405020304" pitchFamily="18" charset="0"/>
              </a:rPr>
              <a:t>A</a:t>
            </a:r>
            <a:r>
              <a:rPr lang="en-US" sz="1400" b="0" i="0" u="none" strike="noStrike" baseline="0" dirty="0">
                <a:latin typeface="Times New Roman" panose="02020603050405020304" pitchFamily="18" charset="0"/>
                <a:cs typeface="Times New Roman" panose="02020603050405020304" pitchFamily="18" charset="0"/>
              </a:rPr>
              <a:t>verage clinician-patient ratio stands at 1:482. </a:t>
            </a:r>
          </a:p>
          <a:p>
            <a:pPr lvl="1"/>
            <a:r>
              <a:rPr lang="en-US" sz="1400" b="0" i="0" u="none" strike="noStrike" baseline="0" dirty="0">
                <a:latin typeface="Times New Roman" panose="02020603050405020304" pitchFamily="18" charset="0"/>
                <a:cs typeface="Times New Roman" panose="02020603050405020304" pitchFamily="18" charset="0"/>
              </a:rPr>
              <a:t>Care is supported and data are managed via AMPATH’s open-source electronic medical record system (AMRS).</a:t>
            </a:r>
          </a:p>
          <a:p>
            <a:pPr lvl="1"/>
            <a:r>
              <a:rPr lang="en-US" sz="1400" b="0" i="0" u="none" strike="noStrike" baseline="0" dirty="0">
                <a:latin typeface="Times New Roman" panose="02020603050405020304" pitchFamily="18" charset="0"/>
                <a:cs typeface="Times New Roman" panose="02020603050405020304" pitchFamily="18" charset="0"/>
              </a:rPr>
              <a:t>Clinicians use real-time point of care (AMRS-POC) information for clinical decision-making.</a:t>
            </a:r>
            <a:endParaRPr lang="en-KE" sz="1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2C57651-13D6-A275-4FFF-75775160AC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90618" y="593557"/>
            <a:ext cx="4943740" cy="5261811"/>
          </a:xfrm>
          <a:prstGeom prst="rect">
            <a:avLst/>
          </a:prstGeom>
        </p:spPr>
      </p:pic>
    </p:spTree>
    <p:extLst>
      <p:ext uri="{BB962C8B-B14F-4D97-AF65-F5344CB8AC3E}">
        <p14:creationId xmlns:p14="http://schemas.microsoft.com/office/powerpoint/2010/main" val="1145594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3CC7-43BB-8B07-132E-A4D9DF6F99C6}"/>
              </a:ext>
            </a:extLst>
          </p:cNvPr>
          <p:cNvSpPr>
            <a:spLocks noGrp="1"/>
          </p:cNvSpPr>
          <p:nvPr>
            <p:ph type="title"/>
          </p:nvPr>
        </p:nvSpPr>
        <p:spPr>
          <a:xfrm>
            <a:off x="256673" y="-59991"/>
            <a:ext cx="10515600" cy="1325563"/>
          </a:xfrm>
        </p:spPr>
        <p:txBody>
          <a:bodyPr>
            <a:normAutofit/>
          </a:bodyPr>
          <a:lstStyle/>
          <a:p>
            <a:r>
              <a:rPr lang="en-US" sz="3600" b="1" dirty="0">
                <a:latin typeface="Times New Roman" panose="02020603050405020304" pitchFamily="18" charset="0"/>
                <a:cs typeface="Times New Roman" panose="02020603050405020304" pitchFamily="18" charset="0"/>
              </a:rPr>
              <a:t>How do we assess communication behaviors?</a:t>
            </a:r>
            <a:endParaRPr lang="en-KE"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BB736A68-2D39-6D92-A2AD-900239ABD1D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443537" y="1158117"/>
            <a:ext cx="5857240" cy="2029258"/>
          </a:xfrm>
        </p:spPr>
      </p:pic>
      <p:sp>
        <p:nvSpPr>
          <p:cNvPr id="7" name="TextBox 6">
            <a:extLst>
              <a:ext uri="{FF2B5EF4-FFF2-40B4-BE49-F238E27FC236}">
                <a16:creationId xmlns:a16="http://schemas.microsoft.com/office/drawing/2014/main" id="{1585A9DA-51E7-D7DD-0239-C7267F5D583A}"/>
              </a:ext>
            </a:extLst>
          </p:cNvPr>
          <p:cNvSpPr txBox="1"/>
          <p:nvPr/>
        </p:nvSpPr>
        <p:spPr>
          <a:xfrm>
            <a:off x="393031" y="3500196"/>
            <a:ext cx="11574380" cy="313932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Sample: 400 people living with HIV (PLWH)-Adults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Construct and content validity supported a one-dimensional measure of 13 PPCB items.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Biases associated with encoding and comprehension of specific terms, such as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discussion, involvement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concerns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were noted.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Internal consistency (Cronbach’s alpha = .81) and one-week retest reliability scores (.82) supported the reliability of the 13-item scale.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K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5CF6E13F-F224-50E0-74A4-F35797A1C122}"/>
              </a:ext>
            </a:extLst>
          </p:cNvPr>
          <p:cNvSpPr txBox="1"/>
          <p:nvPr/>
        </p:nvSpPr>
        <p:spPr>
          <a:xfrm>
            <a:off x="320842" y="1027924"/>
            <a:ext cx="689070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Matched Pair Instrument (MPI) developed and validated in Canada included 19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combination of verbal and action-related behaviors performed by physicians assessing the process and content of communication.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Items did not account for patient’s role in communication.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6120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F170-3C98-3EF7-E098-A170DA8B3F0C}"/>
              </a:ext>
            </a:extLst>
          </p:cNvPr>
          <p:cNvSpPr>
            <a:spLocks noGrp="1"/>
          </p:cNvSpPr>
          <p:nvPr>
            <p:ph type="title"/>
          </p:nvPr>
        </p:nvSpPr>
        <p:spPr>
          <a:xfrm>
            <a:off x="442913" y="1401624"/>
            <a:ext cx="6192838" cy="1151076"/>
          </a:xfrm>
        </p:spPr>
        <p:txBody>
          <a:bodyPr anchor="t">
            <a:normAutofit/>
          </a:bodyPr>
          <a:lstStyle/>
          <a:p>
            <a:r>
              <a:rPr lang="en-ZA" dirty="0"/>
              <a:t>Universal definition</a:t>
            </a:r>
          </a:p>
        </p:txBody>
      </p:sp>
      <p:sp>
        <p:nvSpPr>
          <p:cNvPr id="3" name="Text Placeholder 2">
            <a:extLst>
              <a:ext uri="{FF2B5EF4-FFF2-40B4-BE49-F238E27FC236}">
                <a16:creationId xmlns:a16="http://schemas.microsoft.com/office/drawing/2014/main" id="{7121494E-2E74-3985-C0B4-3F4F54771D13}"/>
              </a:ext>
            </a:extLst>
          </p:cNvPr>
          <p:cNvSpPr>
            <a:spLocks noGrp="1"/>
          </p:cNvSpPr>
          <p:nvPr>
            <p:ph type="body" sz="quarter" idx="11"/>
          </p:nvPr>
        </p:nvSpPr>
        <p:spPr>
          <a:xfrm>
            <a:off x="442912" y="2552700"/>
            <a:ext cx="6192837" cy="3505200"/>
          </a:xfrm>
        </p:spPr>
        <p:txBody>
          <a:bodyPr anchor="t">
            <a:normAutofit/>
          </a:bodyPr>
          <a:lstStyle/>
          <a:p>
            <a:pPr marL="0" indent="0">
              <a:spcAft>
                <a:spcPts val="600"/>
              </a:spcAft>
              <a:buNone/>
            </a:pPr>
            <a:endParaRPr lang="en-GB" sz="2300"/>
          </a:p>
          <a:p>
            <a:pPr>
              <a:spcAft>
                <a:spcPts val="600"/>
              </a:spcAft>
            </a:pPr>
            <a:r>
              <a:rPr lang="en-GB" sz="2300"/>
              <a:t>A person-centred approach places the individual at the centre of all interactions with them and decentres the condition. </a:t>
            </a:r>
          </a:p>
          <a:p>
            <a:pPr>
              <a:spcAft>
                <a:spcPts val="600"/>
              </a:spcAft>
            </a:pPr>
            <a:endParaRPr lang="en-GB" sz="2300"/>
          </a:p>
          <a:p>
            <a:pPr>
              <a:spcAft>
                <a:spcPts val="600"/>
              </a:spcAft>
            </a:pPr>
            <a:r>
              <a:rPr lang="en-GB" sz="2300"/>
              <a:t>It means treating each person with respect, recognizing their unique qualities, and involving them in decisions about their life. </a:t>
            </a:r>
          </a:p>
          <a:p>
            <a:pPr>
              <a:spcAft>
                <a:spcPts val="600"/>
              </a:spcAft>
            </a:pPr>
            <a:endParaRPr lang="en-GB" sz="2300"/>
          </a:p>
        </p:txBody>
      </p:sp>
      <p:pic>
        <p:nvPicPr>
          <p:cNvPr id="6" name="Video 5" descr="Icon Of People Connecting">
            <a:extLst>
              <a:ext uri="{FF2B5EF4-FFF2-40B4-BE49-F238E27FC236}">
                <a16:creationId xmlns:a16="http://schemas.microsoft.com/office/drawing/2014/main" id="{5772CC1B-61EC-9D38-0651-640745625E0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8663" r="28598" b="-1"/>
          <a:stretch/>
        </p:blipFill>
        <p:spPr>
          <a:xfrm>
            <a:off x="6996113" y="10"/>
            <a:ext cx="5195887" cy="6857990"/>
          </a:xfrm>
          <a:prstGeom prst="rect">
            <a:avLst/>
          </a:prstGeom>
          <a:noFill/>
        </p:spPr>
      </p:pic>
    </p:spTree>
    <p:extLst>
      <p:ext uri="{BB962C8B-B14F-4D97-AF65-F5344CB8AC3E}">
        <p14:creationId xmlns:p14="http://schemas.microsoft.com/office/powerpoint/2010/main" val="3389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FC9B4-49DC-37DF-5EE1-6205B1E53B33}"/>
              </a:ext>
            </a:extLst>
          </p:cNvPr>
          <p:cNvSpPr>
            <a:spLocks noGrp="1"/>
          </p:cNvSpPr>
          <p:nvPr>
            <p:ph type="title"/>
          </p:nvPr>
        </p:nvSpPr>
        <p:spPr>
          <a:xfrm>
            <a:off x="84222" y="-104692"/>
            <a:ext cx="10515600" cy="1325563"/>
          </a:xfrm>
        </p:spPr>
        <p:txBody>
          <a:bodyPr>
            <a:normAutofit/>
          </a:bodyPr>
          <a:lstStyle/>
          <a:p>
            <a:r>
              <a:rPr lang="en-US" sz="3600" b="1" dirty="0">
                <a:latin typeface="Times New Roman" panose="02020603050405020304" pitchFamily="18" charset="0"/>
                <a:cs typeface="Times New Roman" panose="02020603050405020304" pitchFamily="18" charset="0"/>
              </a:rPr>
              <a:t>How do PLWH conceptualize PCC?</a:t>
            </a:r>
            <a:endParaRPr lang="en-KE"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5AE03075-BE62-CF79-C1E1-3657FBDE238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19999" y="558090"/>
            <a:ext cx="4948990" cy="2643474"/>
          </a:xfrm>
        </p:spPr>
      </p:pic>
      <p:sp>
        <p:nvSpPr>
          <p:cNvPr id="7" name="TextBox 6">
            <a:extLst>
              <a:ext uri="{FF2B5EF4-FFF2-40B4-BE49-F238E27FC236}">
                <a16:creationId xmlns:a16="http://schemas.microsoft.com/office/drawing/2014/main" id="{F24AB044-4063-8261-9982-7D0B1EB71759}"/>
              </a:ext>
            </a:extLst>
          </p:cNvPr>
          <p:cNvSpPr txBox="1"/>
          <p:nvPr/>
        </p:nvSpPr>
        <p:spPr>
          <a:xfrm>
            <a:off x="433137" y="3311276"/>
            <a:ext cx="11654589" cy="273921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PLWH engagement was inconsistent and varied depending on the provider.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Had a sense of how provider’s interpersonal behaviors (communication and relationship dynamics) influenced them.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Relational boundaries influenced the level and kind of information they shared with their providers.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Factors influencing engagement including those related to patients themselves, providers, and the healthcare system.</a:t>
            </a:r>
            <a:endParaRPr kumimoji="0" lang="en-KE"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817AD6E-958A-2F3E-2679-1055E4F66480}"/>
              </a:ext>
            </a:extLst>
          </p:cNvPr>
          <p:cNvSpPr txBox="1"/>
          <p:nvPr/>
        </p:nvSpPr>
        <p:spPr>
          <a:xfrm>
            <a:off x="328864" y="1154197"/>
            <a:ext cx="6128084" cy="18774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Qualitative study with 86 PLWH.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PLWH  desire active participation in their HIV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However they may not always know how to take up this role.</a:t>
            </a:r>
          </a:p>
        </p:txBody>
      </p:sp>
    </p:spTree>
    <p:extLst>
      <p:ext uri="{BB962C8B-B14F-4D97-AF65-F5344CB8AC3E}">
        <p14:creationId xmlns:p14="http://schemas.microsoft.com/office/powerpoint/2010/main" val="33488680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8143-573C-72EA-89A7-F004ED595996}"/>
              </a:ext>
            </a:extLst>
          </p:cNvPr>
          <p:cNvSpPr>
            <a:spLocks noGrp="1"/>
          </p:cNvSpPr>
          <p:nvPr>
            <p:ph type="title"/>
          </p:nvPr>
        </p:nvSpPr>
        <p:spPr>
          <a:xfrm>
            <a:off x="184484" y="0"/>
            <a:ext cx="10407316" cy="1289605"/>
          </a:xfrm>
        </p:spPr>
        <p:txBody>
          <a:bodyPr>
            <a:normAutofit/>
          </a:bodyPr>
          <a:lstStyle/>
          <a:p>
            <a:r>
              <a:rPr lang="en-US" sz="3600" b="1" dirty="0">
                <a:latin typeface="Times New Roman" panose="02020603050405020304" pitchFamily="18" charset="0"/>
                <a:cs typeface="Times New Roman" panose="02020603050405020304" pitchFamily="18" charset="0"/>
              </a:rPr>
              <a:t>What do providers expect in PCC ?</a:t>
            </a:r>
            <a:endParaRPr lang="en-KE" sz="3600" b="1" dirty="0">
              <a:latin typeface="Times New Roman" panose="02020603050405020304" pitchFamily="18" charset="0"/>
              <a:cs typeface="Times New Roman" panose="02020603050405020304" pitchFamily="18" charset="0"/>
            </a:endParaRPr>
          </a:p>
        </p:txBody>
      </p:sp>
      <p:sp>
        <p:nvSpPr>
          <p:cNvPr id="10" name="Content Placeholder 9">
            <a:extLst>
              <a:ext uri="{FF2B5EF4-FFF2-40B4-BE49-F238E27FC236}">
                <a16:creationId xmlns:a16="http://schemas.microsoft.com/office/drawing/2014/main" id="{455E7A5F-8556-2B22-E098-0E23E14C82FD}"/>
              </a:ext>
            </a:extLst>
          </p:cNvPr>
          <p:cNvSpPr>
            <a:spLocks noGrp="1"/>
          </p:cNvSpPr>
          <p:nvPr>
            <p:ph idx="1"/>
          </p:nvPr>
        </p:nvSpPr>
        <p:spPr>
          <a:xfrm>
            <a:off x="184484" y="3184358"/>
            <a:ext cx="11482137" cy="4019300"/>
          </a:xfrm>
        </p:spPr>
        <p:txBody>
          <a:bodyPr/>
          <a:lstStyle/>
          <a:p>
            <a:pPr marL="285750" indent="-285750">
              <a:lnSpc>
                <a:spcPct val="100000"/>
              </a:lnSpc>
              <a:spcBef>
                <a:spcPts val="0"/>
              </a:spcBef>
              <a:defRPr/>
            </a:pPr>
            <a:r>
              <a:rPr lang="en-US" sz="1800" dirty="0">
                <a:solidFill>
                  <a:srgbClr val="000000"/>
                </a:solidFill>
                <a:latin typeface="Times New Roman" panose="02020603050405020304" pitchFamily="18" charset="0"/>
              </a:rPr>
              <a:t>Providers may not be accustomed to patients who desire an active role in their care.</a:t>
            </a:r>
          </a:p>
          <a:p>
            <a:pPr marL="0" indent="0">
              <a:lnSpc>
                <a:spcPct val="100000"/>
              </a:lnSpc>
              <a:spcBef>
                <a:spcPts val="0"/>
              </a:spcBef>
              <a:buNone/>
              <a:defRPr/>
            </a:pPr>
            <a:endParaRPr lang="en-US" sz="1800" dirty="0">
              <a:solidFill>
                <a:srgbClr val="000000"/>
              </a:solidFill>
              <a:latin typeface="Times New Roman" panose="02020603050405020304" pitchFamily="18" charset="0"/>
            </a:endParaRPr>
          </a:p>
          <a:p>
            <a:pPr marL="742950" lvl="1" indent="-285750">
              <a:lnSpc>
                <a:spcPct val="100000"/>
              </a:lnSpc>
              <a:spcBef>
                <a:spcPts val="0"/>
              </a:spcBef>
              <a:defRPr/>
            </a:pPr>
            <a:r>
              <a:rPr lang="en-US" sz="1600" i="1" dirty="0">
                <a:solidFill>
                  <a:srgbClr val="000000"/>
                </a:solidFill>
                <a:latin typeface="Times New Roman" panose="02020603050405020304" pitchFamily="18" charset="0"/>
              </a:rPr>
              <a:t>I</a:t>
            </a:r>
            <a:r>
              <a:rPr kumimoji="0" lang="en-US" sz="1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dentified</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negative patient attributes as the source of poor provider-patient relationships</a:t>
            </a:r>
          </a:p>
          <a:p>
            <a:pPr marL="742950" lvl="1" indent="-285750">
              <a:lnSpc>
                <a:spcPct val="100000"/>
              </a:lnSpc>
              <a:spcBef>
                <a:spcPts val="0"/>
              </a:spcBef>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Preferred patients who adhered to treatment guidelines</a:t>
            </a:r>
          </a:p>
          <a:p>
            <a:pPr marL="742950" lvl="1" indent="-285750">
              <a:lnSpc>
                <a:spcPct val="100000"/>
              </a:lnSpc>
              <a:spcBef>
                <a:spcPts val="0"/>
              </a:spcBef>
              <a:defRPr/>
            </a:pPr>
            <a:r>
              <a:rPr lang="en-US" sz="1600" i="1" dirty="0">
                <a:solidFill>
                  <a:srgbClr val="000000"/>
                </a:solidFill>
                <a:latin typeface="Times New Roman" panose="02020603050405020304" pitchFamily="18" charset="0"/>
              </a:rPr>
              <a:t>D</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id not like patients who challenged their authority</a:t>
            </a:r>
          </a:p>
          <a:p>
            <a:pPr marL="742950" lvl="1" indent="-285750">
              <a:lnSpc>
                <a:spcPct val="100000"/>
              </a:lnSpc>
              <a:spcBef>
                <a:spcPts val="0"/>
              </a:spcBef>
              <a:defRPr/>
            </a:pPr>
            <a:r>
              <a:rPr lang="en-US" sz="1600" i="1" dirty="0">
                <a:solidFill>
                  <a:srgbClr val="000000"/>
                </a:solidFill>
                <a:latin typeface="Times New Roman" panose="02020603050405020304" pitchFamily="18" charset="0"/>
              </a:rPr>
              <a:t>D</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id not see it as their responsibility to find more effective ways of interacting with ‘difficult’ patients.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Structural barriers to collaborative physician-patient relationships included </a:t>
            </a:r>
          </a:p>
          <a:p>
            <a:pPr marL="742950" lvl="1" indent="-285750">
              <a:lnSpc>
                <a:spcPct val="100000"/>
              </a:lnSpc>
              <a:spcBef>
                <a:spcPts val="0"/>
              </a:spcBef>
              <a:defRPr/>
            </a:pPr>
            <a:r>
              <a:rPr lang="en-US" sz="1600" i="1" dirty="0">
                <a:solidFill>
                  <a:srgbClr val="000000"/>
                </a:solidFill>
                <a:latin typeface="Times New Roman" panose="02020603050405020304" pitchFamily="18" charset="0"/>
              </a:rPr>
              <a:t>N</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on-continuity of relationships</a:t>
            </a:r>
          </a:p>
          <a:p>
            <a:pPr marL="742950" lvl="1" indent="-285750">
              <a:lnSpc>
                <a:spcPct val="100000"/>
              </a:lnSpc>
              <a:spcBef>
                <a:spcPts val="0"/>
              </a:spcBef>
              <a:defRPr/>
            </a:pPr>
            <a:r>
              <a:rPr lang="en-US" sz="1600" i="1" dirty="0">
                <a:solidFill>
                  <a:srgbClr val="000000"/>
                </a:solidFill>
                <a:latin typeface="Times New Roman" panose="02020603050405020304" pitchFamily="18" charset="0"/>
              </a:rPr>
              <a:t>L</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ack of specific appointment times</a:t>
            </a:r>
          </a:p>
          <a:p>
            <a:pPr marL="742950" lvl="1" indent="-285750">
              <a:lnSpc>
                <a:spcPct val="100000"/>
              </a:lnSpc>
              <a:spcBef>
                <a:spcPts val="0"/>
              </a:spcBef>
              <a:defRPr/>
            </a:pPr>
            <a:r>
              <a:rPr lang="en-US" sz="1600" i="1" dirty="0">
                <a:solidFill>
                  <a:srgbClr val="000000"/>
                </a:solidFill>
                <a:latin typeface="Times New Roman" panose="02020603050405020304" pitchFamily="18" charset="0"/>
              </a:rPr>
              <a:t>H</a:t>
            </a:r>
            <a:r>
              <a:rPr kumimoji="0" lang="en-US" sz="1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igh</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provider-patient ratio</a:t>
            </a:r>
          </a:p>
          <a:p>
            <a:pPr marL="742950" lvl="1" indent="-285750">
              <a:lnSpc>
                <a:spcPct val="100000"/>
              </a:lnSpc>
              <a:spcBef>
                <a:spcPts val="0"/>
              </a:spcBef>
              <a:defRPr/>
            </a:pPr>
            <a:r>
              <a:rPr lang="en-US" sz="1600" i="1" dirty="0">
                <a:solidFill>
                  <a:srgbClr val="000000"/>
                </a:solidFill>
                <a:latin typeface="Times New Roman" panose="02020603050405020304" pitchFamily="18" charset="0"/>
              </a:rPr>
              <a:t>Unable to m</a:t>
            </a:r>
            <a:r>
              <a:rPr kumimoji="0" lang="en-US" sz="1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anage</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provider fatigue</a:t>
            </a:r>
          </a:p>
          <a:p>
            <a:pPr marL="742950" lvl="1" indent="-285750">
              <a:lnSpc>
                <a:spcPct val="100000"/>
              </a:lnSpc>
              <a:spcBef>
                <a:spcPts val="0"/>
              </a:spcBef>
              <a:defRPr/>
            </a:pPr>
            <a:r>
              <a:rPr lang="en-US" sz="1600" i="1" dirty="0">
                <a:solidFill>
                  <a:srgbClr val="000000"/>
                </a:solidFill>
                <a:latin typeface="Times New Roman" panose="02020603050405020304" pitchFamily="18" charset="0"/>
              </a:rPr>
              <a:t>J</a:t>
            </a:r>
            <a:r>
              <a:rPr kumimoji="0" lang="en-US" sz="1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ob</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dissatisfaction.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endParaRPr lang="en-US" dirty="0"/>
          </a:p>
          <a:p>
            <a:endParaRPr lang="en-KE" dirty="0"/>
          </a:p>
        </p:txBody>
      </p:sp>
      <p:pic>
        <p:nvPicPr>
          <p:cNvPr id="7" name="Picture 6">
            <a:extLst>
              <a:ext uri="{FF2B5EF4-FFF2-40B4-BE49-F238E27FC236}">
                <a16:creationId xmlns:a16="http://schemas.microsoft.com/office/drawing/2014/main" id="{A7BEB85E-565D-6F8A-DE71-B85DE2554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2483" y="901759"/>
            <a:ext cx="5639803" cy="2400217"/>
          </a:xfrm>
          <a:prstGeom prst="rect">
            <a:avLst/>
          </a:prstGeom>
        </p:spPr>
      </p:pic>
      <p:sp>
        <p:nvSpPr>
          <p:cNvPr id="8" name="TextBox 7">
            <a:extLst>
              <a:ext uri="{FF2B5EF4-FFF2-40B4-BE49-F238E27FC236}">
                <a16:creationId xmlns:a16="http://schemas.microsoft.com/office/drawing/2014/main" id="{2D9D22D3-F067-187C-0473-A79FD2B00F36}"/>
              </a:ext>
            </a:extLst>
          </p:cNvPr>
          <p:cNvSpPr txBox="1"/>
          <p:nvPr/>
        </p:nvSpPr>
        <p:spPr>
          <a:xfrm>
            <a:off x="303797" y="1017387"/>
            <a:ext cx="6619374"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Qualitative study with 60 providers.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Providers perceived that they had good relationships with most patients.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They had their own expectations of how PLWH should interact with the healthcare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0079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88DF3-8D61-C9DD-3B35-7D0AEA436309}"/>
              </a:ext>
            </a:extLst>
          </p:cNvPr>
          <p:cNvSpPr>
            <a:spLocks noGrp="1"/>
          </p:cNvSpPr>
          <p:nvPr>
            <p:ph type="title"/>
          </p:nvPr>
        </p:nvSpPr>
        <p:spPr>
          <a:xfrm>
            <a:off x="196515" y="-138107"/>
            <a:ext cx="9356557" cy="1325563"/>
          </a:xfrm>
        </p:spPr>
        <p:txBody>
          <a:bodyPr>
            <a:normAutofit/>
          </a:bodyPr>
          <a:lstStyle/>
          <a:p>
            <a:r>
              <a:rPr lang="en-US" sz="3600" b="1" dirty="0">
                <a:latin typeface="Times New Roman" panose="02020603050405020304" pitchFamily="18" charset="0"/>
                <a:cs typeface="Times New Roman" panose="02020603050405020304" pitchFamily="18" charset="0"/>
              </a:rPr>
              <a:t>How do providers view the role of PLWH?</a:t>
            </a:r>
            <a:endParaRPr lang="en-KE"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20A9B86-A477-2080-C253-9D8381F0EC0F}"/>
              </a:ext>
            </a:extLst>
          </p:cNvPr>
          <p:cNvSpPr>
            <a:spLocks noGrp="1"/>
          </p:cNvSpPr>
          <p:nvPr>
            <p:ph idx="1"/>
          </p:nvPr>
        </p:nvSpPr>
        <p:spPr>
          <a:xfrm>
            <a:off x="372978" y="1043019"/>
            <a:ext cx="5467569" cy="1848017"/>
          </a:xfrm>
        </p:spPr>
        <p:txBody>
          <a:bodyPr>
            <a:normAutofit/>
          </a:bodyPr>
          <a:lstStyle/>
          <a:p>
            <a:pPr algn="l"/>
            <a:r>
              <a:rPr lang="en-US" sz="1800" dirty="0">
                <a:latin typeface="Times New Roman" panose="02020603050405020304" pitchFamily="18" charset="0"/>
                <a:cs typeface="Times New Roman" panose="02020603050405020304" pitchFamily="18" charset="0"/>
              </a:rPr>
              <a:t>Qualitative study with 60 providers.</a:t>
            </a:r>
          </a:p>
          <a:p>
            <a:pPr algn="l"/>
            <a:r>
              <a:rPr lang="en-US" sz="1800" b="0" i="0" u="none" strike="noStrike" baseline="0" dirty="0">
                <a:latin typeface="Times New Roman" panose="02020603050405020304" pitchFamily="18" charset="0"/>
                <a:cs typeface="Times New Roman" panose="02020603050405020304" pitchFamily="18" charset="0"/>
              </a:rPr>
              <a:t>Two main themes that emerged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latin typeface="Times New Roman" panose="02020603050405020304" pitchFamily="18" charset="0"/>
                <a:cs typeface="Times New Roman" panose="02020603050405020304" pitchFamily="18" charset="0"/>
              </a:rPr>
              <a:t>1)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General expectations</a:t>
            </a:r>
          </a:p>
          <a:p>
            <a:pPr marL="742950" lvl="1" indent="-285750">
              <a:lnSpc>
                <a:spcPct val="100000"/>
              </a:lnSpc>
              <a:spcBef>
                <a:spcPts val="0"/>
              </a:spcBef>
              <a:defRPr/>
            </a:pPr>
            <a:r>
              <a:rPr lang="en-US" sz="1800" dirty="0">
                <a:solidFill>
                  <a:srgbClr val="000000"/>
                </a:solidFill>
                <a:latin typeface="Times New Roman" panose="02020603050405020304" pitchFamily="18" charset="0"/>
                <a:cs typeface="Times New Roman" panose="02020603050405020304" pitchFamily="18" charset="0"/>
              </a:rPr>
              <a:t>C</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ommunicate</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openly </a:t>
            </a:r>
          </a:p>
          <a:p>
            <a:pPr marL="742950" lvl="1" indent="-285750">
              <a:lnSpc>
                <a:spcPct val="100000"/>
              </a:lnSpc>
              <a:spcBef>
                <a:spcPts val="0"/>
              </a:spcBef>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endParaRPr lang="en-KE" sz="1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F9C04BE-76B5-CAD6-642C-84B6649E42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0451" y="1219200"/>
            <a:ext cx="5691549" cy="2506853"/>
          </a:xfrm>
          <a:prstGeom prst="rect">
            <a:avLst/>
          </a:prstGeom>
        </p:spPr>
      </p:pic>
      <p:sp>
        <p:nvSpPr>
          <p:cNvPr id="5" name="TextBox 4">
            <a:extLst>
              <a:ext uri="{FF2B5EF4-FFF2-40B4-BE49-F238E27FC236}">
                <a16:creationId xmlns:a16="http://schemas.microsoft.com/office/drawing/2014/main" id="{F40C815B-3C9B-D084-3A0E-AB13DCEED535}"/>
              </a:ext>
            </a:extLst>
          </p:cNvPr>
          <p:cNvSpPr txBox="1"/>
          <p:nvPr/>
        </p:nvSpPr>
        <p:spPr>
          <a:xfrm>
            <a:off x="372978" y="2608252"/>
            <a:ext cx="11682664" cy="418576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Expectation influenced by provider’s professional role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Clinicians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Wait for provider to initiate conversations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Be familiar with clinical procedure</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Have limited knowledge on HIV management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Nurses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Introduce themselves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Have understood their HIV results and clinical procedure </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Engage with the provider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Social service providers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Be patient and understanding </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Follow the provider’s instruction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Providers lacked adequate training on  key PCC components: </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patient-provider communication &amp; shared decision making.</a:t>
            </a:r>
            <a:endParaRPr kumimoji="0" lang="en-KE"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805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AB5F-01CC-DD70-89BA-201C3FC642CD}"/>
              </a:ext>
            </a:extLst>
          </p:cNvPr>
          <p:cNvSpPr>
            <a:spLocks noGrp="1"/>
          </p:cNvSpPr>
          <p:nvPr>
            <p:ph type="title"/>
          </p:nvPr>
        </p:nvSpPr>
        <p:spPr>
          <a:xfrm>
            <a:off x="205540" y="-251751"/>
            <a:ext cx="10936705" cy="1530267"/>
          </a:xfrm>
        </p:spPr>
        <p:txBody>
          <a:bodyPr>
            <a:normAutofit/>
          </a:bodyPr>
          <a:lstStyle/>
          <a:p>
            <a:r>
              <a:rPr lang="en-US" sz="3200" b="1" dirty="0">
                <a:latin typeface="Times New Roman" panose="02020603050405020304" pitchFamily="18" charset="0"/>
                <a:cs typeface="Times New Roman" panose="02020603050405020304" pitchFamily="18" charset="0"/>
              </a:rPr>
              <a:t>Higher provider-patient communication= greater satisfaction</a:t>
            </a:r>
            <a:endParaRPr lang="en-KE" sz="32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E3B0C4EF-FF67-D562-F825-8238C8C4A32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93042" y="955326"/>
            <a:ext cx="5791199" cy="2184253"/>
          </a:xfrm>
        </p:spPr>
      </p:pic>
      <p:sp>
        <p:nvSpPr>
          <p:cNvPr id="7" name="TextBox 6">
            <a:extLst>
              <a:ext uri="{FF2B5EF4-FFF2-40B4-BE49-F238E27FC236}">
                <a16:creationId xmlns:a16="http://schemas.microsoft.com/office/drawing/2014/main" id="{9F3D4A86-8E9C-8D38-5489-027FE7F3A292}"/>
              </a:ext>
            </a:extLst>
          </p:cNvPr>
          <p:cNvSpPr txBox="1"/>
          <p:nvPr/>
        </p:nvSpPr>
        <p:spPr>
          <a:xfrm>
            <a:off x="205540" y="1401672"/>
            <a:ext cx="6371723" cy="190821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Cross-sectional study with 360 PLWH:</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line antiretroviral regimen.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Viral load ≥400 copies HIV RNA/ml.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Mean age of participants was 48.2 years[standard deviation (SD): 12.05]. </a:t>
            </a:r>
            <a:endParaRPr kumimoji="0" lang="en-KE"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6A339694-279C-6684-6A4D-D36C75FEDABB}"/>
              </a:ext>
            </a:extLst>
          </p:cNvPr>
          <p:cNvSpPr txBox="1"/>
          <p:nvPr/>
        </p:nvSpPr>
        <p:spPr>
          <a:xfrm>
            <a:off x="205540" y="2979573"/>
            <a:ext cx="11866143"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Overall, the mean score on clinician PPC skills was 33.3 (SD: 9.0) [lowest score =16, highest score =48].</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high proportion (85%) of participants reported satisfaction with the HIV care services.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Participants who were satisfied with care reported higher clinician PPC skills (mean score =35.02 [SD =8.22]), compared to those who were not satisfied with care (mean =23.44; SD </a:t>
            </a:r>
            <a:r>
              <a:rPr kumimoji="0" lang="en-K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=7.04)</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After adjusting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age, marital status, education level, years in care, correct knowledge of the most recent VL count, and medication self-efficacy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odds of being satisfied with care increased by 19% (adjusted odds ratio: 1.19, 95% CI: 1.11-1.30) for every one unit increase in the clinician PPC skills score.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8020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A82B-C31E-6682-166D-E359A1776384}"/>
              </a:ext>
            </a:extLst>
          </p:cNvPr>
          <p:cNvSpPr>
            <a:spLocks noGrp="1"/>
          </p:cNvSpPr>
          <p:nvPr>
            <p:ph type="title"/>
          </p:nvPr>
        </p:nvSpPr>
        <p:spPr>
          <a:xfrm>
            <a:off x="260684" y="12687"/>
            <a:ext cx="10515600" cy="1325563"/>
          </a:xfrm>
        </p:spPr>
        <p:txBody>
          <a:bodyPr>
            <a:normAutofit/>
          </a:bodyPr>
          <a:lstStyle/>
          <a:p>
            <a:r>
              <a:rPr lang="en-US" sz="3600" b="1" dirty="0">
                <a:latin typeface="Times New Roman" panose="02020603050405020304" pitchFamily="18" charset="0"/>
                <a:cs typeface="Times New Roman" panose="02020603050405020304" pitchFamily="18" charset="0"/>
              </a:rPr>
              <a:t>Continuity of care is essential</a:t>
            </a:r>
            <a:endParaRPr lang="en-KE"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081AF6DE-AE75-F726-7F12-3EBCF9B4C4C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56947" y="820436"/>
            <a:ext cx="5979194" cy="1905209"/>
          </a:xfrm>
        </p:spPr>
      </p:pic>
      <p:sp>
        <p:nvSpPr>
          <p:cNvPr id="6" name="TextBox 5">
            <a:extLst>
              <a:ext uri="{FF2B5EF4-FFF2-40B4-BE49-F238E27FC236}">
                <a16:creationId xmlns:a16="http://schemas.microsoft.com/office/drawing/2014/main" id="{A0589B5A-5FA9-E70E-DBB9-919E4C6AEB8F}"/>
              </a:ext>
            </a:extLst>
          </p:cNvPr>
          <p:cNvSpPr txBox="1"/>
          <p:nvPr/>
        </p:nvSpPr>
        <p:spPr>
          <a:xfrm>
            <a:off x="260684" y="1287881"/>
            <a:ext cx="6043863" cy="19389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Retrospective analysis with 12,751 PLWH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Relationship between continuity of care and adherence to clinic appointments among patients receiving HIV care in high </a:t>
            </a:r>
            <a:r>
              <a:rPr kumimoji="0" lang="en-KE"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1:133)</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vs. low (≤ 1:133) clinician-to-patient (C:P) ratios facilities.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B0C9330-13CC-A856-360E-25AA8D9E64A9}"/>
              </a:ext>
            </a:extLst>
          </p:cNvPr>
          <p:cNvSpPr txBox="1"/>
          <p:nvPr/>
        </p:nvSpPr>
        <p:spPr>
          <a:xfrm>
            <a:off x="260684" y="3292937"/>
            <a:ext cx="11710736"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used logistic regression analysis with generalized estimating equations to estimate the relationship between continuity of care (two consecutive visits with the same provider) and adherence to clinic appointments (within 7 days of a scheduled appointment) over time.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Adjusting for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age, sex, period in HIV care, years on antiretroviral therapy (ART) and  ART regimen: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atients</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low C:P ratio facilities who had continuity of care, were more likely to be adherent to their appointments compared to those without continuity (adjusted odds ratio = 1.50; 95% confidence interval, 1.33–1.69).</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 strong evidence of a relationship between continuity of care and adherence to clinic appointments (AOR = 1.50; 95% CI 1.33–1.69), in high C:P ratio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6359157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A1EA-EF73-8E1D-B677-9D49CF2D2D2F}"/>
              </a:ext>
            </a:extLst>
          </p:cNvPr>
          <p:cNvSpPr>
            <a:spLocks noGrp="1"/>
          </p:cNvSpPr>
          <p:nvPr>
            <p:ph type="title"/>
          </p:nvPr>
        </p:nvSpPr>
        <p:spPr>
          <a:xfrm>
            <a:off x="167945" y="-272244"/>
            <a:ext cx="10515600" cy="1325563"/>
          </a:xfrm>
        </p:spPr>
        <p:txBody>
          <a:bodyPr>
            <a:normAutofit/>
          </a:bodyPr>
          <a:lstStyle/>
          <a:p>
            <a:r>
              <a:rPr lang="en-US" sz="3200" b="1" dirty="0">
                <a:latin typeface="Times New Roman" panose="02020603050405020304" pitchFamily="18" charset="0"/>
                <a:cs typeface="Times New Roman" panose="02020603050405020304" pitchFamily="18" charset="0"/>
              </a:rPr>
              <a:t>Addressing a combination of PPC barriers</a:t>
            </a:r>
            <a:endParaRPr lang="en-KE"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8810F7-94D8-976D-1D17-E3DBC6A25542}"/>
              </a:ext>
            </a:extLst>
          </p:cNvPr>
          <p:cNvSpPr>
            <a:spLocks noGrp="1"/>
          </p:cNvSpPr>
          <p:nvPr>
            <p:ph idx="1"/>
          </p:nvPr>
        </p:nvSpPr>
        <p:spPr>
          <a:xfrm>
            <a:off x="262441" y="684078"/>
            <a:ext cx="9507201" cy="2698376"/>
          </a:xfrm>
        </p:spPr>
        <p:txBody>
          <a:bodyPr>
            <a:normAutofit/>
          </a:bodyPr>
          <a:lstStyle/>
          <a:p>
            <a:r>
              <a:rPr lang="en-US" sz="1600" b="1" i="0" u="none" strike="noStrike" baseline="0" dirty="0">
                <a:solidFill>
                  <a:srgbClr val="000000"/>
                </a:solidFill>
                <a:latin typeface="Times New Roman" panose="02020603050405020304" pitchFamily="18" charset="0"/>
              </a:rPr>
              <a:t>The Enhance Patient Care (EPC) intervention </a:t>
            </a:r>
            <a:r>
              <a:rPr lang="en-US" sz="1600" b="1" i="1" u="none" strike="noStrike" baseline="0" dirty="0">
                <a:solidFill>
                  <a:srgbClr val="000000"/>
                </a:solidFill>
                <a:latin typeface="Times New Roman" panose="02020603050405020304" pitchFamily="18" charset="0"/>
              </a:rPr>
              <a:t>(</a:t>
            </a:r>
            <a:r>
              <a:rPr lang="en-US" sz="1600" i="1" u="none" strike="noStrike" baseline="0" dirty="0">
                <a:solidFill>
                  <a:srgbClr val="000000"/>
                </a:solidFill>
                <a:latin typeface="Times New Roman" panose="02020603050405020304" pitchFamily="18" charset="0"/>
              </a:rPr>
              <a:t>6 months pilot randomized control trial</a:t>
            </a:r>
            <a:r>
              <a:rPr lang="en-US" sz="1600" b="0" i="1" u="none" strike="noStrike" baseline="0" dirty="0">
                <a:solidFill>
                  <a:srgbClr val="000000"/>
                </a:solidFill>
                <a:latin typeface="Times New Roman" panose="02020603050405020304" pitchFamily="18" charset="0"/>
              </a:rPr>
              <a:t>) </a:t>
            </a:r>
            <a:r>
              <a:rPr lang="en-US" sz="1600" b="0" i="0" u="none" strike="noStrike" baseline="0" dirty="0">
                <a:solidFill>
                  <a:srgbClr val="000000"/>
                </a:solidFill>
                <a:latin typeface="Times New Roman" panose="02020603050405020304" pitchFamily="18" charset="0"/>
              </a:rPr>
              <a:t>incorporated:</a:t>
            </a:r>
          </a:p>
          <a:p>
            <a:pPr lvl="1"/>
            <a:r>
              <a:rPr lang="en-US" sz="1500" b="1" i="1" u="none" strike="noStrike" baseline="0" dirty="0">
                <a:solidFill>
                  <a:srgbClr val="000000"/>
                </a:solidFill>
                <a:latin typeface="Times New Roman" panose="02020603050405020304" pitchFamily="18" charset="0"/>
              </a:rPr>
              <a:t>continuity of clinician-patient relationships</a:t>
            </a:r>
          </a:p>
          <a:p>
            <a:pPr lvl="1"/>
            <a:r>
              <a:rPr lang="en-US" sz="1500" b="1" i="1" u="none" strike="noStrike" baseline="0" dirty="0">
                <a:solidFill>
                  <a:srgbClr val="000000"/>
                </a:solidFill>
                <a:latin typeface="Times New Roman" panose="02020603050405020304" pitchFamily="18" charset="0"/>
              </a:rPr>
              <a:t>enhanced treatment dialogue</a:t>
            </a:r>
          </a:p>
          <a:p>
            <a:pPr lvl="1"/>
            <a:r>
              <a:rPr lang="en-US" sz="1500" b="1" i="1" u="none" strike="noStrike" baseline="0" dirty="0">
                <a:solidFill>
                  <a:srgbClr val="000000"/>
                </a:solidFill>
                <a:latin typeface="Times New Roman" panose="02020603050405020304" pitchFamily="18" charset="0"/>
              </a:rPr>
              <a:t>improved patients’ clinic appointment scheduling</a:t>
            </a:r>
          </a:p>
          <a:p>
            <a:pPr lvl="1"/>
            <a:r>
              <a:rPr lang="en-US" sz="1500" b="0" i="1" u="none" strike="noStrike" baseline="0" dirty="0">
                <a:solidFill>
                  <a:srgbClr val="000000"/>
                </a:solidFill>
                <a:latin typeface="Times New Roman" panose="02020603050405020304" pitchFamily="18" charset="0"/>
              </a:rPr>
              <a:t>provider-patient communication training (motivational interviewing-MI).</a:t>
            </a:r>
          </a:p>
          <a:p>
            <a:pPr lvl="1"/>
            <a:endParaRPr lang="en-US" sz="1500" b="0" i="0" u="none" strike="noStrike" baseline="0" dirty="0">
              <a:solidFill>
                <a:srgbClr val="000000"/>
              </a:solidFill>
              <a:latin typeface="Times New Roman" panose="02020603050405020304" pitchFamily="18" charset="0"/>
            </a:endParaRPr>
          </a:p>
          <a:p>
            <a:endParaRPr lang="en-US" sz="1600" b="0" i="0" u="none" strike="noStrike" baseline="0" dirty="0">
              <a:solidFill>
                <a:srgbClr val="000000"/>
              </a:solidFill>
              <a:latin typeface="Times New Roman" panose="02020603050405020304" pitchFamily="18" charset="0"/>
            </a:endParaRPr>
          </a:p>
        </p:txBody>
      </p:sp>
      <p:pic>
        <p:nvPicPr>
          <p:cNvPr id="5" name="Picture 4">
            <a:extLst>
              <a:ext uri="{FF2B5EF4-FFF2-40B4-BE49-F238E27FC236}">
                <a16:creationId xmlns:a16="http://schemas.microsoft.com/office/drawing/2014/main" id="{83C55B18-325C-694C-CD2E-3E3029D86F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6077" y="1467077"/>
            <a:ext cx="5542547" cy="1718115"/>
          </a:xfrm>
          <a:prstGeom prst="rect">
            <a:avLst/>
          </a:prstGeom>
        </p:spPr>
      </p:pic>
      <p:sp>
        <p:nvSpPr>
          <p:cNvPr id="6" name="TextBox 5">
            <a:extLst>
              <a:ext uri="{FF2B5EF4-FFF2-40B4-BE49-F238E27FC236}">
                <a16:creationId xmlns:a16="http://schemas.microsoft.com/office/drawing/2014/main" id="{513BC483-193A-0094-258B-05F03DD9F496}"/>
              </a:ext>
            </a:extLst>
          </p:cNvPr>
          <p:cNvSpPr txBox="1"/>
          <p:nvPr/>
        </p:nvSpPr>
        <p:spPr>
          <a:xfrm>
            <a:off x="334630" y="3185192"/>
            <a:ext cx="11696948" cy="3447098"/>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Viral suppression post-intervention (p=&lt;0.001) (328 participants)was: </a:t>
            </a:r>
          </a:p>
          <a:p>
            <a:pPr marL="6858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84.4%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among those in PPC training + EPC </a:t>
            </a:r>
          </a:p>
          <a:p>
            <a:pPr marL="6858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83.7%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 PPC training + SOC</a:t>
            </a:r>
          </a:p>
          <a:p>
            <a:pPr marL="6858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64.4%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 SOC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Compared to participants in PPC training + EPC, those in SOC had lower odds of being virally suppressed (OR=0.36, 95% CI: 0.18–0.72).</a:t>
            </a:r>
          </a:p>
          <a:p>
            <a:pPr marL="685800" marR="0" lvl="1"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Clinician training had a significant impact on patient viral suppression.</a:t>
            </a:r>
          </a:p>
          <a:p>
            <a:pPr marL="685800" marR="0" lvl="1"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Compared to SOC, both the EPC intervention and PPC training alone were more cost-effective and cost saving. </a:t>
            </a:r>
          </a:p>
          <a:p>
            <a:pPr marL="685800" marR="0" lvl="1"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Providing PPC training alone was the dominant strategy (more effective and less costly) compared to the EPC intervention, at $97.72 per HIV infection averted and $4.44 per DALY averted. </a:t>
            </a:r>
            <a:endParaRPr kumimoji="0" lang="en-KE"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57B9338-E5D9-6FD3-61FF-17B2E2CF75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676" y="2176949"/>
            <a:ext cx="3893405" cy="1298598"/>
          </a:xfrm>
          <a:prstGeom prst="rect">
            <a:avLst/>
          </a:prstGeom>
        </p:spPr>
      </p:pic>
    </p:spTree>
    <p:extLst>
      <p:ext uri="{BB962C8B-B14F-4D97-AF65-F5344CB8AC3E}">
        <p14:creationId xmlns:p14="http://schemas.microsoft.com/office/powerpoint/2010/main" val="3154789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6E46-17D2-31E2-3833-91C129BC94F3}"/>
              </a:ext>
            </a:extLst>
          </p:cNvPr>
          <p:cNvSpPr>
            <a:spLocks noGrp="1"/>
          </p:cNvSpPr>
          <p:nvPr>
            <p:ph type="title"/>
          </p:nvPr>
        </p:nvSpPr>
        <p:spPr>
          <a:xfrm>
            <a:off x="385010" y="95085"/>
            <a:ext cx="10515600" cy="1325563"/>
          </a:xfrm>
        </p:spPr>
        <p:txBody>
          <a:bodyPr>
            <a:normAutofit/>
          </a:bodyPr>
          <a:lstStyle/>
          <a:p>
            <a:r>
              <a:rPr lang="en-US" sz="3600" b="1" dirty="0">
                <a:latin typeface="Times New Roman" panose="02020603050405020304" pitchFamily="18" charset="0"/>
                <a:cs typeface="Times New Roman" panose="02020603050405020304" pitchFamily="18" charset="0"/>
              </a:rPr>
              <a:t>PCC implementations considerations</a:t>
            </a:r>
            <a:endParaRPr lang="en-KE"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A35836A-6D30-E6D0-DD6F-33926058E191}"/>
              </a:ext>
            </a:extLst>
          </p:cNvPr>
          <p:cNvSpPr>
            <a:spLocks noGrp="1"/>
          </p:cNvSpPr>
          <p:nvPr>
            <p:ph idx="1"/>
          </p:nvPr>
        </p:nvSpPr>
        <p:spPr>
          <a:xfrm>
            <a:off x="385010" y="1552910"/>
            <a:ext cx="11381874" cy="4351338"/>
          </a:xfrm>
        </p:spPr>
        <p:txBody>
          <a:bodyPr>
            <a:normAutofit/>
          </a:bodyPr>
          <a:lstStyle/>
          <a:p>
            <a:r>
              <a:rPr lang="en-US" sz="2000" dirty="0">
                <a:latin typeface="Times New Roman" panose="02020603050405020304" pitchFamily="18" charset="0"/>
                <a:cs typeface="Times New Roman" panose="02020603050405020304" pitchFamily="18" charset="0"/>
              </a:rPr>
              <a:t>Smooth integration of the intervention as part of care. </a:t>
            </a:r>
          </a:p>
          <a:p>
            <a:r>
              <a:rPr lang="en-US" sz="2000" dirty="0">
                <a:latin typeface="Times New Roman" panose="02020603050405020304" pitchFamily="18" charset="0"/>
                <a:cs typeface="Times New Roman" panose="02020603050405020304" pitchFamily="18" charset="0"/>
              </a:rPr>
              <a:t>Commitment of stakeholders to the intervention including providers and PLWH. </a:t>
            </a:r>
          </a:p>
          <a:p>
            <a:r>
              <a:rPr lang="en-US" sz="2000" dirty="0">
                <a:latin typeface="Times New Roman" panose="02020603050405020304" pitchFamily="18" charset="0"/>
                <a:cs typeface="Times New Roman" panose="02020603050405020304" pitchFamily="18" charset="0"/>
              </a:rPr>
              <a:t>Adaptability of the intervention to the existing context while still maintaining fidelity. </a:t>
            </a:r>
          </a:p>
          <a:p>
            <a:r>
              <a:rPr lang="en-US" sz="2000" dirty="0">
                <a:latin typeface="Times New Roman" panose="02020603050405020304" pitchFamily="18" charset="0"/>
                <a:cs typeface="Times New Roman" panose="02020603050405020304" pitchFamily="18" charset="0"/>
              </a:rPr>
              <a:t>Embedding the intervention in a facility with adequate infrastructure.</a:t>
            </a:r>
            <a:endParaRPr lang="en-KE"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B7F847E-C4E4-2B83-7A94-20A1F7B1A53B}"/>
              </a:ext>
            </a:extLst>
          </p:cNvPr>
          <p:cNvPicPr>
            <a:picLocks noChangeAspect="1"/>
          </p:cNvPicPr>
          <p:nvPr/>
        </p:nvPicPr>
        <p:blipFill>
          <a:blip r:embed="rId2"/>
          <a:stretch>
            <a:fillRect/>
          </a:stretch>
        </p:blipFill>
        <p:spPr>
          <a:xfrm>
            <a:off x="778041" y="3832811"/>
            <a:ext cx="10122569" cy="3025189"/>
          </a:xfrm>
          <a:prstGeom prst="rect">
            <a:avLst/>
          </a:prstGeom>
        </p:spPr>
      </p:pic>
    </p:spTree>
    <p:extLst>
      <p:ext uri="{BB962C8B-B14F-4D97-AF65-F5344CB8AC3E}">
        <p14:creationId xmlns:p14="http://schemas.microsoft.com/office/powerpoint/2010/main" val="3753525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F4DE-70A3-555D-9536-701BF0F6B865}"/>
              </a:ext>
            </a:extLst>
          </p:cNvPr>
          <p:cNvSpPr>
            <a:spLocks noGrp="1"/>
          </p:cNvSpPr>
          <p:nvPr>
            <p:ph type="title"/>
          </p:nvPr>
        </p:nvSpPr>
        <p:spPr>
          <a:xfrm>
            <a:off x="437147" y="218615"/>
            <a:ext cx="10515600" cy="1325563"/>
          </a:xfrm>
        </p:spPr>
        <p:txBody>
          <a:bodyPr/>
          <a:lstStyle/>
          <a:p>
            <a:r>
              <a:rPr lang="en-US" b="1" dirty="0">
                <a:latin typeface="Times New Roman" panose="02020603050405020304" pitchFamily="18" charset="0"/>
                <a:cs typeface="Times New Roman" panose="02020603050405020304" pitchFamily="18" charset="0"/>
              </a:rPr>
              <a:t>Conclusion</a:t>
            </a:r>
            <a:endParaRPr lang="en-KE"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BF2CE87-4B10-26CD-07C3-2B6A1F844BBC}"/>
              </a:ext>
            </a:extLst>
          </p:cNvPr>
          <p:cNvSpPr>
            <a:spLocks noGrp="1"/>
          </p:cNvSpPr>
          <p:nvPr>
            <p:ph idx="1"/>
          </p:nvPr>
        </p:nvSpPr>
        <p:spPr>
          <a:xfrm>
            <a:off x="493295" y="1914525"/>
            <a:ext cx="10515600" cy="4351338"/>
          </a:xfrm>
        </p:spPr>
        <p:txBody>
          <a:bodyPr>
            <a:noAutofit/>
          </a:bodyPr>
          <a:lstStyle/>
          <a:p>
            <a:pPr>
              <a:defRPr/>
            </a:pPr>
            <a:r>
              <a:rPr lang="en-US" sz="2000" dirty="0">
                <a:solidFill>
                  <a:srgbClr val="000000"/>
                </a:solidFill>
                <a:latin typeface="Times New Roman" panose="02020603050405020304" pitchFamily="18" charset="0"/>
                <a:cs typeface="Times New Roman" panose="02020603050405020304" pitchFamily="18" charset="0"/>
              </a:rPr>
              <a:t>There have been significant steps to promote PCC .</a:t>
            </a:r>
          </a:p>
          <a:p>
            <a:pPr>
              <a:defRPr/>
            </a:pPr>
            <a:endParaRPr lang="en-US" sz="2000" dirty="0">
              <a:solidFill>
                <a:srgbClr val="000000"/>
              </a:solidFill>
              <a:latin typeface="Times New Roman" panose="02020603050405020304" pitchFamily="18" charset="0"/>
              <a:cs typeface="Times New Roman" panose="02020603050405020304" pitchFamily="18" charset="0"/>
            </a:endParaRPr>
          </a:p>
          <a:p>
            <a:pPr>
              <a:defRPr/>
            </a:pPr>
            <a:r>
              <a:rPr lang="en-US" sz="2000" dirty="0">
                <a:solidFill>
                  <a:srgbClr val="000000"/>
                </a:solidFill>
                <a:latin typeface="Times New Roman" panose="02020603050405020304" pitchFamily="18" charset="0"/>
                <a:cs typeface="Times New Roman" panose="02020603050405020304" pitchFamily="18" charset="0"/>
              </a:rPr>
              <a:t>More research on definitions, measures, frameworks, and implementation strategies for PCC is needed to ensure that health systems have the tools for successful implementation.</a:t>
            </a:r>
          </a:p>
          <a:p>
            <a:pPr>
              <a:defRPr/>
            </a:pPr>
            <a:endParaRPr lang="en-US" sz="2000" dirty="0">
              <a:solidFill>
                <a:srgbClr val="000000"/>
              </a:solidFill>
              <a:latin typeface="Times New Roman" panose="02020603050405020304" pitchFamily="18" charset="0"/>
              <a:cs typeface="Times New Roman" panose="02020603050405020304" pitchFamily="18" charset="0"/>
            </a:endParaRPr>
          </a:p>
          <a:p>
            <a:pPr>
              <a:defRPr/>
            </a:pPr>
            <a:r>
              <a:rPr lang="en-US" sz="2000" dirty="0">
                <a:solidFill>
                  <a:srgbClr val="000000"/>
                </a:solidFill>
                <a:latin typeface="Times New Roman" panose="02020603050405020304" pitchFamily="18" charset="0"/>
                <a:cs typeface="Times New Roman" panose="02020603050405020304" pitchFamily="18" charset="0"/>
              </a:rPr>
              <a:t>Additional effort is required to make both PLWH and providers understand their role in PCC.</a:t>
            </a:r>
          </a:p>
          <a:p>
            <a:pPr>
              <a:defRPr/>
            </a:pPr>
            <a:endParaRPr lang="en-US" sz="2000" dirty="0">
              <a:solidFill>
                <a:srgbClr val="000000"/>
              </a:solidFill>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rgbClr val="000000"/>
                </a:solidFill>
                <a:latin typeface="Times New Roman" panose="02020603050405020304" pitchFamily="18" charset="0"/>
                <a:cs typeface="Times New Roman" panose="02020603050405020304" pitchFamily="18" charset="0"/>
              </a:rPr>
              <a:t>Addressing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structural challenges including limited capital and human resources, high provider turnover and lack of continuity in care is fundamental.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KE"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endParaRPr lang="en-KE" sz="2000" dirty="0">
              <a:latin typeface="Times New Roman" panose="02020603050405020304" pitchFamily="18" charset="0"/>
              <a:cs typeface="Times New Roman" panose="02020603050405020304" pitchFamily="18" charset="0"/>
            </a:endParaRPr>
          </a:p>
        </p:txBody>
      </p:sp>
      <p:pic>
        <p:nvPicPr>
          <p:cNvPr id="4" name="Content Placeholder 4">
            <a:extLst>
              <a:ext uri="{FF2B5EF4-FFF2-40B4-BE49-F238E27FC236}">
                <a16:creationId xmlns:a16="http://schemas.microsoft.com/office/drawing/2014/main" id="{B572F7BB-0DAD-B076-B297-7A6EB23ED1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999" y="336"/>
            <a:ext cx="6297529" cy="2057900"/>
          </a:xfrm>
          <a:prstGeom prst="rect">
            <a:avLst/>
          </a:prstGeom>
        </p:spPr>
      </p:pic>
    </p:spTree>
    <p:extLst>
      <p:ext uri="{BB962C8B-B14F-4D97-AF65-F5344CB8AC3E}">
        <p14:creationId xmlns:p14="http://schemas.microsoft.com/office/powerpoint/2010/main" val="31231976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44D7AB-78D5-2604-884B-B23C1EDB3CDA}"/>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Asante Sana</a:t>
            </a:r>
            <a:endParaRPr lang="en-KE" b="1"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F2C66A01-14A0-7554-CBF4-21EB074FFF90}"/>
              </a:ext>
            </a:extLst>
          </p:cNvPr>
          <p:cNvSpPr>
            <a:spLocks noGrp="1"/>
          </p:cNvSpPr>
          <p:nvPr>
            <p:ph type="body" idx="1"/>
          </p:nvPr>
        </p:nvSpPr>
        <p:spPr/>
        <p:txBody>
          <a:bodyPr/>
          <a:lstStyle/>
          <a:p>
            <a:endParaRPr lang="en-KE" dirty="0"/>
          </a:p>
        </p:txBody>
      </p:sp>
    </p:spTree>
    <p:extLst>
      <p:ext uri="{BB962C8B-B14F-4D97-AF65-F5344CB8AC3E}">
        <p14:creationId xmlns:p14="http://schemas.microsoft.com/office/powerpoint/2010/main" val="34702680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4007-AF6A-0AC2-DC17-F5801D646F08}"/>
              </a:ext>
            </a:extLst>
          </p:cNvPr>
          <p:cNvSpPr>
            <a:spLocks noGrp="1"/>
          </p:cNvSpPr>
          <p:nvPr>
            <p:ph type="title"/>
          </p:nvPr>
        </p:nvSpPr>
        <p:spPr>
          <a:xfrm>
            <a:off x="545433" y="188662"/>
            <a:ext cx="10387263" cy="1054601"/>
          </a:xfrm>
        </p:spPr>
        <p:txBody>
          <a:bodyPr>
            <a:normAutofit fontScale="90000"/>
          </a:bodyPr>
          <a:lstStyle/>
          <a:p>
            <a:r>
              <a:rPr lang="en-US" sz="3600" b="1" dirty="0">
                <a:latin typeface="Times New Roman" panose="02020603050405020304" pitchFamily="18" charset="0"/>
                <a:cs typeface="Times New Roman" panose="02020603050405020304" pitchFamily="18" charset="0"/>
              </a:rPr>
              <a:t>References </a:t>
            </a:r>
            <a:br>
              <a:rPr lang="en-US" sz="3600" b="1" dirty="0">
                <a:latin typeface="Times New Roman" panose="02020603050405020304" pitchFamily="18" charset="0"/>
                <a:cs typeface="Times New Roman" panose="02020603050405020304" pitchFamily="18" charset="0"/>
              </a:rPr>
            </a:br>
            <a:endParaRPr lang="en-KE"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608F1D7-CB78-A2D9-4F5C-25F989F81463}"/>
              </a:ext>
            </a:extLst>
          </p:cNvPr>
          <p:cNvSpPr>
            <a:spLocks noGrp="1"/>
          </p:cNvSpPr>
          <p:nvPr>
            <p:ph idx="1"/>
          </p:nvPr>
        </p:nvSpPr>
        <p:spPr>
          <a:xfrm>
            <a:off x="376991" y="1179095"/>
            <a:ext cx="10996862" cy="4924925"/>
          </a:xfrm>
        </p:spPr>
        <p:txBody>
          <a:bodyPr>
            <a:noAutofit/>
          </a:bodyPr>
          <a:lstStyle/>
          <a:p>
            <a:pPr marL="342900" lvl="0" indent="-342900">
              <a:lnSpc>
                <a:spcPct val="100000"/>
              </a:lnSpc>
              <a:spcBef>
                <a:spcPts val="0"/>
              </a:spcBef>
              <a:spcAft>
                <a:spcPts val="1000"/>
              </a:spcAft>
              <a:buFont typeface="+mj-lt"/>
              <a:buAutoNum type="arabicPeriod"/>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Wachira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Middlestadt</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S, Reece M, Peng CY,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Braitstein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P. Psychometric Assessment of a Physician-Patient Communication Behaviors Scale: The Perspective of Adult HIV Patients in Kenya. AIDS Res Treat. 2013;2013:706191.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10.1155/2013/706191.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Epub</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2013 Feb 11. PubMed PMID: 23476754; PubMed Central PMCID: PMC3582093.</a:t>
            </a:r>
            <a:endParaRPr lang="en-KE" sz="1200" dirty="0">
              <a:effectLst/>
              <a:latin typeface="Times New Roman" panose="02020603050405020304" pitchFamily="18" charset="0"/>
              <a:ea typeface="SimSun" panose="02010600030101010101" pitchFamily="2" charset="-122"/>
              <a:cs typeface="Times New Roman" panose="02020603050405020304" pitchFamily="18" charset="0"/>
            </a:endParaRPr>
          </a:p>
          <a:p>
            <a:pPr marL="342900" lvl="0" indent="-342900">
              <a:lnSpc>
                <a:spcPct val="100000"/>
              </a:lnSpc>
              <a:spcBef>
                <a:spcPts val="0"/>
              </a:spcBef>
              <a:spcAft>
                <a:spcPts val="1000"/>
              </a:spcAft>
              <a:buFont typeface="+mj-lt"/>
              <a:buAutoNum type="arabicPeriod"/>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Wachira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Middlestadt</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S, Reece M, Peng CY,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Braitstein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P. Physician communication behaviors from the perspective of adult HIV patients in Kenya. Int J Qual Health Care. 2014 Apr;26(2):190-7.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10.1093/</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intqhc</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/mzu004.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Epub</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2014 Feb 10. PubMed PMID: 24519123.</a:t>
            </a:r>
            <a:endParaRPr lang="en-KE" sz="1200" dirty="0">
              <a:effectLst/>
              <a:latin typeface="Times New Roman" panose="02020603050405020304" pitchFamily="18" charset="0"/>
              <a:ea typeface="SimSun" panose="02010600030101010101" pitchFamily="2" charset="-122"/>
              <a:cs typeface="Times New Roman" panose="02020603050405020304" pitchFamily="18" charset="0"/>
            </a:endParaRPr>
          </a:p>
          <a:p>
            <a:pPr marL="342900" lvl="0" indent="-342900">
              <a:lnSpc>
                <a:spcPct val="100000"/>
              </a:lnSpc>
              <a:spcBef>
                <a:spcPts val="0"/>
              </a:spcBef>
              <a:spcAft>
                <a:spcPts val="800"/>
              </a:spcAft>
              <a:buFont typeface="+mj-lt"/>
              <a:buAutoNum type="arabicPeriod"/>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Wachira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Genberg</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Kafu</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C,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Koech</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Akinyi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J, Owino RK, Laws MB, Wilson IB,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Braitstein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P. </a:t>
            </a:r>
            <a:r>
              <a:rPr lang="en-US" sz="1200" u="none" strike="noStrike" dirty="0">
                <a:solidFill>
                  <a:srgbClr val="0563C1"/>
                </a:solidFill>
                <a:effectLst/>
                <a:latin typeface="Times New Roman" panose="02020603050405020304" pitchFamily="18" charset="0"/>
                <a:ea typeface="SimSun" panose="02010600030101010101" pitchFamily="2" charset="-122"/>
                <a:cs typeface="Times New Roman" panose="02020603050405020304" pitchFamily="18" charset="0"/>
                <a:hlinkClick r:id="rId2"/>
              </a:rPr>
              <a:t>The Perspective of HIV Providers in Western Kenya on Provider-Patient Relationships.</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J Health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Commun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2018;23(6):591-596.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10.1080/10810730.2018.1493061.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Epub</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2018 Jul 6. PubMed PMID: 29979930; PubMed Central PMCID: PMC6094379.</a:t>
            </a:r>
            <a:endParaRPr lang="en-K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mj-lt"/>
              <a:buAutoNum type="arabicPeriod"/>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Wachira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Genberg</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Kafu</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C,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Braitstein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P, Laws MB, Wilson IB. </a:t>
            </a:r>
            <a:r>
              <a:rPr lang="en-US" sz="1200" u="none" strike="noStrike" dirty="0">
                <a:solidFill>
                  <a:srgbClr val="0563C1"/>
                </a:solidFill>
                <a:effectLst/>
                <a:latin typeface="Times New Roman" panose="02020603050405020304" pitchFamily="18" charset="0"/>
                <a:ea typeface="SimSun" panose="02010600030101010101" pitchFamily="2" charset="-122"/>
                <a:cs typeface="Times New Roman" panose="02020603050405020304" pitchFamily="18" charset="0"/>
                <a:hlinkClick r:id="rId3"/>
              </a:rPr>
              <a:t>Experiences and expectations of patients living with HIV on their engagement with care in Western Kenya. </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Patient Prefer Adherence. 2018;12:1393-1400.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10.2147/PPA.S168664.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eCollection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2018. PubMed PMID: 30122904; PubMed Central PMCID: PMC6078080.</a:t>
            </a:r>
            <a:endParaRPr lang="en-K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mj-lt"/>
              <a:buAutoNum type="arabicPeriod"/>
            </a:pP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Kafu</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C, Wachira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Braitstein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P, Wilson I,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Koech</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Kamene</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R, Knight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Genberg</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 Provider perspectives on the role of the patient as an active participant in HIV care. Glob Public Health. 2020 Oct 6:1-11.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10.1080/17441692.2020.1830296.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Epub</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ahead of print. PMID: 33019854; PMCID: PMC8021617.</a:t>
            </a:r>
            <a:endParaRPr lang="en-K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mj-lt"/>
              <a:buAutoNum type="arabicPeriod"/>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Wachira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Genberg</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Chemutai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D, Mwangi A,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Galarraga</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O, Abraham S, Wilson I. Implementing enhanced patient care to promote patient engagement in HIV care in a rural setting in Kenya. BMC Health Serv Res. 2021 May 27;21(1):515.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10.1186/s12913-021-06538-6. PMID: 34044818; PMCID: PMC8161597.</a:t>
            </a:r>
            <a:endParaRPr lang="en-K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mj-lt"/>
              <a:buAutoNum type="arabicPeriod"/>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Wachira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Genberg</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BL, Wilson IB. Promoting patient-centered care within HIV care settings in sub-Saharan Africa. Curr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Opin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HIV AIDS. 2023 Jan 1;18(1):27-31.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10.1097/COH.0000000000000770.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Epub</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2022 Nov 14. PMID: 36503878; PMCID: PMC9757848.</a:t>
            </a:r>
            <a:endParaRPr lang="en-K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mj-lt"/>
              <a:buAutoNum type="arabicPeriod"/>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Wachira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Genberg</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 Mwangi A,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Chemutai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D,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Braitstein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P,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Galarraga</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O,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Siika</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A, Wilson I. Impact of an Enhanced Patient Care Intervention on Viral Suppression Among Patients Living With HIV in Kenya.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Acquir</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Immune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Defic</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Syndr</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2022 Aug 1;90(4):434-439.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10.1097/QAI.0000000000002987. PMID: 35320121; PMCID: PMC9246844.</a:t>
            </a:r>
            <a:endParaRPr lang="en-K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mj-lt"/>
              <a:buAutoNum type="arabicPeriod"/>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Wachira J, Mwangi A,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Genberg</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B,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Ngeresa</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A,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Galárraga</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O,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Kimayo</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S, Dick J,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Braitstein</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P, Wilson I, Hogan J. Continuity of Care is Associated with Higher Appointment Adherence Among HIV Patients in Low Clinician-to-Patient Ratio Facilities in Western Kenya. AIDS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Behav</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2022 Nov;26(11):3516-3523.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doi</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10.1007/s10461-022-03686-6. </a:t>
            </a:r>
            <a:r>
              <a:rPr lang="en-US" sz="1200" dirty="0" err="1">
                <a:effectLst/>
                <a:latin typeface="Times New Roman" panose="02020603050405020304" pitchFamily="18" charset="0"/>
                <a:ea typeface="SimSun" panose="02010600030101010101" pitchFamily="2" charset="-122"/>
                <a:cs typeface="Times New Roman" panose="02020603050405020304" pitchFamily="18" charset="0"/>
              </a:rPr>
              <a:t>Epub</a:t>
            </a: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2022 Apr 25. PMID: 35467227.</a:t>
            </a:r>
            <a:endParaRPr lang="en-KE"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KE"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085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3E25F-EB6A-6D42-25D4-F6327736C79E}"/>
              </a:ext>
            </a:extLst>
          </p:cNvPr>
          <p:cNvSpPr>
            <a:spLocks noGrp="1"/>
          </p:cNvSpPr>
          <p:nvPr>
            <p:ph idx="1"/>
          </p:nvPr>
        </p:nvSpPr>
        <p:spPr>
          <a:xfrm>
            <a:off x="442913" y="988829"/>
            <a:ext cx="11550613" cy="5069072"/>
          </a:xfrm>
        </p:spPr>
        <p:txBody>
          <a:bodyPr/>
          <a:lstStyle/>
          <a:p>
            <a:pPr marL="0" indent="0">
              <a:buNone/>
            </a:pPr>
            <a:endParaRPr lang="en-GB" dirty="0"/>
          </a:p>
          <a:p>
            <a:r>
              <a:rPr lang="en-GB" sz="2400" dirty="0"/>
              <a:t>This approach considers the person holistically including their life experiences, age, culture, beliefs, identity, language and more. </a:t>
            </a:r>
          </a:p>
          <a:p>
            <a:endParaRPr lang="en-GB" sz="2400" dirty="0"/>
          </a:p>
          <a:p>
            <a:r>
              <a:rPr lang="en-GB" sz="2400" dirty="0"/>
              <a:t>It involves offering flexible support in accordance to their preferences and priorities. </a:t>
            </a:r>
          </a:p>
          <a:p>
            <a:endParaRPr lang="en-GB" sz="2400" dirty="0"/>
          </a:p>
          <a:p>
            <a:r>
              <a:rPr lang="en-GB" sz="2400" dirty="0"/>
              <a:t>It emphasizes strengths and abilities, rather than focusing on what the person can’t do when identifying the help they need. </a:t>
            </a:r>
          </a:p>
          <a:p>
            <a:endParaRPr lang="en-GB" sz="2400" dirty="0"/>
          </a:p>
          <a:p>
            <a:r>
              <a:rPr lang="en-GB" sz="2400" dirty="0"/>
              <a:t>This approach values the role of the person’s support network, like family and friends, as partners in their care.</a:t>
            </a:r>
            <a:endParaRPr lang="en-ZA" sz="2400" dirty="0"/>
          </a:p>
        </p:txBody>
      </p:sp>
    </p:spTree>
    <p:extLst>
      <p:ext uri="{BB962C8B-B14F-4D97-AF65-F5344CB8AC3E}">
        <p14:creationId xmlns:p14="http://schemas.microsoft.com/office/powerpoint/2010/main" val="253415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4171369" y="524901"/>
            <a:ext cx="7812376" cy="880074"/>
          </a:xfrm>
        </p:spPr>
        <p:txBody>
          <a:bodyPr>
            <a:normAutofit fontScale="92500" lnSpcReduction="20000"/>
          </a:bodyPr>
          <a:lstStyle/>
          <a:p>
            <a:r>
              <a:rPr lang="en-GB" sz="2400" b="1" dirty="0"/>
              <a:t>Maurice Musheke, </a:t>
            </a:r>
            <a:r>
              <a:rPr lang="en-GB" sz="2400" dirty="0"/>
              <a:t>MPH, PhD </a:t>
            </a:r>
          </a:p>
          <a:p>
            <a:r>
              <a:rPr lang="en-GB" sz="2000" dirty="0"/>
              <a:t>Centre for Infectious Disease Research in Zambia (CIDRZ), Lusaka, Zambia</a:t>
            </a:r>
          </a:p>
        </p:txBody>
      </p:sp>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3983348" y="2548307"/>
            <a:ext cx="7922338" cy="2018530"/>
          </a:xfrm>
        </p:spPr>
        <p:txBody>
          <a:bodyPr anchor="ctr" anchorCtr="0">
            <a:noAutofit/>
          </a:bodyPr>
          <a:lstStyle/>
          <a:p>
            <a:r>
              <a:rPr lang="en-GB" sz="3200" dirty="0">
                <a:solidFill>
                  <a:schemeClr val="accent1"/>
                </a:solidFill>
              </a:rPr>
              <a:t>Programme Science in Action: Lessons from HIV Prevention Programming in Lusaka, Zambia</a:t>
            </a:r>
          </a:p>
        </p:txBody>
      </p:sp>
    </p:spTree>
    <p:extLst>
      <p:ext uri="{BB962C8B-B14F-4D97-AF65-F5344CB8AC3E}">
        <p14:creationId xmlns:p14="http://schemas.microsoft.com/office/powerpoint/2010/main" val="924144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D7F433B8-CF95-B1CC-CC06-8A8468530DBE}"/>
              </a:ext>
            </a:extLst>
          </p:cNvPr>
          <p:cNvSpPr txBox="1">
            <a:spLocks/>
          </p:cNvSpPr>
          <p:nvPr/>
        </p:nvSpPr>
        <p:spPr>
          <a:xfrm>
            <a:off x="622300" y="1555750"/>
            <a:ext cx="11404599" cy="512070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itle 11">
            <a:extLst>
              <a:ext uri="{FF2B5EF4-FFF2-40B4-BE49-F238E27FC236}">
                <a16:creationId xmlns:a16="http://schemas.microsoft.com/office/drawing/2014/main" id="{A80FD703-B1A1-BC5E-10DE-F85311689746}"/>
              </a:ext>
            </a:extLst>
          </p:cNvPr>
          <p:cNvSpPr>
            <a:spLocks noGrp="1"/>
          </p:cNvSpPr>
          <p:nvPr>
            <p:ph type="title"/>
          </p:nvPr>
        </p:nvSpPr>
        <p:spPr>
          <a:xfrm>
            <a:off x="782053" y="513789"/>
            <a:ext cx="8524133" cy="581025"/>
          </a:xfrm>
        </p:spPr>
        <p:txBody>
          <a:bodyPr>
            <a:normAutofit/>
          </a:bodyPr>
          <a:lstStyle/>
          <a:p>
            <a:r>
              <a:rPr lang="en-GB" sz="3600" b="0" dirty="0">
                <a:solidFill>
                  <a:schemeClr val="tx1"/>
                </a:solidFill>
                <a:latin typeface="Verdana" panose="020B0604030504040204" pitchFamily="34" charset="0"/>
                <a:ea typeface="Verdana" panose="020B0604030504040204" pitchFamily="34" charset="0"/>
              </a:rPr>
              <a:t>Presentation Outline</a:t>
            </a:r>
          </a:p>
        </p:txBody>
      </p:sp>
      <p:graphicFrame>
        <p:nvGraphicFramePr>
          <p:cNvPr id="5" name="Text Placeholder 4">
            <a:extLst>
              <a:ext uri="{FF2B5EF4-FFF2-40B4-BE49-F238E27FC236}">
                <a16:creationId xmlns:a16="http://schemas.microsoft.com/office/drawing/2014/main" id="{C794AF0A-2611-E464-0C44-C60549EA3B92}"/>
              </a:ext>
            </a:extLst>
          </p:cNvPr>
          <p:cNvGraphicFramePr/>
          <p:nvPr/>
        </p:nvGraphicFramePr>
        <p:xfrm>
          <a:off x="782053" y="1414591"/>
          <a:ext cx="8384249" cy="4929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5121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A6D063-F0B4-B3A3-AC2B-AEA053D76985}"/>
              </a:ext>
            </a:extLst>
          </p:cNvPr>
          <p:cNvSpPr txBox="1">
            <a:spLocks/>
          </p:cNvSpPr>
          <p:nvPr/>
        </p:nvSpPr>
        <p:spPr>
          <a:xfrm>
            <a:off x="204589" y="445257"/>
            <a:ext cx="8230522" cy="665989"/>
          </a:xfrm>
          <a:prstGeom prst="rect">
            <a:avLst/>
          </a:prstGeom>
          <a:solidFill>
            <a:srgbClr val="0066CC"/>
          </a:solidFill>
          <a:ln>
            <a:noFill/>
          </a:ln>
        </p:spPr>
        <p:txBody>
          <a:bodyPr spcFirstLastPara="1" wrap="square" lIns="69119" tIns="69119" rIns="69119" bIns="69119"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3200" b="0" i="0" u="none" strike="noStrike" kern="0" cap="none" spc="0" normalizeH="0" baseline="0" noProof="0" dirty="0">
                <a:ln>
                  <a:noFill/>
                </a:ln>
                <a:solidFill>
                  <a:srgbClr val="FFFFFF"/>
                </a:solidFill>
                <a:effectLst/>
                <a:uLnTx/>
                <a:uFillTx/>
                <a:latin typeface="Verdana"/>
                <a:sym typeface="Cabin"/>
              </a:rPr>
              <a:t>The Zambia KPIF Program  </a:t>
            </a:r>
            <a:endParaRPr kumimoji="0" lang="en-ZA" sz="3200" b="1" i="0" u="none" strike="noStrike" kern="0" cap="none" spc="0" normalizeH="0" baseline="0" noProof="0" dirty="0">
              <a:ln>
                <a:noFill/>
              </a:ln>
              <a:solidFill>
                <a:srgbClr val="FFFFFF"/>
              </a:solidFill>
              <a:effectLst/>
              <a:uLnTx/>
              <a:uFillTx/>
              <a:latin typeface="Verdana"/>
              <a:sym typeface="Cabin"/>
            </a:endParaRPr>
          </a:p>
        </p:txBody>
      </p:sp>
      <p:sp>
        <p:nvSpPr>
          <p:cNvPr id="4" name="Text Placeholder 2">
            <a:extLst>
              <a:ext uri="{FF2B5EF4-FFF2-40B4-BE49-F238E27FC236}">
                <a16:creationId xmlns:a16="http://schemas.microsoft.com/office/drawing/2014/main" id="{176A564A-9B91-0303-A975-BDB5AB7EEAB2}"/>
              </a:ext>
            </a:extLst>
          </p:cNvPr>
          <p:cNvSpPr txBox="1">
            <a:spLocks/>
          </p:cNvSpPr>
          <p:nvPr/>
        </p:nvSpPr>
        <p:spPr>
          <a:xfrm>
            <a:off x="5915172" y="1423011"/>
            <a:ext cx="6276828" cy="534877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marR="0" lvl="0" indent="-2571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Compared to the general population (10.8%) the burden of HIV among key populations in Zambia is high.</a:t>
            </a:r>
          </a:p>
          <a:p>
            <a:pPr marL="257175" marR="0" lvl="0" indent="-2571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Since September 2019, KPIF has been implemented in Zambia in 4 districts in Lusaka province.</a:t>
            </a:r>
          </a:p>
          <a:p>
            <a:pPr marL="257175" marR="0" lvl="0" indent="-2571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Goal of KPIF is to build capacity of Key Populations Civil Society Organizations (KP CSOs) to lead the delivery of HIV prevention, treatment, and care services</a:t>
            </a:r>
          </a:p>
          <a:p>
            <a:pPr marL="257175" marR="0" lvl="0" indent="-2571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Focus populations: </a:t>
            </a:r>
          </a:p>
          <a:p>
            <a:pPr marL="593725" marR="0" lvl="1" indent="-2571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Gay men and other men who have sex with men (MSM); Female sex workers (FSW); Trans people (TG); People who inject drugs (PWID)</a:t>
            </a:r>
          </a:p>
          <a:p>
            <a:pPr marL="257175" marR="0" lvl="0" indent="-2571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KPIF implemented in partnership with Zambian MoH </a:t>
            </a:r>
          </a:p>
          <a:p>
            <a:pPr marL="257175" marR="0" lvl="0" indent="-2571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Verdana Bold"/>
              <a:ea typeface="+mn-ea"/>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Verdana Bold"/>
              <a:ea typeface="+mn-ea"/>
              <a:cs typeface="Segoe UI" panose="020B0502040204020203" pitchFamily="34" charset="0"/>
            </a:endParaRPr>
          </a:p>
        </p:txBody>
      </p:sp>
      <p:graphicFrame>
        <p:nvGraphicFramePr>
          <p:cNvPr id="5" name="Table 6">
            <a:extLst>
              <a:ext uri="{FF2B5EF4-FFF2-40B4-BE49-F238E27FC236}">
                <a16:creationId xmlns:a16="http://schemas.microsoft.com/office/drawing/2014/main" id="{7A28D975-C1B9-B54F-4EBA-726F0250B579}"/>
              </a:ext>
            </a:extLst>
          </p:cNvPr>
          <p:cNvGraphicFramePr>
            <a:graphicFrameLocks noGrp="1"/>
          </p:cNvGraphicFramePr>
          <p:nvPr/>
        </p:nvGraphicFramePr>
        <p:xfrm>
          <a:off x="391286" y="1232730"/>
          <a:ext cx="5481775" cy="2392680"/>
        </p:xfrm>
        <a:graphic>
          <a:graphicData uri="http://schemas.openxmlformats.org/drawingml/2006/table">
            <a:tbl>
              <a:tblPr firstRow="1" bandRow="1">
                <a:tableStyleId>{5C22544A-7EE6-4342-B048-85BDC9FD1C3A}</a:tableStyleId>
              </a:tblPr>
              <a:tblGrid>
                <a:gridCol w="1053884">
                  <a:extLst>
                    <a:ext uri="{9D8B030D-6E8A-4147-A177-3AD203B41FA5}">
                      <a16:colId xmlns:a16="http://schemas.microsoft.com/office/drawing/2014/main" val="1025939731"/>
                    </a:ext>
                  </a:extLst>
                </a:gridCol>
                <a:gridCol w="2495865">
                  <a:extLst>
                    <a:ext uri="{9D8B030D-6E8A-4147-A177-3AD203B41FA5}">
                      <a16:colId xmlns:a16="http://schemas.microsoft.com/office/drawing/2014/main" val="2629893633"/>
                    </a:ext>
                  </a:extLst>
                </a:gridCol>
                <a:gridCol w="1932026">
                  <a:extLst>
                    <a:ext uri="{9D8B030D-6E8A-4147-A177-3AD203B41FA5}">
                      <a16:colId xmlns:a16="http://schemas.microsoft.com/office/drawing/2014/main" val="575039772"/>
                    </a:ext>
                  </a:extLst>
                </a:gridCol>
              </a:tblGrid>
              <a:tr h="370840">
                <a:tc>
                  <a:txBody>
                    <a:bodyPr/>
                    <a:lstStyle/>
                    <a:p>
                      <a:r>
                        <a:rPr lang="en-US" sz="1800" dirty="0"/>
                        <a:t>KP Group</a:t>
                      </a:r>
                    </a:p>
                  </a:txBody>
                  <a:tcPr/>
                </a:tc>
                <a:tc>
                  <a:txBody>
                    <a:bodyPr/>
                    <a:lstStyle/>
                    <a:p>
                      <a:r>
                        <a:rPr lang="en-US" sz="1800" dirty="0"/>
                        <a:t>National Pop. Size Estimate</a:t>
                      </a:r>
                    </a:p>
                  </a:txBody>
                  <a:tcPr/>
                </a:tc>
                <a:tc>
                  <a:txBody>
                    <a:bodyPr/>
                    <a:lstStyle/>
                    <a:p>
                      <a:r>
                        <a:rPr lang="en-US" sz="1800" dirty="0"/>
                        <a:t>HIV Prevalence (%)</a:t>
                      </a:r>
                    </a:p>
                  </a:txBody>
                  <a:tcPr/>
                </a:tc>
                <a:extLst>
                  <a:ext uri="{0D108BD9-81ED-4DB2-BD59-A6C34878D82A}">
                    <a16:rowId xmlns:a16="http://schemas.microsoft.com/office/drawing/2014/main" val="4281438935"/>
                  </a:ext>
                </a:extLst>
              </a:tr>
              <a:tr h="284656">
                <a:tc>
                  <a:txBody>
                    <a:bodyPr/>
                    <a:lstStyle/>
                    <a:p>
                      <a:r>
                        <a:rPr lang="en-US" sz="1800" dirty="0"/>
                        <a:t>FSW</a:t>
                      </a:r>
                    </a:p>
                  </a:txBody>
                  <a:tcPr/>
                </a:tc>
                <a:tc>
                  <a:txBody>
                    <a:bodyPr/>
                    <a:lstStyle/>
                    <a:p>
                      <a:r>
                        <a:rPr lang="en-US" sz="1800" dirty="0"/>
                        <a:t>142,725</a:t>
                      </a:r>
                    </a:p>
                  </a:txBody>
                  <a:tcPr/>
                </a:tc>
                <a:tc>
                  <a:txBody>
                    <a:bodyPr/>
                    <a:lstStyle/>
                    <a:p>
                      <a:r>
                        <a:rPr lang="en-US" sz="1800" dirty="0"/>
                        <a:t>40%</a:t>
                      </a:r>
                    </a:p>
                  </a:txBody>
                  <a:tcPr/>
                </a:tc>
                <a:extLst>
                  <a:ext uri="{0D108BD9-81ED-4DB2-BD59-A6C34878D82A}">
                    <a16:rowId xmlns:a16="http://schemas.microsoft.com/office/drawing/2014/main" val="12551950"/>
                  </a:ext>
                </a:extLst>
              </a:tr>
              <a:tr h="370840">
                <a:tc>
                  <a:txBody>
                    <a:bodyPr/>
                    <a:lstStyle/>
                    <a:p>
                      <a:r>
                        <a:rPr lang="en-US" sz="1800" dirty="0"/>
                        <a:t>MSM</a:t>
                      </a:r>
                    </a:p>
                  </a:txBody>
                  <a:tcPr/>
                </a:tc>
                <a:tc>
                  <a:txBody>
                    <a:bodyPr/>
                    <a:lstStyle/>
                    <a:p>
                      <a:r>
                        <a:rPr lang="en-US" sz="1800" dirty="0"/>
                        <a:t>128,053</a:t>
                      </a:r>
                    </a:p>
                  </a:txBody>
                  <a:tcPr/>
                </a:tc>
                <a:tc>
                  <a:txBody>
                    <a:bodyPr/>
                    <a:lstStyle/>
                    <a:p>
                      <a:r>
                        <a:rPr lang="en-US" sz="1800" dirty="0"/>
                        <a:t>21%</a:t>
                      </a:r>
                    </a:p>
                  </a:txBody>
                  <a:tcPr/>
                </a:tc>
                <a:extLst>
                  <a:ext uri="{0D108BD9-81ED-4DB2-BD59-A6C34878D82A}">
                    <a16:rowId xmlns:a16="http://schemas.microsoft.com/office/drawing/2014/main" val="2140796616"/>
                  </a:ext>
                </a:extLst>
              </a:tr>
              <a:tr h="370840">
                <a:tc>
                  <a:txBody>
                    <a:bodyPr/>
                    <a:lstStyle/>
                    <a:p>
                      <a:r>
                        <a:rPr lang="en-US" sz="1800" dirty="0"/>
                        <a:t>PWID</a:t>
                      </a:r>
                    </a:p>
                  </a:txBody>
                  <a:tcPr/>
                </a:tc>
                <a:tc>
                  <a:txBody>
                    <a:bodyPr/>
                    <a:lstStyle/>
                    <a:p>
                      <a:r>
                        <a:rPr lang="en-US" sz="1800" dirty="0"/>
                        <a:t>26,840</a:t>
                      </a:r>
                    </a:p>
                  </a:txBody>
                  <a:tcPr/>
                </a:tc>
                <a:tc>
                  <a:txBody>
                    <a:bodyPr/>
                    <a:lstStyle/>
                    <a:p>
                      <a:r>
                        <a:rPr lang="en-US" sz="1800" dirty="0"/>
                        <a:t>15%</a:t>
                      </a:r>
                    </a:p>
                  </a:txBody>
                  <a:tcPr/>
                </a:tc>
                <a:extLst>
                  <a:ext uri="{0D108BD9-81ED-4DB2-BD59-A6C34878D82A}">
                    <a16:rowId xmlns:a16="http://schemas.microsoft.com/office/drawing/2014/main" val="4061221698"/>
                  </a:ext>
                </a:extLst>
              </a:tr>
              <a:tr h="370840">
                <a:tc>
                  <a:txBody>
                    <a:bodyPr/>
                    <a:lstStyle/>
                    <a:p>
                      <a:r>
                        <a:rPr lang="en-US" sz="1800" dirty="0"/>
                        <a:t>TG</a:t>
                      </a:r>
                    </a:p>
                  </a:txBody>
                  <a:tcPr/>
                </a:tc>
                <a:tc>
                  <a:txBody>
                    <a:bodyPr/>
                    <a:lstStyle/>
                    <a:p>
                      <a:r>
                        <a:rPr lang="en-US" sz="1800" dirty="0"/>
                        <a:t>11,435</a:t>
                      </a:r>
                    </a:p>
                  </a:txBody>
                  <a:tcPr/>
                </a:tc>
                <a:tc>
                  <a:txBody>
                    <a:bodyPr/>
                    <a:lstStyle/>
                    <a:p>
                      <a:r>
                        <a:rPr lang="en-US" sz="1800" dirty="0"/>
                        <a:t>22%</a:t>
                      </a:r>
                    </a:p>
                  </a:txBody>
                  <a:tcPr/>
                </a:tc>
                <a:extLst>
                  <a:ext uri="{0D108BD9-81ED-4DB2-BD59-A6C34878D82A}">
                    <a16:rowId xmlns:a16="http://schemas.microsoft.com/office/drawing/2014/main" val="3131687238"/>
                  </a:ext>
                </a:extLst>
              </a:tr>
            </a:tbl>
          </a:graphicData>
        </a:graphic>
      </p:graphicFrame>
      <p:sp>
        <p:nvSpPr>
          <p:cNvPr id="6" name="TextBox 5">
            <a:extLst>
              <a:ext uri="{FF2B5EF4-FFF2-40B4-BE49-F238E27FC236}">
                <a16:creationId xmlns:a16="http://schemas.microsoft.com/office/drawing/2014/main" id="{EE2A3A35-454E-1F56-D312-F0A41F0130B4}"/>
              </a:ext>
            </a:extLst>
          </p:cNvPr>
          <p:cNvSpPr txBox="1"/>
          <p:nvPr/>
        </p:nvSpPr>
        <p:spPr>
          <a:xfrm>
            <a:off x="687578" y="3543482"/>
            <a:ext cx="54424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Source: https://</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www.state.gov</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/wp-content/uploads/2022/09/COP22-Zambia-SDS.pdf</a:t>
            </a:r>
          </a:p>
        </p:txBody>
      </p:sp>
      <p:pic>
        <p:nvPicPr>
          <p:cNvPr id="7" name="Picture 6">
            <a:extLst>
              <a:ext uri="{FF2B5EF4-FFF2-40B4-BE49-F238E27FC236}">
                <a16:creationId xmlns:a16="http://schemas.microsoft.com/office/drawing/2014/main" id="{54E7BB5C-E668-A60F-E860-C3220F2350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7272" y="3972010"/>
            <a:ext cx="3704938" cy="2352807"/>
          </a:xfrm>
          <a:prstGeom prst="rect">
            <a:avLst/>
          </a:prstGeom>
        </p:spPr>
      </p:pic>
      <p:sp>
        <p:nvSpPr>
          <p:cNvPr id="8" name="Oval 7">
            <a:extLst>
              <a:ext uri="{FF2B5EF4-FFF2-40B4-BE49-F238E27FC236}">
                <a16:creationId xmlns:a16="http://schemas.microsoft.com/office/drawing/2014/main" id="{553F25D7-960D-E3EB-121A-47F4CE80F9F7}"/>
              </a:ext>
            </a:extLst>
          </p:cNvPr>
          <p:cNvSpPr/>
          <p:nvPr/>
        </p:nvSpPr>
        <p:spPr>
          <a:xfrm>
            <a:off x="2210234" y="4366642"/>
            <a:ext cx="1870603" cy="1307863"/>
          </a:xfrm>
          <a:prstGeom prst="ellipse">
            <a:avLst/>
          </a:prstGeom>
          <a:noFill/>
          <a:ln w="254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1554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8020B1FD-84EF-F31F-49AD-1A2941EE8A32}"/>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bwMode="auto">
          <a:xfrm>
            <a:off x="276591" y="1626018"/>
            <a:ext cx="4420358" cy="3553689"/>
          </a:xfrm>
          <a:prstGeom prst="rect">
            <a:avLst/>
          </a:prstGeom>
          <a:noFill/>
          <a:effectLst>
            <a:outerShdw blurRad="50800" dist="38100" dir="2700000" algn="tl" rotWithShape="0">
              <a:prstClr val="black">
                <a:alpha val="40000"/>
              </a:prstClr>
            </a:outerShdw>
          </a:effectLst>
        </p:spPr>
      </p:pic>
      <p:pic>
        <p:nvPicPr>
          <p:cNvPr id="5" name="Content Placeholder 6" descr="A shelf with many boxes and a few boxes on it&#10;&#10;Description automatically generated">
            <a:extLst>
              <a:ext uri="{FF2B5EF4-FFF2-40B4-BE49-F238E27FC236}">
                <a16:creationId xmlns:a16="http://schemas.microsoft.com/office/drawing/2014/main" id="{21BA95AB-D8D5-9F6C-8F69-CBFB45ADC6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69726" y="3287577"/>
            <a:ext cx="3603680" cy="274320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E75A194-EF78-05E4-8889-095BC98B193C}"/>
              </a:ext>
            </a:extLst>
          </p:cNvPr>
          <p:cNvSpPr txBox="1"/>
          <p:nvPr/>
        </p:nvSpPr>
        <p:spPr>
          <a:xfrm>
            <a:off x="6787461" y="1788225"/>
            <a:ext cx="5320559"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HIV services provided in KP CSO-led “Safe Spaces” in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Each safe space is linked to a MOH health facility “Hub” and serves as an outpost of the “Hub”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MOH KP-friendly teams from the district provide services at Safe Spaces and the “Hub”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Data sent to the “Hub” facility for entry into health facility electronic medical record system, SmartCare. </a:t>
            </a:r>
          </a:p>
        </p:txBody>
      </p:sp>
      <p:sp>
        <p:nvSpPr>
          <p:cNvPr id="2" name="Title 1">
            <a:extLst>
              <a:ext uri="{FF2B5EF4-FFF2-40B4-BE49-F238E27FC236}">
                <a16:creationId xmlns:a16="http://schemas.microsoft.com/office/drawing/2014/main" id="{7907242C-B9A3-1A01-8E2F-B158C8E6B251}"/>
              </a:ext>
            </a:extLst>
          </p:cNvPr>
          <p:cNvSpPr txBox="1">
            <a:spLocks/>
          </p:cNvSpPr>
          <p:nvPr/>
        </p:nvSpPr>
        <p:spPr>
          <a:xfrm>
            <a:off x="395968" y="457200"/>
            <a:ext cx="8230522" cy="780937"/>
          </a:xfrm>
          <a:prstGeom prst="rect">
            <a:avLst/>
          </a:prstGeom>
          <a:solidFill>
            <a:srgbClr val="0066CC"/>
          </a:solidFill>
          <a:ln>
            <a:noFill/>
          </a:ln>
        </p:spPr>
        <p:txBody>
          <a:bodyPr spcFirstLastPara="1" wrap="square" lIns="69119" tIns="69119" rIns="69119" bIns="6911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2400" b="0" i="0" u="none" strike="noStrike" kern="0" cap="none" spc="0" normalizeH="0" baseline="0" noProof="0" dirty="0">
                <a:ln>
                  <a:noFill/>
                </a:ln>
                <a:solidFill>
                  <a:srgbClr val="FFFFFF"/>
                </a:solidFill>
                <a:effectLst/>
                <a:uLnTx/>
                <a:uFillTx/>
                <a:latin typeface="Verdana Bold"/>
                <a:ea typeface="Verdana" panose="020B0604030504040204" pitchFamily="34" charset="0"/>
                <a:sym typeface="Cabin"/>
              </a:rPr>
              <a:t>Community-based KP Safe Spaces as Differentiated Service Delivery Access Points </a:t>
            </a:r>
            <a:endParaRPr kumimoji="0" lang="en-ZA" sz="2400" b="1" i="0" u="none" strike="noStrike" kern="0" cap="none" spc="0" normalizeH="0" baseline="0" noProof="0" dirty="0">
              <a:ln>
                <a:noFill/>
              </a:ln>
              <a:solidFill>
                <a:srgbClr val="FFFFFF"/>
              </a:solidFill>
              <a:effectLst/>
              <a:uLnTx/>
              <a:uFillTx/>
              <a:latin typeface="Verdana Bold"/>
              <a:ea typeface="Verdana" panose="020B0604030504040204" pitchFamily="34" charset="0"/>
              <a:sym typeface="Cabin"/>
            </a:endParaRPr>
          </a:p>
        </p:txBody>
      </p:sp>
    </p:spTree>
    <p:extLst>
      <p:ext uri="{BB962C8B-B14F-4D97-AF65-F5344CB8AC3E}">
        <p14:creationId xmlns:p14="http://schemas.microsoft.com/office/powerpoint/2010/main" val="20051099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F7F6DC-A917-BC3B-06C6-8A1884CD7C5E}"/>
              </a:ext>
            </a:extLst>
          </p:cNvPr>
          <p:cNvSpPr txBox="1">
            <a:spLocks/>
          </p:cNvSpPr>
          <p:nvPr/>
        </p:nvSpPr>
        <p:spPr>
          <a:xfrm>
            <a:off x="209006" y="537791"/>
            <a:ext cx="9405198" cy="780937"/>
          </a:xfrm>
          <a:prstGeom prst="rect">
            <a:avLst/>
          </a:prstGeom>
          <a:solidFill>
            <a:srgbClr val="0066CC"/>
          </a:solidFill>
          <a:ln>
            <a:noFill/>
          </a:ln>
        </p:spPr>
        <p:txBody>
          <a:bodyPr spcFirstLastPara="1" wrap="square" lIns="69119" tIns="69119" rIns="69119" bIns="6911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2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Cabin"/>
              </a:rPr>
              <a:t>Program Innovation: Venue-based PrEP Delivery</a:t>
            </a:r>
          </a:p>
        </p:txBody>
      </p:sp>
      <p:pic>
        <p:nvPicPr>
          <p:cNvPr id="4" name="Content Placeholder 7" descr="A blue paper with black writing on it&#10;&#10;Description automatically generated">
            <a:extLst>
              <a:ext uri="{FF2B5EF4-FFF2-40B4-BE49-F238E27FC236}">
                <a16:creationId xmlns:a16="http://schemas.microsoft.com/office/drawing/2014/main" id="{9F5D92DC-B1D2-B98F-D206-EC20756479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828" y="2190271"/>
            <a:ext cx="5470812" cy="4033689"/>
          </a:xfrm>
          <a:prstGeom prst="rect">
            <a:avLst/>
          </a:prstGeom>
        </p:spPr>
      </p:pic>
      <p:grpSp>
        <p:nvGrpSpPr>
          <p:cNvPr id="5" name="Group 4">
            <a:extLst>
              <a:ext uri="{FF2B5EF4-FFF2-40B4-BE49-F238E27FC236}">
                <a16:creationId xmlns:a16="http://schemas.microsoft.com/office/drawing/2014/main" id="{ABCBD5F5-F1AA-AE49-1E94-AEBCBDC2D63C}"/>
              </a:ext>
            </a:extLst>
          </p:cNvPr>
          <p:cNvGrpSpPr/>
          <p:nvPr/>
        </p:nvGrpSpPr>
        <p:grpSpPr>
          <a:xfrm>
            <a:off x="6386739" y="2306966"/>
            <a:ext cx="5615539" cy="2160581"/>
            <a:chOff x="0" y="1661"/>
            <a:chExt cx="5615539" cy="2244068"/>
          </a:xfrm>
        </p:grpSpPr>
        <p:sp>
          <p:nvSpPr>
            <p:cNvPr id="6" name="Callout: Up Arrow 5">
              <a:extLst>
                <a:ext uri="{FF2B5EF4-FFF2-40B4-BE49-F238E27FC236}">
                  <a16:creationId xmlns:a16="http://schemas.microsoft.com/office/drawing/2014/main" id="{47570B66-FF1C-F3C0-56B5-0FA18BC8FB41}"/>
                </a:ext>
              </a:extLst>
            </p:cNvPr>
            <p:cNvSpPr/>
            <p:nvPr/>
          </p:nvSpPr>
          <p:spPr>
            <a:xfrm rot="10800000">
              <a:off x="0" y="1661"/>
              <a:ext cx="5615539" cy="2244068"/>
            </a:xfrm>
            <a:prstGeom prst="upArrowCallou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M" sz="1800" b="0" i="0" u="none" strike="noStrike" kern="1200" cap="none" spc="0" normalizeH="0" baseline="0" noProof="0">
                <a:ln>
                  <a:noFill/>
                </a:ln>
                <a:solidFill>
                  <a:srgbClr val="000000"/>
                </a:solidFill>
                <a:effectLst/>
                <a:uLnTx/>
                <a:uFillTx/>
                <a:latin typeface="Verdana"/>
                <a:ea typeface="+mn-ea"/>
                <a:cs typeface="+mn-cs"/>
              </a:endParaRPr>
            </a:p>
          </p:txBody>
        </p:sp>
        <p:sp>
          <p:nvSpPr>
            <p:cNvPr id="7" name="Callout: Up Arrow 4">
              <a:extLst>
                <a:ext uri="{FF2B5EF4-FFF2-40B4-BE49-F238E27FC236}">
                  <a16:creationId xmlns:a16="http://schemas.microsoft.com/office/drawing/2014/main" id="{DC738DFB-48E1-136F-3195-AD886B2D13D1}"/>
                </a:ext>
              </a:extLst>
            </p:cNvPr>
            <p:cNvSpPr txBox="1"/>
            <p:nvPr/>
          </p:nvSpPr>
          <p:spPr>
            <a:xfrm rot="21600000">
              <a:off x="0" y="1661"/>
              <a:ext cx="5615539" cy="1458128"/>
            </a:xfrm>
            <a:prstGeom prst="rect">
              <a:avLst/>
            </a:prstGeom>
            <a:noFill/>
            <a:ln>
              <a:noFill/>
            </a:ln>
            <a:effectLst/>
          </p:spPr>
          <p:txBody>
            <a:bodyPr spcFirstLastPara="0" vert="horz" wrap="square" lIns="170688" tIns="170688" rIns="170688" bIns="170688"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Identification and mapping of community hotspots and safe spaces</a:t>
              </a:r>
            </a:p>
          </p:txBody>
        </p:sp>
      </p:grpSp>
      <p:grpSp>
        <p:nvGrpSpPr>
          <p:cNvPr id="8" name="Group 7">
            <a:extLst>
              <a:ext uri="{FF2B5EF4-FFF2-40B4-BE49-F238E27FC236}">
                <a16:creationId xmlns:a16="http://schemas.microsoft.com/office/drawing/2014/main" id="{3CD29A03-CD5D-AA26-2D51-05DA37A2968C}"/>
              </a:ext>
            </a:extLst>
          </p:cNvPr>
          <p:cNvGrpSpPr/>
          <p:nvPr/>
        </p:nvGrpSpPr>
        <p:grpSpPr>
          <a:xfrm>
            <a:off x="6308361" y="4467547"/>
            <a:ext cx="5693917" cy="715794"/>
            <a:chOff x="-78378" y="2223844"/>
            <a:chExt cx="5693917" cy="1459082"/>
          </a:xfrm>
        </p:grpSpPr>
        <p:sp>
          <p:nvSpPr>
            <p:cNvPr id="9" name="Rectangle 8">
              <a:extLst>
                <a:ext uri="{FF2B5EF4-FFF2-40B4-BE49-F238E27FC236}">
                  <a16:creationId xmlns:a16="http://schemas.microsoft.com/office/drawing/2014/main" id="{E5637545-B7F1-FF18-D92E-E5491D369E32}"/>
                </a:ext>
              </a:extLst>
            </p:cNvPr>
            <p:cNvSpPr/>
            <p:nvPr/>
          </p:nvSpPr>
          <p:spPr>
            <a:xfrm>
              <a:off x="0" y="2223844"/>
              <a:ext cx="5615539" cy="145908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M"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a:extLst>
                <a:ext uri="{FF2B5EF4-FFF2-40B4-BE49-F238E27FC236}">
                  <a16:creationId xmlns:a16="http://schemas.microsoft.com/office/drawing/2014/main" id="{83CFA2A2-2629-6971-CC95-AFC8E2E9EC65}"/>
                </a:ext>
              </a:extLst>
            </p:cNvPr>
            <p:cNvSpPr txBox="1"/>
            <p:nvPr/>
          </p:nvSpPr>
          <p:spPr>
            <a:xfrm>
              <a:off x="-78378" y="2426079"/>
              <a:ext cx="5615539" cy="7879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Mainstreaming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PrEP</a:t>
              </a:r>
              <a:r>
                <a:rPr kumimoji="0" lang="en-US" sz="2000" b="0" i="0" u="none" strike="noStrike" kern="1200" cap="none" spc="0" normalizeH="0" baseline="0" noProof="0" dirty="0">
                  <a:ln>
                    <a:noFill/>
                  </a:ln>
                  <a:solidFill>
                    <a:srgbClr val="FFFFFF"/>
                  </a:solidFill>
                  <a:effectLst/>
                  <a:uLnTx/>
                  <a:uFillTx/>
                  <a:latin typeface="Verdana"/>
                  <a:ea typeface="+mn-ea"/>
                  <a:cs typeface="+mn-cs"/>
                </a:rPr>
                <a:t> initiation and refills in all aspects of HIV care.</a:t>
              </a:r>
            </a:p>
          </p:txBody>
        </p:sp>
      </p:grpSp>
      <p:grpSp>
        <p:nvGrpSpPr>
          <p:cNvPr id="11" name="Group 10">
            <a:extLst>
              <a:ext uri="{FF2B5EF4-FFF2-40B4-BE49-F238E27FC236}">
                <a16:creationId xmlns:a16="http://schemas.microsoft.com/office/drawing/2014/main" id="{F8348D31-AE1C-0C24-A96B-CF9BB08EA81D}"/>
              </a:ext>
            </a:extLst>
          </p:cNvPr>
          <p:cNvGrpSpPr/>
          <p:nvPr/>
        </p:nvGrpSpPr>
        <p:grpSpPr>
          <a:xfrm>
            <a:off x="6125178" y="5931696"/>
            <a:ext cx="2160757" cy="705031"/>
            <a:chOff x="2741" y="2982566"/>
            <a:chExt cx="1870018" cy="705031"/>
          </a:xfrm>
        </p:grpSpPr>
        <p:sp>
          <p:nvSpPr>
            <p:cNvPr id="12" name="Rectangle 11">
              <a:extLst>
                <a:ext uri="{FF2B5EF4-FFF2-40B4-BE49-F238E27FC236}">
                  <a16:creationId xmlns:a16="http://schemas.microsoft.com/office/drawing/2014/main" id="{AE1A8A50-D4C3-E1D8-16D7-037E0B89395A}"/>
                </a:ext>
              </a:extLst>
            </p:cNvPr>
            <p:cNvSpPr/>
            <p:nvPr/>
          </p:nvSpPr>
          <p:spPr>
            <a:xfrm>
              <a:off x="2741" y="2982566"/>
              <a:ext cx="1870018" cy="67117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M" sz="18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989CA5BA-B6EE-26CF-28CE-60F3616C49B7}"/>
                </a:ext>
              </a:extLst>
            </p:cNvPr>
            <p:cNvSpPr txBox="1"/>
            <p:nvPr/>
          </p:nvSpPr>
          <p:spPr>
            <a:xfrm>
              <a:off x="2741" y="3016420"/>
              <a:ext cx="1870018" cy="6711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26670" rIns="149352" bIns="2667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Verdana" panose="020B0604030504040204" pitchFamily="34" charset="0"/>
                  <a:ea typeface="Verdana" panose="020B0604030504040204" pitchFamily="34" charset="0"/>
                  <a:cs typeface="+mn-cs"/>
                </a:rPr>
                <a:t>KP community </a:t>
              </a:r>
              <a:r>
                <a:rPr kumimoji="0" lang="en-US" sz="2000" b="0" i="0" u="none" strike="noStrike" kern="1200" cap="none" spc="0" normalizeH="0" baseline="0" noProof="0" dirty="0" err="1">
                  <a:ln>
                    <a:noFill/>
                  </a:ln>
                  <a:solidFill>
                    <a:srgbClr val="000000">
                      <a:hueOff val="0"/>
                      <a:satOff val="0"/>
                      <a:lumOff val="0"/>
                      <a:alphaOff val="0"/>
                    </a:srgbClr>
                  </a:solidFill>
                  <a:effectLst/>
                  <a:uLnTx/>
                  <a:uFillTx/>
                  <a:latin typeface="Verdana" panose="020B0604030504040204" pitchFamily="34" charset="0"/>
                  <a:ea typeface="Verdana" panose="020B0604030504040204" pitchFamily="34" charset="0"/>
                  <a:cs typeface="+mn-cs"/>
                </a:rPr>
                <a:t>mobilisation</a:t>
              </a:r>
              <a:endPar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Verdana" panose="020B0604030504040204" pitchFamily="34" charset="0"/>
                <a:ea typeface="Verdana" panose="020B0604030504040204" pitchFamily="34" charset="0"/>
                <a:cs typeface="+mn-cs"/>
              </a:endParaRPr>
            </a:p>
          </p:txBody>
        </p:sp>
      </p:grpSp>
      <p:grpSp>
        <p:nvGrpSpPr>
          <p:cNvPr id="14" name="Group 13">
            <a:extLst>
              <a:ext uri="{FF2B5EF4-FFF2-40B4-BE49-F238E27FC236}">
                <a16:creationId xmlns:a16="http://schemas.microsoft.com/office/drawing/2014/main" id="{129E875B-9A21-B996-2872-93109BD3D697}"/>
              </a:ext>
            </a:extLst>
          </p:cNvPr>
          <p:cNvGrpSpPr/>
          <p:nvPr/>
        </p:nvGrpSpPr>
        <p:grpSpPr>
          <a:xfrm>
            <a:off x="8335134" y="5940041"/>
            <a:ext cx="1870018" cy="671177"/>
            <a:chOff x="1872760" y="2982566"/>
            <a:chExt cx="1870018" cy="671177"/>
          </a:xfrm>
        </p:grpSpPr>
        <p:sp>
          <p:nvSpPr>
            <p:cNvPr id="15" name="Rectangle 14">
              <a:extLst>
                <a:ext uri="{FF2B5EF4-FFF2-40B4-BE49-F238E27FC236}">
                  <a16:creationId xmlns:a16="http://schemas.microsoft.com/office/drawing/2014/main" id="{A76EA442-A1B2-F99F-DB3F-694F5A100606}"/>
                </a:ext>
              </a:extLst>
            </p:cNvPr>
            <p:cNvSpPr/>
            <p:nvPr/>
          </p:nvSpPr>
          <p:spPr>
            <a:xfrm>
              <a:off x="1872760" y="2982566"/>
              <a:ext cx="1870018" cy="67117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M" sz="18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EB8F1437-A092-E549-7EF6-46E1BAD6B43E}"/>
                </a:ext>
              </a:extLst>
            </p:cNvPr>
            <p:cNvSpPr txBox="1"/>
            <p:nvPr/>
          </p:nvSpPr>
          <p:spPr>
            <a:xfrm>
              <a:off x="1872760" y="2982566"/>
              <a:ext cx="1870018" cy="6711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26670" rIns="149352" bIns="2667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srgbClr val="000000">
                      <a:hueOff val="0"/>
                      <a:satOff val="0"/>
                      <a:lumOff val="0"/>
                      <a:alphaOff val="0"/>
                    </a:srgbClr>
                  </a:solidFill>
                  <a:effectLst/>
                  <a:uLnTx/>
                  <a:uFillTx/>
                  <a:latin typeface="Verdana" panose="020B0604030504040204" pitchFamily="34" charset="0"/>
                  <a:ea typeface="Verdana" panose="020B0604030504040204" pitchFamily="34" charset="0"/>
                  <a:cs typeface="+mn-cs"/>
                </a:rPr>
                <a:t>PrEP</a:t>
              </a: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Verdana" panose="020B0604030504040204" pitchFamily="34" charset="0"/>
                  <a:ea typeface="Verdana" panose="020B0604030504040204" pitchFamily="34" charset="0"/>
                  <a:cs typeface="+mn-cs"/>
                </a:rPr>
                <a:t> initiation</a:t>
              </a:r>
            </a:p>
          </p:txBody>
        </p:sp>
      </p:grpSp>
      <p:grpSp>
        <p:nvGrpSpPr>
          <p:cNvPr id="17" name="Group 16">
            <a:extLst>
              <a:ext uri="{FF2B5EF4-FFF2-40B4-BE49-F238E27FC236}">
                <a16:creationId xmlns:a16="http://schemas.microsoft.com/office/drawing/2014/main" id="{722E4E85-F5F9-C110-1D56-D8718EAC3ED0}"/>
              </a:ext>
            </a:extLst>
          </p:cNvPr>
          <p:cNvGrpSpPr/>
          <p:nvPr/>
        </p:nvGrpSpPr>
        <p:grpSpPr>
          <a:xfrm>
            <a:off x="10254351" y="5965550"/>
            <a:ext cx="1937649" cy="780872"/>
            <a:chOff x="3864869" y="3408844"/>
            <a:chExt cx="1937649" cy="780872"/>
          </a:xfrm>
        </p:grpSpPr>
        <p:sp>
          <p:nvSpPr>
            <p:cNvPr id="18" name="Rectangle 17">
              <a:extLst>
                <a:ext uri="{FF2B5EF4-FFF2-40B4-BE49-F238E27FC236}">
                  <a16:creationId xmlns:a16="http://schemas.microsoft.com/office/drawing/2014/main" id="{E80E6F0F-21F0-2AB6-CCFD-63863CE77AAE}"/>
                </a:ext>
              </a:extLst>
            </p:cNvPr>
            <p:cNvSpPr/>
            <p:nvPr/>
          </p:nvSpPr>
          <p:spPr>
            <a:xfrm>
              <a:off x="3864869" y="3408844"/>
              <a:ext cx="1870018" cy="67117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M" sz="18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endParaRPr>
            </a:p>
          </p:txBody>
        </p:sp>
        <p:sp>
          <p:nvSpPr>
            <p:cNvPr id="19" name="TextBox 18">
              <a:extLst>
                <a:ext uri="{FF2B5EF4-FFF2-40B4-BE49-F238E27FC236}">
                  <a16:creationId xmlns:a16="http://schemas.microsoft.com/office/drawing/2014/main" id="{FEBD5D8D-8193-DA6A-D7C8-97EEAB8BC7B6}"/>
                </a:ext>
              </a:extLst>
            </p:cNvPr>
            <p:cNvSpPr txBox="1"/>
            <p:nvPr/>
          </p:nvSpPr>
          <p:spPr>
            <a:xfrm>
              <a:off x="3932500" y="3518539"/>
              <a:ext cx="1870018" cy="6711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26670" rIns="149352" bIns="2667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srgbClr val="000000">
                      <a:hueOff val="0"/>
                      <a:satOff val="0"/>
                      <a:lumOff val="0"/>
                      <a:alphaOff val="0"/>
                    </a:srgbClr>
                  </a:solidFill>
                  <a:effectLst/>
                  <a:uLnTx/>
                  <a:uFillTx/>
                  <a:latin typeface="Verdana" panose="020B0604030504040204" pitchFamily="34" charset="0"/>
                  <a:ea typeface="Verdana" panose="020B0604030504040204" pitchFamily="34" charset="0"/>
                  <a:cs typeface="+mn-cs"/>
                </a:rPr>
                <a:t>PrEP</a:t>
              </a: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Verdana" panose="020B0604030504040204" pitchFamily="34" charset="0"/>
                  <a:ea typeface="Verdana" panose="020B0604030504040204" pitchFamily="34" charset="0"/>
                  <a:cs typeface="+mn-cs"/>
                </a:rPr>
                <a:t> Refill </a:t>
              </a:r>
            </a:p>
          </p:txBody>
        </p:sp>
      </p:grpSp>
      <p:sp>
        <p:nvSpPr>
          <p:cNvPr id="20" name="Arrow: Down 19">
            <a:extLst>
              <a:ext uri="{FF2B5EF4-FFF2-40B4-BE49-F238E27FC236}">
                <a16:creationId xmlns:a16="http://schemas.microsoft.com/office/drawing/2014/main" id="{9D90C651-2C33-EBCE-111C-5ED96106F961}"/>
              </a:ext>
            </a:extLst>
          </p:cNvPr>
          <p:cNvSpPr/>
          <p:nvPr/>
        </p:nvSpPr>
        <p:spPr>
          <a:xfrm>
            <a:off x="9001809" y="5224247"/>
            <a:ext cx="536668" cy="72074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M"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652842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D7F433B8-CF95-B1CC-CC06-8A8468530DBE}"/>
              </a:ext>
            </a:extLst>
          </p:cNvPr>
          <p:cNvSpPr txBox="1">
            <a:spLocks/>
          </p:cNvSpPr>
          <p:nvPr/>
        </p:nvSpPr>
        <p:spPr>
          <a:xfrm>
            <a:off x="447198" y="2988129"/>
            <a:ext cx="11404599" cy="2060412"/>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What effect does decentralizing PrEP service delivery to community-based venues and KP CSO-managed “safe spaces” have on PrEP uptake, continuation and equity for KP in Lusaka, Zambia? </a:t>
            </a:r>
            <a:endParaRPr kumimoji="0" lang="en-US" sz="2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3" name="Title 1">
            <a:extLst>
              <a:ext uri="{FF2B5EF4-FFF2-40B4-BE49-F238E27FC236}">
                <a16:creationId xmlns:a16="http://schemas.microsoft.com/office/drawing/2014/main" id="{A09C0B37-0493-4AE7-33CA-4182F536E71E}"/>
              </a:ext>
            </a:extLst>
          </p:cNvPr>
          <p:cNvSpPr txBox="1">
            <a:spLocks/>
          </p:cNvSpPr>
          <p:nvPr/>
        </p:nvSpPr>
        <p:spPr>
          <a:xfrm>
            <a:off x="1604283" y="1893516"/>
            <a:ext cx="8230522" cy="665989"/>
          </a:xfrm>
          <a:prstGeom prst="rect">
            <a:avLst/>
          </a:prstGeom>
          <a:solidFill>
            <a:srgbClr val="0066CC"/>
          </a:solidFill>
          <a:ln>
            <a:noFill/>
          </a:ln>
        </p:spPr>
        <p:txBody>
          <a:bodyPr spcFirstLastPara="1" wrap="square" lIns="69119" tIns="69119" rIns="69119" bIns="69119"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3200" b="0" i="0" u="none" strike="noStrike" kern="0" cap="none" spc="0" normalizeH="0" baseline="0" noProof="0" dirty="0">
                <a:ln>
                  <a:noFill/>
                </a:ln>
                <a:solidFill>
                  <a:srgbClr val="FFFFFF"/>
                </a:solidFill>
                <a:effectLst/>
                <a:uLnTx/>
                <a:uFillTx/>
                <a:latin typeface="Verdana"/>
                <a:sym typeface="Cabin"/>
              </a:rPr>
              <a:t>Programme Science Question </a:t>
            </a:r>
            <a:endParaRPr kumimoji="0" lang="en-ZA" sz="3200" b="1" i="0" u="none" strike="noStrike" kern="0" cap="none" spc="0" normalizeH="0" baseline="0" noProof="0" dirty="0">
              <a:ln>
                <a:noFill/>
              </a:ln>
              <a:solidFill>
                <a:srgbClr val="FFFFFF"/>
              </a:solidFill>
              <a:effectLst/>
              <a:uLnTx/>
              <a:uFillTx/>
              <a:latin typeface="Verdana"/>
              <a:sym typeface="Cabin"/>
            </a:endParaRPr>
          </a:p>
        </p:txBody>
      </p:sp>
    </p:spTree>
    <p:extLst>
      <p:ext uri="{BB962C8B-B14F-4D97-AF65-F5344CB8AC3E}">
        <p14:creationId xmlns:p14="http://schemas.microsoft.com/office/powerpoint/2010/main" val="23392126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15FCB0A-CABF-9B2D-93AA-C8B53FE99FEA}"/>
              </a:ext>
            </a:extLst>
          </p:cNvPr>
          <p:cNvSpPr txBox="1"/>
          <p:nvPr/>
        </p:nvSpPr>
        <p:spPr>
          <a:xfrm>
            <a:off x="10503021" y="1960395"/>
            <a:ext cx="1176047"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libri" panose="020F0502020204030204"/>
                <a:ea typeface="SimSun" panose="02010600030101010101" pitchFamily="2" charset="-122"/>
                <a:cs typeface="+mn-cs"/>
              </a:rPr>
              <a:t>PrEP in Safe Spaces &amp; Venues</a:t>
            </a:r>
            <a:endPar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38C7C425-C139-374F-BDF8-CCBD9D2F98D8}"/>
              </a:ext>
            </a:extLst>
          </p:cNvPr>
          <p:cNvGraphicFramePr/>
          <p:nvPr/>
        </p:nvGraphicFramePr>
        <p:xfrm>
          <a:off x="1527077" y="859809"/>
          <a:ext cx="8699644" cy="5916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7FE2D99-EE8F-D14A-9A0C-3EA103B58334}"/>
              </a:ext>
            </a:extLst>
          </p:cNvPr>
          <p:cNvSpPr txBox="1"/>
          <p:nvPr/>
        </p:nvSpPr>
        <p:spPr>
          <a:xfrm>
            <a:off x="4192859" y="3429000"/>
            <a:ext cx="2532109" cy="13388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Programme Science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Cycle</a:t>
            </a:r>
          </a:p>
        </p:txBody>
      </p:sp>
      <p:sp>
        <p:nvSpPr>
          <p:cNvPr id="29" name="Freeform 28">
            <a:extLst>
              <a:ext uri="{FF2B5EF4-FFF2-40B4-BE49-F238E27FC236}">
                <a16:creationId xmlns:a16="http://schemas.microsoft.com/office/drawing/2014/main" id="{DE70ACB0-A3EA-A488-BA2E-A4A8745B9BF5}"/>
              </a:ext>
            </a:extLst>
          </p:cNvPr>
          <p:cNvSpPr/>
          <p:nvPr/>
        </p:nvSpPr>
        <p:spPr>
          <a:xfrm rot="3515675">
            <a:off x="8640021" y="3857284"/>
            <a:ext cx="328508" cy="990055"/>
          </a:xfrm>
          <a:custGeom>
            <a:avLst/>
            <a:gdLst>
              <a:gd name="connsiteX0" fmla="*/ 34544 w 165172"/>
              <a:gd name="connsiteY0" fmla="*/ 0 h 1674421"/>
              <a:gd name="connsiteX1" fmla="*/ 165172 w 165172"/>
              <a:gd name="connsiteY1" fmla="*/ 1674421 h 1674421"/>
            </a:gdLst>
            <a:ahLst/>
            <a:cxnLst>
              <a:cxn ang="0">
                <a:pos x="connsiteX0" y="connsiteY0"/>
              </a:cxn>
              <a:cxn ang="0">
                <a:pos x="connsiteX1" y="connsiteY1"/>
              </a:cxn>
            </a:cxnLst>
            <a:rect l="l" t="t" r="r" b="b"/>
            <a:pathLst>
              <a:path w="165172" h="1674421">
                <a:moveTo>
                  <a:pt x="34544" y="0"/>
                </a:moveTo>
                <a:cubicBezTo>
                  <a:pt x="-8010" y="688769"/>
                  <a:pt x="-50563" y="1377538"/>
                  <a:pt x="165172" y="1674421"/>
                </a:cubicBezTo>
              </a:path>
            </a:pathLst>
          </a:custGeom>
          <a:noFill/>
          <a:ln w="139700">
            <a:solidFill>
              <a:schemeClr val="accent4">
                <a:lumMod val="60000"/>
                <a:lumOff val="40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EFA799D1-B00C-1BF1-16C7-581410C2D62C}"/>
              </a:ext>
            </a:extLst>
          </p:cNvPr>
          <p:cNvSpPr/>
          <p:nvPr/>
        </p:nvSpPr>
        <p:spPr>
          <a:xfrm>
            <a:off x="2902977" y="5358493"/>
            <a:ext cx="848458" cy="1059872"/>
          </a:xfrm>
          <a:custGeom>
            <a:avLst/>
            <a:gdLst>
              <a:gd name="connsiteX0" fmla="*/ 0 w 1675501"/>
              <a:gd name="connsiteY0" fmla="*/ 1413163 h 1413163"/>
              <a:gd name="connsiteX1" fmla="*/ 1531917 w 1675501"/>
              <a:gd name="connsiteY1" fmla="*/ 914400 h 1413163"/>
              <a:gd name="connsiteX2" fmla="*/ 1520041 w 1675501"/>
              <a:gd name="connsiteY2" fmla="*/ 0 h 1413163"/>
            </a:gdLst>
            <a:ahLst/>
            <a:cxnLst>
              <a:cxn ang="0">
                <a:pos x="connsiteX0" y="connsiteY0"/>
              </a:cxn>
              <a:cxn ang="0">
                <a:pos x="connsiteX1" y="connsiteY1"/>
              </a:cxn>
              <a:cxn ang="0">
                <a:pos x="connsiteX2" y="connsiteY2"/>
              </a:cxn>
            </a:cxnLst>
            <a:rect l="l" t="t" r="r" b="b"/>
            <a:pathLst>
              <a:path w="1675501" h="1413163">
                <a:moveTo>
                  <a:pt x="0" y="1413163"/>
                </a:moveTo>
                <a:cubicBezTo>
                  <a:pt x="639288" y="1281545"/>
                  <a:pt x="1278577" y="1149927"/>
                  <a:pt x="1531917" y="914400"/>
                </a:cubicBezTo>
                <a:cubicBezTo>
                  <a:pt x="1785257" y="678873"/>
                  <a:pt x="1652649" y="339436"/>
                  <a:pt x="1520041" y="0"/>
                </a:cubicBezTo>
              </a:path>
            </a:pathLst>
          </a:custGeom>
          <a:noFill/>
          <a:ln w="139700">
            <a:solidFill>
              <a:schemeClr val="accent4">
                <a:lumMod val="60000"/>
                <a:lumOff val="40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7D6B665-1AED-CFC9-1A7F-E3024F855CC9}"/>
              </a:ext>
            </a:extLst>
          </p:cNvPr>
          <p:cNvSpPr txBox="1"/>
          <p:nvPr/>
        </p:nvSpPr>
        <p:spPr>
          <a:xfrm>
            <a:off x="1646351" y="5893169"/>
            <a:ext cx="1256626" cy="923330"/>
          </a:xfrm>
          <a:prstGeom prst="rect">
            <a:avLst/>
          </a:prstGeom>
          <a:noFill/>
          <a:ln w="25400">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Nested Data Collection/ Laboratory Assessment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009E3321-643B-A37B-4DE7-9F2CFC436673}"/>
              </a:ext>
            </a:extLst>
          </p:cNvPr>
          <p:cNvSpPr>
            <a:spLocks noGrp="1"/>
          </p:cNvSpPr>
          <p:nvPr>
            <p:ph type="body" sz="quarter" idx="13"/>
          </p:nvPr>
        </p:nvSpPr>
        <p:spPr>
          <a:xfrm>
            <a:off x="395786" y="161070"/>
            <a:ext cx="10055214" cy="498598"/>
          </a:xfrm>
        </p:spPr>
        <p:txBody>
          <a:bodyPr/>
          <a:lstStyle/>
          <a:p>
            <a:r>
              <a:rPr lang="en-US" sz="3600" dirty="0">
                <a:latin typeface="Verdana" panose="020B0604030504040204" pitchFamily="34" charset="0"/>
                <a:ea typeface="Verdana" panose="020B0604030504040204" pitchFamily="34" charset="0"/>
                <a:cs typeface="Verdana" panose="020B0604030504040204" pitchFamily="34" charset="0"/>
              </a:rPr>
              <a:t>CIDRZ Programme Science Cycle in Action</a:t>
            </a:r>
          </a:p>
        </p:txBody>
      </p:sp>
      <p:sp>
        <p:nvSpPr>
          <p:cNvPr id="6" name="TextBox 5">
            <a:extLst>
              <a:ext uri="{FF2B5EF4-FFF2-40B4-BE49-F238E27FC236}">
                <a16:creationId xmlns:a16="http://schemas.microsoft.com/office/drawing/2014/main" id="{080C7A8B-E386-8103-16A6-B2867E5BD306}"/>
              </a:ext>
            </a:extLst>
          </p:cNvPr>
          <p:cNvSpPr txBox="1"/>
          <p:nvPr/>
        </p:nvSpPr>
        <p:spPr>
          <a:xfrm>
            <a:off x="9190868" y="3459864"/>
            <a:ext cx="1474055" cy="1131079"/>
          </a:xfrm>
          <a:prstGeom prst="rect">
            <a:avLst/>
          </a:prstGeom>
          <a:noFill/>
          <a:ln w="25400">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Introduce Program Innovation/ Evidence-Based Practice</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D4A6681-D835-DDB8-4493-5295937B50C4}"/>
              </a:ext>
            </a:extLst>
          </p:cNvPr>
          <p:cNvSpPr txBox="1"/>
          <p:nvPr/>
        </p:nvSpPr>
        <p:spPr>
          <a:xfrm>
            <a:off x="9190868" y="3459864"/>
            <a:ext cx="1474055" cy="1131079"/>
          </a:xfrm>
          <a:prstGeom prst="rect">
            <a:avLst/>
          </a:prstGeom>
          <a:noFill/>
          <a:ln w="25400">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Introduce Program Innovation/ Evidence-Based Practice</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Graphic 14" descr="Lights On outline">
            <a:extLst>
              <a:ext uri="{FF2B5EF4-FFF2-40B4-BE49-F238E27FC236}">
                <a16:creationId xmlns:a16="http://schemas.microsoft.com/office/drawing/2014/main" id="{52E9837D-2DBD-5E23-D4CF-E34AB60242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4991" y="1356061"/>
            <a:ext cx="2532109" cy="2532109"/>
          </a:xfrm>
          <a:prstGeom prst="rect">
            <a:avLst/>
          </a:prstGeom>
        </p:spPr>
      </p:pic>
    </p:spTree>
    <p:extLst>
      <p:ext uri="{BB962C8B-B14F-4D97-AF65-F5344CB8AC3E}">
        <p14:creationId xmlns:p14="http://schemas.microsoft.com/office/powerpoint/2010/main" val="154566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E0C464-4F0B-8B53-7625-F6976A01B5BC}"/>
              </a:ext>
            </a:extLst>
          </p:cNvPr>
          <p:cNvSpPr txBox="1">
            <a:spLocks/>
          </p:cNvSpPr>
          <p:nvPr/>
        </p:nvSpPr>
        <p:spPr>
          <a:xfrm>
            <a:off x="1367147" y="96824"/>
            <a:ext cx="8230522" cy="816309"/>
          </a:xfrm>
          <a:prstGeom prst="rect">
            <a:avLst/>
          </a:prstGeom>
          <a:solidFill>
            <a:srgbClr val="0066CC"/>
          </a:solidFill>
          <a:ln>
            <a:noFill/>
          </a:ln>
        </p:spPr>
        <p:txBody>
          <a:bodyPr spcFirstLastPara="1" wrap="square" lIns="69119" tIns="69119" rIns="69119" bIns="6911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srgbClr val="BA0C2F"/>
              </a:buClr>
              <a:buSzPts val="2400"/>
              <a:buFont typeface="Cabin"/>
              <a:buNone/>
              <a:tabLst/>
              <a:defRPr/>
            </a:pPr>
            <a:r>
              <a:rPr kumimoji="0" lang="en-US" sz="2200" b="0" i="0" u="none" strike="noStrike" kern="0" cap="none" spc="0" normalizeH="0" baseline="0" noProof="0" dirty="0">
                <a:ln>
                  <a:noFill/>
                </a:ln>
                <a:solidFill>
                  <a:srgbClr val="FFFFFF"/>
                </a:solidFill>
                <a:effectLst/>
                <a:uLnTx/>
                <a:uFillTx/>
                <a:latin typeface="Verdana"/>
                <a:sym typeface="Cabin"/>
              </a:rPr>
              <a:t>KP Demographic Characteristics, Sept 2019 – March 2023 (N=38,307) </a:t>
            </a:r>
            <a:endParaRPr kumimoji="0" lang="en-ZA" sz="2200" b="1" i="0" u="none" strike="noStrike" kern="0" cap="none" spc="0" normalizeH="0" baseline="0" noProof="0" dirty="0">
              <a:ln>
                <a:noFill/>
              </a:ln>
              <a:solidFill>
                <a:srgbClr val="FFFFFF"/>
              </a:solidFill>
              <a:effectLst/>
              <a:uLnTx/>
              <a:uFillTx/>
              <a:latin typeface="Verdana"/>
              <a:sym typeface="Cabin"/>
            </a:endParaRPr>
          </a:p>
        </p:txBody>
      </p:sp>
      <p:pic>
        <p:nvPicPr>
          <p:cNvPr id="3" name="Picture 2">
            <a:extLst>
              <a:ext uri="{FF2B5EF4-FFF2-40B4-BE49-F238E27FC236}">
                <a16:creationId xmlns:a16="http://schemas.microsoft.com/office/drawing/2014/main" id="{6C57A75F-65BC-5CDA-C70F-87659C4DCD15}"/>
              </a:ext>
            </a:extLst>
          </p:cNvPr>
          <p:cNvPicPr>
            <a:picLocks noChangeAspect="1"/>
          </p:cNvPicPr>
          <p:nvPr/>
        </p:nvPicPr>
        <p:blipFill>
          <a:blip r:embed="rId3"/>
          <a:stretch>
            <a:fillRect/>
          </a:stretch>
        </p:blipFill>
        <p:spPr>
          <a:xfrm>
            <a:off x="1861130" y="913133"/>
            <a:ext cx="7206717" cy="5543629"/>
          </a:xfrm>
          <a:prstGeom prst="rect">
            <a:avLst/>
          </a:prstGeom>
        </p:spPr>
      </p:pic>
      <p:sp>
        <p:nvSpPr>
          <p:cNvPr id="4" name="TextBox 3">
            <a:extLst>
              <a:ext uri="{FF2B5EF4-FFF2-40B4-BE49-F238E27FC236}">
                <a16:creationId xmlns:a16="http://schemas.microsoft.com/office/drawing/2014/main" id="{76EB138C-A14A-BC76-1EDD-36D72AF230F3}"/>
              </a:ext>
            </a:extLst>
          </p:cNvPr>
          <p:cNvSpPr txBox="1"/>
          <p:nvPr/>
        </p:nvSpPr>
        <p:spPr>
          <a:xfrm>
            <a:off x="94099" y="5194364"/>
            <a:ext cx="1344089" cy="900246"/>
          </a:xfrm>
          <a:prstGeom prst="rect">
            <a:avLst/>
          </a:prstGeom>
          <a:noFill/>
          <a:ln w="12700">
            <a:solidFill>
              <a:schemeClr val="bg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Expansion of Safe Spaces &amp; Introduction of venue-based service delivery</a:t>
            </a:r>
          </a:p>
        </p:txBody>
      </p:sp>
      <p:cxnSp>
        <p:nvCxnSpPr>
          <p:cNvPr id="5" name="Straight Arrow Connector 4">
            <a:extLst>
              <a:ext uri="{FF2B5EF4-FFF2-40B4-BE49-F238E27FC236}">
                <a16:creationId xmlns:a16="http://schemas.microsoft.com/office/drawing/2014/main" id="{44FEFE62-C6C7-C547-A89E-C70E4AE28978}"/>
              </a:ext>
            </a:extLst>
          </p:cNvPr>
          <p:cNvCxnSpPr>
            <a:cxnSpLocks/>
            <a:stCxn id="4" idx="3"/>
          </p:cNvCxnSpPr>
          <p:nvPr/>
        </p:nvCxnSpPr>
        <p:spPr>
          <a:xfrm>
            <a:off x="1438188" y="5644487"/>
            <a:ext cx="387317" cy="0"/>
          </a:xfrm>
          <a:prstGeom prst="straightConnector1">
            <a:avLst/>
          </a:prstGeom>
          <a:ln w="57150">
            <a:solidFill>
              <a:schemeClr val="accent6"/>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2" name="Right Brace 11">
            <a:extLst>
              <a:ext uri="{FF2B5EF4-FFF2-40B4-BE49-F238E27FC236}">
                <a16:creationId xmlns:a16="http://schemas.microsoft.com/office/drawing/2014/main" id="{7359D173-4F16-2299-3F09-DF427AA63EF3}"/>
              </a:ext>
            </a:extLst>
          </p:cNvPr>
          <p:cNvSpPr/>
          <p:nvPr/>
        </p:nvSpPr>
        <p:spPr>
          <a:xfrm>
            <a:off x="8229061" y="2716896"/>
            <a:ext cx="590843" cy="450853"/>
          </a:xfrm>
          <a:prstGeom prst="rightBrace">
            <a:avLst>
              <a:gd name="adj1" fmla="val 8333"/>
              <a:gd name="adj2" fmla="val 50000"/>
            </a:avLst>
          </a:prstGeom>
          <a:noFill/>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933C42D9-3CD9-D9B6-EDCB-0CE959BEE5AF}"/>
              </a:ext>
            </a:extLst>
          </p:cNvPr>
          <p:cNvSpPr txBox="1"/>
          <p:nvPr/>
        </p:nvSpPr>
        <p:spPr>
          <a:xfrm>
            <a:off x="9058181" y="2735321"/>
            <a:ext cx="1306615" cy="461665"/>
          </a:xfrm>
          <a:prstGeom prst="rect">
            <a:avLst/>
          </a:prstGeom>
          <a:noFill/>
          <a:ln w="12700">
            <a:solidFill>
              <a:schemeClr val="bg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Verdana"/>
                <a:ea typeface="+mn-ea"/>
                <a:cs typeface="+mn-cs"/>
              </a:rPr>
              <a:t>46.5% under 30 yrs</a:t>
            </a:r>
          </a:p>
        </p:txBody>
      </p:sp>
      <p:sp>
        <p:nvSpPr>
          <p:cNvPr id="14" name="TextBox 13">
            <a:extLst>
              <a:ext uri="{FF2B5EF4-FFF2-40B4-BE49-F238E27FC236}">
                <a16:creationId xmlns:a16="http://schemas.microsoft.com/office/drawing/2014/main" id="{33466711-9024-4158-FFE0-9D5BFAD96D29}"/>
              </a:ext>
            </a:extLst>
          </p:cNvPr>
          <p:cNvSpPr txBox="1"/>
          <p:nvPr/>
        </p:nvSpPr>
        <p:spPr>
          <a:xfrm>
            <a:off x="9165058" y="5991735"/>
            <a:ext cx="311006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Sikazwe I et al. </a:t>
            </a:r>
            <a:r>
              <a:rPr kumimoji="0" lang="en-US" sz="1100" b="0" i="1" u="none" strike="noStrike" kern="1200" cap="none" spc="0" normalizeH="0" baseline="0" noProof="0" dirty="0">
                <a:ln>
                  <a:noFill/>
                </a:ln>
                <a:solidFill>
                  <a:srgbClr val="000000"/>
                </a:solidFill>
                <a:effectLst/>
                <a:uLnTx/>
                <a:uFillTx/>
                <a:latin typeface="Lato" panose="020F0502020204030203" pitchFamily="34" charset="0"/>
                <a:ea typeface="+mn-ea"/>
                <a:cs typeface="+mn-cs"/>
              </a:rPr>
              <a:t>Journal of the International AIDS Society </a:t>
            </a: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2024, </a:t>
            </a:r>
            <a:r>
              <a:rPr kumimoji="0" lang="en-US" sz="11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27</a:t>
            </a: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(S2):e26237 </a:t>
            </a:r>
            <a:r>
              <a:rPr kumimoji="0" lang="en-US" sz="1100" b="0" i="0" u="none" strike="noStrike" kern="1200" cap="none" spc="0" normalizeH="0" baseline="0" noProof="0" dirty="0">
                <a:ln>
                  <a:noFill/>
                </a:ln>
                <a:solidFill>
                  <a:srgbClr val="F4002D"/>
                </a:solidFill>
                <a:effectLst/>
                <a:uLnTx/>
                <a:uFillTx/>
                <a:latin typeface="Lato" panose="020F0502020204030203" pitchFamily="34" charset="0"/>
                <a:ea typeface="+mn-ea"/>
                <a:cs typeface="+mn-cs"/>
              </a:rPr>
              <a:t>https://</a:t>
            </a:r>
            <a:r>
              <a:rPr kumimoji="0" lang="en-US" sz="1100" b="0" i="0" u="none" strike="noStrike" kern="1200" cap="none" spc="0" normalizeH="0" baseline="0" noProof="0" dirty="0" err="1">
                <a:ln>
                  <a:noFill/>
                </a:ln>
                <a:solidFill>
                  <a:srgbClr val="F4002D"/>
                </a:solidFill>
                <a:effectLst/>
                <a:uLnTx/>
                <a:uFillTx/>
                <a:latin typeface="Lato" panose="020F0502020204030203" pitchFamily="34" charset="0"/>
                <a:ea typeface="+mn-ea"/>
                <a:cs typeface="+mn-cs"/>
              </a:rPr>
              <a:t>doi.org</a:t>
            </a:r>
            <a:r>
              <a:rPr kumimoji="0" lang="en-US" sz="1100" b="0" i="0" u="none" strike="noStrike" kern="1200" cap="none" spc="0" normalizeH="0" baseline="0" noProof="0" dirty="0">
                <a:ln>
                  <a:noFill/>
                </a:ln>
                <a:solidFill>
                  <a:srgbClr val="F4002D"/>
                </a:solidFill>
                <a:effectLst/>
                <a:uLnTx/>
                <a:uFillTx/>
                <a:latin typeface="Lato" panose="020F0502020204030203" pitchFamily="34" charset="0"/>
                <a:ea typeface="+mn-ea"/>
                <a:cs typeface="+mn-cs"/>
              </a:rPr>
              <a:t>/10.1002/jia2.26237 </a:t>
            </a: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6119109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0A6A7-F732-96F2-E9D3-4F99488B97AE}"/>
              </a:ext>
            </a:extLst>
          </p:cNvPr>
          <p:cNvPicPr>
            <a:picLocks noChangeAspect="1"/>
          </p:cNvPicPr>
          <p:nvPr/>
        </p:nvPicPr>
        <p:blipFill>
          <a:blip r:embed="rId3"/>
          <a:stretch>
            <a:fillRect/>
          </a:stretch>
        </p:blipFill>
        <p:spPr>
          <a:xfrm>
            <a:off x="6784837" y="3989640"/>
            <a:ext cx="5407163" cy="2868360"/>
          </a:xfrm>
          <a:prstGeom prst="rect">
            <a:avLst/>
          </a:prstGeom>
        </p:spPr>
      </p:pic>
      <p:pic>
        <p:nvPicPr>
          <p:cNvPr id="3" name="Picture 2">
            <a:extLst>
              <a:ext uri="{FF2B5EF4-FFF2-40B4-BE49-F238E27FC236}">
                <a16:creationId xmlns:a16="http://schemas.microsoft.com/office/drawing/2014/main" id="{AA23E3AC-0C88-F18B-ABCA-79BED9A623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50"/>
            <a:ext cx="8084933" cy="3985590"/>
          </a:xfrm>
          <a:prstGeom prst="rect">
            <a:avLst/>
          </a:prstGeom>
          <a:noFill/>
        </p:spPr>
      </p:pic>
      <p:sp>
        <p:nvSpPr>
          <p:cNvPr id="4" name="TextBox 3">
            <a:extLst>
              <a:ext uri="{FF2B5EF4-FFF2-40B4-BE49-F238E27FC236}">
                <a16:creationId xmlns:a16="http://schemas.microsoft.com/office/drawing/2014/main" id="{C8CA4CBD-D098-6E46-0D46-CA2C665D9107}"/>
              </a:ext>
            </a:extLst>
          </p:cNvPr>
          <p:cNvSpPr txBox="1"/>
          <p:nvPr/>
        </p:nvSpPr>
        <p:spPr>
          <a:xfrm>
            <a:off x="2390967" y="4685156"/>
            <a:ext cx="439387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Interrupted time series model: Solid lines reflects the predicted trend and the dashed vertical line reflects the time of intervention introduction on 1 December, 2021.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5" name="TextBox 4">
            <a:extLst>
              <a:ext uri="{FF2B5EF4-FFF2-40B4-BE49-F238E27FC236}">
                <a16:creationId xmlns:a16="http://schemas.microsoft.com/office/drawing/2014/main" id="{F15198D7-FDCC-975A-B4A6-E2DC2ADDEB05}"/>
              </a:ext>
            </a:extLst>
          </p:cNvPr>
          <p:cNvSpPr txBox="1"/>
          <p:nvPr/>
        </p:nvSpPr>
        <p:spPr>
          <a:xfrm>
            <a:off x="11008426" y="3989640"/>
            <a:ext cx="107593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p=0.014</a:t>
            </a:r>
          </a:p>
        </p:txBody>
      </p:sp>
      <p:sp>
        <p:nvSpPr>
          <p:cNvPr id="6" name="TextBox 5">
            <a:extLst>
              <a:ext uri="{FF2B5EF4-FFF2-40B4-BE49-F238E27FC236}">
                <a16:creationId xmlns:a16="http://schemas.microsoft.com/office/drawing/2014/main" id="{E21BE8D7-0EC2-2078-FECC-818325DC0C8D}"/>
              </a:ext>
            </a:extLst>
          </p:cNvPr>
          <p:cNvSpPr txBox="1"/>
          <p:nvPr/>
        </p:nvSpPr>
        <p:spPr>
          <a:xfrm>
            <a:off x="9524010" y="1612124"/>
            <a:ext cx="2656115"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Sikazwe I et al. </a:t>
            </a:r>
            <a:r>
              <a:rPr kumimoji="0" lang="en-US" sz="1100" b="0" i="1" u="none" strike="noStrike" kern="1200" cap="none" spc="0" normalizeH="0" baseline="0" noProof="0" dirty="0">
                <a:ln>
                  <a:noFill/>
                </a:ln>
                <a:solidFill>
                  <a:srgbClr val="000000"/>
                </a:solidFill>
                <a:effectLst/>
                <a:uLnTx/>
                <a:uFillTx/>
                <a:latin typeface="Lato" panose="020F0502020204030203" pitchFamily="34" charset="0"/>
                <a:ea typeface="+mn-ea"/>
                <a:cs typeface="+mn-cs"/>
              </a:rPr>
              <a:t>Journal of the International AIDS Society </a:t>
            </a: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2024, </a:t>
            </a:r>
            <a:r>
              <a:rPr kumimoji="0" lang="en-US" sz="11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27</a:t>
            </a:r>
            <a:r>
              <a:rPr kumimoji="0" lang="en-US" sz="11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(S2):e26237 </a:t>
            </a:r>
            <a:r>
              <a:rPr kumimoji="0" lang="en-US" sz="1100" b="0" i="0" u="none" strike="noStrike" kern="1200" cap="none" spc="0" normalizeH="0" baseline="0" noProof="0" dirty="0">
                <a:ln>
                  <a:noFill/>
                </a:ln>
                <a:solidFill>
                  <a:srgbClr val="F4002D"/>
                </a:solidFill>
                <a:effectLst/>
                <a:uLnTx/>
                <a:uFillTx/>
                <a:latin typeface="Lato" panose="020F0502020204030203" pitchFamily="34" charset="0"/>
                <a:ea typeface="+mn-ea"/>
                <a:cs typeface="+mn-cs"/>
              </a:rPr>
              <a:t>https://</a:t>
            </a:r>
            <a:r>
              <a:rPr kumimoji="0" lang="en-US" sz="1100" b="0" i="0" u="none" strike="noStrike" kern="1200" cap="none" spc="0" normalizeH="0" baseline="0" noProof="0" dirty="0" err="1">
                <a:ln>
                  <a:noFill/>
                </a:ln>
                <a:solidFill>
                  <a:srgbClr val="F4002D"/>
                </a:solidFill>
                <a:effectLst/>
                <a:uLnTx/>
                <a:uFillTx/>
                <a:latin typeface="Lato" panose="020F0502020204030203" pitchFamily="34" charset="0"/>
                <a:ea typeface="+mn-ea"/>
                <a:cs typeface="+mn-cs"/>
              </a:rPr>
              <a:t>doi.org</a:t>
            </a:r>
            <a:r>
              <a:rPr kumimoji="0" lang="en-US" sz="1100" b="0" i="0" u="none" strike="noStrike" kern="1200" cap="none" spc="0" normalizeH="0" baseline="0" noProof="0" dirty="0">
                <a:ln>
                  <a:noFill/>
                </a:ln>
                <a:solidFill>
                  <a:srgbClr val="F4002D"/>
                </a:solidFill>
                <a:effectLst/>
                <a:uLnTx/>
                <a:uFillTx/>
                <a:latin typeface="Lato" panose="020F0502020204030203" pitchFamily="34" charset="0"/>
                <a:ea typeface="+mn-ea"/>
                <a:cs typeface="+mn-cs"/>
              </a:rPr>
              <a:t>/10.1002/jia2.26237 </a:t>
            </a: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1017802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CEC57-4A50-3B3C-5088-304EEE4468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190" y="1665288"/>
            <a:ext cx="10899648" cy="4563671"/>
          </a:xfrm>
          <a:prstGeom prst="rect">
            <a:avLst/>
          </a:prstGeom>
        </p:spPr>
      </p:pic>
      <p:sp>
        <p:nvSpPr>
          <p:cNvPr id="4" name="Title 1">
            <a:extLst>
              <a:ext uri="{FF2B5EF4-FFF2-40B4-BE49-F238E27FC236}">
                <a16:creationId xmlns:a16="http://schemas.microsoft.com/office/drawing/2014/main" id="{2C717A8E-82F1-DA83-A6E2-CCC820222D47}"/>
              </a:ext>
            </a:extLst>
          </p:cNvPr>
          <p:cNvSpPr txBox="1">
            <a:spLocks/>
          </p:cNvSpPr>
          <p:nvPr/>
        </p:nvSpPr>
        <p:spPr>
          <a:xfrm>
            <a:off x="428461" y="847593"/>
            <a:ext cx="9342555" cy="665989"/>
          </a:xfrm>
          <a:prstGeom prst="rect">
            <a:avLst/>
          </a:prstGeom>
          <a:solidFill>
            <a:srgbClr val="0066CC"/>
          </a:solidFill>
          <a:ln>
            <a:noFill/>
          </a:ln>
        </p:spPr>
        <p:txBody>
          <a:bodyPr spcFirstLastPara="1" wrap="square" lIns="69119" tIns="69119" rIns="69119" bIns="69119" anchor="b" anchorCtr="0">
            <a:normAutofit fontScale="7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8" rtl="0" eaLnBrk="1" fontAlgn="auto" latinLnBrk="0" hangingPunct="1">
              <a:lnSpc>
                <a:spcPct val="90000"/>
              </a:lnSpc>
              <a:spcBef>
                <a:spcPts val="751"/>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Cabin"/>
              </a:rPr>
              <a:t>PrEP Cascades by KP Group: KPIF Sept 2019 – March 2023</a:t>
            </a:r>
            <a:endPar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Cabin"/>
            </a:endParaRPr>
          </a:p>
        </p:txBody>
      </p:sp>
    </p:spTree>
    <p:extLst>
      <p:ext uri="{BB962C8B-B14F-4D97-AF65-F5344CB8AC3E}">
        <p14:creationId xmlns:p14="http://schemas.microsoft.com/office/powerpoint/2010/main" val="25420263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69.3"/>
</p:tagLst>
</file>

<file path=ppt/theme/_rels/theme12.xml.rels><?xml version="1.0" encoding="UTF-8" standalone="yes"?>
<Relationships xmlns="http://schemas.openxmlformats.org/package/2006/relationships"><Relationship Id="rId1" Type="http://schemas.openxmlformats.org/officeDocument/2006/relationships/image" Target="../media/image52.jpeg"/></Relationships>
</file>

<file path=ppt/theme/_rels/theme7.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IAS">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1" id="{B7122313-3836-DE43-A8CA-F94C7871EAAF}" vid="{EE3C61A2-369B-EA4A-A215-CFA9BD4571ED}"/>
    </a:ext>
  </a:extLst>
</a:theme>
</file>

<file path=ppt/theme/theme10.xml><?xml version="1.0" encoding="utf-8"?>
<a:theme xmlns:a="http://schemas.openxmlformats.org/drawingml/2006/main" name="11_Office Theme">
  <a:themeElements>
    <a:clrScheme name="2020 Reflective">
      <a:dk1>
        <a:sysClr val="windowText" lastClr="000000"/>
      </a:dk1>
      <a:lt1>
        <a:srgbClr val="FFFFFF"/>
      </a:lt1>
      <a:dk2>
        <a:srgbClr val="00A99A"/>
      </a:dk2>
      <a:lt2>
        <a:srgbClr val="B8E1DD"/>
      </a:lt2>
      <a:accent1>
        <a:srgbClr val="70C8BE"/>
      </a:accent1>
      <a:accent2>
        <a:srgbClr val="E07E55"/>
      </a:accent2>
      <a:accent3>
        <a:srgbClr val="CDC884"/>
      </a:accent3>
      <a:accent4>
        <a:srgbClr val="B6AEA7"/>
      </a:accent4>
      <a:accent5>
        <a:srgbClr val="63CDF6"/>
      </a:accent5>
      <a:accent6>
        <a:srgbClr val="F26B73"/>
      </a:accent6>
      <a:hlink>
        <a:srgbClr val="0066FF"/>
      </a:hlink>
      <a:folHlink>
        <a:srgbClr val="08BC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erence &amp; Retention support" id="{A642CAA1-A3AA-A94C-9AEE-F327CFC73389}" vid="{BB6A91B5-688C-F84B-875C-0383773476FC}"/>
    </a:ext>
  </a:extLst>
</a:theme>
</file>

<file path=ppt/theme/theme1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Zambia Theme">
  <a:themeElements>
    <a:clrScheme name="Zambian sidebar with fla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Zambian sidebar with fl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Zambian sidebar with fla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Zambian sidebar with fla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Zambian sidebar with fla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Zambian sidebar with fla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Zambian sidebar with fla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Zambian sidebar with fla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Zambian sidebar with fla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Zambian sidebar with fla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Zambian sidebar with fla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Zambian sidebar with fla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Zambian sidebar with fla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Zambian sidebar with fla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ule OI.01_Intro and Prevention [Compatibility Mode]" id="{56C8F41D-D1BC-4539-98C6-003B21D40B0F}" vid="{46ACD077-CD93-462D-A8F9-CA8109F8F39A}"/>
    </a:ext>
  </a:extLst>
</a:theme>
</file>

<file path=ppt/theme/theme15.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4.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DS-2024-Speaker-Oral-Abstract-template_Verdana.pptx" id="{D9B97BF0-DB50-F745-BF0F-0D1A065B25FE}" vid="{B43CC7F5-5CDE-164C-97FD-C0B942123F8A}"/>
    </a:ext>
  </a:extLst>
</a:theme>
</file>

<file path=ppt/theme/theme5.xml><?xml version="1.0" encoding="utf-8"?>
<a:theme xmlns:a="http://schemas.openxmlformats.org/drawingml/2006/main" name="1_CIDRZ">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DRZ" id="{1D974D49-889B-47F0-B576-5DF1C73DED08}" vid="{A69D9427-B73A-441C-B5DF-59A8F2FBE251}"/>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8.xml><?xml version="1.0" encoding="utf-8"?>
<a:theme xmlns:a="http://schemas.openxmlformats.org/drawingml/2006/main" name="1_IAS">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1" id="{B7122313-3836-DE43-A8CA-F94C7871EAAF}" vid="{EE3C61A2-369B-EA4A-A215-CFA9BD4571ED}"/>
    </a:ext>
  </a:extLst>
</a:theme>
</file>

<file path=ppt/theme/theme9.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4EDCEEC58F924B8688429696C030D2" ma:contentTypeVersion="18" ma:contentTypeDescription="Create a new document." ma:contentTypeScope="" ma:versionID="c313b5a2d9d0a5fb5c195b7077a8f658">
  <xsd:schema xmlns:xsd="http://www.w3.org/2001/XMLSchema" xmlns:xs="http://www.w3.org/2001/XMLSchema" xmlns:p="http://schemas.microsoft.com/office/2006/metadata/properties" xmlns:ns2="e236f8d0-c4c0-4f47-ae05-f87aea30adc7" xmlns:ns3="73ce610f-b889-47d4-8ab5-c38f623799c9" targetNamespace="http://schemas.microsoft.com/office/2006/metadata/properties" ma:root="true" ma:fieldsID="1798fda60419dc9fe449ed5f00b07b3d" ns2:_="" ns3:_="">
    <xsd:import namespace="e236f8d0-c4c0-4f47-ae05-f87aea30adc7"/>
    <xsd:import namespace="73ce610f-b889-47d4-8ab5-c38f623799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6f8d0-c4c0-4f47-ae05-f87aea30a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ce610f-b889-47d4-8ab5-c38f62379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0bfebf-baa6-4c8c-8536-352a9d7474a2}" ma:internalName="TaxCatchAll" ma:showField="CatchAllData" ma:web="73ce610f-b889-47d4-8ab5-c38f62379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3ce610f-b889-47d4-8ab5-c38f623799c9" xsi:nil="true"/>
    <lcf76f155ced4ddcb4097134ff3c332f xmlns="e236f8d0-c4c0-4f47-ae05-f87aea30adc7">
      <Terms xmlns="http://schemas.microsoft.com/office/infopath/2007/PartnerControls"/>
    </lcf76f155ced4ddcb4097134ff3c332f>
    <SharedWithUsers xmlns="73ce610f-b889-47d4-8ab5-c38f623799c9">
      <UserInfo>
        <DisplayName/>
        <AccountId xsi:nil="true"/>
        <AccountType/>
      </UserInfo>
    </SharedWithUsers>
  </documentManagement>
</p:properties>
</file>

<file path=customXml/itemProps1.xml><?xml version="1.0" encoding="utf-8"?>
<ds:datastoreItem xmlns:ds="http://schemas.openxmlformats.org/officeDocument/2006/customXml" ds:itemID="{3B18B9A9-589C-4AB1-A77F-C0696A20FDEA}">
  <ds:schemaRefs>
    <ds:schemaRef ds:uri="http://schemas.microsoft.com/sharepoint/v3/contenttype/forms"/>
  </ds:schemaRefs>
</ds:datastoreItem>
</file>

<file path=customXml/itemProps2.xml><?xml version="1.0" encoding="utf-8"?>
<ds:datastoreItem xmlns:ds="http://schemas.openxmlformats.org/officeDocument/2006/customXml" ds:itemID="{A95F30E6-E72C-4E91-BB35-5B458FDE7CDD}"/>
</file>

<file path=customXml/itemProps3.xml><?xml version="1.0" encoding="utf-8"?>
<ds:datastoreItem xmlns:ds="http://schemas.openxmlformats.org/officeDocument/2006/customXml" ds:itemID="{2A06F776-15E1-4608-A05B-E8CEEC2417C7}">
  <ds:schemaRefs>
    <ds:schemaRef ds:uri="http://schemas.microsoft.com/office/2006/metadata/properties"/>
    <ds:schemaRef ds:uri="http://purl.org/dc/dcmitype/"/>
    <ds:schemaRef ds:uri="http://www.w3.org/XML/1998/namespace"/>
    <ds:schemaRef ds:uri="250929fa-9806-4449-af20-7947085fa170"/>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3d3018a3-4faf-4e6b-8b26-f4217bce7ffb"/>
  </ds:schemaRefs>
</ds:datastoreItem>
</file>

<file path=docProps/app.xml><?xml version="1.0" encoding="utf-8"?>
<Properties xmlns="http://schemas.openxmlformats.org/officeDocument/2006/extended-properties" xmlns:vt="http://schemas.openxmlformats.org/officeDocument/2006/docPropsVTypes">
  <Template>2. IAS_PowerPoint_Template_Verdana</Template>
  <TotalTime>1364</TotalTime>
  <Words>27062</Words>
  <Application>Microsoft Office PowerPoint</Application>
  <PresentationFormat>Widescreen</PresentationFormat>
  <Paragraphs>2864</Paragraphs>
  <Slides>278</Slides>
  <Notes>155</Notes>
  <HiddenSlides>0</HiddenSlides>
  <MMClips>3</MMClips>
  <ScaleCrop>false</ScaleCrop>
  <HeadingPairs>
    <vt:vector size="6" baseType="variant">
      <vt:variant>
        <vt:lpstr>Fonts Used</vt:lpstr>
      </vt:variant>
      <vt:variant>
        <vt:i4>53</vt:i4>
      </vt:variant>
      <vt:variant>
        <vt:lpstr>Theme</vt:lpstr>
      </vt:variant>
      <vt:variant>
        <vt:i4>14</vt:i4>
      </vt:variant>
      <vt:variant>
        <vt:lpstr>Slide Titles</vt:lpstr>
      </vt:variant>
      <vt:variant>
        <vt:i4>278</vt:i4>
      </vt:variant>
    </vt:vector>
  </HeadingPairs>
  <TitlesOfParts>
    <vt:vector size="345" baseType="lpstr">
      <vt:lpstr>Aptos</vt:lpstr>
      <vt:lpstr>Aptos Display</vt:lpstr>
      <vt:lpstr>Arial</vt:lpstr>
      <vt:lpstr>Arial,Sans-Serif</vt:lpstr>
      <vt:lpstr>Avenir</vt:lpstr>
      <vt:lpstr>Berlin Sans FB</vt:lpstr>
      <vt:lpstr>Cabin</vt:lpstr>
      <vt:lpstr>Cablri</vt:lpstr>
      <vt:lpstr>Calibri</vt:lpstr>
      <vt:lpstr>Calibri Light</vt:lpstr>
      <vt:lpstr>Century Gothic</vt:lpstr>
      <vt:lpstr>Corben</vt:lpstr>
      <vt:lpstr>Courier New</vt:lpstr>
      <vt:lpstr>Ebrima</vt:lpstr>
      <vt:lpstr>Franklin Gothic Book</vt:lpstr>
      <vt:lpstr>Gill Sans</vt:lpstr>
      <vt:lpstr>Gill Sans MT</vt:lpstr>
      <vt:lpstr>Google Sans</vt:lpstr>
      <vt:lpstr>Helvetica</vt:lpstr>
      <vt:lpstr>HG明朝B</vt:lpstr>
      <vt:lpstr>IAS Ribbon Sans Bold</vt:lpstr>
      <vt:lpstr>IAS Ribbon Sans Light</vt:lpstr>
      <vt:lpstr>IAS Ribbon Sans Regular</vt:lpstr>
      <vt:lpstr>Inter</vt:lpstr>
      <vt:lpstr>Lato</vt:lpstr>
      <vt:lpstr>Lato Light</vt:lpstr>
      <vt:lpstr>Montserrat</vt:lpstr>
      <vt:lpstr>Montserrat ExtraBold</vt:lpstr>
      <vt:lpstr>Nobile</vt:lpstr>
      <vt:lpstr>Noto Sans Symbols</vt:lpstr>
      <vt:lpstr>NTR</vt:lpstr>
      <vt:lpstr>Nunito</vt:lpstr>
      <vt:lpstr>Ping LCG Light</vt:lpstr>
      <vt:lpstr>Poppins</vt:lpstr>
      <vt:lpstr>PT Serif</vt:lpstr>
      <vt:lpstr>Roboto</vt:lpstr>
      <vt:lpstr>Segoe Condensed</vt:lpstr>
      <vt:lpstr>Segoe UI</vt:lpstr>
      <vt:lpstr>Source Sans Pro</vt:lpstr>
      <vt:lpstr>SourceSansPro</vt:lpstr>
      <vt:lpstr>STIXMath</vt:lpstr>
      <vt:lpstr>Symbol</vt:lpstr>
      <vt:lpstr>system</vt:lpstr>
      <vt:lpstr>Tahoma</vt:lpstr>
      <vt:lpstr>Times New Roman</vt:lpstr>
      <vt:lpstr>Trebuchet MS</vt:lpstr>
      <vt:lpstr>Tw Cen MT</vt:lpstr>
      <vt:lpstr>Verdana</vt:lpstr>
      <vt:lpstr>Verdana Bold</vt:lpstr>
      <vt:lpstr>WarnockPro</vt:lpstr>
      <vt:lpstr>-webkit-standard</vt:lpstr>
      <vt:lpstr>Wingdings</vt:lpstr>
      <vt:lpstr>Wingdings 3</vt:lpstr>
      <vt:lpstr>IAS</vt:lpstr>
      <vt:lpstr>Droplet</vt:lpstr>
      <vt:lpstr>Office Theme</vt:lpstr>
      <vt:lpstr>IAS2023</vt:lpstr>
      <vt:lpstr>1_CIDRZ</vt:lpstr>
      <vt:lpstr>Simple Light</vt:lpstr>
      <vt:lpstr>1_Widescreen Presentation</vt:lpstr>
      <vt:lpstr>1_IAS</vt:lpstr>
      <vt:lpstr>1_Office Theme</vt:lpstr>
      <vt:lpstr>11_Office Theme</vt:lpstr>
      <vt:lpstr>8_Office Theme</vt:lpstr>
      <vt:lpstr>Ion</vt:lpstr>
      <vt:lpstr>2_Office Theme</vt:lpstr>
      <vt:lpstr>1_Zambia Theme</vt:lpstr>
      <vt:lpstr> Session slidedecks Person-Centred Care Advocacy Academy 25-28 November 2024, Lusaka </vt:lpstr>
      <vt:lpstr>Today’s programme (Tuesday 26 Nov)</vt:lpstr>
      <vt:lpstr>Session 1 – Setting your goals for the academy</vt:lpstr>
      <vt:lpstr>Session 2 – Foundations needed for Person-Centred Care</vt:lpstr>
      <vt:lpstr>Definitions and key terminology of person-centred care</vt:lpstr>
      <vt:lpstr>Question:  What does person-centred care mean to you?  </vt:lpstr>
      <vt:lpstr>PowerPoint Presentation</vt:lpstr>
      <vt:lpstr>Universal definition</vt:lpstr>
      <vt:lpstr>PowerPoint Presentation</vt:lpstr>
      <vt:lpstr>Person-centred care within the HIV response means:</vt:lpstr>
      <vt:lpstr>The Power of Language  </vt:lpstr>
      <vt:lpstr>Why language matters?</vt:lpstr>
      <vt:lpstr>Language Checklist </vt:lpstr>
      <vt:lpstr>Person-first language</vt:lpstr>
      <vt:lpstr>The words we use matter in the response to HIV</vt:lpstr>
      <vt:lpstr>How can we rewrite these using person-first language?</vt:lpstr>
      <vt:lpstr>Is it person-centred care or people-centred care? Both are correct!</vt:lpstr>
      <vt:lpstr>Some more PCC terms</vt:lpstr>
      <vt:lpstr>The foundations for “good” communications</vt:lpstr>
      <vt:lpstr>Outline of Presentation</vt:lpstr>
      <vt:lpstr>Definition of Communication</vt:lpstr>
      <vt:lpstr>Objectives of Communication</vt:lpstr>
      <vt:lpstr>Types of Communication</vt:lpstr>
      <vt:lpstr>Principles of Good Communication</vt:lpstr>
      <vt:lpstr>Rapport Building </vt:lpstr>
      <vt:lpstr>Techniques for Building Rapport  </vt:lpstr>
      <vt:lpstr>Activity 1: Affirming Each Other</vt:lpstr>
      <vt:lpstr>Active Listening </vt:lpstr>
      <vt:lpstr>Key Elements of an Active Listener </vt:lpstr>
      <vt:lpstr>Activity 2: Active Listening </vt:lpstr>
      <vt:lpstr>Asking Good Questions</vt:lpstr>
      <vt:lpstr>PowerPoint Presentation</vt:lpstr>
      <vt:lpstr>Giving Good Information</vt:lpstr>
      <vt:lpstr>Good Communication In Action</vt:lpstr>
      <vt:lpstr>Reflections on session 2 – page 12</vt:lpstr>
      <vt:lpstr>Session 3 – The core elements of PCC</vt:lpstr>
      <vt:lpstr>The HIV Prevention Choice  Manifesto For Women and  Girls In Africa</vt:lpstr>
      <vt:lpstr>Session 4 – Person-centred design discovery phase</vt:lpstr>
      <vt:lpstr>Introduction to person-centred design</vt:lpstr>
      <vt:lpstr>What does it mean to be a human-centred designer? </vt:lpstr>
      <vt:lpstr>HCD processes overview</vt:lpstr>
      <vt:lpstr>Empathize: journey mapping</vt:lpstr>
      <vt:lpstr>Group activity</vt:lpstr>
      <vt:lpstr>PowerPoint Presentation</vt:lpstr>
      <vt:lpstr>Timing</vt:lpstr>
      <vt:lpstr>Group check-in</vt:lpstr>
      <vt:lpstr>Let’s RECAP together</vt:lpstr>
      <vt:lpstr>Today’s programme (Wed 27 Nov)</vt:lpstr>
      <vt:lpstr>Overview of CIDRZ-led PCC initiatives and site visit locations </vt:lpstr>
      <vt:lpstr>Retention in care: a global challenge for HIV programs</vt:lpstr>
      <vt:lpstr>PowerPoint Presentation</vt:lpstr>
      <vt:lpstr>What would it take to return to clinic? (N=603)</vt:lpstr>
      <vt:lpstr>Definition of Person-Centered Care (PCC) </vt:lpstr>
      <vt:lpstr>Person-Centred Care Trial</vt:lpstr>
      <vt:lpstr>Beyond PCC Trial: Strengthening  Quality Improvement through  Person- Centred Care Approaches. (SQI-PCC)</vt:lpstr>
      <vt:lpstr>SQI-PCC Project Goals </vt:lpstr>
      <vt:lpstr>Study Methods </vt:lpstr>
      <vt:lpstr> Study Results </vt:lpstr>
      <vt:lpstr>Facilitators for PCC Integration </vt:lpstr>
      <vt:lpstr>Barriers  for PCC Integration </vt:lpstr>
      <vt:lpstr>Opportunities for PCC integration </vt:lpstr>
      <vt:lpstr>PowerPoint Presentation</vt:lpstr>
      <vt:lpstr>Site Visit Plan – PCC Advocacy Academy</vt:lpstr>
      <vt:lpstr>Proposed Agenda - Site Visit</vt:lpstr>
      <vt:lpstr>Session 5 – PCC implementation in  real-world contexts </vt:lpstr>
      <vt:lpstr>Person-Centred Care Community Perspective</vt:lpstr>
      <vt:lpstr>Person-Centred Care : RoC</vt:lpstr>
      <vt:lpstr>What do Recipients of Care expect </vt:lpstr>
      <vt:lpstr>Community ART Access Points as a Person-Centred Care model</vt:lpstr>
      <vt:lpstr>Community ART Access Point as a Person-Centred Care model</vt:lpstr>
      <vt:lpstr>CAAPs as PCC</vt:lpstr>
      <vt:lpstr>Value of Community Engagement in Improving Person Centred Services </vt:lpstr>
      <vt:lpstr>Person Centred Services  By With For RoCs </vt:lpstr>
      <vt:lpstr>PowerPoint Presentation</vt:lpstr>
      <vt:lpstr>PowerPoint Presentation</vt:lpstr>
      <vt:lpstr>PowerPoint Presentation</vt:lpstr>
      <vt:lpstr>Client-Provider Communication</vt:lpstr>
      <vt:lpstr>Introduction-The Context</vt:lpstr>
      <vt:lpstr>How do we assess communication behaviors?</vt:lpstr>
      <vt:lpstr>How do PLWH conceptualize PCC?</vt:lpstr>
      <vt:lpstr>What do providers expect in PCC ?</vt:lpstr>
      <vt:lpstr>How do providers view the role of PLWH?</vt:lpstr>
      <vt:lpstr>Higher provider-patient communication= greater satisfaction</vt:lpstr>
      <vt:lpstr>Continuity of care is essential</vt:lpstr>
      <vt:lpstr>Addressing a combination of PPC barriers</vt:lpstr>
      <vt:lpstr>PCC implementations considerations</vt:lpstr>
      <vt:lpstr>Conclusion</vt:lpstr>
      <vt:lpstr>Asante Sana</vt:lpstr>
      <vt:lpstr>References  </vt:lpstr>
      <vt:lpstr>Programme Science in Action: Lessons from HIV Prevention Programming in Lusaka, Zambia</vt:lpstr>
      <vt:lpstr>Presentation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Using a participant-centred              approach during invasive          research procedures in                   adolescents living with HIV  </vt:lpstr>
      <vt:lpstr>  Study Overview</vt:lpstr>
      <vt:lpstr>    Participant Centred Approach</vt:lpstr>
      <vt:lpstr>  Community Engagement</vt:lpstr>
      <vt:lpstr> Planned Visits for HIV Assessments   </vt:lpstr>
      <vt:lpstr>PowerPoint Presentation</vt:lpstr>
      <vt:lpstr>PowerPoint Presentation</vt:lpstr>
      <vt:lpstr>PowerPoint Presentation</vt:lpstr>
      <vt:lpstr>PowerPoint Presentation</vt:lpstr>
      <vt:lpstr>PowerPoint Presentation</vt:lpstr>
      <vt:lpstr>   Key Findings  </vt:lpstr>
      <vt:lpstr>JSI Person-Centered Care Assessment Tool:  Zambia Experience</vt:lpstr>
      <vt:lpstr>PCC-AT for HIV and Integrated HIV Settings</vt:lpstr>
      <vt:lpstr>Tool Development Journey</vt:lpstr>
      <vt:lpstr>Framework for PCC in HIV and Integrated HIV Settings</vt:lpstr>
      <vt:lpstr>Example PCC-AT Standard, PE, and Responses  </vt:lpstr>
      <vt:lpstr>PCC-AT Scoring </vt:lpstr>
      <vt:lpstr>Translation to Action</vt:lpstr>
      <vt:lpstr>PCC-AT Implementation in Zambia</vt:lpstr>
      <vt:lpstr>PCC Scores</vt:lpstr>
      <vt:lpstr>Results</vt:lpstr>
      <vt:lpstr>Correlation analysis: PCC-AT scores vs. HIV outcome indicators</vt:lpstr>
      <vt:lpstr>Conclusions</vt:lpstr>
      <vt:lpstr>Publications  </vt:lpstr>
      <vt:lpstr>Thank You</vt:lpstr>
      <vt:lpstr>Session 6 – There is no health without mental health</vt:lpstr>
      <vt:lpstr>          Person-Centred Care Advocacy Academy 2024  </vt:lpstr>
      <vt:lpstr>Being a healthcare worker</vt:lpstr>
      <vt:lpstr>What are the goals of HIV care in Zambia?</vt:lpstr>
      <vt:lpstr>Challenges faced by healthcare workers</vt:lpstr>
      <vt:lpstr>PowerPoint Presentation</vt:lpstr>
      <vt:lpstr>Reactions under stress, in the words of a colleague:</vt:lpstr>
      <vt:lpstr>PowerPoint Presentation</vt:lpstr>
      <vt:lpstr>Stress: What is stress? </vt:lpstr>
      <vt:lpstr>The Stress Curve </vt:lpstr>
      <vt:lpstr>Managing Stress: What can we do? </vt:lpstr>
      <vt:lpstr>    Exercise 1: Step 1  Write one line per post-it for situations that have stressed you at work  You are allowed to use up to 3 post-its.  Stick the post-its on the left-hand side of the flip charts posted on the wall</vt:lpstr>
      <vt:lpstr>Exercise 1: Step 2  Read over the situations and put a blank post-it against each situation that you have experienced </vt:lpstr>
      <vt:lpstr>      Exercise 1: Step 3 Practical solutions to these stressful situations  At each table, discuss as per the guidance from the facilitators  </vt:lpstr>
      <vt:lpstr>Learning Point – Stress</vt:lpstr>
      <vt:lpstr>Somethings we can do to cope as individuals: </vt:lpstr>
      <vt:lpstr>Somethings we can do to cope as individuals (Continued): </vt:lpstr>
      <vt:lpstr>Somethings we can do to cope on the job:</vt:lpstr>
      <vt:lpstr>What could colleagues and the workplace do to PREVENT stress or IMPROVE the scenario outcome? </vt:lpstr>
      <vt:lpstr>Some things we can do to cope on the job:  Changing the relationship dynamic with the clients</vt:lpstr>
      <vt:lpstr>Discretionary power</vt:lpstr>
      <vt:lpstr>Another method to manage stress...</vt:lpstr>
      <vt:lpstr>PowerPoint Presentation</vt:lpstr>
      <vt:lpstr>What is Psychological First Aid </vt:lpstr>
      <vt:lpstr>Psychological First Aid </vt:lpstr>
      <vt:lpstr>Seven Components of Psychological First Aid</vt:lpstr>
      <vt:lpstr>Psychological First Aid is NOT..........</vt:lpstr>
      <vt:lpstr>Psychological First Aid is NOT</vt:lpstr>
      <vt:lpstr>Who may benefit from PFA?</vt:lpstr>
      <vt:lpstr>When &amp; where should PFA be provided?</vt:lpstr>
      <vt:lpstr>What things might people who have  undergone a crisis need?</vt:lpstr>
      <vt:lpstr>  How to provide PFA: 3 Main Principles</vt:lpstr>
      <vt:lpstr>  How to provide PFA: 3 Main Principles</vt:lpstr>
      <vt:lpstr>  How to provide PFA: 3 Main Principles</vt:lpstr>
      <vt:lpstr>Psychological First AID Examples</vt:lpstr>
      <vt:lpstr>When Using PFA, Remember....</vt:lpstr>
      <vt:lpstr> PFA, Do’s and Don’ts </vt:lpstr>
      <vt:lpstr>The Serenity Prayer </vt:lpstr>
      <vt:lpstr>Conclusion</vt:lpstr>
      <vt:lpstr>Most importantly…</vt:lpstr>
      <vt:lpstr>Let’s RECAP together</vt:lpstr>
      <vt:lpstr>Today’s programme (Thur 28 Nov)</vt:lpstr>
      <vt:lpstr>Global Person-Centred HIV Care normative guidance</vt:lpstr>
      <vt:lpstr>PowerPoint Presentation</vt:lpstr>
      <vt:lpstr>Domains of HIV Person-Centred Care </vt:lpstr>
      <vt:lpstr>PowerPoint Presentation</vt:lpstr>
      <vt:lpstr>2021 Consolidated Guidelines on HIV Prevention, Testing, Treatment, Service Delivery and Monitoring </vt:lpstr>
      <vt:lpstr>What WHO says about People-Centred Care for PLHIV?  </vt:lpstr>
      <vt:lpstr>What is Person-Centered Care under UHC?</vt:lpstr>
      <vt:lpstr>WHO Consolidated HIV Guidelines - Good practise statements supporting PCC</vt:lpstr>
      <vt:lpstr>WHO Consolidated HIV Guidelines – Service Delivery Recommendations</vt:lpstr>
      <vt:lpstr>A means to person centred care and sustainability  Two key domains - health services and health systems (i.e. governance, financing, supply chain, human resources, laboratory, health information system etc.)  Service integration requires at least a partially functioning integrated system  Role of community and multi-sectoral action fundamental to demand generation for integrated services. </vt:lpstr>
      <vt:lpstr>PowerPoint Presentation</vt:lpstr>
      <vt:lpstr>Integration of NCDs into HIV service packages   technical brief, 2023 (Global NCD programme, WHO HQ)</vt:lpstr>
      <vt:lpstr>PowerPoint Presentation</vt:lpstr>
      <vt:lpstr>Examples of integration of non-communicable diseases policy adoption</vt:lpstr>
      <vt:lpstr>WHO Service Delivery Integration of Mental Health</vt:lpstr>
      <vt:lpstr>PowerPoint Presentation</vt:lpstr>
      <vt:lpstr>WHO Technical Brief on Quality of HIV Care  (2019) </vt:lpstr>
      <vt:lpstr>PowerPoint Presentation</vt:lpstr>
      <vt:lpstr>CONSOLIDATED GUIDELINES ON HIV PREVENTION, TESTING, TREATMENT, SERVICE DELIVERY AND MONITORING</vt:lpstr>
      <vt:lpstr>Vietnam Country example: Community Monitoring and Advisory Boards for Improved HIV Care</vt:lpstr>
      <vt:lpstr>PowerPoint Presentation</vt:lpstr>
      <vt:lpstr>Research findings on Reasons for Disengagement </vt:lpstr>
      <vt:lpstr>PEOPLE AT THE CENTER:  The combination of interventions to support adherence, retention, DSD and re-engagement will depend on the context, clinical characteristics, specific needs and preferences of the user.</vt:lpstr>
      <vt:lpstr>People at the center: Combination of adherence, retention, DSD and re-engagement support interventions will depend on context, clinical characteristics, specific client’s needs and preferences</vt:lpstr>
      <vt:lpstr>PowerPoint Presentation</vt:lpstr>
      <vt:lpstr>South Africa Country Example: Coach Mpilo: A Transformative Initiative</vt:lpstr>
      <vt:lpstr>PowerPoint Presentation</vt:lpstr>
      <vt:lpstr>Person-centred HIV Care and Integration are key to sustainability</vt:lpstr>
      <vt:lpstr>Conclusions </vt:lpstr>
      <vt:lpstr>PowerPoint Presentation</vt:lpstr>
      <vt:lpstr>Report back  Client journey mapping</vt:lpstr>
      <vt:lpstr>PowerPoint Presentation</vt:lpstr>
      <vt:lpstr>Ensuring quality health care by reducing HIV-related stigma and discrimination  </vt:lpstr>
      <vt:lpstr>Stigma and discrimination remain major barriers to uptake of and access to HIV health services</vt:lpstr>
      <vt:lpstr>PowerPoint Presentation</vt:lpstr>
      <vt:lpstr>WHO Guiding Documents (healthcare setting)</vt:lpstr>
      <vt:lpstr>PowerPoint Presentation</vt:lpstr>
      <vt:lpstr>PowerPoint Presentation</vt:lpstr>
      <vt:lpstr>Ensuring quality health care by reducing HIV-related stigma and discrimination  </vt:lpstr>
      <vt:lpstr>Primary health care and quality lens</vt:lpstr>
      <vt:lpstr>Health Stigma and Discrimination Framework</vt:lpstr>
      <vt:lpstr>Three priority areas for achieving quality, stigma-free health care</vt:lpstr>
      <vt:lpstr>Priority 1 | Ensure that people are at the centre of processes and that approaches are framed around enabling a high quality of life  </vt:lpstr>
      <vt:lpstr>Priority 2 | Build stigma reduction into facility-based quality improvement approaches to improve quality of health care services  </vt:lpstr>
      <vt:lpstr>Priority 3 | Ensure that approaches to reducing stigma engage structures and systems  </vt:lpstr>
      <vt:lpstr>Good practice examples in addressing HIV-related stigma and discrimination in health care settings</vt:lpstr>
      <vt:lpstr>Integrating opioid agonist maintenance therapy (OAMT) into primary care settings in Ukraine </vt:lpstr>
      <vt:lpstr>The PRISM Ghana-adapted Total Facility Approach for stigma reduction in health facilities </vt:lpstr>
      <vt:lpstr>Enhancing human-rights affirming and non-discriminatory polices between professional medical associations: (Lebanon)</vt:lpstr>
      <vt:lpstr>Scale up national policy to integrate stigma and discrimination reduction in the HIV response. (Thailand)</vt:lpstr>
      <vt:lpstr>Supporting stigma-free services for health care workers living with HIV (Zambia)  </vt:lpstr>
      <vt:lpstr>Health workers helping communities disseminate information about viral suppression and U=U to reduce stigma and discrimination towards people living with HIV  (Cambodia)</vt:lpstr>
      <vt:lpstr>Planning with communities: Designing non-discriminatory, rights-based,  youth-friendly PrEP services for adolescents  (Brazil)</vt:lpstr>
      <vt:lpstr>PowerPoint Presentation</vt:lpstr>
      <vt:lpstr>PowerPoint Presentation</vt:lpstr>
      <vt:lpstr>Acknowledgements </vt:lpstr>
      <vt:lpstr>Thank You </vt:lpstr>
      <vt:lpstr>How to test your hypotheses and design informed interventions</vt:lpstr>
      <vt:lpstr>The PLHIV Stigma  Index 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8 – Person-centred design in action </vt:lpstr>
      <vt:lpstr>Person-centred design in action</vt:lpstr>
      <vt:lpstr>Operationalization of  person-centred care principles </vt:lpstr>
      <vt:lpstr>Method in action</vt:lpstr>
      <vt:lpstr>Rapid prototyping</vt:lpstr>
      <vt:lpstr>How might we questions?</vt:lpstr>
      <vt:lpstr>Storyboarding: poster/brochure</vt:lpstr>
      <vt:lpstr>Group activity</vt:lpstr>
      <vt:lpstr>PowerPoint Presentation</vt:lpstr>
      <vt:lpstr>Policy advocacy</vt:lpstr>
      <vt:lpstr>Policy makers and decision making </vt:lpstr>
      <vt:lpstr>How does policy change happen?</vt:lpstr>
      <vt:lpstr>Policy cycle</vt:lpstr>
      <vt:lpstr>How to Plan and Implement Policy Advocacy </vt:lpstr>
      <vt:lpstr>How to advance policy change?</vt:lpstr>
      <vt:lpstr>Advocacy strategies </vt:lpstr>
      <vt:lpstr>PowerPoint Presentation</vt:lpstr>
      <vt:lpstr>Equity Principles for Comprehensive Policy  Advocacy  </vt:lpstr>
      <vt:lpstr>Do’s and Don’ts</vt:lpstr>
      <vt:lpstr>PowerPoint Presentation</vt:lpstr>
      <vt:lpstr>Continuing our journey together</vt:lpstr>
      <vt:lpstr>PowerPoint Presentation</vt:lpstr>
      <vt:lpstr>Alumni network</vt:lpstr>
      <vt:lpstr>IAS+ courses</vt:lpstr>
      <vt:lpstr>IAS 2025</vt:lpstr>
      <vt:lpstr>What are JIAS Field Notes?</vt:lpstr>
      <vt:lpstr>Membership</vt:lpstr>
      <vt:lpstr>Membership prices</vt:lpstr>
      <vt:lpstr>PowerPoint Presentation</vt:lpstr>
      <vt:lpstr>Seed grant criteria</vt:lpstr>
      <vt:lpstr>Application form elements</vt:lpstr>
      <vt:lpstr>Tips for success</vt:lpstr>
      <vt:lpstr>Tips for success</vt:lpstr>
      <vt:lpstr>Follow up virtual learning events and technical support</vt:lpstr>
      <vt:lpstr>PowerPoint Presentation</vt:lpstr>
      <vt:lpstr>Final reflections and goal setting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Williams</dc:creator>
  <cp:lastModifiedBy>Emma Williams</cp:lastModifiedBy>
  <cp:revision>5</cp:revision>
  <dcterms:created xsi:type="dcterms:W3CDTF">2024-10-26T16:02:05Z</dcterms:created>
  <dcterms:modified xsi:type="dcterms:W3CDTF">2024-12-04T06:43:59Z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0x010100814EDCEEC58F924B8688429696C030D2</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