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comments/modernComment_12E_0.xml" ContentType="application/vnd.ms-powerpoint.comments+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comments/modernComment_15A_0.xml" ContentType="application/vnd.ms-powerpoint.comments+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23"/>
  </p:notesMasterIdLst>
  <p:handoutMasterIdLst>
    <p:handoutMasterId r:id="rId124"/>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Lst>
  <p:sldSz cx="12192000" cy="6858000"/>
  <p:notesSz cx="6858000" cy="9144000"/>
  <p:embeddedFontLst>
    <p:embeddedFont>
      <p:font typeface="Merriweather Sans" pitchFamily="2" charset="0"/>
      <p:regular r:id="rId125"/>
      <p:bold r:id="rId126"/>
      <p:italic r:id="rId127"/>
      <p:boldItalic r:id="rId128"/>
    </p:embeddedFont>
    <p:embeddedFont>
      <p:font typeface="Roboto" panose="02000000000000000000" pitchFamily="2" charset="0"/>
      <p:regular r:id="rId129"/>
      <p:bold r:id="rId130"/>
      <p:italic r:id="rId131"/>
      <p:boldItalic r:id="rId132"/>
    </p:embeddedFont>
    <p:embeddedFont>
      <p:font typeface="Times" panose="02020603050405020304" pitchFamily="18" charset="0"/>
      <p:regular r:id="rId133"/>
      <p:bold r:id="rId134"/>
      <p:italic r:id="rId135"/>
      <p:boldItalic r:id="rId136"/>
    </p:embeddedFont>
    <p:embeddedFont>
      <p:font typeface="Verdana" panose="020B0604030504040204" pitchFamily="34" charset="0"/>
      <p:regular r:id="rId137"/>
      <p:bold r:id="rId138"/>
      <p:italic r:id="rId139"/>
      <p:boldItalic r:id="rId140"/>
    </p:embeddedFont>
  </p:embeddedFontLst>
  <p:custDataLst>
    <p:tags r:id="rId141"/>
  </p:custDataLst>
  <p:defaultTextStyle>
    <a:defPPr marR="0" lvl="0" algn="l" rtl="0">
      <a:lnSpc>
        <a:spcPct val="100000"/>
      </a:lnSpc>
      <a:spcBef>
        <a:spcPts val="0"/>
      </a:spcBef>
      <a:spcAft>
        <a:spcPts val="0"/>
      </a:spcAft>
      <a:defRPr lang="es-419"/>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733" userDrawn="1">
          <p15:clr>
            <a:srgbClr val="A4A3A4"/>
          </p15:clr>
        </p15:guide>
        <p15:guide id="2" orient="horz" pos="2160">
          <p15:clr>
            <a:srgbClr val="A4A3A4"/>
          </p15:clr>
        </p15:guide>
        <p15:guide id="3" orient="horz" pos="4113">
          <p15:clr>
            <a:srgbClr val="747775"/>
          </p15:clr>
        </p15:guide>
        <p15:guide id="4" pos="3931" userDrawn="1">
          <p15:clr>
            <a:srgbClr val="A4A3A4"/>
          </p15:clr>
        </p15:guide>
        <p15:guide id="5" pos="3840" userDrawn="1">
          <p15:clr>
            <a:srgbClr val="A4A3A4"/>
          </p15:clr>
        </p15:guide>
      </p15:sldGuideLst>
    </p:ext>
    <p:ext uri="{2D200454-40CA-4A62-9FC3-DE9A4176ACB9}">
      <p15:notesGuideLst xmlns:p15="http://schemas.microsoft.com/office/powerpoint/2012/main"/>
    </p:ext>
    <p:ext uri="GoogleSlidesCustomDataVersion2">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r:id="rId142" roundtripDataSignature="AMtx7mjhJDF4L9vPQbSOyMNY0EfXuOTWr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10BC51-442B-A9A4-5F74-8000D1D2174C}" name="Emilia Picazo" initials="EP" userId="44d3b9c28d243fba" providerId="Windows Live"/>
  <p188:author id="{60B44368-7E54-9254-0FFE-676A620EE0C3}" name="LNG" initials="LNG" userId="L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7FE625-329E-AD23-E732-9D358BCE0201}" v="5" dt="2025-10-23T12:17:46.168"/>
    <p1510:client id="{4596F329-F3AA-4FBD-A69F-43BF9C850D71}" v="2387" dt="2025-10-23T13:19:55.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8" autoAdjust="0"/>
    <p:restoredTop sz="86221" autoAdjust="0"/>
  </p:normalViewPr>
  <p:slideViewPr>
    <p:cSldViewPr snapToGrid="0">
      <p:cViewPr varScale="1">
        <p:scale>
          <a:sx n="94" d="100"/>
          <a:sy n="94" d="100"/>
        </p:scale>
        <p:origin x="96" y="372"/>
      </p:cViewPr>
      <p:guideLst>
        <p:guide pos="733"/>
        <p:guide orient="horz" pos="2160"/>
        <p:guide orient="horz" pos="4113"/>
        <p:guide pos="3931"/>
        <p:guide pos="384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p:cViewPr>
        <p:scale>
          <a:sx n="100" d="100"/>
          <a:sy n="100" d="100"/>
        </p:scale>
        <p:origin x="378" y="-50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4.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font" Target="fonts/font5.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6.fntdata"/><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1.fntdata"/><Relationship Id="rId141" Type="http://schemas.openxmlformats.org/officeDocument/2006/relationships/tags" Target="tags/tag1.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2.fntdata"/><Relationship Id="rId14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customschemas.google.com/relationships/presentationmetadata" Target="meta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8.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14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9.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44" Type="http://schemas.openxmlformats.org/officeDocument/2006/relationships/viewProps" Target="viewProps.xml"/></Relationships>
</file>

<file path=ppt/comments/modernComment_12E_0.xml><?xml version="1.0" encoding="utf-8"?>
<p188:cmLst xmlns:a="http://schemas.openxmlformats.org/drawingml/2006/main" xmlns:r="http://schemas.openxmlformats.org/officeDocument/2006/relationships" xmlns:p188="http://schemas.microsoft.com/office/powerpoint/2018/8/main">
  <p188:cm id="{AC83E06C-E059-4925-AF4A-7A975DCA379F}" authorId="{60B44368-7E54-9254-0FFE-676A620EE0C3}" created="2024-12-21T14:15:40.929">
    <pc:sldMkLst xmlns:pc="http://schemas.microsoft.com/office/powerpoint/2013/main/command">
      <pc:docMk/>
      <pc:sldMk cId="0" sldId="302"/>
    </pc:sldMkLst>
    <p188:txBody>
      <a:bodyPr/>
      <a:lstStyle/>
      <a:p>
        <a:r>
          <a:rPr lang="es-ES"/>
          <a:t>Link doesn’t work. Please check.
This index can be accessed, for instance, at https://www.med.upenn.edu/cbti/assets/user-content/documents/Insomnia%20Severity%20Index%20(ISI).pdf</a:t>
        </a:r>
      </a:p>
    </p188:txBody>
  </p188:cm>
</p188:cmLst>
</file>

<file path=ppt/comments/modernComment_15A_0.xml><?xml version="1.0" encoding="utf-8"?>
<p188:cmLst xmlns:a="http://schemas.openxmlformats.org/drawingml/2006/main" xmlns:r="http://schemas.openxmlformats.org/officeDocument/2006/relationships" xmlns:p188="http://schemas.microsoft.com/office/powerpoint/2018/8/main">
  <p188:cm id="{5B322320-DB9A-4C7A-97F7-98A46344B448}" authorId="{60B44368-7E54-9254-0FFE-676A620EE0C3}" created="2024-12-21T15:24:06.788">
    <pc:sldMkLst xmlns:pc="http://schemas.microsoft.com/office/powerpoint/2013/main/command">
      <pc:docMk/>
      <pc:sldMk cId="0" sldId="346"/>
    </pc:sldMkLst>
    <p188:txBody>
      <a:bodyPr/>
      <a:lstStyle/>
      <a:p>
        <a:r>
          <a:rPr lang="es-ES"/>
          <a:t>Please check. 
In English: physiatrist. Both in English and Spanish, this means a physician who specializes in physical medicine and rehabilitation.
Based on the context and according to Songtaweesin W, APACC 2024, abstract 16, this could rather be: psychiatrist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C8B989-5A5B-49E2-4914-A1CC3A9AA1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CH"/>
          </a:p>
        </p:txBody>
      </p:sp>
      <p:sp>
        <p:nvSpPr>
          <p:cNvPr id="3" name="Date Placeholder 2">
            <a:extLst>
              <a:ext uri="{FF2B5EF4-FFF2-40B4-BE49-F238E27FC236}">
                <a16:creationId xmlns:a16="http://schemas.microsoft.com/office/drawing/2014/main" id="{1E1339F5-E8A5-0614-C846-8BB595F4B0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26CAE85-2079-476D-A6D5-6C2C9F048CB7}" type="datetimeFigureOut">
              <a:rPr lang="en-CH" smtClean="0"/>
              <a:t>23/10/2025</a:t>
            </a:fld>
            <a:endParaRPr lang="en-CH"/>
          </a:p>
        </p:txBody>
      </p:sp>
      <p:sp>
        <p:nvSpPr>
          <p:cNvPr id="4" name="Footer Placeholder 3">
            <a:extLst>
              <a:ext uri="{FF2B5EF4-FFF2-40B4-BE49-F238E27FC236}">
                <a16:creationId xmlns:a16="http://schemas.microsoft.com/office/drawing/2014/main" id="{A74AB497-6565-A2C4-FAED-D86CC12D20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CH"/>
          </a:p>
        </p:txBody>
      </p:sp>
      <p:sp>
        <p:nvSpPr>
          <p:cNvPr id="5" name="Slide Number Placeholder 4">
            <a:extLst>
              <a:ext uri="{FF2B5EF4-FFF2-40B4-BE49-F238E27FC236}">
                <a16:creationId xmlns:a16="http://schemas.microsoft.com/office/drawing/2014/main" id="{4B3A2104-98CA-0D1A-9B2C-3F9241CD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5B5280-0B08-4315-A8B5-73AADEE56E6E}" type="slidenum">
              <a:rPr lang="en-CH" smtClean="0"/>
              <a:t>‹#›</a:t>
            </a:fld>
            <a:endParaRPr lang="en-CH"/>
          </a:p>
        </p:txBody>
      </p:sp>
    </p:spTree>
    <p:extLst>
      <p:ext uri="{BB962C8B-B14F-4D97-AF65-F5344CB8AC3E}">
        <p14:creationId xmlns:p14="http://schemas.microsoft.com/office/powerpoint/2010/main" val="3104725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lang="es-ES_tradnl"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lang="es-ES_tradnl"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pPr rtl="0"/>
            <a:endParaRPr lang="es-ES_tradnl"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lang="es-ES_tradnl"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_tradnl" sz="1200" b="0" i="0" u="none" strike="noStrike" cap="none" smtClean="0">
                <a:solidFill>
                  <a:schemeClr val="dk1"/>
                </a:solidFill>
                <a:latin typeface="Calibri"/>
                <a:ea typeface="Calibri"/>
                <a:cs typeface="Calibri"/>
                <a:sym typeface="Calibri"/>
              </a:rPr>
              <a:t>‹#›</a:t>
            </a:fld>
            <a:endParaRPr lang="es-ES_tradnl"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programme.aids2024.org/Abstract/Abstract/?abstractid=12425"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programme.aids2024.org/Abstract/Abstract/?abstractid=5711"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programme.aids2024.org/Abstract/Abstract/?abstractid=5711"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programme.aids2024.org/Abstract/Abstract/?abstractid=5711"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programme.aids2024.org/Abstract/Abstract/?abstractid=11555"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programme.aids2024.org/Abstract/Abstract/?abstractid=12337"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programme.aids2024.org/Abstract/Abstract/?abstractid=12337"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programme.aids2024.org/Abstract/Abstract/?abstractid=5521"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programme.aids2024.org/Abstract/Abstract/?abstractid=1564"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gramme.aids2024.org/Programme/Session/29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programme.aids2024.org/Abstract/Abstract/?abstractid=1564"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programme.aids2024.org/Abstract/Abstract/?abstractid=12450"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programme.aids2024.org/Abstract/Abstract/?abstractid=12450"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programme.aids2024.org/Abstract/Abstract/?abstractid=12450"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programme.aids2024.org/Abstract/Abstract/?abstractid=11774"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programme.aids2024.org/Abstract/Abstract/?abstractid=11774"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programme.aids2024.org/Programme/Session/211"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programme.aids2024.org/Abstract/Abstract/?abstractid=3320"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programme.aids2024.org/Abstract/Abstract/?abstractid=3320"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rogramme.aids2024.org/Abstract/Abstract/?abstractid=1196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rogramme.aids2024.org/Programme/Session/212"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rogramme.aids2024.org/Programme/Session/61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rogramme.aids2024.org/Programme/Session/61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mpaactnetwork.org/studies/p1115"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thelancet.com/journals/lanhiv/article/PIIS2352-3018(23)00236-9/abstrac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rogramme.aids2024.org/Programme/Session/2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opeforhivcure.or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programme.aids2024.org/Programme/Session/86"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rogramme.aids2024.org/Programme/Session/8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rogramme.aids2024.org/Programme/Session/8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rogramme.aids2024.org/Programme/Session/8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idsmap.com/news/dec-2022/revolutionary-hiv-vaccine-trains-immune-system-passes-its-first-hurdl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programme.aids2024.org/Programme/Session/717"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idsmap.com/news/sep-2023/antibodies-wait-and-pounce-generated-promising-hiv-vaccine-candidat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ature.com/articles/nature10003"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iavi.org/press-release/reithera-srl-the-ragon-institute-and-iavi-announce-collaboration-to-advance-highly-networked-t-cell-hiv-vaccine-candidate-towards-phase-i-clinical-evaluation/" TargetMode="External"/><Relationship Id="rId4" Type="http://schemas.openxmlformats.org/officeDocument/2006/relationships/hyperlink" Target="https://www.nature.com/articles/s41541-024-00818-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rogramme.aids2024.org/Abstract/Abstract/?abstractid=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rogramme.aids2024.org/Abstract/Abstract/?abstractid=1"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rogramme.aids2024.org/Abstract/Abstract/?abstractid=1"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rogramme.aids2024.org/Abstract/Abstract/?abstractid=1"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rogramme.aids2024.org/Abstract/Abstract/?abstractid=12058"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rogramme.aids2024.org/Abstract/Abstract/?abstractid=12058"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ogramme.aids2024.org/Abstract/Abstract/?abstractid=1216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rogramme.aids2024.org/Abstract/Abstract/?abstractid=12058"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programme.aids2024.org/Programme/Session/229"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rogramme.aids2024.org/Abstract/Abstract/?abstractid=11856"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rogramme.aids2024.org/Abstract/Abstract/?abstractid=1185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rogramme.aids2024.org/Abstract/Abstract/?abstractid=11856"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rogramme.aids2024.org/Abstract/Abstract/?abstractid=12253"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rogramme.aids2024.org/Abstract/Abstract/?abstractid=12253"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rogramme.aids2024.org/Abstract/Abstract/?abstractid=12253"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ons.org/sites/default/files/InsomniaSeverityIndex_ISI.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programme.aids2024.org/Abstract/Abstract/?abstractid=822"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rogramme.aids2024.org/Abstract/Abstract/?abstractid=82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rogramme.aids2024.org/Abstract/Abstract/?abstractid=1216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nejm.org/doi/10.1056/NEJMoa240700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gilead.com/news/news-details/2024/gileads-twice-yearly-lenacapavir-for-hiv-prevention-reduced-hiv-infections-by-96-and-demonstrated-superiority-to-daily-truvada-in-second-pivotal-phase-3-trial"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nejm.org/doi/10.1056/NEJMoa2407001"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programme.aids2024.org/Abstract/Abstract/?abstractid=12267"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rogramme.ias2023.org/Abstract/Abstract/?abstractid=581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programme.aids2024.org/Abstract/Abstract/?abstractid=12267"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rogramme.aids2024.org/Abstract/Abstract/?abstractid=12420"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programme.aids2024.org/Programme/Session/349"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rogramme.aids2024.org/Abstract/Abstract/?abstractid=1242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rogramme.aids2024.org/Abstract/Abstract/?abstractid=12032"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programme.aids2024.org/Programme/Session/349"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rogramme.aids2024.org/Abstract/Abstract/?abstractid=11987"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rogramme.aids2024.org/Abstract/Abstract/?abstractid=11987"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programme.aids2024.org/Abstract/Abstract/?abstractid=7497"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programme.aids2024.org/Abstract/Abstract/?abstractid=3295"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programme.aids2024.org/Abstract/Abstract/?abstractid=3295"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rogramme.aids2024.org/Programme/Session/24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unaids.org/en/resources/presscentre/pressreleaseandstatementarchive/2024/july/20240722_global-aids-updat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programme.aids2024.org/Abstract/Abstract/?abstractid=11028"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programme.aids2024.org/Abstract/Abstract/?abstractid=11028"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programme.aids2024.org/Programme/Session/81"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gilead.com/news/news-details/2024/gilead-signs-royalty-free-voluntary-licensing-agreements-with-six-generic-manufacturers-to-increase-access-to-lenacapavir-for-hiv-prevention-in-high-incidence-resource-limited-countries"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www.nytimes.com/2024/10/02/health/lenacapavir-hiv-shot-prep.html"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programme.aids2024.org/Abstract/Abstract/?abstractid=12306"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programme.aids2024.org/Programme/Session/352"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programme.aids2024.org/Programme/Session/352"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rogramme.aids2024.org/Programme/Session/6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programme.aids2024.org/Abstract/Abstract/?abstractid=10236"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programme.aids2024.org/Abstract/Abstract/?abstractid=10236"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programme.aids2024.org/Abstract/Abstract/?abstractid=10236"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programme.aids2024.org/Abstract/Abstract/?abstractid=5057"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programme.aids2024.org/Abstract/Abstract/?abstractid=5057"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programme.aids2024.org/Abstract/Abstract/?abstractid=5057"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programme.aids2024.org/Abstract/Abstract/?abstractid=5057"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programme.aids2024.org/Abstract/Abstract/?abstractid=4235"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programme.aids2024.org/Abstract/Abstract/?abstractid=4235"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programme.aids2024.org/Programme/Session/22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idsmap.com/news/oct-2018/miami-monkey-cured-two-antibodi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programme.aids2024.org/Abstract/Abstract/?abstractid=4235"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programme.aids2024.org/Programme/Session/224"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pubmed.ncbi.nlm.nih.gov/37854409/"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programme.aids2024.org/Abstract/Abstract/?abstractid=12212"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programme.aids2024.org/Abstract/Abstract/?abstractid=1221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programme.aids2024.org/Programme/Session/42"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programme.aids2024.org/Abstract/Abstract/?abstractid=12425"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programme.aids2024.org/Abstract/Abstract/?abstractid=12425"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 name="Google Shape;19;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20" name="Google Shape;20;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a:t>
            </a:fld>
            <a:endParaRPr lang="es-ES_trad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0633e8d27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00633e8d27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En dos fases de este ensayo se utilizaron diferentes anticuerpos. En la primera, se utilizaron los anticuerpos 10-1074 (</a:t>
            </a:r>
            <a:r>
              <a:rPr lang="es-ES_tradnl" dirty="0" err="1"/>
              <a:t>teropavimab</a:t>
            </a:r>
            <a:r>
              <a:rPr lang="es-ES_tradnl" dirty="0"/>
              <a:t>), 3BNC117 (</a:t>
            </a:r>
            <a:r>
              <a:rPr lang="es-ES_tradnl" dirty="0" err="1"/>
              <a:t>zinlirvimab</a:t>
            </a:r>
            <a:r>
              <a:rPr lang="es-ES_tradnl" dirty="0"/>
              <a:t>) y 10E8, lo que llevó a una supresión viral sostenida en uno de cada cinco macacos que recibieron esta combinación, a pesar de que no se alcanzaron los niveles terapéuticos de uno de los anticuerpos (el 10E8).</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 emplearon cuatro anticuerpos: PGT128, N6, PGT145 y 35O22. En dos macacos se logró la supresión viral sin TAR, hasta el momento durante más de cinco años. Los niveles sostenidos de los dos primeros anticuerpos no fueron tan altos como en la primera fase, pero parecieron ser suficientes para la supresión viral. Obsérvese el nivel variable de 35O22 en el macaco r14097, quizá una indicación de una interacción dinámica entre los anticuerpos y los </a:t>
            </a:r>
            <a:r>
              <a:rPr lang="es-ES_tradnl" dirty="0" err="1"/>
              <a:t>antianticuerpos</a:t>
            </a:r>
            <a:r>
              <a:rPr lang="es-ES_tradnl" dirty="0"/>
              <a:t> (véase la diapositiva siguiente).</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endParaRPr lang="es-ES_tradnl" dirty="0">
              <a:latin typeface="Arial"/>
              <a:ea typeface="Arial"/>
              <a:cs typeface="Arial"/>
              <a:sym typeface="Arial"/>
            </a:endParaRPr>
          </a:p>
        </p:txBody>
      </p:sp>
      <p:sp>
        <p:nvSpPr>
          <p:cNvPr id="133" name="Google Shape;133;g300633e8d27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a:t>
            </a:fld>
            <a:endParaRPr lang="es-ES_tradnl"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3012166399c_7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g3012166399c_7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https://programme.aids2024.org/Abstract/Abstract/?abstractid=12425</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209" name="Google Shape;1209;g3012166399c_7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100</a:t>
            </a:fld>
            <a:endParaRPr lang="es-ES_tradnl"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012166399c_7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3012166399c_7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 inseguridad en materia de saneamiento consiste en la falta de instalaciones apropiadas para orinar, defecar y gestionar la menstruación. El estudio puso de relieve los vínculos entre las dificultades para gestionar la menstruación y las relaciones sexuales transaccionales.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estudio se realizó en seis contextos ecológicos diversos: 1) asentamientos informales en </a:t>
            </a:r>
            <a:r>
              <a:rPr lang="es-ES_tradnl" dirty="0" err="1"/>
              <a:t>Mathare</a:t>
            </a:r>
            <a:r>
              <a:rPr lang="es-ES_tradnl" dirty="0"/>
              <a:t> (Nairobi); 2) zonas rurales y periurbanas fuera de Kisumu a orillas del lago Victoria, el lago más grande de África; 3) comunidades nómadas y pastoriles en </a:t>
            </a:r>
            <a:r>
              <a:rPr lang="es-ES_tradnl" dirty="0" err="1"/>
              <a:t>Isiolo</a:t>
            </a:r>
            <a:r>
              <a:rPr lang="es-ES_tradnl" dirty="0"/>
              <a:t>; 4) el asentamiento de refugiados de </a:t>
            </a:r>
            <a:r>
              <a:rPr lang="es-ES_tradnl" dirty="0" err="1"/>
              <a:t>Kalobeyei</a:t>
            </a:r>
            <a:r>
              <a:rPr lang="es-ES_tradnl" dirty="0"/>
              <a:t>; 5) floricultores y familias desplazadas internamente en el lago </a:t>
            </a:r>
            <a:r>
              <a:rPr lang="es-ES_tradnl" dirty="0" err="1"/>
              <a:t>Naivasha</a:t>
            </a:r>
            <a:r>
              <a:rPr lang="es-ES_tradnl" dirty="0"/>
              <a:t>; y 6) familias de pequeños agricultores costeros de </a:t>
            </a:r>
            <a:r>
              <a:rPr lang="es-ES_tradnl" dirty="0" err="1"/>
              <a:t>Kilifi</a:t>
            </a:r>
            <a:r>
              <a:rPr lang="es-ES_tradnl" dirty="0"/>
              <a:t>. </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https://programme.aids2024.org/Abstract/Abstract/?abstractid=5711</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218" name="Google Shape;1218;g3012166399c_7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101</a:t>
            </a:fld>
            <a:endParaRPr lang="es-ES_tradnl"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3012166399c_7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3012166399c_7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r>
              <a:rPr lang="es-ES_tradnl" dirty="0"/>
              <a:t>Resumen: </a:t>
            </a:r>
            <a:r>
              <a:rPr lang="es-ES_tradnl" dirty="0">
                <a:hlinkClick r:id="rId3"/>
              </a:rPr>
              <a:t>https://programme.aids2024.org/Abstract/Abstract/?abstractid=5711</a:t>
            </a:r>
            <a:r>
              <a:rPr lang="es-ES_tradnl" dirty="0"/>
              <a:t>.</a:t>
            </a:r>
          </a:p>
          <a:p>
            <a:pPr marL="0" lvl="0" indent="0" algn="l" rtl="0">
              <a:lnSpc>
                <a:spcPct val="100000"/>
              </a:lnSpc>
              <a:spcBef>
                <a:spcPts val="0"/>
              </a:spcBef>
              <a:spcAft>
                <a:spcPts val="0"/>
              </a:spcAft>
              <a:buSzPts val="1100"/>
              <a:buNone/>
            </a:pPr>
            <a:endParaRPr lang="es-ES_tradnl" u="sng" dirty="0"/>
          </a:p>
          <a:p>
            <a:pPr marL="0" lvl="0" indent="0" algn="l" rtl="0">
              <a:lnSpc>
                <a:spcPct val="100000"/>
              </a:lnSpc>
              <a:spcBef>
                <a:spcPts val="0"/>
              </a:spcBef>
              <a:spcAft>
                <a:spcPts val="0"/>
              </a:spcAft>
              <a:buSzPts val="1400"/>
              <a:buNone/>
            </a:pPr>
            <a:endParaRPr lang="es-ES_tradnl" u="sng" dirty="0"/>
          </a:p>
        </p:txBody>
      </p:sp>
      <p:sp>
        <p:nvSpPr>
          <p:cNvPr id="1229" name="Google Shape;1229;g3012166399c_7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102</a:t>
            </a:fld>
            <a:endParaRPr lang="es-ES_tradnl"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012166399c_7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g3012166399c_7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https://programme.aids2024.org/Abstract/Abstract/?abstractid=5711</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u="sng" dirty="0"/>
          </a:p>
          <a:p>
            <a:pPr marL="0" lvl="0" indent="0" algn="l" rtl="0">
              <a:lnSpc>
                <a:spcPct val="100000"/>
              </a:lnSpc>
              <a:spcBef>
                <a:spcPts val="0"/>
              </a:spcBef>
              <a:spcAft>
                <a:spcPts val="0"/>
              </a:spcAft>
              <a:buSzPts val="1400"/>
              <a:buNone/>
            </a:pPr>
            <a:endParaRPr lang="es-ES_tradnl" u="sng" dirty="0"/>
          </a:p>
        </p:txBody>
      </p:sp>
      <p:sp>
        <p:nvSpPr>
          <p:cNvPr id="1241" name="Google Shape;1241;g3012166399c_7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103</a:t>
            </a:fld>
            <a:endParaRPr lang="es-ES_tradnl"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3012166399c_7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3012166399c_7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0"/>
                  </a:ext>
                </a:extLst>
              </a:rPr>
              <a:t>https://programme.aids2024.org/Abstract/Abstract/?abstractid=11555</a:t>
            </a:r>
            <a:r>
              <a:rPr lang="es-ES_tradnl"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0"/>
                  </a:ext>
                </a:extLst>
              </a:rPr>
              <a:t>.</a:t>
            </a:r>
            <a:endParaRPr lang="es-ES_tradnl" dirty="0"/>
          </a:p>
          <a:p>
            <a:pPr marL="0" lvl="0" indent="0" algn="l" rtl="0">
              <a:lnSpc>
                <a:spcPct val="100000"/>
              </a:lnSpc>
              <a:spcBef>
                <a:spcPts val="0"/>
              </a:spcBef>
              <a:spcAft>
                <a:spcPts val="0"/>
              </a:spcAft>
              <a:buSzPts val="1400"/>
              <a:buNone/>
            </a:pPr>
            <a:endParaRPr lang="es-ES_tradnl" u="sng" dirty="0"/>
          </a:p>
        </p:txBody>
      </p:sp>
      <p:sp>
        <p:nvSpPr>
          <p:cNvPr id="1254" name="Google Shape;1254;g3012166399c_7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104</a:t>
            </a:fld>
            <a:endParaRPr lang="es-ES_tradnl"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1264" name="Google Shape;1264;p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105</a:t>
            </a:fld>
            <a:endParaRPr lang="es-ES_tradnl"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fd68d29540_4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g2fd68d29540_4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https://programme.aids2024.org/Abstract/Abstract/?abstractid=12337</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275" name="Google Shape;1275;g2fd68d29540_4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106</a:t>
            </a:fld>
            <a:endParaRPr lang="es-ES_tradnl"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012166399c_7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g3012166399c_7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https://programme.aids2024.org/Abstract/Abstract/?abstractid=12337</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289" name="Google Shape;1289;g3012166399c_7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107</a:t>
            </a:fld>
            <a:endParaRPr lang="es-ES_tradnl"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3012166399c_7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g3012166399c_7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https://programme.aids2024.org/Abstract/Abstract/?abstractid=5521</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302" name="Google Shape;1302;g3012166399c_7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108</a:t>
            </a:fld>
            <a:endParaRPr lang="es-ES_tradnl"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012166399c_7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g3012166399c_7_213:notes"/>
          <p:cNvSpPr txBox="1">
            <a:spLocks noGrp="1"/>
          </p:cNvSpPr>
          <p:nvPr>
            <p:ph type="body" idx="1"/>
          </p:nvPr>
        </p:nvSpPr>
        <p:spPr>
          <a:xfrm>
            <a:off x="685800" y="4400550"/>
            <a:ext cx="5486400" cy="3837596"/>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En el 2018, República Democrática del Congo fue el primer país africano en derogar una ley penal específica sobre la infección por 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Por su parte, </a:t>
            </a:r>
            <a:r>
              <a:rPr lang="es-ES_tradnl" dirty="0" err="1"/>
              <a:t>Zimbabwe</a:t>
            </a:r>
            <a:r>
              <a:rPr lang="es-ES_tradnl" dirty="0"/>
              <a:t> fue el primer país africano en promulgar una ley específica sobre la infección por el VIH (en el 2001) y, según algunos informes, tiene el mayor número de enjuiciamientos en la materia en África. La ley fue apoyada en su momento por grupos a favor de los derechos de la mujer que pretendían abordar la violencia contra las mujeres, pero de hecho tuvo repercusiones desproporcionadas sobre las mujeres con infección por el VIH. </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 derogación formaba parte de un proyecto de ley sobre el matrimonio, que era controvertido por razones ajenas a la derogación de la criminalización de la infección por el VIH (medidas relacionadas con el matrimonio infantil, el pago de dotes, la poligamia, etc.).</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Como se menciona en la diapositiva, la ley se derogó en el 2022. En el 2024, hubo un intento fallido de introducir nuevamente disposiciones específicas sobre la infección por el VIH en la legislación de </a:t>
            </a:r>
            <a:r>
              <a:rPr lang="es-ES_tradnl" dirty="0" err="1"/>
              <a:t>Zimbabwe</a:t>
            </a:r>
            <a:r>
              <a:rPr lang="es-ES_tradnl" dirty="0"/>
              <a:t>, pero el proyecto finalmente se retiró.</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https://programme.aids2024.org/Abstract/Abstract/?abstractid=1564</a:t>
            </a:r>
            <a:r>
              <a:rPr lang="es-ES_tradnl" dirty="0"/>
              <a:t>.</a:t>
            </a:r>
          </a:p>
          <a:p>
            <a:pPr marL="0" lvl="0" indent="0" algn="l" rtl="0">
              <a:lnSpc>
                <a:spcPct val="100000"/>
              </a:lnSpc>
              <a:spcBef>
                <a:spcPts val="0"/>
              </a:spcBef>
              <a:spcAft>
                <a:spcPts val="0"/>
              </a:spcAft>
              <a:buSzPts val="1400"/>
              <a:buNone/>
            </a:pPr>
            <a:endParaRPr lang="es-ES_tradnl" dirty="0"/>
          </a:p>
        </p:txBody>
      </p:sp>
      <p:sp>
        <p:nvSpPr>
          <p:cNvPr id="1312" name="Google Shape;1312;g3012166399c_7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109</a:t>
            </a:fld>
            <a:endParaRPr lang="es-ES_tradnl"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0633e8d27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300633e8d27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Los anticuerpos antifármacos mostrados estaban dirigidos contra el </a:t>
            </a:r>
            <a:r>
              <a:rPr lang="es-ES_tradnl" dirty="0" err="1"/>
              <a:t>bNAb</a:t>
            </a:r>
            <a:r>
              <a:rPr lang="es-ES_tradnl" dirty="0"/>
              <a:t> 10E8 y lo inhibieron eficazmente.</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Estos cuatro macacos recibieron los mismos tres </a:t>
            </a:r>
            <a:r>
              <a:rPr lang="es-ES_tradnl" dirty="0" err="1"/>
              <a:t>bNAb</a:t>
            </a:r>
            <a:r>
              <a:rPr lang="es-ES_tradnl" dirty="0"/>
              <a:t> que el animal que ha logrado la supresión viral a largo plazo (véase la fila superior</a:t>
            </a:r>
            <a:r>
              <a:rPr lang="es-ES_tradnl" dirty="0">
                <a:solidFill>
                  <a:srgbClr val="3F3F3F"/>
                </a:solidFill>
              </a:rPr>
              <a:t> de la diapositiva anterior [rh2438]). </a:t>
            </a:r>
            <a:r>
              <a:rPr lang="es-ES_tradnl" dirty="0"/>
              <a:t>Este último también tuvo niveles indetectables de 10E8.</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https://programme.aids2024.org/Programme/Session/298</a:t>
            </a:r>
            <a:r>
              <a:rPr lang="es-ES_tradnl" dirty="0"/>
              <a:t>. </a:t>
            </a:r>
          </a:p>
          <a:p>
            <a:pPr marL="0" lvl="0" indent="0" algn="l" rtl="0">
              <a:lnSpc>
                <a:spcPct val="115000"/>
              </a:lnSpc>
              <a:spcBef>
                <a:spcPts val="0"/>
              </a:spcBef>
              <a:spcAft>
                <a:spcPts val="0"/>
              </a:spcAft>
              <a:buClr>
                <a:schemeClr val="dk1"/>
              </a:buClr>
              <a:buSzPts val="1100"/>
              <a:buFont typeface="Arial"/>
              <a:buNone/>
            </a:pPr>
            <a:endParaRPr lang="es-ES_tradnl" dirty="0">
              <a:latin typeface="Arial"/>
              <a:ea typeface="Arial"/>
              <a:cs typeface="Arial"/>
              <a:sym typeface="Arial"/>
            </a:endParaRPr>
          </a:p>
        </p:txBody>
      </p:sp>
      <p:sp>
        <p:nvSpPr>
          <p:cNvPr id="148" name="Google Shape;148;g300633e8d27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a:t>
            </a:fld>
            <a:endParaRPr lang="es-ES_tradnl"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3012166399c_7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g3012166399c_7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https://programme.aids2024.org/Abstract/Abstract/?abstractid=1564</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323" name="Google Shape;1323;g3012166399c_7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110</a:t>
            </a:fld>
            <a:endParaRPr lang="es-ES_tradnl"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3012166399c_7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g3012166399c_7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Una de las metas del ONUSIDA para el 2025 es que menos del 10% de las personas con infección por el VIH sufran estigmatización y discriminación.</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Del 15 de septiembre al 5 de diciembre del 2023 se llevó a cabo una encuesta, traducida a 38 idiomas, dirigida a profesionales médicos y no médicos de entornos de atención de salud. Se reclutó una muestra no probabilística mediante una campaña por diversos medios, aprovechando las redes nacionales de profesionales de la salud y las redes sociales.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En la encuesta se examinaban los conocimientos y la capacitación, las actitudes personales y los comportamientos de las personas encuestadas con respecto a las personas con infección por 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https://programme.aids2024.org/Abstract/Abstract/?abstractid=12450</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335" name="Google Shape;1335;g3012166399c_7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111</a:t>
            </a:fld>
            <a:endParaRPr lang="es-ES_tradnl"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3012166399c_7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3012166399c_7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Las medidas de control de infecciones se describen en la siguiente diapositiva.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https://programme.aids2024.org/Abstract/Abstract/?abstractid=12450</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347" name="Google Shape;1347;g3012166399c_7_2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112</a:t>
            </a:fld>
            <a:endParaRPr lang="es-ES_tradnl"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012166399c_7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g3012166399c_7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Las preguntas respecto a no proporcionar atención a los hombres que tienen relaciones sexuales con hombres, las trabajadoras o trabajadores sexuales o las personas transgénero se hicieron por separado. En relación con cada uno de estos grupos de población, el 6% prefería enfáticamente no atenderlos.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También se refirieron prácticas discriminatorias, ya que el 22% habían sido testigos de la falta de voluntad para atender a los pacientes, el 19% de la revelación del estado serológico con respecto al VIH sin consentimiento, el 18% de una atención de peor calidad y el 30% de comentarios discriminatorios o murmuraciones acerca de las personas con infección por 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https://programme.aids2024.org/Abstract/Abstract/?abstractid=12450</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361" name="Google Shape;1361;g3012166399c_7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113</a:t>
            </a:fld>
            <a:endParaRPr lang="es-ES_tradnl"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012166399c_7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3012166399c_7_283:notes"/>
          <p:cNvSpPr txBox="1">
            <a:spLocks noGrp="1"/>
          </p:cNvSpPr>
          <p:nvPr>
            <p:ph type="body" idx="1"/>
          </p:nvPr>
        </p:nvSpPr>
        <p:spPr>
          <a:xfrm>
            <a:off x="470020" y="4400549"/>
            <a:ext cx="6076060" cy="5128011"/>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sz="1000" dirty="0"/>
              <a:t>Entorno: Países de África que contaban con encuestas poblacionales (DHS, PHIA, BAIS, KAIS, NAIIS, SABSSM) entre el 2000 y el 2023.</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dirty="0"/>
              <a:t>En el gráfico se muestra que había una prevalencia alta de actitudes discriminatorias, especialmente en África occidental y central. Hasta al 5% de las personas con infección por el VIH se les negaba la atención de salud debido a su estado serológico con respecto al VIH. Hasta el 40% de las personas con infección por el VIH sentían la necesidad de ocultar su estado serológico con respecto al VIH.</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dirty="0"/>
              <a:t>A continuación se presentan las preguntas de la encuesta.</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u="sng" dirty="0"/>
              <a:t>Actitudes discriminatorias de la comunidad hacia las personas con infección por el VIH</a:t>
            </a:r>
          </a:p>
          <a:p>
            <a:pPr marL="0" lvl="0" indent="0" algn="l" rtl="0">
              <a:lnSpc>
                <a:spcPct val="100000"/>
              </a:lnSpc>
              <a:spcBef>
                <a:spcPts val="0"/>
              </a:spcBef>
              <a:spcAft>
                <a:spcPts val="0"/>
              </a:spcAft>
              <a:buClr>
                <a:schemeClr val="dk1"/>
              </a:buClr>
              <a:buSzPts val="1100"/>
              <a:buFont typeface="Arial"/>
              <a:buNone/>
            </a:pPr>
            <a:r>
              <a:rPr lang="es-ES_tradnl" sz="1000" dirty="0"/>
              <a:t>¿Compraría verduras frescas a un comerciante o vendedor si supiera que esa persona tiene VIH? O</a:t>
            </a:r>
          </a:p>
          <a:p>
            <a:pPr marL="0" lvl="0" indent="0" algn="l" rtl="0">
              <a:lnSpc>
                <a:spcPct val="100000"/>
              </a:lnSpc>
              <a:spcBef>
                <a:spcPts val="0"/>
              </a:spcBef>
              <a:spcAft>
                <a:spcPts val="0"/>
              </a:spcAft>
              <a:buClr>
                <a:schemeClr val="dk1"/>
              </a:buClr>
              <a:buSzPts val="1100"/>
              <a:buFont typeface="Arial"/>
              <a:buNone/>
            </a:pPr>
            <a:r>
              <a:rPr lang="es-ES_tradnl" sz="1000" dirty="0"/>
              <a:t>¿Cree que se debe permitir la asistencia de menores o maestras con VIH a las escuelas con menores que no tienen VIH?</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u="sng" dirty="0"/>
              <a:t>Vergüenza en la comunidad por la asociación con personas con infección por el VIH</a:t>
            </a:r>
          </a:p>
          <a:p>
            <a:pPr marL="0" lvl="0" indent="0" algn="l" rtl="0">
              <a:lnSpc>
                <a:spcPct val="100000"/>
              </a:lnSpc>
              <a:spcBef>
                <a:spcPts val="0"/>
              </a:spcBef>
              <a:spcAft>
                <a:spcPts val="0"/>
              </a:spcAft>
              <a:buClr>
                <a:schemeClr val="dk1"/>
              </a:buClr>
              <a:buSzPts val="1100"/>
              <a:buFont typeface="Arial"/>
              <a:buNone/>
            </a:pPr>
            <a:r>
              <a:rPr lang="es-ES_tradnl" sz="1000" dirty="0"/>
              <a:t>¿Está de acuerdo o en desacuerdo con la siguiente afirmación? “Me avergonzaría si alguien de mi familia tuviera VIH”.</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u="sng" dirty="0"/>
              <a:t>Estigmatización percibida en la comunidad</a:t>
            </a:r>
          </a:p>
          <a:p>
            <a:pPr marL="0" lvl="0" indent="0" algn="l" rtl="0">
              <a:lnSpc>
                <a:spcPct val="100000"/>
              </a:lnSpc>
              <a:spcBef>
                <a:spcPts val="0"/>
              </a:spcBef>
              <a:spcAft>
                <a:spcPts val="0"/>
              </a:spcAft>
              <a:buClr>
                <a:schemeClr val="dk1"/>
              </a:buClr>
              <a:buSzPts val="1100"/>
              <a:buFont typeface="Arial"/>
              <a:buNone/>
            </a:pPr>
            <a:r>
              <a:rPr lang="es-ES_tradnl" sz="1000" dirty="0"/>
              <a:t>¿La gente habla mal de las personas que tienen VIH o que se cree que tienen VIH? Y</a:t>
            </a:r>
          </a:p>
          <a:p>
            <a:pPr marL="0" lvl="0" indent="0" algn="l" rtl="0">
              <a:lnSpc>
                <a:spcPct val="100000"/>
              </a:lnSpc>
              <a:spcBef>
                <a:spcPts val="0"/>
              </a:spcBef>
              <a:spcAft>
                <a:spcPts val="0"/>
              </a:spcAft>
              <a:buClr>
                <a:schemeClr val="dk1"/>
              </a:buClr>
              <a:buSzPts val="1100"/>
              <a:buFont typeface="Arial"/>
              <a:buNone/>
            </a:pPr>
            <a:r>
              <a:rPr lang="es-ES_tradnl" sz="1000" dirty="0"/>
              <a:t>¿Las personas que tienen VIH o que se cree que tienen VIH pierden el respeto de otras personas?</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u="sng" dirty="0"/>
              <a:t>Estigmatización prevista por las personas con infección por el VIH en los entornos de atención de salud</a:t>
            </a:r>
          </a:p>
          <a:p>
            <a:pPr marL="0" lvl="0" indent="0" algn="l" rtl="0">
              <a:lnSpc>
                <a:spcPct val="100000"/>
              </a:lnSpc>
              <a:spcBef>
                <a:spcPts val="0"/>
              </a:spcBef>
              <a:spcAft>
                <a:spcPts val="0"/>
              </a:spcAft>
              <a:buClr>
                <a:schemeClr val="dk1"/>
              </a:buClr>
              <a:buSzPts val="1100"/>
              <a:buFont typeface="Arial"/>
              <a:buNone/>
            </a:pPr>
            <a:r>
              <a:rPr lang="es-ES_tradnl" sz="1000" dirty="0"/>
              <a:t>En los últimos 12 meses, cuando solicitó atención de salud en un establecimiento donde se desconocía que usted tiene infección por el VIH,  ¿sintió que necesitaba ocultarlo?</a:t>
            </a:r>
          </a:p>
          <a:p>
            <a:pPr marL="0" lvl="0" indent="0" algn="l" rtl="0">
              <a:lnSpc>
                <a:spcPct val="100000"/>
              </a:lnSpc>
              <a:spcBef>
                <a:spcPts val="0"/>
              </a:spcBef>
              <a:spcAft>
                <a:spcPts val="0"/>
              </a:spcAft>
              <a:buClr>
                <a:schemeClr val="dk1"/>
              </a:buClr>
              <a:buSzPts val="1100"/>
              <a:buFont typeface="Arial"/>
              <a:buNone/>
            </a:pPr>
            <a:endParaRPr lang="es-ES_tradnl" sz="1000" u="sng" dirty="0"/>
          </a:p>
          <a:p>
            <a:pPr marL="0" lvl="0" indent="0" algn="l" rtl="0">
              <a:lnSpc>
                <a:spcPct val="100000"/>
              </a:lnSpc>
              <a:spcBef>
                <a:spcPts val="0"/>
              </a:spcBef>
              <a:spcAft>
                <a:spcPts val="0"/>
              </a:spcAft>
              <a:buClr>
                <a:schemeClr val="dk1"/>
              </a:buClr>
              <a:buSzPts val="1100"/>
              <a:buFont typeface="Arial"/>
              <a:buNone/>
            </a:pPr>
            <a:r>
              <a:rPr lang="es-ES_tradnl" sz="1000" u="sng" dirty="0"/>
              <a:t>Estigmatización experimentada por las personas con infección por el VIH en los entornos de atención de salud</a:t>
            </a:r>
          </a:p>
          <a:p>
            <a:pPr marL="0" lvl="0" indent="0" algn="l" rtl="0">
              <a:lnSpc>
                <a:spcPct val="100000"/>
              </a:lnSpc>
              <a:spcBef>
                <a:spcPts val="0"/>
              </a:spcBef>
              <a:spcAft>
                <a:spcPts val="0"/>
              </a:spcAft>
              <a:buClr>
                <a:schemeClr val="dk1"/>
              </a:buClr>
              <a:buSzPts val="1100"/>
              <a:buFont typeface="Arial"/>
              <a:buNone/>
            </a:pPr>
            <a:r>
              <a:rPr lang="es-ES_tradnl" sz="1000" dirty="0"/>
              <a:t>En los últimos 12 meses, ¿le han negado servicios de salud, incluida la atención odontológica, debido a su estado serológico con respecto al VIH?</a:t>
            </a:r>
          </a:p>
          <a:p>
            <a:pPr marL="0" lvl="0" indent="0" algn="l" rtl="0">
              <a:lnSpc>
                <a:spcPct val="100000"/>
              </a:lnSpc>
              <a:spcBef>
                <a:spcPts val="0"/>
              </a:spcBef>
              <a:spcAft>
                <a:spcPts val="0"/>
              </a:spcAft>
              <a:buClr>
                <a:schemeClr val="dk1"/>
              </a:buClr>
              <a:buSzPts val="1100"/>
              <a:buFont typeface="Arial"/>
              <a:buNone/>
            </a:pPr>
            <a:endParaRPr lang="es-ES_tradnl" sz="1000" dirty="0"/>
          </a:p>
          <a:p>
            <a:pPr marL="0" lvl="0" indent="0" algn="l" rtl="0">
              <a:lnSpc>
                <a:spcPct val="100000"/>
              </a:lnSpc>
              <a:spcBef>
                <a:spcPts val="0"/>
              </a:spcBef>
              <a:spcAft>
                <a:spcPts val="0"/>
              </a:spcAft>
              <a:buClr>
                <a:schemeClr val="dk1"/>
              </a:buClr>
              <a:buSzPts val="1100"/>
              <a:buFont typeface="Arial"/>
              <a:buNone/>
            </a:pPr>
            <a:r>
              <a:rPr lang="es-ES_tradnl" sz="1000" dirty="0"/>
              <a:t>Resumen: </a:t>
            </a:r>
            <a:r>
              <a:rPr lang="es-ES_tradnl" sz="1000" dirty="0">
                <a:hlinkClick r:id="rId3"/>
              </a:rPr>
              <a:t>https://programme.aids2024.org/Abstract/Abstract/?abstractid=11774</a:t>
            </a:r>
            <a:r>
              <a:rPr lang="es-ES_tradnl" sz="1000" dirty="0"/>
              <a:t>.</a:t>
            </a:r>
          </a:p>
          <a:p>
            <a:pPr marL="0" lvl="0" indent="0" algn="l" rtl="0">
              <a:lnSpc>
                <a:spcPct val="100000"/>
              </a:lnSpc>
              <a:spcBef>
                <a:spcPts val="0"/>
              </a:spcBef>
              <a:spcAft>
                <a:spcPts val="0"/>
              </a:spcAft>
              <a:buSzPts val="1400"/>
              <a:buNone/>
            </a:pPr>
            <a:endParaRPr lang="es-ES_tradnl" sz="1000" dirty="0"/>
          </a:p>
        </p:txBody>
      </p:sp>
      <p:sp>
        <p:nvSpPr>
          <p:cNvPr id="1375" name="Google Shape;1375;g3012166399c_7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114</a:t>
            </a:fld>
            <a:endParaRPr lang="es-ES_tradnl"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3012166399c_7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3012166399c_7_2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En el año anterior, las pruebas de detección del VIH fueron </a:t>
            </a:r>
            <a:r>
              <a:rPr lang="es-ES_tradnl" dirty="0" err="1"/>
              <a:t>autonotificadas</a:t>
            </a:r>
            <a:r>
              <a:rPr lang="es-ES_tradnl" dirty="0"/>
              <a:t>. El uso del TAR y la supresión viral se evaluaron con biomarcadores.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Explicación de los gráficos:</a:t>
            </a:r>
          </a:p>
          <a:p>
            <a:pPr marL="0" lvl="0" indent="0" algn="l" rtl="0">
              <a:lnSpc>
                <a:spcPct val="100000"/>
              </a:lnSpc>
              <a:spcBef>
                <a:spcPts val="0"/>
              </a:spcBef>
              <a:spcAft>
                <a:spcPts val="0"/>
              </a:spcAft>
              <a:buSzPts val="1400"/>
              <a:buNone/>
            </a:pPr>
            <a:endParaRPr lang="es-ES_tradnl" dirty="0"/>
          </a:p>
          <a:p>
            <a:pPr marL="457200" lvl="0" indent="-317500" algn="l" rtl="0">
              <a:lnSpc>
                <a:spcPct val="100000"/>
              </a:lnSpc>
              <a:spcBef>
                <a:spcPts val="0"/>
              </a:spcBef>
              <a:spcAft>
                <a:spcPts val="0"/>
              </a:spcAft>
              <a:buSzPts val="1400"/>
              <a:buFont typeface="Arial" panose="020B0604020202020204" pitchFamily="34" charset="0"/>
              <a:buChar char="•"/>
            </a:pPr>
            <a:r>
              <a:rPr lang="es-ES_tradnl" dirty="0"/>
              <a:t>El color azul representa el cociente de prevalencia bruta y el color rojo son las estimaciones ajustadas.</a:t>
            </a:r>
          </a:p>
          <a:p>
            <a:pPr marL="457200" lvl="0" indent="-317500" algn="l" rtl="0">
              <a:lnSpc>
                <a:spcPct val="100000"/>
              </a:lnSpc>
              <a:spcBef>
                <a:spcPts val="0"/>
              </a:spcBef>
              <a:spcAft>
                <a:spcPts val="0"/>
              </a:spcAft>
              <a:buSzPts val="1400"/>
              <a:buFont typeface="Arial" panose="020B0604020202020204" pitchFamily="34" charset="0"/>
              <a:buChar char="•"/>
            </a:pPr>
            <a:r>
              <a:rPr lang="es-ES_tradnl" dirty="0"/>
              <a:t>Las líneas representan la probabilidad prevista de haberse realizado pruebas en el último año en cada nivel de prevalencia de la estigmatización.</a:t>
            </a:r>
          </a:p>
          <a:p>
            <a:pPr marL="457200" lvl="0" indent="-317500" algn="l" rtl="0">
              <a:lnSpc>
                <a:spcPct val="100000"/>
              </a:lnSpc>
              <a:spcBef>
                <a:spcPts val="0"/>
              </a:spcBef>
              <a:spcAft>
                <a:spcPts val="0"/>
              </a:spcAft>
              <a:buSzPts val="1400"/>
              <a:buFont typeface="Arial" panose="020B0604020202020204" pitchFamily="34" charset="0"/>
              <a:buChar char="•"/>
            </a:pPr>
            <a:r>
              <a:rPr lang="es-ES_tradnl" dirty="0"/>
              <a:t>Los niveles más altos de estigmatización se asociaron con niveles más bajos de participación en la atención.</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Realización de pruebas del VIH (no se muestra): En los niveles altos, las actitudes discriminatorias y la vergüenza por la asociación se relacionaron con una menor prevalencia de la realización pruebas. Sin embargo, la estigmatización percibida no tuvo una repercusión notable en la realización de pruebas de detección del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https://programme.aids2024.org/Abstract/Abstract/?abstractid=11774</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https://programme.aids2024.org/Programme/Session/211</a:t>
            </a:r>
            <a:r>
              <a:rPr lang="es-ES_tradnl" dirty="0"/>
              <a:t>.</a:t>
            </a:r>
          </a:p>
          <a:p>
            <a:pPr marL="0" lvl="0" indent="0" algn="l" rtl="0">
              <a:lnSpc>
                <a:spcPct val="100000"/>
              </a:lnSpc>
              <a:spcBef>
                <a:spcPts val="0"/>
              </a:spcBef>
              <a:spcAft>
                <a:spcPts val="0"/>
              </a:spcAft>
              <a:buSzPts val="1400"/>
              <a:buNone/>
            </a:pPr>
            <a:endParaRPr lang="es-ES_tradnl" dirty="0"/>
          </a:p>
        </p:txBody>
      </p:sp>
      <p:sp>
        <p:nvSpPr>
          <p:cNvPr id="1390" name="Google Shape;1390;g3012166399c_7_2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115</a:t>
            </a:fld>
            <a:endParaRPr lang="es-ES_tradnl"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012166399c_7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3012166399c_7_3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https://programme.aids2024.org/Abstract/Abstract/?abstractid=3320</a:t>
            </a:r>
            <a:r>
              <a:rPr lang="es-ES_tradnl" dirty="0"/>
              <a:t>.</a:t>
            </a:r>
          </a:p>
          <a:p>
            <a:pPr marL="0" lvl="0" indent="0" algn="l" rtl="0">
              <a:lnSpc>
                <a:spcPct val="100000"/>
              </a:lnSpc>
              <a:spcBef>
                <a:spcPts val="0"/>
              </a:spcBef>
              <a:spcAft>
                <a:spcPts val="0"/>
              </a:spcAft>
              <a:buSzPts val="1400"/>
              <a:buNone/>
            </a:pPr>
            <a:endParaRPr lang="es-ES_tradnl" dirty="0"/>
          </a:p>
        </p:txBody>
      </p:sp>
      <p:sp>
        <p:nvSpPr>
          <p:cNvPr id="1404" name="Google Shape;1404;g3012166399c_7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116</a:t>
            </a:fld>
            <a:endParaRPr lang="es-ES_tradnl"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3012166399c_7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g3012166399c_7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https://programme.aids2024.org/Abstract/Abstract/?abstractid=3320</a:t>
            </a:r>
            <a:r>
              <a:rPr lang="es-ES_tradnl" dirty="0"/>
              <a:t>.</a:t>
            </a:r>
          </a:p>
          <a:p>
            <a:pPr marL="0" lvl="0" indent="0" algn="l" rtl="0">
              <a:lnSpc>
                <a:spcPct val="100000"/>
              </a:lnSpc>
              <a:spcBef>
                <a:spcPts val="0"/>
              </a:spcBef>
              <a:spcAft>
                <a:spcPts val="0"/>
              </a:spcAft>
              <a:buSzPts val="1400"/>
              <a:buNone/>
            </a:pPr>
            <a:endParaRPr lang="es-ES_tradnl" dirty="0"/>
          </a:p>
        </p:txBody>
      </p:sp>
      <p:sp>
        <p:nvSpPr>
          <p:cNvPr id="1415" name="Google Shape;1415;g3012166399c_7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117</a:t>
            </a:fld>
            <a:endParaRPr lang="es-ES_tradnl"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p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1425" name="Google Shape;1425;p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118</a:t>
            </a:fld>
            <a:endParaRPr lang="es-ES_tradnl"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00633e8d27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00633e8d27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La pérdida del control virológico se definió como el reinicio del TAR o como dos cifras consecutivas de ARN del VIH plasmático ≥5000.</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https://programme.aids2024.org/Abstract/Abstract/?abstractid=11963</a:t>
            </a:r>
            <a:r>
              <a:rPr lang="es-ES_tradnl" dirty="0"/>
              <a:t>. </a:t>
            </a:r>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https://programme.aids2024.org/Programme/Session/212</a:t>
            </a:r>
            <a:r>
              <a:rPr lang="es-ES_tradnl" dirty="0"/>
              <a:t>.  </a:t>
            </a:r>
          </a:p>
          <a:p>
            <a:pPr marL="0" lvl="0" indent="0" algn="l" rtl="0">
              <a:lnSpc>
                <a:spcPct val="100000"/>
              </a:lnSpc>
              <a:spcBef>
                <a:spcPts val="0"/>
              </a:spcBef>
              <a:spcAft>
                <a:spcPts val="0"/>
              </a:spcAft>
              <a:buSzPts val="1400"/>
              <a:buNone/>
            </a:pPr>
            <a:endParaRPr lang="es-ES_tradnl" dirty="0">
              <a:latin typeface="Times"/>
              <a:ea typeface="Times"/>
              <a:cs typeface="Times"/>
              <a:sym typeface="Times"/>
            </a:endParaRPr>
          </a:p>
        </p:txBody>
      </p:sp>
      <p:sp>
        <p:nvSpPr>
          <p:cNvPr id="160" name="Google Shape;160;g300633e8d27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12</a:t>
            </a:fld>
            <a:endParaRPr lang="es-ES_tradnl"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0633e8d27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300633e8d27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Veintiséis estudios publicados entre el 2000 y el 2023.</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https://programme.aids2024.org/Programme/Session/616</a:t>
            </a:r>
            <a:r>
              <a:rPr lang="es-ES_tradnl" dirty="0"/>
              <a:t>. </a:t>
            </a:r>
            <a:endParaRPr lang="es-ES_tradnl" dirty="0">
              <a:solidFill>
                <a:srgbClr val="3F3F3F"/>
              </a:solidFill>
            </a:endParaRP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174" name="Google Shape;174;g300633e8d27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13</a:t>
            </a:fld>
            <a:endParaRPr lang="es-ES_tradnl"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9e6a506fa_2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09e6a506fa_2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Gráfico: </a:t>
            </a:r>
            <a:r>
              <a:rPr lang="es-ES_tradnl" dirty="0" err="1"/>
              <a:t>Bekka</a:t>
            </a:r>
            <a:r>
              <a:rPr lang="es-ES_tradnl" dirty="0"/>
              <a:t>, S. et al. </a:t>
            </a:r>
            <a:r>
              <a:rPr lang="es-ES_tradnl" i="1" dirty="0" err="1"/>
              <a:t>Current</a:t>
            </a:r>
            <a:r>
              <a:rPr lang="es-ES_tradnl" i="1" dirty="0"/>
              <a:t> </a:t>
            </a:r>
            <a:r>
              <a:rPr lang="es-ES_tradnl" i="1" dirty="0" err="1"/>
              <a:t>Opinion</a:t>
            </a:r>
            <a:r>
              <a:rPr lang="es-ES_tradnl" i="1" dirty="0"/>
              <a:t> </a:t>
            </a:r>
            <a:r>
              <a:rPr lang="es-ES_tradnl" dirty="0"/>
              <a:t>HIV/AIDS 2024.</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https://programme.aids2024.org/Programme/Session/616</a:t>
            </a:r>
            <a:r>
              <a:rPr lang="es-ES_tradnl" dirty="0"/>
              <a:t>. </a:t>
            </a:r>
            <a:endParaRPr lang="es-ES_tradnl" dirty="0">
              <a:solidFill>
                <a:srgbClr val="3F3F3F"/>
              </a:solidFill>
            </a:endParaRP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187" name="Google Shape;187;g309e6a506fa_2_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14</a:t>
            </a:fld>
            <a:endParaRPr lang="es-ES_tradnl"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00633e8d27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00633e8d27_0_140:notes"/>
          <p:cNvSpPr txBox="1">
            <a:spLocks noGrp="1"/>
          </p:cNvSpPr>
          <p:nvPr>
            <p:ph type="body" idx="1"/>
          </p:nvPr>
        </p:nvSpPr>
        <p:spPr>
          <a:xfrm>
            <a:off x="685800" y="4400549"/>
            <a:ext cx="5486400" cy="4461439"/>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Puede consultarse más información sobre este estudio en </a:t>
            </a:r>
            <a:r>
              <a:rPr lang="es-ES_tradnl" dirty="0">
                <a:hlinkClick r:id="rId3"/>
              </a:rPr>
              <a:t>https://www.impaactnetwork.org/studies/p1115</a:t>
            </a:r>
            <a:r>
              <a:rPr lang="es-ES_tradnl" dirty="0"/>
              <a:t>, y un artículo científico en </a:t>
            </a:r>
            <a:r>
              <a:rPr lang="es-ES_tradnl" dirty="0">
                <a:hlinkClick r:id="rId4"/>
              </a:rPr>
              <a:t>https://www.thelancet.com/journals/lanhiv/article/PIIS2352-3018(23)00236-9/abstract</a:t>
            </a:r>
            <a:r>
              <a:rPr lang="es-ES_tradnl" dirty="0"/>
              <a:t>.</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En el estudio se administró un esquema intensivo de TAR de tres clases, empezando durante las 48 horas siguientes al nacimiento, a recién nacidos que habían contraído el VIH intrauterinamente.</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Los lactantes que al llegar a los dos años de edad habían tenido ARN indetectable durante más de un año, eran seronegativos a los anticuerpos contra el VIH, no tenían ADN detectable del reservorio del VIH y presentaban cifras y porcentajes normales de linfocitos CD4 reunían los criterios para una interrupción analítica del tratamiento (IAT). En seis niños se aplicó la IAT después de cumplir los criterios de selección. Cuatro lograron la remisión sin TAR.</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En el gráfico se muestra que dos de los seis pacientes mencionados aquí experimentaron rebotes virales rápidos, uno mostró finalmente un rebote después de 80 semanas de supresión viral sin TAR y en tres se ha mantenido la supresión viral durante al menos 48 semanas sin rebote viral.</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199" name="Google Shape;199;g300633e8d27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15</a:t>
            </a:fld>
            <a:endParaRPr lang="es-ES_tradnl"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00633e8d27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300633e8d27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Resultados, cohorte A:</a:t>
            </a:r>
          </a:p>
          <a:p>
            <a:pPr marL="457200" lvl="0" indent="-304800" algn="l" rtl="0">
              <a:lnSpc>
                <a:spcPct val="115000"/>
              </a:lnSpc>
              <a:spcBef>
                <a:spcPts val="0"/>
              </a:spcBef>
              <a:spcAft>
                <a:spcPts val="0"/>
              </a:spcAft>
              <a:buSzPts val="1200"/>
              <a:buChar char="●"/>
            </a:pPr>
            <a:r>
              <a:rPr lang="es-ES_tradnl" dirty="0"/>
              <a:t>A1: retardo del rebote viral durante 16 semanas.</a:t>
            </a:r>
          </a:p>
          <a:p>
            <a:pPr marL="457200" lvl="0" indent="-304800" algn="l" rtl="0">
              <a:lnSpc>
                <a:spcPct val="115000"/>
              </a:lnSpc>
              <a:spcBef>
                <a:spcPts val="0"/>
              </a:spcBef>
              <a:spcAft>
                <a:spcPts val="0"/>
              </a:spcAft>
              <a:buSzPts val="1200"/>
              <a:buChar char="●"/>
            </a:pPr>
            <a:r>
              <a:rPr lang="es-ES_tradnl" dirty="0"/>
              <a:t>A3: rebote a las 4 semanas.</a:t>
            </a:r>
          </a:p>
          <a:p>
            <a:pPr marL="457200" lvl="0" indent="-304800" algn="l" rtl="0">
              <a:lnSpc>
                <a:spcPct val="115000"/>
              </a:lnSpc>
              <a:spcBef>
                <a:spcPts val="0"/>
              </a:spcBef>
              <a:spcAft>
                <a:spcPts val="0"/>
              </a:spcAft>
              <a:buSzPts val="1200"/>
              <a:buChar char="●"/>
            </a:pPr>
            <a:r>
              <a:rPr lang="es-ES_tradnl" dirty="0"/>
              <a:t>B1: rebote a las 3,5 semanas.</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Interpretación:</a:t>
            </a:r>
          </a:p>
          <a:p>
            <a:pPr marL="457200" lvl="0" indent="-304800" algn="l" rtl="0">
              <a:lnSpc>
                <a:spcPct val="115000"/>
              </a:lnSpc>
              <a:spcBef>
                <a:spcPts val="0"/>
              </a:spcBef>
              <a:spcAft>
                <a:spcPts val="0"/>
              </a:spcAft>
              <a:buSzPts val="1200"/>
              <a:buChar char="●"/>
            </a:pPr>
            <a:r>
              <a:rPr lang="es-ES_tradnl" dirty="0"/>
              <a:t>En la comparación a lo largo del tiempo con otros estudios</a:t>
            </a:r>
            <a:r>
              <a:rPr lang="es-ES_tradnl" baseline="30000" dirty="0"/>
              <a:t> </a:t>
            </a:r>
            <a:r>
              <a:rPr lang="es-ES_tradnl" dirty="0"/>
              <a:t> sobre IAT (N &gt; 280), cerca del 87% de los participantes experimentan rebote antes de las 6 semanas.</a:t>
            </a:r>
          </a:p>
          <a:p>
            <a:pPr marL="457200" lvl="0" indent="-304800" algn="l" rtl="0">
              <a:lnSpc>
                <a:spcPct val="115000"/>
              </a:lnSpc>
              <a:spcBef>
                <a:spcPts val="0"/>
              </a:spcBef>
              <a:spcAft>
                <a:spcPts val="0"/>
              </a:spcAft>
              <a:buSzPts val="1200"/>
              <a:buChar char="●"/>
            </a:pPr>
            <a:r>
              <a:rPr lang="es-ES_tradnl" dirty="0"/>
              <a:t>A1 es un paciente atípico, ya que menos del 2% de los controladores que no son de élite muestran rebote viral al cabo de 16 semanas o más.</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12" name="Google Shape;212;g300633e8d27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16</a:t>
            </a:fld>
            <a:endParaRPr lang="es-ES_tradnl"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00633e8d27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00633e8d27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En esta diapositiva se muestra que es difícil la </a:t>
            </a:r>
            <a:r>
              <a:rPr lang="es-ES_tradnl" dirty="0" err="1"/>
              <a:t>excisión</a:t>
            </a:r>
            <a:r>
              <a:rPr lang="es-ES_tradnl" dirty="0"/>
              <a:t> del segmento exacto de material genético del VIH. En dos pacientes hubo discordancias importantes entre lo que era necesario eliminar y lo que se eliminó. Esto hizo que no cumplieran los criterios para la interrupción analítica del tratamiento.</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Hasta ahora, las discordancias de carácter menor no parecen reducir la probabilidad de supresión viral posterior.</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De los demás pacientes, hasta el momento solo en uno de seis se retardó el rebote virológico unos tres meses, mientras que en dos, el rebote se presentó al cabo de un mes. En los otros dos, todavía están pendientes los resultados.</a:t>
            </a:r>
          </a:p>
          <a:p>
            <a:pPr marL="0" lvl="0" indent="0" algn="l" rtl="0">
              <a:lnSpc>
                <a:spcPct val="115000"/>
              </a:lnSpc>
              <a:spcBef>
                <a:spcPts val="0"/>
              </a:spcBef>
              <a:spcAft>
                <a:spcPts val="0"/>
              </a:spcAft>
              <a:buClr>
                <a:schemeClr val="dk1"/>
              </a:buClr>
              <a:buSzPts val="1100"/>
              <a:buFont typeface="Arial"/>
              <a:buNone/>
            </a:pPr>
            <a:endParaRPr lang="es-ES_tradnl" dirty="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https://programme.aids2024.org/Programme/Session/29</a:t>
            </a:r>
            <a:r>
              <a:rPr lang="es-ES_tradnl" dirty="0"/>
              <a:t>. </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25" name="Google Shape;225;g300633e8d27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17</a:t>
            </a:fld>
            <a:endParaRPr lang="es-ES_tradnl"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0633e8d27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00633e8d27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i="1" dirty="0" err="1"/>
              <a:t>Indel</a:t>
            </a:r>
            <a:r>
              <a:rPr lang="es-ES_tradnl" dirty="0"/>
              <a:t>: inserción/deleción, es decir, el resultado deseado.</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38" name="Google Shape;238;g300633e8d27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18</a:t>
            </a:fld>
            <a:endParaRPr lang="es-ES_tradnl"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00633e8d2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00633e8d2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En esta diapositiva se muestra la prueba empleada para detectar deleciones grandes.</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Además del tratamiento de </a:t>
            </a:r>
            <a:r>
              <a:rPr lang="es-ES_tradnl" dirty="0" err="1"/>
              <a:t>excisión</a:t>
            </a:r>
            <a:r>
              <a:rPr lang="es-ES_tradnl" dirty="0"/>
              <a:t> con CRISP/Cas9, también se utiliza ingeniería genética para insertar dos genes indicadores llamados </a:t>
            </a:r>
            <a:r>
              <a:rPr lang="es-ES_tradnl" i="1" dirty="0"/>
              <a:t>GFP</a:t>
            </a:r>
            <a:r>
              <a:rPr lang="es-ES_tradnl" dirty="0"/>
              <a:t> y </a:t>
            </a:r>
            <a:r>
              <a:rPr lang="es-ES_tradnl" i="1" dirty="0" err="1"/>
              <a:t>cherry</a:t>
            </a:r>
            <a:r>
              <a:rPr lang="es-ES_tradnl" dirty="0"/>
              <a:t>* a cierta distancia del sitio de </a:t>
            </a:r>
            <a:r>
              <a:rPr lang="es-ES_tradnl" dirty="0" err="1"/>
              <a:t>excisión</a:t>
            </a:r>
            <a:r>
              <a:rPr lang="es-ES_tradnl" dirty="0"/>
              <a:t> del VIH.</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En la primera línea de las cuatro, se logra la deleción deseada y los genes </a:t>
            </a:r>
            <a:r>
              <a:rPr lang="es-ES_tradnl" i="1" dirty="0"/>
              <a:t>GFP</a:t>
            </a:r>
            <a:r>
              <a:rPr lang="es-ES_tradnl" dirty="0"/>
              <a:t> y </a:t>
            </a:r>
            <a:r>
              <a:rPr lang="es-ES_tradnl" i="1" dirty="0" err="1"/>
              <a:t>cherry</a:t>
            </a:r>
            <a:r>
              <a:rPr lang="es-ES_tradnl" dirty="0"/>
              <a:t> permanecen activos. </a:t>
            </a:r>
            <a:r>
              <a:rPr lang="es-ES_tradnl" i="1" dirty="0" err="1"/>
              <a:t>Indel</a:t>
            </a:r>
            <a:r>
              <a:rPr lang="es-ES_tradnl" dirty="0"/>
              <a:t> significa inserción/deleción, es decir, el resultado deseado; </a:t>
            </a:r>
            <a:r>
              <a:rPr lang="es-ES_tradnl" dirty="0" err="1"/>
              <a:t>wt</a:t>
            </a:r>
            <a:r>
              <a:rPr lang="es-ES_tradnl" dirty="0"/>
              <a:t> indica el ADN viral inalterado.</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En las tres líneas siguientes, una deleción grande ha llegado hasta los genes indicadores e inactivado uno o ambos.</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*Los genes llevan el nombre de las proteínas fluorescentes que codifican, que brillan bajo la luz ultravioleta (GFP: proteína fluorescente verde, por su sigla en inglés).</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52" name="Google Shape;252;g300633e8d2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19</a:t>
            </a:fld>
            <a:endParaRPr lang="es-ES_tradn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31" name="Google Shape;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00633e8d27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300633e8d27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64" name="Google Shape;264;g300633e8d27_0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20</a:t>
            </a:fld>
            <a:endParaRPr lang="es-ES_tradn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00633e8d27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00633e8d27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Primera compilación que se presenta del trabajo del proyecto colaborativo HOPE (véase </a:t>
            </a:r>
            <a:r>
              <a:rPr lang="es-ES_tradnl" dirty="0">
                <a:hlinkClick r:id="rId3"/>
              </a:rPr>
              <a:t>https://hopeforhivcure.org/</a:t>
            </a:r>
            <a:r>
              <a:rPr lang="es-ES_tradnl" dirty="0"/>
              <a:t>), el cual busca una cura para la infección por el VIH mediante una novedosa estrategia de “bloqueo, cierre y </a:t>
            </a:r>
            <a:r>
              <a:rPr lang="es-ES_tradnl" dirty="0" err="1"/>
              <a:t>excisión</a:t>
            </a:r>
            <a:r>
              <a:rPr lang="es-ES_tradnl" dirty="0"/>
              <a:t>”. Básicamente, esto implica desarrollar tratamientos dirigidos al único paso en el ciclo de vida del virus del VIH que hasta ahora no se ha abordado con fármacos inhibidores: la transcripción, en la cual el nuevo ARN viral se transcribe a partir del ADN </a:t>
            </a:r>
            <a:r>
              <a:rPr lang="es-ES_tradnl" dirty="0" err="1"/>
              <a:t>proviral</a:t>
            </a:r>
            <a:r>
              <a:rPr lang="es-ES_tradnl" dirty="0"/>
              <a:t> y constituye la plantilla para las nuevas proteínas del VIH.</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https://programme.aids2024.org/Programme/Session/86</a:t>
            </a:r>
            <a:r>
              <a:rPr lang="es-ES_tradnl" dirty="0"/>
              <a:t>. </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74" name="Google Shape;274;g300633e8d27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21</a:t>
            </a:fld>
            <a:endParaRPr lang="es-ES_tradnl"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00633e8d27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00633e8d27_0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La  proteína </a:t>
            </a:r>
            <a:r>
              <a:rPr lang="es-ES_tradnl" dirty="0" err="1"/>
              <a:t>Tat</a:t>
            </a:r>
            <a:r>
              <a:rPr lang="es-ES_tradnl" dirty="0"/>
              <a:t> se expresa en fase muy temprana del ciclo de vida del VIH y se une a las proteínas del huésped que regulan la división celular para acelerar enormemente la transcripción del VIH, que de otro modo ocurre muy despacio.</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La </a:t>
            </a:r>
            <a:r>
              <a:rPr lang="es-ES_tradnl" dirty="0" err="1"/>
              <a:t>dideshidrocortistatina</a:t>
            </a:r>
            <a:r>
              <a:rPr lang="es-ES_tradnl" dirty="0"/>
              <a:t> A (</a:t>
            </a:r>
            <a:r>
              <a:rPr lang="es-ES_tradnl" dirty="0" err="1"/>
              <a:t>dCA</a:t>
            </a:r>
            <a:r>
              <a:rPr lang="es-ES_tradnl" dirty="0"/>
              <a:t>) es un inhibidor de </a:t>
            </a:r>
            <a:r>
              <a:rPr lang="es-ES_tradnl" dirty="0" err="1"/>
              <a:t>Tat</a:t>
            </a:r>
            <a:r>
              <a:rPr lang="es-ES_tradnl" dirty="0"/>
              <a:t> que se ha investigado desde el 2012 y que reduce la replicación del VIH en cultivos celulares 100 veces mejor que el TAR por sí solo.</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Desafortunadamente, es un producto natural que se encuentra en una esponja indonesia y es muy difícil de sintetizar.</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https://programme.aids2024.org/Programme/Session/86</a:t>
            </a:r>
            <a:r>
              <a:rPr lang="es-ES_tradnl" dirty="0"/>
              <a:t>.  </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287" name="Google Shape;287;g300633e8d27_0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22</a:t>
            </a:fld>
            <a:endParaRPr lang="es-ES_tradnl"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00633e8d27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00633e8d27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SEC: complejo de </a:t>
            </a:r>
            <a:r>
              <a:rPr lang="es-ES_tradnl" dirty="0" err="1"/>
              <a:t>superelongación</a:t>
            </a:r>
            <a:r>
              <a:rPr lang="es-ES_tradnl" dirty="0"/>
              <a:t> de proteínas del huésped, que regula la transcripción génica y la división celular.</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Un aminoácido cisteína (C261) en la ciclina, una proteína humana que regula la división celular, es crucial para la fijación de </a:t>
            </a:r>
            <a:r>
              <a:rPr lang="es-ES_tradnl" dirty="0" err="1"/>
              <a:t>Tat</a:t>
            </a:r>
            <a:r>
              <a:rPr lang="es-ES_tradnl" dirty="0"/>
              <a:t>. En cambio, los ratones tienen tirosina (Y261) en esta posición y son insensibles a </a:t>
            </a:r>
            <a:r>
              <a:rPr lang="es-ES_tradnl" dirty="0" err="1"/>
              <a:t>Tat</a:t>
            </a:r>
            <a:r>
              <a:rPr lang="es-ES_tradnl" dirty="0"/>
              <a:t>. La ingeniería genética podría hacer que las células fueran resistentes a la transcripción, de la misma manera en que eliminar CCR5 las vuelve resistentes a la infección.</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https://programme.aids2024.org/Programme/Session/86</a:t>
            </a:r>
            <a:r>
              <a:rPr lang="es-ES_tradnl" dirty="0"/>
              <a:t>. </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304" name="Google Shape;304;g300633e8d27_0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23</a:t>
            </a:fld>
            <a:endParaRPr lang="es-ES_tradnl"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0633e8d2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00633e8d27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BREC1 es una proteína marcadora que induce la acetilación de las histonas a corto plazo, bloqueando el ADN cromosómico del huésped en una conformación no receptiva (lo contrario de lo que hacen los inhibidores de HDAC).</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Al agregar otros componentes se convierte en </a:t>
            </a:r>
            <a:r>
              <a:rPr lang="es-ES_tradnl" dirty="0" err="1"/>
              <a:t>BrecOFF</a:t>
            </a:r>
            <a:r>
              <a:rPr lang="es-ES_tradnl" dirty="0"/>
              <a:t>. </a:t>
            </a:r>
            <a:r>
              <a:rPr lang="es-ES_tradnl" dirty="0">
                <a:solidFill>
                  <a:srgbClr val="3F3F3F"/>
                </a:solidFill>
              </a:rPr>
              <a:t>La inserción de </a:t>
            </a:r>
            <a:r>
              <a:rPr lang="es-ES_tradnl" dirty="0" err="1">
                <a:solidFill>
                  <a:srgbClr val="3F3F3F"/>
                </a:solidFill>
              </a:rPr>
              <a:t>BrecOFF</a:t>
            </a:r>
            <a:r>
              <a:rPr lang="es-ES_tradnl" dirty="0">
                <a:solidFill>
                  <a:srgbClr val="3F3F3F"/>
                </a:solidFill>
              </a:rPr>
              <a:t> lleva a inhibir la transcripción del VIH.</a:t>
            </a:r>
          </a:p>
          <a:p>
            <a:pPr marL="0" lvl="0" indent="0" algn="l" rtl="0">
              <a:lnSpc>
                <a:spcPct val="115000"/>
              </a:lnSpc>
              <a:spcBef>
                <a:spcPts val="0"/>
              </a:spcBef>
              <a:spcAft>
                <a:spcPts val="0"/>
              </a:spcAft>
              <a:buClr>
                <a:schemeClr val="dk1"/>
              </a:buClr>
              <a:buSzPts val="1100"/>
              <a:buFont typeface="Arial"/>
              <a:buNone/>
            </a:pPr>
            <a:endParaRPr lang="es-ES_tradnl" dirty="0">
              <a:solidFill>
                <a:srgbClr val="3F3F3F"/>
              </a:solidFill>
            </a:endParaRPr>
          </a:p>
          <a:p>
            <a:pPr marL="0" lvl="0" indent="0" algn="l" rtl="0">
              <a:lnSpc>
                <a:spcPct val="115000"/>
              </a:lnSpc>
              <a:spcBef>
                <a:spcPts val="0"/>
              </a:spcBef>
              <a:spcAft>
                <a:spcPts val="0"/>
              </a:spcAft>
              <a:buClr>
                <a:schemeClr val="dk1"/>
              </a:buClr>
              <a:buSzPts val="1100"/>
              <a:buFont typeface="Arial"/>
              <a:buNone/>
            </a:pPr>
            <a:r>
              <a:rPr lang="es-ES_tradnl" dirty="0"/>
              <a:t>Hasta la fecha, la transcripción del ARN del VIH se ha reducido en más de un 40% durante un mes después de suspender el tratamiento con </a:t>
            </a:r>
            <a:r>
              <a:rPr lang="es-ES_tradnl" dirty="0" err="1"/>
              <a:t>BrecOFF</a:t>
            </a:r>
            <a:r>
              <a:rPr lang="es-ES_tradnl" dirty="0"/>
              <a:t>, sin que haya indicios de que su efecto disminuya.</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https://programme.aids2024.org/Programme/Session/86</a:t>
            </a:r>
            <a:r>
              <a:rPr lang="es-ES_tradnl" dirty="0"/>
              <a:t>. </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320" name="Google Shape;320;g300633e8d27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24</a:t>
            </a:fld>
            <a:endParaRPr lang="es-ES_tradnl"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00633e8d27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300633e8d27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El ensayo AMP, concluido recientemente, mostró una eficacia protectora del 75% en las personas que recibieron el anticuerpo ampliamente neutralizante VRC01 y estuvieron expuestas a virus que eran sensibles a ese anticuerpo neutralizante. “Sensible” significa que el anticuerpo es capaz de neutralizar el virus (o impedir que infecte las células diana) a bajas concentraciones.</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335" name="Google Shape;335;g300633e8d27_0_3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25</a:t>
            </a:fld>
            <a:endParaRPr lang="es-ES_tradnl"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00633e8d27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00633e8d27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Este resumen proviene de las notas de la presentación de Devin </a:t>
            </a:r>
            <a:r>
              <a:rPr lang="es-ES_tradnl" dirty="0" err="1"/>
              <a:t>Sok</a:t>
            </a:r>
            <a:r>
              <a:rPr lang="es-ES_tradnl" dirty="0"/>
              <a:t> y de una conversación posterior con él.</a:t>
            </a: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348" name="Google Shape;348;g300633e8d27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26</a:t>
            </a:fld>
            <a:endParaRPr lang="es-ES_tradnl"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00633e8d27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00633e8d27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Devin </a:t>
            </a:r>
            <a:r>
              <a:rPr lang="es-ES_tradnl" dirty="0" err="1"/>
              <a:t>Sok</a:t>
            </a:r>
            <a:r>
              <a:rPr lang="es-ES_tradnl" dirty="0"/>
              <a:t> utilizó la metáfora de entrenar a las células inmaduras capaces de producir </a:t>
            </a:r>
            <a:r>
              <a:rPr lang="es-ES_tradnl" dirty="0" err="1"/>
              <a:t>bNAb</a:t>
            </a:r>
            <a:r>
              <a:rPr lang="es-ES_tradnl" dirty="0"/>
              <a:t> con inmunógenos repetidos para convertirlas en “deportistas de élite".</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358" name="Google Shape;358;g300633e8d27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27</a:t>
            </a:fld>
            <a:endParaRPr lang="es-ES_tradnl"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00633e8d27_0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00633e8d27_0_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Observaciones de </a:t>
            </a:r>
            <a:r>
              <a:rPr lang="es-ES_tradnl" dirty="0" err="1"/>
              <a:t>Sok</a:t>
            </a:r>
            <a:r>
              <a:rPr lang="es-ES_tradnl" dirty="0"/>
              <a:t>: “Tampoco podemos quedarnos solo con Simone </a:t>
            </a:r>
            <a:r>
              <a:rPr lang="es-ES_tradnl" dirty="0" err="1"/>
              <a:t>Biles</a:t>
            </a:r>
            <a:r>
              <a:rPr lang="es-ES_tradnl" dirty="0"/>
              <a:t>.</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“Tenemos que identificar y cultivar </a:t>
            </a:r>
            <a:r>
              <a:rPr lang="es-ES_tradnl" dirty="0" err="1"/>
              <a:t>bnAb</a:t>
            </a:r>
            <a:r>
              <a:rPr lang="es-ES_tradnl" dirty="0"/>
              <a:t> contra múltiples epítopos del VIH.</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“Prevemos que se necesitará que la vacunación genere hasta cuatro </a:t>
            </a:r>
            <a:r>
              <a:rPr lang="es-ES_tradnl" dirty="0" err="1"/>
              <a:t>bnAb</a:t>
            </a:r>
            <a:r>
              <a:rPr lang="es-ES_tradnl" dirty="0"/>
              <a:t> diferentes para tener una vacuna eficaz.</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“Contar con cualquiera de estos deportistas de élite ya es un logro importante, pero necesitamos todo un equipo. Espero que esto deje clara la magnitud del desafío que tenemos delante”.</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endParaRPr lang="es-ES_tradnl"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370" name="Google Shape;370;g300633e8d27_0_3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28</a:t>
            </a:fld>
            <a:endParaRPr lang="es-ES_tradnl"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00633e8d27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00633e8d27_0_384:notes"/>
          <p:cNvSpPr txBox="1">
            <a:spLocks noGrp="1"/>
          </p:cNvSpPr>
          <p:nvPr>
            <p:ph type="body" idx="1"/>
          </p:nvPr>
        </p:nvSpPr>
        <p:spPr>
          <a:xfrm>
            <a:off x="685800" y="4400549"/>
            <a:ext cx="5486400" cy="4743363"/>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Ensayo IAVI G002: Los datos inéditos del ensayo IAVI G002 muestran que una segunda ronda de refuerzo genera linfocitos B con una capacidad más intensa y específica para producir el </a:t>
            </a:r>
            <a:r>
              <a:rPr lang="es-ES_tradnl" dirty="0" err="1"/>
              <a:t>bNAb</a:t>
            </a:r>
            <a:r>
              <a:rPr lang="es-ES_tradnl" dirty="0"/>
              <a:t> VRC01. </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Véase un resumen del ensayo G001 en </a:t>
            </a:r>
            <a:r>
              <a:rPr lang="es-ES_tradnl" dirty="0">
                <a:hlinkClick r:id="rId3"/>
              </a:rPr>
              <a:t>https://www.aidsmap.com/news/dec-2022/revolutionary-hiv-vaccine-trains-immune-system-passes-its-first-hurdle</a:t>
            </a:r>
            <a:r>
              <a:rPr lang="es-ES_tradnl" dirty="0"/>
              <a:t>.</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También está en marcha en </a:t>
            </a:r>
            <a:r>
              <a:rPr lang="es-ES_tradnl" dirty="0" err="1"/>
              <a:t>Rwanda</a:t>
            </a:r>
            <a:r>
              <a:rPr lang="es-ES_tradnl" dirty="0"/>
              <a:t> y Sudáfrica el ensayo G003, que aporta evidencia de que se pueden obtener respuestas similares en grupos de población africanos. El estudio G002 fue un ensayo de seguimiento para investigar dos cosas: </a:t>
            </a:r>
            <a:br>
              <a:rPr lang="es-ES_tradnl" dirty="0"/>
            </a:br>
            <a:r>
              <a:rPr lang="es-ES_tradnl" dirty="0"/>
              <a:t>1) ¿la administración por ARNm puede funcionar tan bien como por una proteína? y 2) ¿podemos comenzar a potenciar esas respuestas para convertirlas en </a:t>
            </a:r>
            <a:r>
              <a:rPr lang="es-ES_tradnl" dirty="0" err="1"/>
              <a:t>bNAb</a:t>
            </a:r>
            <a:r>
              <a:rPr lang="es-ES_tradnl" dirty="0"/>
              <a:t>?</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Ensayo IAVI C101: El tipo de inmunógenos repetidos que actúan sobre la línea germinal empleados en el método dirigido a la línea germinal no son los únicos bajo investigación. El estudio IAVI C101 (presentado con más detalle por Tom </a:t>
            </a:r>
            <a:r>
              <a:rPr lang="es-ES_tradnl" dirty="0" err="1"/>
              <a:t>Caniels</a:t>
            </a:r>
            <a:r>
              <a:rPr lang="es-ES_tradnl" dirty="0"/>
              <a:t> en AIDS 2024: </a:t>
            </a:r>
            <a:r>
              <a:rPr lang="es-ES_tradnl" dirty="0">
                <a:hlinkClick r:id="rId4"/>
              </a:rPr>
              <a:t>https://programme.aids2024.org/Programme/Session/717</a:t>
            </a:r>
            <a:r>
              <a:rPr lang="es-ES_tradnl" dirty="0"/>
              <a:t>) entraña el uso de un trímero recombinante, la proteína gp120 de la envoltura del VIH completa, presentada en forma estabilizada.</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err="1"/>
              <a:t>Caniels</a:t>
            </a:r>
            <a:r>
              <a:rPr lang="es-ES_tradnl" dirty="0"/>
              <a:t>): </a:t>
            </a:r>
            <a:r>
              <a:rPr lang="es-ES_tradnl" dirty="0">
                <a:hlinkClick r:id="rId4"/>
              </a:rPr>
              <a:t>https://programme.aids2024.org/Programme/Session/717</a:t>
            </a:r>
            <a:r>
              <a:rPr lang="es-ES_tradnl" dirty="0"/>
              <a:t>.</a:t>
            </a:r>
            <a:endParaRPr lang="es-ES_tradnl" dirty="0">
              <a:latin typeface="Arial"/>
              <a:ea typeface="Arial"/>
              <a:cs typeface="Arial"/>
              <a:sym typeface="Arial"/>
            </a:endParaRPr>
          </a:p>
        </p:txBody>
      </p:sp>
      <p:sp>
        <p:nvSpPr>
          <p:cNvPr id="383" name="Google Shape;383;g300633e8d27_0_3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29</a:t>
            </a:fld>
            <a:endParaRPr lang="es-ES_trad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42" name="Google Shape;42;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a:t>
            </a:fld>
            <a:endParaRPr lang="es-ES_tradnl"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0069efc52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0069efc52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El estudio HVTN 133 muestra evidencia de un progreso similar con una vacuna que desencadena la producción de anticuerpos contra otra parte de la envoltura del VIH: la región externa próxima a la membrana (MPER). Para consultar el informe sobre el ensayo HVTN133, véase </a:t>
            </a:r>
            <a:r>
              <a:rPr lang="es-ES_tradnl" dirty="0">
                <a:hlinkClick r:id="rId3"/>
              </a:rPr>
              <a:t>https://www.aidsmap.com/news/sep-2023/antibodies-wait-and-pounce-generated-promising-hiv-vaccine-candidate</a:t>
            </a:r>
            <a:r>
              <a:rPr lang="es-ES_tradnl" dirty="0"/>
              <a:t>.</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dirty="0"/>
          </a:p>
        </p:txBody>
      </p:sp>
      <p:sp>
        <p:nvSpPr>
          <p:cNvPr id="393" name="Google Shape;393;g30069efc52b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30</a:t>
            </a:fld>
            <a:endParaRPr lang="es-ES_tradnl"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221dc98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30221dc98df_0_0:notes"/>
          <p:cNvSpPr txBox="1">
            <a:spLocks noGrp="1"/>
          </p:cNvSpPr>
          <p:nvPr>
            <p:ph type="body" idx="1"/>
          </p:nvPr>
        </p:nvSpPr>
        <p:spPr>
          <a:xfrm>
            <a:off x="685800" y="4400550"/>
            <a:ext cx="5486400" cy="4675084"/>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sz="1100" dirty="0"/>
              <a:t>Esta nota procede de una conversación con Devin </a:t>
            </a:r>
            <a:r>
              <a:rPr lang="es-ES_tradnl" sz="1100" dirty="0" err="1"/>
              <a:t>Sok</a:t>
            </a:r>
            <a:r>
              <a:rPr lang="es-ES_tradnl" sz="1100" dirty="0"/>
              <a:t> después de su conferencia en la sesión plenaria:</a:t>
            </a:r>
          </a:p>
          <a:p>
            <a:pPr marL="0" lvl="0" indent="0" algn="l" rtl="0">
              <a:lnSpc>
                <a:spcPct val="115000"/>
              </a:lnSpc>
              <a:spcBef>
                <a:spcPts val="0"/>
              </a:spcBef>
              <a:spcAft>
                <a:spcPts val="0"/>
              </a:spcAft>
              <a:buClr>
                <a:schemeClr val="dk1"/>
              </a:buClr>
              <a:buSzPts val="1100"/>
              <a:buFont typeface="Arial"/>
              <a:buNone/>
            </a:pPr>
            <a:endParaRPr lang="es-ES_tradnl" sz="1100" dirty="0"/>
          </a:p>
          <a:p>
            <a:pPr marL="0" lvl="0" indent="0" algn="l" rtl="0">
              <a:lnSpc>
                <a:spcPct val="115000"/>
              </a:lnSpc>
              <a:spcBef>
                <a:spcPts val="0"/>
              </a:spcBef>
              <a:spcAft>
                <a:spcPts val="0"/>
              </a:spcAft>
              <a:buClr>
                <a:schemeClr val="dk1"/>
              </a:buClr>
              <a:buSzPts val="1100"/>
              <a:buFont typeface="Arial"/>
              <a:buNone/>
            </a:pPr>
            <a:r>
              <a:rPr lang="es-ES_tradnl" sz="1100" dirty="0"/>
              <a:t>Una vacuna completamente eficaz que detenga la infección, es decir, que induzca “inmunidad esterilizante”, es poco común; un ejemplo es la vacuna contra el VPH. Incluso las mejores vacunas inductoras de </a:t>
            </a:r>
            <a:r>
              <a:rPr lang="es-ES_tradnl" sz="1100" dirty="0" err="1"/>
              <a:t>bNAb</a:t>
            </a:r>
            <a:r>
              <a:rPr lang="es-ES_tradnl" sz="1100" dirty="0"/>
              <a:t> pueden dejar pasar algunas cepas del VIH.</a:t>
            </a:r>
          </a:p>
          <a:p>
            <a:pPr marL="0" lvl="0" indent="0" algn="l" rtl="0">
              <a:lnSpc>
                <a:spcPct val="115000"/>
              </a:lnSpc>
              <a:spcBef>
                <a:spcPts val="0"/>
              </a:spcBef>
              <a:spcAft>
                <a:spcPts val="0"/>
              </a:spcAft>
              <a:buClr>
                <a:schemeClr val="dk1"/>
              </a:buClr>
              <a:buSzPts val="1100"/>
              <a:buFont typeface="Arial"/>
              <a:buNone/>
            </a:pPr>
            <a:endParaRPr lang="es-ES_tradnl" sz="1100" dirty="0"/>
          </a:p>
          <a:p>
            <a:pPr marL="0" lvl="0" indent="0" algn="l" rtl="0">
              <a:lnSpc>
                <a:spcPct val="115000"/>
              </a:lnSpc>
              <a:spcBef>
                <a:spcPts val="0"/>
              </a:spcBef>
              <a:spcAft>
                <a:spcPts val="0"/>
              </a:spcAft>
              <a:buClr>
                <a:schemeClr val="dk1"/>
              </a:buClr>
              <a:buSzPts val="1100"/>
              <a:buFont typeface="Arial"/>
              <a:buNone/>
            </a:pPr>
            <a:r>
              <a:rPr lang="es-ES_tradnl" sz="1100" dirty="0"/>
              <a:t>Quizá también necesitemos desarrollar vacunas que generen inmunidad de linfocitos T. Estas inducen respuestas de linfocitos T (CD8) que eliminan las pocas células que el VIH logre infectar, pero tendrían que ser mucho más rápidas, eficaces, específicas y variadas que las respuestas naturales de los linfocitos T. </a:t>
            </a:r>
          </a:p>
          <a:p>
            <a:pPr marL="0" lvl="0" indent="0" algn="l" rtl="0">
              <a:lnSpc>
                <a:spcPct val="115000"/>
              </a:lnSpc>
              <a:spcBef>
                <a:spcPts val="0"/>
              </a:spcBef>
              <a:spcAft>
                <a:spcPts val="0"/>
              </a:spcAft>
              <a:buClr>
                <a:schemeClr val="dk1"/>
              </a:buClr>
              <a:buSzPts val="1100"/>
              <a:buFont typeface="Arial"/>
              <a:buNone/>
            </a:pPr>
            <a:endParaRPr lang="es-ES_tradnl" sz="1100" dirty="0"/>
          </a:p>
          <a:p>
            <a:pPr marL="0" lvl="0" indent="0" algn="l" rtl="0">
              <a:lnSpc>
                <a:spcPct val="115000"/>
              </a:lnSpc>
              <a:spcBef>
                <a:spcPts val="0"/>
              </a:spcBef>
              <a:spcAft>
                <a:spcPts val="0"/>
              </a:spcAft>
              <a:buClr>
                <a:schemeClr val="dk1"/>
              </a:buClr>
              <a:buSzPts val="1100"/>
              <a:buFont typeface="Arial"/>
              <a:buNone/>
            </a:pPr>
            <a:r>
              <a:rPr lang="es-ES_tradnl" sz="1100" dirty="0"/>
              <a:t>La ciencia de las vacunas de linfocitos T se encuentra en una etapa más temprana de desarrollo que la de las vacunas inductoras de </a:t>
            </a:r>
            <a:r>
              <a:rPr lang="es-ES_tradnl" sz="1100" dirty="0" err="1"/>
              <a:t>bNAb</a:t>
            </a:r>
            <a:r>
              <a:rPr lang="es-ES_tradnl" sz="1100" dirty="0"/>
              <a:t>, pero en el 2011 se desarrolló una vacuna parcialmente eficaz para los monos (véase </a:t>
            </a:r>
            <a:r>
              <a:rPr lang="es-ES_tradnl" sz="1100" dirty="0">
                <a:hlinkClick r:id="rId3"/>
              </a:rPr>
              <a:t>https://www.nature.com/articles/nature10003</a:t>
            </a:r>
            <a:r>
              <a:rPr lang="es-ES_tradnl" sz="1100" dirty="0"/>
              <a:t>).</a:t>
            </a:r>
          </a:p>
          <a:p>
            <a:pPr marL="0" lvl="0" indent="0" algn="l" rtl="0">
              <a:lnSpc>
                <a:spcPct val="115000"/>
              </a:lnSpc>
              <a:spcBef>
                <a:spcPts val="0"/>
              </a:spcBef>
              <a:spcAft>
                <a:spcPts val="0"/>
              </a:spcAft>
              <a:buClr>
                <a:schemeClr val="dk1"/>
              </a:buClr>
              <a:buSzPts val="1100"/>
              <a:buFont typeface="Arial"/>
              <a:buNone/>
            </a:pPr>
            <a:endParaRPr lang="es-ES_tradnl" sz="1100" dirty="0"/>
          </a:p>
          <a:p>
            <a:pPr marL="0" lvl="0" indent="0" algn="l" rtl="0">
              <a:lnSpc>
                <a:spcPct val="115000"/>
              </a:lnSpc>
              <a:spcBef>
                <a:spcPts val="0"/>
              </a:spcBef>
              <a:spcAft>
                <a:spcPts val="0"/>
              </a:spcAft>
              <a:buClr>
                <a:schemeClr val="dk1"/>
              </a:buClr>
              <a:buSzPts val="1100"/>
              <a:buFont typeface="Arial"/>
              <a:buNone/>
            </a:pPr>
            <a:r>
              <a:rPr lang="es-ES_tradnl" sz="1100" dirty="0"/>
              <a:t>Aunque no se presentaron los resultados en la reunión sobre el sida del 2024, el IAVI, el instituto </a:t>
            </a:r>
            <a:r>
              <a:rPr lang="es-ES_tradnl" sz="1100" dirty="0" err="1"/>
              <a:t>Ragon</a:t>
            </a:r>
            <a:r>
              <a:rPr lang="es-ES_tradnl" sz="1100" dirty="0"/>
              <a:t>, la Fundación Gates y otros están colaborando para desarrollar una vacuna de células T, y se están realizando ensayos de fase I en seres humanos.</a:t>
            </a:r>
          </a:p>
          <a:p>
            <a:pPr marL="0" lvl="0" indent="0" algn="l" rtl="0">
              <a:lnSpc>
                <a:spcPct val="115000"/>
              </a:lnSpc>
              <a:spcBef>
                <a:spcPts val="0"/>
              </a:spcBef>
              <a:spcAft>
                <a:spcPts val="0"/>
              </a:spcAft>
              <a:buClr>
                <a:schemeClr val="dk1"/>
              </a:buClr>
              <a:buSzPts val="1100"/>
              <a:buFont typeface="Arial"/>
              <a:buNone/>
            </a:pPr>
            <a:endParaRPr lang="es-ES_tradnl" sz="1100" dirty="0"/>
          </a:p>
          <a:p>
            <a:pPr marL="0" lvl="0" indent="0" algn="l" rtl="0">
              <a:lnSpc>
                <a:spcPct val="115000"/>
              </a:lnSpc>
              <a:spcBef>
                <a:spcPts val="0"/>
              </a:spcBef>
              <a:spcAft>
                <a:spcPts val="0"/>
              </a:spcAft>
              <a:buClr>
                <a:schemeClr val="dk1"/>
              </a:buClr>
              <a:buSzPts val="1100"/>
              <a:buFont typeface="Arial"/>
              <a:buNone/>
            </a:pPr>
            <a:r>
              <a:rPr lang="es-ES_tradnl" sz="1100" dirty="0"/>
              <a:t>Como ejemplos, véase:</a:t>
            </a:r>
          </a:p>
          <a:p>
            <a:pPr marL="457200" lvl="0" indent="-317500" algn="l" rtl="0">
              <a:lnSpc>
                <a:spcPct val="115000"/>
              </a:lnSpc>
              <a:spcBef>
                <a:spcPts val="0"/>
              </a:spcBef>
              <a:spcAft>
                <a:spcPts val="0"/>
              </a:spcAft>
              <a:buClr>
                <a:schemeClr val="dk1"/>
              </a:buClr>
              <a:buSzPts val="1400"/>
              <a:buFont typeface="Arial" panose="020B0604020202020204" pitchFamily="34" charset="0"/>
              <a:buChar char="•"/>
            </a:pPr>
            <a:r>
              <a:rPr lang="es-ES_tradnl" sz="1100" dirty="0">
                <a:hlinkClick r:id="rId4"/>
              </a:rPr>
              <a:t>https://www.nature.com/articles/s41541-024-00818-y</a:t>
            </a:r>
            <a:r>
              <a:rPr lang="es-ES_tradnl" sz="1100" dirty="0"/>
              <a:t>. </a:t>
            </a:r>
          </a:p>
          <a:p>
            <a:pPr marL="457200" lvl="0" indent="-317500" algn="l" rtl="0">
              <a:lnSpc>
                <a:spcPct val="115000"/>
              </a:lnSpc>
              <a:spcBef>
                <a:spcPts val="0"/>
              </a:spcBef>
              <a:spcAft>
                <a:spcPts val="0"/>
              </a:spcAft>
              <a:buClr>
                <a:schemeClr val="dk1"/>
              </a:buClr>
              <a:buSzPts val="1400"/>
              <a:buFont typeface="Arial" panose="020B0604020202020204" pitchFamily="34" charset="0"/>
              <a:buChar char="•"/>
            </a:pPr>
            <a:r>
              <a:rPr lang="es-ES_tradnl" sz="1100" dirty="0">
                <a:hlinkClick r:id="rId5"/>
              </a:rPr>
              <a:t>https://www.iavi.org/press-release/reithera-srl-the-ragon-institute-and-iavi-announce-collaboration-to-advance-highly-networked-t-cell-hiv-vaccine-candidate-towards-phase-i-clinical-evaluation/</a:t>
            </a:r>
            <a:r>
              <a:rPr lang="es-ES_tradnl" sz="1100" dirty="0"/>
              <a:t>.</a:t>
            </a:r>
          </a:p>
          <a:p>
            <a:pPr marL="0" lvl="0" indent="0" algn="l" rtl="0">
              <a:lnSpc>
                <a:spcPct val="115000"/>
              </a:lnSpc>
              <a:spcBef>
                <a:spcPts val="0"/>
              </a:spcBef>
              <a:spcAft>
                <a:spcPts val="0"/>
              </a:spcAft>
              <a:buClr>
                <a:schemeClr val="dk1"/>
              </a:buClr>
              <a:buSzPts val="1100"/>
              <a:buFont typeface="Arial"/>
              <a:buNone/>
            </a:pPr>
            <a:endParaRPr lang="es-ES_tradnl" sz="1100" dirty="0"/>
          </a:p>
          <a:p>
            <a:pPr marL="0" lvl="0" indent="0" algn="l" rtl="0">
              <a:lnSpc>
                <a:spcPct val="100000"/>
              </a:lnSpc>
              <a:spcBef>
                <a:spcPts val="0"/>
              </a:spcBef>
              <a:spcAft>
                <a:spcPts val="0"/>
              </a:spcAft>
              <a:buSzPts val="1400"/>
              <a:buNone/>
            </a:pPr>
            <a:endParaRPr lang="es-ES_tradnl" sz="1100" dirty="0"/>
          </a:p>
        </p:txBody>
      </p:sp>
      <p:sp>
        <p:nvSpPr>
          <p:cNvPr id="406" name="Google Shape;406;g30221dc98d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_tradnl" smtClean="0"/>
              <a:t>31</a:t>
            </a:fld>
            <a:endParaRPr lang="es-ES_tradnl"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0069efc52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0069efc52b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Arial"/>
              <a:buNone/>
            </a:pPr>
            <a:endParaRPr lang="es-ES_tradnl" dirty="0">
              <a:latin typeface="Arial"/>
              <a:ea typeface="Arial"/>
              <a:cs typeface="Arial"/>
              <a:sym typeface="Arial"/>
            </a:endParaRPr>
          </a:p>
        </p:txBody>
      </p:sp>
      <p:sp>
        <p:nvSpPr>
          <p:cNvPr id="418" name="Google Shape;418;g30069efc52b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32</a:t>
            </a:fld>
            <a:endParaRPr lang="es-ES_tradnl"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430" name="Google Shape;43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33</a:t>
            </a:fld>
            <a:endParaRPr lang="es-ES_tradnl"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Este estudio se conoce como ARTISTRY-1.</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https://programme.aids2024.org/Programme/Session/229</a:t>
            </a:r>
            <a:r>
              <a:rPr lang="es-ES_tradnl" dirty="0"/>
              <a:t>.</a:t>
            </a:r>
          </a:p>
          <a:p>
            <a:pPr marL="0" lvl="0" indent="0" algn="l" rtl="0">
              <a:lnSpc>
                <a:spcPct val="100000"/>
              </a:lnSpc>
              <a:spcBef>
                <a:spcPts val="0"/>
              </a:spcBef>
              <a:spcAft>
                <a:spcPts val="0"/>
              </a:spcAft>
              <a:buSzPts val="1400"/>
              <a:buNone/>
            </a:pPr>
            <a:endParaRPr lang="es-ES_tradnl" dirty="0"/>
          </a:p>
        </p:txBody>
      </p:sp>
      <p:sp>
        <p:nvSpPr>
          <p:cNvPr id="441" name="Google Shape;441;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34</a:t>
            </a:fld>
            <a:endParaRPr lang="es-ES_tradnl"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Se asignó aleatoriamente a los participantes en una relación 2:2:1.</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datos de los resultados a las 24 semanas se presentaron en la CROI 2024 (#642).</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Si bien el </a:t>
            </a:r>
            <a:r>
              <a:rPr lang="es-ES_tradnl" dirty="0" err="1"/>
              <a:t>lenacapavir</a:t>
            </a:r>
            <a:r>
              <a:rPr lang="es-ES_tradnl" dirty="0"/>
              <a:t> es más conocido como un producto inyectable de acción prolongada, en este estudio se tomó como medicamento oral diario.</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estudio se realizó en 92 centros en Argentina, Asia (Corea, Japón, Taiwán), Australia, Canadá, Estados Unidos, Europa occidental (Alemania, España, Francia, Italia, Reino Unido), Puerto Rico, República Dominicana y Sudáfrica.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Las enfermedades concomitantes comunes fueron dislipidemia (75%), diabetes mellitus (69%), hipertensión (61%) y enfermedad renal crónica (23%).</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https://programme.aids2024.org/Programme/Session/229</a:t>
            </a:r>
            <a:r>
              <a:rPr lang="es-ES_tradnl" dirty="0"/>
              <a:t>.</a:t>
            </a:r>
          </a:p>
          <a:p>
            <a:pPr marL="0" lvl="0" indent="0" algn="l" rtl="0">
              <a:lnSpc>
                <a:spcPct val="100000"/>
              </a:lnSpc>
              <a:spcBef>
                <a:spcPts val="0"/>
              </a:spcBef>
              <a:spcAft>
                <a:spcPts val="0"/>
              </a:spcAft>
              <a:buSzPts val="1400"/>
              <a:buNone/>
            </a:pPr>
            <a:endParaRPr lang="es-ES_tradnl" dirty="0"/>
          </a:p>
        </p:txBody>
      </p:sp>
      <p:sp>
        <p:nvSpPr>
          <p:cNvPr id="453" name="Google Shape;453;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35</a:t>
            </a:fld>
            <a:endParaRPr lang="es-ES_tradnl"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participantes que reunían los criterios habían logrado la supresión viral con “esquemas complejos”. Esto se definieron como dos o más comprimidos por día, administración más de una vez al día, un inhibidor de la proteasa potenciado o INNRT con uno o más fármacos adicionales además de los INRT, o una combinación que incluía fármacos inyectables y orales.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a:t>
            </a:r>
            <a:r>
              <a:rPr lang="es-ES_tradnl" dirty="0" err="1"/>
              <a:t>bictegravir</a:t>
            </a:r>
            <a:r>
              <a:rPr lang="es-ES_tradnl" dirty="0"/>
              <a:t> y el </a:t>
            </a:r>
            <a:r>
              <a:rPr lang="es-ES_tradnl" dirty="0" err="1"/>
              <a:t>lenacapavir</a:t>
            </a:r>
            <a:r>
              <a:rPr lang="es-ES_tradnl" dirty="0"/>
              <a:t> tienen una barrera alta a la resistencia. El </a:t>
            </a:r>
            <a:r>
              <a:rPr lang="es-ES_tradnl" dirty="0" err="1"/>
              <a:t>lenacapavir</a:t>
            </a:r>
            <a:r>
              <a:rPr lang="es-ES_tradnl" dirty="0"/>
              <a:t> es el primer fármaco de la clase de los inhibidores de la cápside.</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https://programme.aids2024.org/Programme/Session/229</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endParaRPr lang="es-ES_tradnl" dirty="0"/>
          </a:p>
        </p:txBody>
      </p:sp>
      <p:sp>
        <p:nvSpPr>
          <p:cNvPr id="469" name="Google Shape;46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36</a:t>
            </a:fld>
            <a:endParaRPr lang="es-ES_tradnl"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sz="1100" dirty="0"/>
              <a:t>Eficacia: 47 de las 51 personas (92%) del grupo tratado con 75 mg de </a:t>
            </a:r>
            <a:r>
              <a:rPr lang="es-ES_tradnl" sz="1100" dirty="0" err="1"/>
              <a:t>bictegravir</a:t>
            </a:r>
            <a:r>
              <a:rPr lang="es-ES_tradnl" sz="1100" dirty="0"/>
              <a:t> más 25 mg de </a:t>
            </a:r>
            <a:r>
              <a:rPr lang="es-ES_tradnl" sz="1100" dirty="0" err="1"/>
              <a:t>lenacapavir</a:t>
            </a:r>
            <a:r>
              <a:rPr lang="es-ES_tradnl" sz="1100" dirty="0"/>
              <a:t> y 47 de las 52 personas (90%) del grupo tratado con 75 mg de </a:t>
            </a:r>
            <a:r>
              <a:rPr lang="es-ES_tradnl" sz="1100" dirty="0" err="1"/>
              <a:t>bictegravir</a:t>
            </a:r>
            <a:r>
              <a:rPr lang="es-ES_tradnl" sz="1100" dirty="0"/>
              <a:t> más 50 mg de </a:t>
            </a:r>
            <a:r>
              <a:rPr lang="es-ES_tradnl" sz="1100" dirty="0" err="1"/>
              <a:t>lenacapavir</a:t>
            </a:r>
            <a:r>
              <a:rPr lang="es-ES_tradnl" sz="1100" dirty="0"/>
              <a:t> tuvieron una carga viral inferior a 50, al igual que todas las personas que continuaron con su esquema inicial. Dos personas que recibieron la dosis inferior de </a:t>
            </a:r>
            <a:r>
              <a:rPr lang="es-ES_tradnl" sz="1100" dirty="0" err="1"/>
              <a:t>lenacapavir</a:t>
            </a:r>
            <a:r>
              <a:rPr lang="es-ES_tradnl" sz="1100" dirty="0"/>
              <a:t> y una persona que recibió la dosis superior de </a:t>
            </a:r>
            <a:r>
              <a:rPr lang="es-ES_tradnl" sz="1100" dirty="0" err="1"/>
              <a:t>lenacapavir</a:t>
            </a:r>
            <a:r>
              <a:rPr lang="es-ES_tradnl" sz="1100" dirty="0"/>
              <a:t> tuvieron un ARN del VIH por arriba de este umbral, pero recuperaron la supresión viral sin cambiar el tratamiento.</a:t>
            </a:r>
          </a:p>
          <a:p>
            <a:pPr marL="0" lvl="0" indent="0" algn="l" rtl="0">
              <a:lnSpc>
                <a:spcPct val="100000"/>
              </a:lnSpc>
              <a:spcBef>
                <a:spcPts val="0"/>
              </a:spcBef>
              <a:spcAft>
                <a:spcPts val="0"/>
              </a:spcAft>
              <a:buClr>
                <a:schemeClr val="dk1"/>
              </a:buClr>
              <a:buSzPts val="1100"/>
              <a:buFont typeface="Arial"/>
              <a:buNone/>
            </a:pPr>
            <a:endParaRPr lang="es-ES_tradnl" sz="1100" dirty="0"/>
          </a:p>
          <a:p>
            <a:pPr marL="0" lvl="0" indent="0" algn="l" rtl="0">
              <a:lnSpc>
                <a:spcPct val="100000"/>
              </a:lnSpc>
              <a:spcBef>
                <a:spcPts val="0"/>
              </a:spcBef>
              <a:spcAft>
                <a:spcPts val="0"/>
              </a:spcAft>
              <a:buClr>
                <a:schemeClr val="dk1"/>
              </a:buClr>
              <a:buSzPts val="1100"/>
              <a:buFont typeface="Arial"/>
              <a:buNone/>
            </a:pPr>
            <a:r>
              <a:rPr lang="es-ES_tradnl" sz="1100" dirty="0"/>
              <a:t>Los cambios en las cifras de linfocitos CD4 fueron comparables en los tres grupos.</a:t>
            </a:r>
          </a:p>
          <a:p>
            <a:pPr marL="0" lvl="0" indent="0" algn="l" rtl="0">
              <a:lnSpc>
                <a:spcPct val="100000"/>
              </a:lnSpc>
              <a:spcBef>
                <a:spcPts val="0"/>
              </a:spcBef>
              <a:spcAft>
                <a:spcPts val="0"/>
              </a:spcAft>
              <a:buClr>
                <a:schemeClr val="dk1"/>
              </a:buClr>
              <a:buSzPts val="1100"/>
              <a:buFont typeface="Arial"/>
              <a:buNone/>
            </a:pPr>
            <a:endParaRPr lang="es-ES_tradnl" sz="1100" dirty="0"/>
          </a:p>
          <a:p>
            <a:pPr marL="0" lvl="0" indent="0" algn="l" rtl="0">
              <a:lnSpc>
                <a:spcPct val="100000"/>
              </a:lnSpc>
              <a:spcBef>
                <a:spcPts val="0"/>
              </a:spcBef>
              <a:spcAft>
                <a:spcPts val="0"/>
              </a:spcAft>
              <a:buClr>
                <a:schemeClr val="dk1"/>
              </a:buClr>
              <a:buSzPts val="1100"/>
              <a:buFont typeface="Arial"/>
              <a:buNone/>
            </a:pPr>
            <a:r>
              <a:rPr lang="es-ES_tradnl" sz="1100" dirty="0"/>
              <a:t>Eventos adversos: La proporción de participantes con eventos adversos de grado 3 o superior aparecidos durante el tratamiento fue de 13,7% en el grupo tratado con 25 mg de </a:t>
            </a:r>
            <a:r>
              <a:rPr lang="es-ES_tradnl" sz="1100" dirty="0" err="1"/>
              <a:t>lenacapavir</a:t>
            </a:r>
            <a:r>
              <a:rPr lang="es-ES_tradnl" sz="1100" dirty="0"/>
              <a:t>, de 7,7% en el grupo tratado con 50 mg de </a:t>
            </a:r>
            <a:r>
              <a:rPr lang="es-ES_tradnl" sz="1100" dirty="0" err="1"/>
              <a:t>lenacapavir</a:t>
            </a:r>
            <a:r>
              <a:rPr lang="es-ES_tradnl" sz="1100" dirty="0"/>
              <a:t> y de 4,0% en el grupo tratado con el esquema complejo. Las proporciones con uno o más de estos eventos que llevaron a suspender un medicamento antes de tiempo fueron de 2,0%, 1,9% y 0%, respectivamente.</a:t>
            </a:r>
          </a:p>
          <a:p>
            <a:pPr marL="0" lvl="0" indent="0" algn="l" rtl="0">
              <a:lnSpc>
                <a:spcPct val="100000"/>
              </a:lnSpc>
              <a:spcBef>
                <a:spcPts val="0"/>
              </a:spcBef>
              <a:spcAft>
                <a:spcPts val="0"/>
              </a:spcAft>
              <a:buClr>
                <a:schemeClr val="dk1"/>
              </a:buClr>
              <a:buSzPts val="1100"/>
              <a:buFont typeface="Arial"/>
              <a:buNone/>
            </a:pPr>
            <a:endParaRPr lang="es-ES_tradnl" sz="1100" dirty="0"/>
          </a:p>
          <a:p>
            <a:pPr marL="0" lvl="0" indent="0" algn="l" rtl="0">
              <a:lnSpc>
                <a:spcPct val="100000"/>
              </a:lnSpc>
              <a:spcBef>
                <a:spcPts val="0"/>
              </a:spcBef>
              <a:spcAft>
                <a:spcPts val="0"/>
              </a:spcAft>
              <a:buClr>
                <a:schemeClr val="dk1"/>
              </a:buClr>
              <a:buSzPts val="1100"/>
              <a:buFont typeface="Arial"/>
              <a:buNone/>
            </a:pPr>
            <a:r>
              <a:rPr lang="es-ES_tradnl" sz="1100" dirty="0"/>
              <a:t>Los eventos adversos más comunes después de iniciar el tratamiento fueron COVID-19, infecciones de las vías respiratorias superiores, diarrea, dolor articular y tos.</a:t>
            </a:r>
          </a:p>
          <a:p>
            <a:pPr marL="0" lvl="0" indent="0" algn="l" rtl="0">
              <a:lnSpc>
                <a:spcPct val="100000"/>
              </a:lnSpc>
              <a:spcBef>
                <a:spcPts val="0"/>
              </a:spcBef>
              <a:spcAft>
                <a:spcPts val="0"/>
              </a:spcAft>
              <a:buClr>
                <a:schemeClr val="dk1"/>
              </a:buClr>
              <a:buSzPts val="1100"/>
              <a:buFont typeface="Arial"/>
              <a:buNone/>
            </a:pPr>
            <a:endParaRPr lang="es-ES_tradnl" sz="1100" dirty="0"/>
          </a:p>
          <a:p>
            <a:pPr marL="0" lvl="0" indent="0" algn="l" rtl="0">
              <a:lnSpc>
                <a:spcPct val="100000"/>
              </a:lnSpc>
              <a:spcBef>
                <a:spcPts val="0"/>
              </a:spcBef>
              <a:spcAft>
                <a:spcPts val="0"/>
              </a:spcAft>
              <a:buClr>
                <a:schemeClr val="dk1"/>
              </a:buClr>
              <a:buSzPts val="1100"/>
              <a:buFont typeface="Arial"/>
              <a:buNone/>
            </a:pPr>
            <a:r>
              <a:rPr lang="es-ES_tradnl" sz="1100" dirty="0"/>
              <a:t>Para el estudio ARTISTRY-2, de fase III, se está reclutando a personas con supresión viral en las que se usa un tratamiento triple con </a:t>
            </a:r>
            <a:r>
              <a:rPr lang="es-ES_tradnl" sz="1100" dirty="0" err="1"/>
              <a:t>bictegravir</a:t>
            </a:r>
            <a:r>
              <a:rPr lang="es-ES_tradnl" sz="1100" dirty="0"/>
              <a:t> (</a:t>
            </a:r>
            <a:r>
              <a:rPr lang="es-ES_tradnl" sz="1100" i="1" dirty="0" err="1"/>
              <a:t>Biktarvy</a:t>
            </a:r>
            <a:r>
              <a:rPr lang="es-ES_tradnl" sz="1100" dirty="0"/>
              <a:t>), quienes continuarán con su esquema actual o bien se cambiarán a un tratamiento con 75 mg de </a:t>
            </a:r>
            <a:r>
              <a:rPr lang="es-ES_tradnl" sz="1100" dirty="0" err="1"/>
              <a:t>bictegravir</a:t>
            </a:r>
            <a:r>
              <a:rPr lang="es-ES_tradnl" sz="1100" dirty="0"/>
              <a:t> + 50 mg de </a:t>
            </a:r>
            <a:r>
              <a:rPr lang="es-ES_tradnl" sz="1100" dirty="0" err="1"/>
              <a:t>lenacapavir</a:t>
            </a:r>
            <a:r>
              <a:rPr lang="es-ES_tradnl" sz="1100" dirty="0"/>
              <a:t>.</a:t>
            </a:r>
          </a:p>
          <a:p>
            <a:pPr marL="0" lvl="0" indent="0" algn="l" rtl="0">
              <a:lnSpc>
                <a:spcPct val="100000"/>
              </a:lnSpc>
              <a:spcBef>
                <a:spcPts val="0"/>
              </a:spcBef>
              <a:spcAft>
                <a:spcPts val="0"/>
              </a:spcAft>
              <a:buClr>
                <a:schemeClr val="dk1"/>
              </a:buClr>
              <a:buSzPts val="1100"/>
              <a:buFont typeface="Arial"/>
              <a:buNone/>
            </a:pPr>
            <a:endParaRPr lang="es-ES_tradnl" sz="1100" dirty="0"/>
          </a:p>
          <a:p>
            <a:pPr marL="0" lvl="0" indent="0" algn="l" rtl="0">
              <a:lnSpc>
                <a:spcPct val="100000"/>
              </a:lnSpc>
              <a:spcBef>
                <a:spcPts val="0"/>
              </a:spcBef>
              <a:spcAft>
                <a:spcPts val="0"/>
              </a:spcAft>
              <a:buClr>
                <a:schemeClr val="dk1"/>
              </a:buClr>
              <a:buSzPts val="1100"/>
              <a:buFont typeface="Arial"/>
              <a:buNone/>
            </a:pPr>
            <a:r>
              <a:rPr lang="es-ES_tradnl" sz="1100" dirty="0"/>
              <a:t>Resumen: </a:t>
            </a:r>
            <a:r>
              <a:rPr lang="es-ES_tradnl" sz="1100" dirty="0">
                <a:hlinkClick r:id="rId3"/>
              </a:rPr>
              <a:t>https://programme.aids2024.org/Abstract/Abstract/?abstractid=1</a:t>
            </a:r>
            <a:r>
              <a:rPr lang="es-ES_tradnl" sz="1100" dirty="0"/>
              <a:t>.</a:t>
            </a:r>
          </a:p>
          <a:p>
            <a:pPr marL="0" lvl="0" indent="0" algn="l" rtl="0">
              <a:lnSpc>
                <a:spcPct val="100000"/>
              </a:lnSpc>
              <a:spcBef>
                <a:spcPts val="0"/>
              </a:spcBef>
              <a:spcAft>
                <a:spcPts val="0"/>
              </a:spcAft>
              <a:buClr>
                <a:schemeClr val="dk1"/>
              </a:buClr>
              <a:buSzPts val="1100"/>
              <a:buFont typeface="Arial"/>
              <a:buNone/>
            </a:pPr>
            <a:r>
              <a:rPr lang="es-ES_tradnl" sz="1100" dirty="0"/>
              <a:t>Sesión: </a:t>
            </a:r>
            <a:r>
              <a:rPr lang="es-ES_tradnl" sz="1100" dirty="0">
                <a:hlinkClick r:id="rId4"/>
              </a:rPr>
              <a:t>https://programme.aids2024.org/Programme/Session/229</a:t>
            </a:r>
            <a:r>
              <a:rPr lang="es-ES_tradnl" sz="1100" dirty="0"/>
              <a:t>.</a:t>
            </a:r>
          </a:p>
          <a:p>
            <a:pPr marL="0" lvl="0" indent="0" algn="l" rtl="0">
              <a:lnSpc>
                <a:spcPct val="100000"/>
              </a:lnSpc>
              <a:spcBef>
                <a:spcPts val="0"/>
              </a:spcBef>
              <a:spcAft>
                <a:spcPts val="0"/>
              </a:spcAft>
              <a:buSzPts val="1400"/>
              <a:buNone/>
            </a:pPr>
            <a:endParaRPr lang="es-ES_tradnl" sz="1100" dirty="0"/>
          </a:p>
        </p:txBody>
      </p:sp>
      <p:sp>
        <p:nvSpPr>
          <p:cNvPr id="483" name="Google Shape;483;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37</a:t>
            </a:fld>
            <a:endParaRPr lang="es-ES_tradnl"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 aprobación de la Administración de Alimentos y Medicamentos (FDA) de Estados Unidos se basó en los resultados de una cohorte anterior de este estudio, con 23 participantes y datos de 16 semanas. Una solicitud presentada a la Agencia Europea de Medicamentos (EMA) incluirá los nuevos datos.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Este estudio se conoce como IMPAACT 2017 o MOCHA (siglas en inglés de “más opciones para la población infantil y adolescente”).</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En 144 adolescentes se hizo el cambio de una combinación de antirretrovirales orales a </a:t>
            </a:r>
            <a:r>
              <a:rPr lang="es-ES_tradnl" dirty="0" err="1"/>
              <a:t>cabotegravir</a:t>
            </a:r>
            <a:r>
              <a:rPr lang="es-ES_tradnl" dirty="0"/>
              <a:t> oral con </a:t>
            </a:r>
            <a:r>
              <a:rPr lang="es-ES_tradnl" dirty="0" err="1"/>
              <a:t>rilpivirina</a:t>
            </a:r>
            <a:r>
              <a:rPr lang="es-ES_tradnl" dirty="0"/>
              <a:t> durante cuatro semanas, y luego recibieron dosis para adultos inyectadas a partir de la semana 4, cada 8 semanas.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índice de masa corporal (IMC) medio era de 20 kg/m2 y el peso, de 48 kg.</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https://programme.aids2024.org/Abstract/Abstract/?abstractid=12058</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https://programme.aids2024.org/Programme/Session/229</a:t>
            </a:r>
            <a:r>
              <a:rPr lang="es-ES_tradnl" dirty="0"/>
              <a:t>.</a:t>
            </a:r>
          </a:p>
          <a:p>
            <a:pPr marL="0" lvl="0" indent="0" algn="l" rtl="0">
              <a:lnSpc>
                <a:spcPct val="100000"/>
              </a:lnSpc>
              <a:spcBef>
                <a:spcPts val="0"/>
              </a:spcBef>
              <a:spcAft>
                <a:spcPts val="0"/>
              </a:spcAft>
              <a:buSzPts val="1400"/>
              <a:buNone/>
            </a:pPr>
            <a:endParaRPr lang="es-ES_tradnl" dirty="0"/>
          </a:p>
        </p:txBody>
      </p:sp>
      <p:sp>
        <p:nvSpPr>
          <p:cNvPr id="495" name="Google Shape;495;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38</a:t>
            </a:fld>
            <a:endParaRPr lang="es-ES_tradnl"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latin typeface="Calibri" panose="020F0502020204030204" pitchFamily="34" charset="0"/>
                <a:ea typeface="Calibri" panose="020F0502020204030204" pitchFamily="34" charset="0"/>
                <a:cs typeface="Calibri" panose="020F0502020204030204" pitchFamily="34" charset="0"/>
              </a:rPr>
              <a:t>Todos los participantes cuya carga viral se midió en la semana 48 tenían </a:t>
            </a:r>
            <a:r>
              <a:rPr lang="es-ES_tradnl" dirty="0">
                <a:latin typeface="Calibri" panose="020F0502020204030204" pitchFamily="34" charset="0"/>
                <a:ea typeface="Calibri" panose="020F0502020204030204" pitchFamily="34" charset="0"/>
                <a:cs typeface="Calibri" panose="020F0502020204030204" pitchFamily="34" charset="0"/>
                <a:sym typeface="Arial"/>
              </a:rPr>
              <a:t>menos de</a:t>
            </a:r>
            <a:r>
              <a:rPr lang="es-ES_tradnl" dirty="0">
                <a:latin typeface="Calibri" panose="020F0502020204030204" pitchFamily="34" charset="0"/>
                <a:ea typeface="Calibri" panose="020F0502020204030204" pitchFamily="34" charset="0"/>
                <a:cs typeface="Calibri" panose="020F0502020204030204" pitchFamily="34" charset="0"/>
              </a:rPr>
              <a:t> 50 copias/ml. La cifra del 97% refleja el hecho de que no todos los participantes acudieron a la consulta de la semana 48.</a:t>
            </a:r>
          </a:p>
          <a:p>
            <a:pPr marL="0" lvl="0" indent="0" algn="l" rtl="0">
              <a:lnSpc>
                <a:spcPct val="100000"/>
              </a:lnSpc>
              <a:spcBef>
                <a:spcPts val="0"/>
              </a:spcBef>
              <a:spcAft>
                <a:spcPts val="0"/>
              </a:spcAft>
              <a:buClr>
                <a:schemeClr val="dk1"/>
              </a:buClr>
              <a:buSzPts val="1100"/>
              <a:buFont typeface="Arial"/>
              <a:buNone/>
            </a:pPr>
            <a:endParaRPr lang="es-ES_tradnl"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s-ES_tradnl" dirty="0">
                <a:latin typeface="Calibri" panose="020F0502020204030204" pitchFamily="34" charset="0"/>
                <a:ea typeface="Calibri" panose="020F0502020204030204" pitchFamily="34" charset="0"/>
                <a:cs typeface="Calibri" panose="020F0502020204030204" pitchFamily="34" charset="0"/>
              </a:rPr>
              <a:t>Resumen: </a:t>
            </a:r>
            <a:r>
              <a:rPr lang="es-ES_tradnl" dirty="0">
                <a:latin typeface="Calibri" panose="020F0502020204030204" pitchFamily="34" charset="0"/>
                <a:ea typeface="Calibri" panose="020F0502020204030204" pitchFamily="34" charset="0"/>
                <a:cs typeface="Calibri" panose="020F0502020204030204" pitchFamily="34" charset="0"/>
                <a:hlinkClick r:id="rId3"/>
              </a:rPr>
              <a:t>https://programme.aids2024.org/Abstract/Abstract/?abstractid=12058</a:t>
            </a:r>
            <a:r>
              <a:rPr lang="es-ES_tradnl" dirty="0">
                <a:latin typeface="Calibri" panose="020F0502020204030204" pitchFamily="34" charset="0"/>
                <a:ea typeface="Calibri" panose="020F0502020204030204" pitchFamily="34" charset="0"/>
                <a:cs typeface="Calibri" panose="020F0502020204030204" pitchFamily="34" charset="0"/>
              </a:rPr>
              <a:t>.</a:t>
            </a:r>
          </a:p>
          <a:p>
            <a:pPr marL="0" lvl="0" indent="0" algn="l" rtl="0">
              <a:lnSpc>
                <a:spcPct val="100000"/>
              </a:lnSpc>
              <a:spcBef>
                <a:spcPts val="0"/>
              </a:spcBef>
              <a:spcAft>
                <a:spcPts val="0"/>
              </a:spcAft>
              <a:buClr>
                <a:schemeClr val="dk1"/>
              </a:buClr>
              <a:buSzPts val="1100"/>
              <a:buFont typeface="Arial"/>
              <a:buNone/>
            </a:pPr>
            <a:r>
              <a:rPr lang="es-ES_tradnl" dirty="0">
                <a:latin typeface="Calibri" panose="020F0502020204030204" pitchFamily="34" charset="0"/>
                <a:ea typeface="Calibri" panose="020F0502020204030204" pitchFamily="34" charset="0"/>
                <a:cs typeface="Calibri" panose="020F0502020204030204" pitchFamily="34" charset="0"/>
              </a:rPr>
              <a:t>Sesión: </a:t>
            </a:r>
            <a:r>
              <a:rPr lang="es-ES_tradnl" dirty="0">
                <a:latin typeface="Calibri" panose="020F0502020204030204" pitchFamily="34" charset="0"/>
                <a:ea typeface="Calibri" panose="020F0502020204030204" pitchFamily="34" charset="0"/>
                <a:cs typeface="Calibri" panose="020F0502020204030204" pitchFamily="34" charset="0"/>
                <a:hlinkClick r:id="rId4"/>
              </a:rPr>
              <a:t>https://programme.aids2024.org/Programme/Session/229</a:t>
            </a:r>
            <a:r>
              <a:rPr lang="es-ES_tradnl" dirty="0">
                <a:latin typeface="Calibri" panose="020F0502020204030204" pitchFamily="34" charset="0"/>
                <a:ea typeface="Calibri" panose="020F0502020204030204" pitchFamily="34" charset="0"/>
                <a:cs typeface="Calibri" panose="020F0502020204030204" pitchFamily="34" charset="0"/>
              </a:rPr>
              <a:t>.</a:t>
            </a:r>
          </a:p>
          <a:p>
            <a:pPr marL="0" lvl="0" indent="0" algn="l" rtl="0">
              <a:lnSpc>
                <a:spcPct val="100000"/>
              </a:lnSpc>
              <a:spcBef>
                <a:spcPts val="0"/>
              </a:spcBef>
              <a:spcAft>
                <a:spcPts val="0"/>
              </a:spcAft>
              <a:buSzPts val="1400"/>
              <a:buNone/>
            </a:pPr>
            <a:endParaRPr lang="es-ES_tradnl" dirty="0">
              <a:latin typeface="Calibri" panose="020F0502020204030204" pitchFamily="34" charset="0"/>
              <a:ea typeface="Calibri" panose="020F0502020204030204" pitchFamily="34" charset="0"/>
              <a:cs typeface="Calibri" panose="020F0502020204030204" pitchFamily="34" charset="0"/>
            </a:endParaRPr>
          </a:p>
        </p:txBody>
      </p:sp>
      <p:sp>
        <p:nvSpPr>
          <p:cNvPr id="506" name="Google Shape;506;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39</a:t>
            </a:fld>
            <a:endParaRPr lang="es-ES_trad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Arial"/>
              <a:buNone/>
            </a:pPr>
            <a:r>
              <a:rPr lang="es-ES_tradnl" dirty="0"/>
              <a:t>Resumen: </a:t>
            </a:r>
            <a:r>
              <a:rPr lang="es-ES_tradnl" dirty="0">
                <a:hlinkClick r:id="rId3"/>
              </a:rPr>
              <a:t>https://programme.aids2024.org/Abstract/Abstract/?abstractid=12163</a:t>
            </a:r>
            <a:r>
              <a:rPr lang="es-ES_tradnl" dirty="0"/>
              <a:t>. </a:t>
            </a:r>
          </a:p>
        </p:txBody>
      </p:sp>
      <p:sp>
        <p:nvSpPr>
          <p:cNvPr id="53" name="Google Shape;5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a:t>
            </a:fld>
            <a:endParaRPr lang="es-ES_tradnl"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072f37b295_6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072f37b295_6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No se registraron eventos adversos graves relacionados con los medicamentos. En el  34% hubo reacciones en el sitio de la inyección (en su mayoría de grado 1 y que se resolvieron mayoritariamente en un plazo de 7 días). No hubo muertes ni eventos con peligro para la vida.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r>
              <a:rPr lang="es-ES_tradnl" dirty="0"/>
              <a:t>En el estudio se seguirán recopilando datos hasta las 96 semanas.</a:t>
            </a:r>
          </a:p>
          <a:p>
            <a:pPr marL="0" lvl="0" indent="0" algn="l" rtl="0">
              <a:lnSpc>
                <a:spcPct val="100000"/>
              </a:lnSpc>
              <a:spcBef>
                <a:spcPts val="0"/>
              </a:spcBef>
              <a:spcAft>
                <a:spcPts val="0"/>
              </a:spcAft>
              <a:buSzPts val="1400"/>
              <a:buNone/>
            </a:pPr>
            <a:endParaRPr lang="es-ES_tradnl" dirty="0"/>
          </a:p>
          <a:p>
            <a:pPr marL="0" lvl="0" indent="0" algn="l" rtl="0">
              <a:lnSpc>
                <a:spcPct val="100000"/>
              </a:lnSpc>
              <a:spcBef>
                <a:spcPts val="0"/>
              </a:spcBef>
              <a:spcAft>
                <a:spcPts val="0"/>
              </a:spcAft>
              <a:buSzPts val="1400"/>
              <a:buNone/>
            </a:pPr>
            <a:r>
              <a:rPr lang="es-ES_tradnl" dirty="0"/>
              <a:t>Resumen: </a:t>
            </a:r>
            <a:r>
              <a:rPr lang="es-ES_tradnl" dirty="0">
                <a:hlinkClick r:id="rId3"/>
              </a:rPr>
              <a:t>https://programme.aids2024.org/Abstract/Abstract/?abstractid=12058</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https://programme.aids2024.org/Programme/Session/229</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endParaRPr lang="es-ES_tradnl" dirty="0"/>
          </a:p>
        </p:txBody>
      </p:sp>
      <p:sp>
        <p:nvSpPr>
          <p:cNvPr id="518" name="Google Shape;518;g3072f37b295_6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_tradnl" smtClean="0"/>
              <a:t>40</a:t>
            </a:fld>
            <a:endParaRPr lang="es-ES_tradnl"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REPRIEVE fue un estudio aleatorizado y con doble enmascaramiento que puso de manifiesto una reducción del 36% de los eventos adversos cardiovasculares graves (MACE) en las personas con infección por el VIH a las que se asignó un tratamiento con </a:t>
            </a:r>
            <a:r>
              <a:rPr lang="es-ES_tradnl" dirty="0" err="1"/>
              <a:t>pitavastatina</a:t>
            </a:r>
            <a:r>
              <a:rPr lang="es-ES_tradnl" dirty="0"/>
              <a:t> en comparación con un placebo. Los resultados se presentaron por primera vez en la IAS 2023. El estudio brinda una oportunidad singular para evaluar la repercusión del TAR en las enfermedades cardiovasculares.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https://programme.aids2024.org/Abstract/Abstract/?abstractid=11856</a:t>
            </a:r>
            <a:r>
              <a:rPr lang="es-ES_tradnl" dirty="0"/>
              <a:t>.</a:t>
            </a:r>
          </a:p>
          <a:p>
            <a:pPr marL="0" lvl="0" indent="0" algn="l" rtl="0">
              <a:lnSpc>
                <a:spcPct val="100000"/>
              </a:lnSpc>
              <a:spcBef>
                <a:spcPts val="0"/>
              </a:spcBef>
              <a:spcAft>
                <a:spcPts val="0"/>
              </a:spcAft>
              <a:buSzPts val="1400"/>
              <a:buNone/>
            </a:pPr>
            <a:endParaRPr lang="es-ES_tradnl" dirty="0"/>
          </a:p>
        </p:txBody>
      </p:sp>
      <p:sp>
        <p:nvSpPr>
          <p:cNvPr id="530" name="Google Shape;53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41</a:t>
            </a:fld>
            <a:endParaRPr lang="es-ES_tradnl"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fd68d29540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2fd68d29540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https://programme.aids2024.org/Abstract/Abstract/?abstractid=11856</a:t>
            </a:r>
            <a:r>
              <a:rPr lang="es-ES_tradnl" dirty="0"/>
              <a:t>.</a:t>
            </a:r>
          </a:p>
          <a:p>
            <a:pPr marL="0" lvl="0" indent="0" algn="l" rtl="0">
              <a:lnSpc>
                <a:spcPct val="100000"/>
              </a:lnSpc>
              <a:spcBef>
                <a:spcPts val="0"/>
              </a:spcBef>
              <a:spcAft>
                <a:spcPts val="0"/>
              </a:spcAft>
              <a:buSzPts val="1400"/>
              <a:buNone/>
            </a:pPr>
            <a:endParaRPr lang="es-ES_tradnl" dirty="0"/>
          </a:p>
        </p:txBody>
      </p:sp>
      <p:sp>
        <p:nvSpPr>
          <p:cNvPr id="541" name="Google Shape;541;g2fd68d29540_1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42</a:t>
            </a:fld>
            <a:endParaRPr lang="es-ES_tradnl"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https://programme.aids2024.org/Abstract/Abstract/?abstractid=11856</a:t>
            </a:r>
            <a:r>
              <a:rPr lang="es-ES_tradnl" dirty="0"/>
              <a:t>.</a:t>
            </a:r>
          </a:p>
          <a:p>
            <a:pPr marL="0" lvl="0" indent="0" algn="l" rtl="0">
              <a:lnSpc>
                <a:spcPct val="100000"/>
              </a:lnSpc>
              <a:spcBef>
                <a:spcPts val="0"/>
              </a:spcBef>
              <a:spcAft>
                <a:spcPts val="0"/>
              </a:spcAft>
              <a:buSzPts val="1400"/>
              <a:buNone/>
            </a:pPr>
            <a:endParaRPr lang="es-ES_tradnl" dirty="0"/>
          </a:p>
        </p:txBody>
      </p:sp>
      <p:sp>
        <p:nvSpPr>
          <p:cNvPr id="553" name="Google Shape;55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43</a:t>
            </a:fld>
            <a:endParaRPr lang="es-ES_tradnl"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Este estudio se conoce como PASO-DOBLE.</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a:t>
            </a:r>
            <a:r>
              <a:rPr lang="es-ES_tradnl" dirty="0" err="1"/>
              <a:t>dolutegravir</a:t>
            </a:r>
            <a:r>
              <a:rPr lang="es-ES_tradnl" dirty="0"/>
              <a:t>, el </a:t>
            </a:r>
            <a:r>
              <a:rPr lang="es-ES_tradnl" dirty="0" err="1"/>
              <a:t>bictegravir</a:t>
            </a:r>
            <a:r>
              <a:rPr lang="es-ES_tradnl" dirty="0"/>
              <a:t> y la </a:t>
            </a:r>
            <a:r>
              <a:rPr lang="es-ES_tradnl" dirty="0" err="1"/>
              <a:t>alafenamida</a:t>
            </a:r>
            <a:r>
              <a:rPr lang="es-ES_tradnl" dirty="0"/>
              <a:t> de </a:t>
            </a:r>
            <a:r>
              <a:rPr lang="es-ES_tradnl" dirty="0" err="1"/>
              <a:t>tenofovir</a:t>
            </a:r>
            <a:r>
              <a:rPr lang="es-ES_tradnl" dirty="0"/>
              <a:t> (TAF) se han asociado a aumento de peso, pero dicha asociación sigue siendo controvertida.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https://programme.aids2024.org/Abstract/Abstract/?abstractid=12253</a:t>
            </a:r>
            <a:r>
              <a:rPr lang="es-ES_tradnl" dirty="0"/>
              <a:t>.</a:t>
            </a:r>
          </a:p>
          <a:p>
            <a:pPr marL="0" lvl="0" indent="0" algn="l" rtl="0">
              <a:lnSpc>
                <a:spcPct val="100000"/>
              </a:lnSpc>
              <a:spcBef>
                <a:spcPts val="0"/>
              </a:spcBef>
              <a:spcAft>
                <a:spcPts val="0"/>
              </a:spcAft>
              <a:buSzPts val="1400"/>
              <a:buNone/>
            </a:pPr>
            <a:endParaRPr lang="es-ES_tradnl" dirty="0"/>
          </a:p>
        </p:txBody>
      </p:sp>
      <p:sp>
        <p:nvSpPr>
          <p:cNvPr id="566" name="Google Shape;566;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44</a:t>
            </a:fld>
            <a:endParaRPr lang="es-ES_tradnl"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Más detalles sobre la eficacia virológica (el criterio principal de valoración del estudio): en el grupo tratado con DTG/3TC hubo un 2,2% con un ARN del VIH &gt;50 copias/ml; en el grupo tratado con BIC/FTC/TAF hubo un 0,7% con un ARN del VIH &gt;50 copias/ml. Diferencia en el riesgo:  1,4% (IC del 95%: -0,5 a 3,4%).</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 evidencia de que la TAF causa más aumento de peso que otros antirretrovirales sigue siendo indirecta, ya que la intervención también implicó el cambio de tratamiento para dejar de tomar el fumarato de </a:t>
            </a:r>
            <a:r>
              <a:rPr lang="es-ES_tradnl" dirty="0" err="1"/>
              <a:t>disoproxilo</a:t>
            </a:r>
            <a:r>
              <a:rPr lang="es-ES_tradnl" dirty="0"/>
              <a:t> de </a:t>
            </a:r>
            <a:r>
              <a:rPr lang="es-ES_tradnl" dirty="0" err="1"/>
              <a:t>tenofovir</a:t>
            </a:r>
            <a:r>
              <a:rPr lang="es-ES_tradnl" dirty="0"/>
              <a:t> (TDF).</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https://programme.aids2024.org/Abstract/Abstract/?abstractid=12253</a:t>
            </a:r>
            <a:r>
              <a:rPr lang="es-ES_tradnl" dirty="0"/>
              <a:t>.</a:t>
            </a:r>
          </a:p>
          <a:p>
            <a:pPr marL="0" lvl="0" indent="0" algn="l" rtl="0">
              <a:lnSpc>
                <a:spcPct val="100000"/>
              </a:lnSpc>
              <a:spcBef>
                <a:spcPts val="0"/>
              </a:spcBef>
              <a:spcAft>
                <a:spcPts val="0"/>
              </a:spcAft>
              <a:buSzPts val="1400"/>
              <a:buNone/>
            </a:pPr>
            <a:endParaRPr lang="es-ES_tradnl" dirty="0"/>
          </a:p>
        </p:txBody>
      </p:sp>
      <p:sp>
        <p:nvSpPr>
          <p:cNvPr id="577" name="Google Shape;577;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45</a:t>
            </a:fld>
            <a:endParaRPr lang="es-ES_tradnl"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 evidencia de que la TAF causa más aumento de peso que otros antirretrovirales sigue siendo indirecta, ya que la intervención también implicó el cambio de tratamiento para dejar de tomar fumarato de </a:t>
            </a:r>
            <a:r>
              <a:rPr lang="es-ES_tradnl" dirty="0" err="1"/>
              <a:t>disoproxilo</a:t>
            </a:r>
            <a:r>
              <a:rPr lang="es-ES_tradnl" dirty="0"/>
              <a:t> de </a:t>
            </a:r>
            <a:r>
              <a:rPr lang="es-ES_tradnl" dirty="0" err="1"/>
              <a:t>tenofovir</a:t>
            </a:r>
            <a:r>
              <a:rPr lang="es-ES_tradnl" dirty="0"/>
              <a:t> (TDF).</a:t>
            </a:r>
          </a:p>
          <a:p>
            <a:pPr marL="0" lvl="0" indent="0" algn="l" rtl="0">
              <a:lnSpc>
                <a:spcPct val="115000"/>
              </a:lnSpc>
              <a:spcBef>
                <a:spcPts val="1200"/>
              </a:spcBef>
              <a:spcAft>
                <a:spcPts val="0"/>
              </a:spcAft>
              <a:buClr>
                <a:schemeClr val="dk1"/>
              </a:buClr>
              <a:buSzPts val="1100"/>
              <a:buFont typeface="Arial"/>
              <a:buNone/>
            </a:pPr>
            <a:r>
              <a:rPr lang="es-ES_tradnl" dirty="0"/>
              <a:t>DTG/3TC: </a:t>
            </a:r>
            <a:r>
              <a:rPr lang="es-ES_tradnl" dirty="0" err="1"/>
              <a:t>dolutegravir</a:t>
            </a:r>
            <a:r>
              <a:rPr lang="es-ES_tradnl" dirty="0"/>
              <a:t>/</a:t>
            </a:r>
            <a:r>
              <a:rPr lang="es-ES_tradnl" dirty="0" err="1"/>
              <a:t>lamivudina</a:t>
            </a:r>
            <a:r>
              <a:rPr lang="es-ES_tradnl" dirty="0"/>
              <a:t>.</a:t>
            </a:r>
          </a:p>
          <a:p>
            <a:pPr marL="0" lvl="0" indent="0" algn="l" rtl="0">
              <a:lnSpc>
                <a:spcPct val="115000"/>
              </a:lnSpc>
              <a:spcBef>
                <a:spcPts val="1200"/>
              </a:spcBef>
              <a:spcAft>
                <a:spcPts val="0"/>
              </a:spcAft>
              <a:buClr>
                <a:schemeClr val="dk1"/>
              </a:buClr>
              <a:buSzPts val="1100"/>
              <a:buFont typeface="Arial"/>
              <a:buNone/>
            </a:pPr>
            <a:r>
              <a:rPr lang="es-ES_tradnl" dirty="0"/>
              <a:t>BIC/FTC/TAF: </a:t>
            </a:r>
            <a:r>
              <a:rPr lang="es-ES_tradnl" dirty="0" err="1"/>
              <a:t>bictegravir</a:t>
            </a:r>
            <a:r>
              <a:rPr lang="es-ES_tradnl" dirty="0"/>
              <a:t>/ </a:t>
            </a:r>
            <a:r>
              <a:rPr lang="es-ES_tradnl" dirty="0" err="1"/>
              <a:t>emtricitabina</a:t>
            </a:r>
            <a:r>
              <a:rPr lang="es-ES_tradnl" dirty="0"/>
              <a:t>/ </a:t>
            </a:r>
            <a:r>
              <a:rPr lang="es-ES_tradnl" dirty="0" err="1"/>
              <a:t>alafenamida</a:t>
            </a:r>
            <a:r>
              <a:rPr lang="es-ES_tradnl" dirty="0"/>
              <a:t> de </a:t>
            </a:r>
            <a:r>
              <a:rPr lang="es-ES_tradnl" dirty="0" err="1"/>
              <a:t>tenofovir</a:t>
            </a:r>
            <a:r>
              <a:rPr lang="es-ES_tradnl" dirty="0"/>
              <a:t>.</a:t>
            </a:r>
          </a:p>
          <a:p>
            <a:pPr marL="0" lvl="0" indent="0" algn="l" rtl="0">
              <a:lnSpc>
                <a:spcPct val="100000"/>
              </a:lnSpc>
              <a:spcBef>
                <a:spcPts val="120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https://programme.aids2024.org/Abstract/Abstract/?abstractid=12253</a:t>
            </a:r>
            <a:r>
              <a:rPr lang="es-ES_tradnl" dirty="0"/>
              <a:t>.</a:t>
            </a:r>
          </a:p>
          <a:p>
            <a:pPr marL="0" lvl="0" indent="0" algn="l" rtl="0">
              <a:lnSpc>
                <a:spcPct val="100000"/>
              </a:lnSpc>
              <a:spcBef>
                <a:spcPts val="0"/>
              </a:spcBef>
              <a:spcAft>
                <a:spcPts val="0"/>
              </a:spcAft>
              <a:buSzPts val="1400"/>
              <a:buNone/>
            </a:pPr>
            <a:endParaRPr lang="es-ES_tradnl" dirty="0"/>
          </a:p>
        </p:txBody>
      </p:sp>
      <p:sp>
        <p:nvSpPr>
          <p:cNvPr id="590" name="Google Shape;590;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46</a:t>
            </a:fld>
            <a:endParaRPr lang="es-ES_tradnl"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Estudio en el Reino Unido con un 100% de participantes varones, 89% blancos, mediana de edad de 55 años, mediana de 11 años con diagnóstico de infección por 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Para más información sobre cómo se evaluó el insomnio, véase </a:t>
            </a:r>
            <a:r>
              <a:rPr lang="es-ES_tradnl" u="sng" dirty="0">
                <a:solidFill>
                  <a:schemeClr val="hlink"/>
                </a:solidFill>
                <a:hlinkClick r:id="rId3"/>
              </a:rPr>
              <a:t>https://www.ons.org/sites/default/files/InsomniaSeverityIndex_ISI.pdf.</a:t>
            </a: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Para cumplir los requisitos, los participantes debían tener una puntuación de 8 o más.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deben interpretarse con cautela debido al tamaño reducido de la muestra, a la falta de enmascaramiento (riesgo de sesgo, especialmente en los resultados percibidos por los pacientes) y a la poca diversidad en la población del estudio.</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4"/>
              </a:rPr>
              <a:t>https://programme.aids2024.org/Abstract/Abstract/?abstractid=822</a:t>
            </a:r>
            <a:r>
              <a:rPr lang="es-ES_tradnl" dirty="0"/>
              <a:t>.</a:t>
            </a:r>
          </a:p>
          <a:p>
            <a:pPr marL="0" lvl="0" indent="0" algn="l" rtl="0">
              <a:lnSpc>
                <a:spcPct val="100000"/>
              </a:lnSpc>
              <a:spcBef>
                <a:spcPts val="0"/>
              </a:spcBef>
              <a:spcAft>
                <a:spcPts val="0"/>
              </a:spcAft>
              <a:buSzPts val="1400"/>
              <a:buNone/>
            </a:pPr>
            <a:endParaRPr lang="es-ES_tradnl" dirty="0"/>
          </a:p>
        </p:txBody>
      </p:sp>
      <p:sp>
        <p:nvSpPr>
          <p:cNvPr id="602" name="Google Shape;602;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47</a:t>
            </a:fld>
            <a:endParaRPr lang="es-ES_tradnl"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En los resultados percibidos por los pacientes se evaluaron el sueño, la calidad de vida y el ansia de alimentos. En tres de los ocho cuestionarios se observó una mejoría en el grupo con </a:t>
            </a:r>
            <a:r>
              <a:rPr lang="es-ES_tradnl" dirty="0" err="1"/>
              <a:t>bictegravir</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 resonancia magnética funcional del cerebro mide la actividad cerebral mediante los cambios en la oxigenación de la sangre que pueden detectarse como señales en esta exploración complementaria. Estas señales permiten a los investigadores crear mapas de la activación cerebral que proporcionan información sobre cómo las regiones cerebrales interactúan entre sí, lo que se denomina “conectividad funcional”.</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Como se muestra en la figura, el cambio al esquema con </a:t>
            </a:r>
            <a:r>
              <a:rPr lang="es-ES_tradnl" dirty="0" err="1"/>
              <a:t>bictegravir</a:t>
            </a:r>
            <a:r>
              <a:rPr lang="es-ES_tradnl" dirty="0"/>
              <a:t> se asoció a una mayor conectividad funcional en la red en el modo predeterminado, la cual fue más pronunciada en las circunvoluciones temporal media y frontal superior. Las áreas de color naranja muestran la ubicación de la red en el modo predeterminado, y las amarillas muestran las áreas con una mayor conectividad funcional.</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r>
              <a:rPr lang="es-ES_tradnl" dirty="0"/>
              <a:t>Los resultados se deben interpretar con cautela:</a:t>
            </a:r>
          </a:p>
          <a:p>
            <a:pPr marL="457200" lvl="0" indent="-317500" algn="l" rtl="0">
              <a:lnSpc>
                <a:spcPct val="100000"/>
              </a:lnSpc>
              <a:spcBef>
                <a:spcPts val="0"/>
              </a:spcBef>
              <a:spcAft>
                <a:spcPts val="0"/>
              </a:spcAft>
              <a:buSzPts val="1400"/>
              <a:buChar char="●"/>
            </a:pPr>
            <a:r>
              <a:rPr lang="es-ES_tradnl" dirty="0"/>
              <a:t>una muestra pequeña, con un emparejamiento desigual;</a:t>
            </a:r>
          </a:p>
          <a:p>
            <a:pPr marL="457200" lvl="0" indent="-317500" algn="l" rtl="0">
              <a:lnSpc>
                <a:spcPct val="100000"/>
              </a:lnSpc>
              <a:spcBef>
                <a:spcPts val="0"/>
              </a:spcBef>
              <a:spcAft>
                <a:spcPts val="0"/>
              </a:spcAft>
              <a:buSzPts val="1400"/>
              <a:buChar char="●"/>
            </a:pPr>
            <a:r>
              <a:rPr lang="es-ES_tradnl" dirty="0"/>
              <a:t>sin enmascaramiento: posible sesgo en los resultados percibidos por los pacientes;</a:t>
            </a:r>
          </a:p>
          <a:p>
            <a:pPr marL="457200" lvl="0" indent="-317500" algn="l" rtl="0">
              <a:lnSpc>
                <a:spcPct val="100000"/>
              </a:lnSpc>
              <a:spcBef>
                <a:spcPts val="0"/>
              </a:spcBef>
              <a:spcAft>
                <a:spcPts val="0"/>
              </a:spcAft>
              <a:buSzPts val="1400"/>
              <a:buChar char="●"/>
            </a:pPr>
            <a:r>
              <a:rPr lang="es-ES_tradnl" dirty="0">
                <a:solidFill>
                  <a:srgbClr val="E0001B"/>
                </a:solidFill>
              </a:rPr>
              <a:t> </a:t>
            </a:r>
            <a:r>
              <a:rPr lang="es-ES_tradnl" dirty="0"/>
              <a:t>falta de diversidad en la muestra.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https://programme.aids2024.org/Abstract/Abstract/?abstractid=822</a:t>
            </a:r>
            <a:r>
              <a:rPr lang="es-ES_tradnl" dirty="0"/>
              <a:t>.</a:t>
            </a:r>
          </a:p>
          <a:p>
            <a:pPr marL="0" lvl="0" indent="0" algn="l" rtl="0">
              <a:lnSpc>
                <a:spcPct val="100000"/>
              </a:lnSpc>
              <a:spcBef>
                <a:spcPts val="0"/>
              </a:spcBef>
              <a:spcAft>
                <a:spcPts val="0"/>
              </a:spcAft>
              <a:buSzPts val="1400"/>
              <a:buNone/>
            </a:pPr>
            <a:endParaRPr lang="es-ES_tradnl" dirty="0"/>
          </a:p>
        </p:txBody>
      </p:sp>
      <p:sp>
        <p:nvSpPr>
          <p:cNvPr id="613" name="Google Shape;613;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48</a:t>
            </a:fld>
            <a:endParaRPr lang="es-ES_tradnl"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626" name="Google Shape;626;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49</a:t>
            </a:fld>
            <a:endParaRPr lang="es-ES_trad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003fde2ab7_3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3003fde2ab7_3_17: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Arial"/>
              <a:buNone/>
            </a:pPr>
            <a:r>
              <a:rPr lang="es-ES_tradnl" sz="1400" baseline="-25000" dirty="0"/>
              <a:t>Aparte del “paciente de Ginebra” (véase la diapositiva siguiente), las otras cinco personas que se han curado hasta ahora de la infección por el VIH recibieron células madre que tenían una mutación llamada CCR5-Δ-32. Esto significa que, por una deleción, se eliminan 32 aminoácidos del gen que codifica un receptor de la superficie de los linfocitos T llamado CCR5. Por ello, el gen se desactiva y las personas con la mutación carecen de CCR5. Este receptor interviene en la inmunidad contra algunas afecciones como el cáncer, pero la salud de las personas sin él no se ve gravemente afectada. </a:t>
            </a:r>
            <a:br>
              <a:rPr lang="es-ES_tradnl" sz="1400" baseline="-25000" dirty="0"/>
            </a:br>
            <a:endParaRPr lang="es-ES_tradnl" sz="1400" baseline="-25000" dirty="0"/>
          </a:p>
          <a:p>
            <a:pPr marL="0" lvl="0" indent="0" algn="l" rtl="0">
              <a:lnSpc>
                <a:spcPct val="100000"/>
              </a:lnSpc>
              <a:spcBef>
                <a:spcPts val="0"/>
              </a:spcBef>
              <a:spcAft>
                <a:spcPts val="0"/>
              </a:spcAft>
              <a:buClr>
                <a:schemeClr val="dk1"/>
              </a:buClr>
              <a:buSzPts val="1400"/>
              <a:buFont typeface="Arial"/>
              <a:buNone/>
            </a:pPr>
            <a:r>
              <a:rPr lang="es-ES_tradnl" sz="1400" baseline="-25000" dirty="0"/>
              <a:t>El VIH ha evolucionado para utilizar el receptor CCR5 como uno de los dos correceptores (el otro es el CD4) a los que se une en el proceso de infectar las células. Hay otro tipo de VIH que se fija a un receptor diferente, el CXCR4, pero este suele aparecer durante una etapa tardía de la infección y rara vez se transmite.</a:t>
            </a:r>
            <a:br>
              <a:rPr lang="es-ES_tradnl" sz="1400" baseline="-25000" dirty="0"/>
            </a:br>
            <a:endParaRPr lang="es-ES_tradnl" sz="1400" baseline="-25000" dirty="0"/>
          </a:p>
          <a:p>
            <a:pPr marL="0" lvl="0" indent="0" algn="l" rtl="0">
              <a:lnSpc>
                <a:spcPct val="100000"/>
              </a:lnSpc>
              <a:spcBef>
                <a:spcPts val="0"/>
              </a:spcBef>
              <a:spcAft>
                <a:spcPts val="0"/>
              </a:spcAft>
              <a:buClr>
                <a:schemeClr val="dk1"/>
              </a:buClr>
              <a:buSzPts val="1400"/>
              <a:buFont typeface="Arial"/>
              <a:buNone/>
            </a:pPr>
            <a:r>
              <a:rPr lang="es-ES_tradnl" sz="1400" baseline="-25000" dirty="0"/>
              <a:t>Las personas reciben una copia de cada uno de los genes de su madre y otra de su padre. Si los genes de ambos progenitores tienen la misma mutación, la persona es homocigótica. Alrededor del 1% de las personas con ascendencia del norte de Europa (y un porcentaje menor si pertenecen a otras etnias) son homocigóticas para la mutación CCR5-Δ-32, que confiere inmunidad casi total a la infección por el VIH. Los primeros cinco pacientes curados que se anunciaron recibieron células madre de donantes homocigóticos para CCR5-Δ-32.</a:t>
            </a:r>
            <a:br>
              <a:rPr lang="es-ES_tradnl" sz="1400" baseline="-25000" dirty="0"/>
            </a:br>
            <a:endParaRPr lang="es-ES_tradnl" sz="1400" baseline="-25000" dirty="0"/>
          </a:p>
          <a:p>
            <a:pPr marL="0" lvl="0" indent="0" algn="l" rtl="0">
              <a:lnSpc>
                <a:spcPct val="100000"/>
              </a:lnSpc>
              <a:spcBef>
                <a:spcPts val="0"/>
              </a:spcBef>
              <a:spcAft>
                <a:spcPts val="0"/>
              </a:spcAft>
              <a:buClr>
                <a:schemeClr val="dk1"/>
              </a:buClr>
              <a:buSzPts val="1200"/>
              <a:buFont typeface="Times"/>
              <a:buNone/>
            </a:pPr>
            <a:r>
              <a:rPr lang="es-ES_tradnl" sz="1400" baseline="-25000" dirty="0"/>
              <a:t>Si la mutación CCR5-Δ-32 solo se hereda de un progenitor, la persona es heterocigótica. El “siguiente paciente de Berlín” recibió células de un donante heterocigótico para CCR5-Δ-32. Cerca del 10% de las personas de un origen étnico del norte de Europa son heterocigóticas. Esto puede hacer que la progresión a la inmunodeficiencia en caso de infección por el VIH sea más lenta, pero no parece conferir una resistencia notable a la infección.</a:t>
            </a:r>
            <a:br>
              <a:rPr lang="es-ES_tradnl" sz="1400" baseline="-25000" dirty="0"/>
            </a:br>
            <a:br>
              <a:rPr lang="es-ES_tradnl" sz="1400" baseline="-25000" dirty="0"/>
            </a:br>
            <a:r>
              <a:rPr lang="es-ES_tradnl" sz="1400" baseline="-25000" dirty="0"/>
              <a:t>El caso del “paciente de Ginebra” se presentó en la conferencia de la IAS 2023. En la siguiente diapositiva se ofrecen más detalles. Este paciente recibió células de alguien cuyos dos progenitores portaban el gen CCR5 no mutado y tenían el complemento normal de los receptores CCR5, es decir, eran “homocigóticos para CCR5”.</a:t>
            </a:r>
          </a:p>
          <a:p>
            <a:pPr marL="0" lvl="0" indent="0" algn="l" rtl="0">
              <a:lnSpc>
                <a:spcPct val="100000"/>
              </a:lnSpc>
              <a:spcBef>
                <a:spcPts val="0"/>
              </a:spcBef>
              <a:spcAft>
                <a:spcPts val="0"/>
              </a:spcAft>
              <a:buClr>
                <a:schemeClr val="dk1"/>
              </a:buClr>
              <a:buSzPts val="1400"/>
              <a:buFont typeface="Arial"/>
              <a:buNone/>
            </a:pPr>
            <a:endParaRPr lang="es-ES_tradnl" sz="1400" baseline="-25000" dirty="0"/>
          </a:p>
          <a:p>
            <a:pPr marL="0" lvl="0" indent="0" algn="l" rtl="0">
              <a:lnSpc>
                <a:spcPct val="100000"/>
              </a:lnSpc>
              <a:spcBef>
                <a:spcPts val="0"/>
              </a:spcBef>
              <a:spcAft>
                <a:spcPts val="0"/>
              </a:spcAft>
              <a:buClr>
                <a:schemeClr val="dk1"/>
              </a:buClr>
              <a:buSzPts val="1400"/>
              <a:buFont typeface="Arial"/>
              <a:buNone/>
            </a:pPr>
            <a:r>
              <a:rPr lang="es-ES_tradnl" sz="1400" baseline="-25000" dirty="0"/>
              <a:t>Resumen: </a:t>
            </a:r>
            <a:r>
              <a:rPr lang="es-ES_tradnl" sz="1400" baseline="-25000" dirty="0">
                <a:hlinkClick r:id="rId3"/>
              </a:rPr>
              <a:t>https://programme.aids2024.org/Abstract/Abstract/?abstractid=12163</a:t>
            </a:r>
            <a:r>
              <a:rPr lang="es-ES_tradnl" sz="1400" baseline="-25000" dirty="0"/>
              <a:t>.  </a:t>
            </a:r>
          </a:p>
          <a:p>
            <a:pPr marL="0" lvl="0" indent="0" algn="l" rtl="0">
              <a:lnSpc>
                <a:spcPct val="100000"/>
              </a:lnSpc>
              <a:spcBef>
                <a:spcPts val="0"/>
              </a:spcBef>
              <a:spcAft>
                <a:spcPts val="0"/>
              </a:spcAft>
              <a:buSzPts val="1400"/>
              <a:buNone/>
            </a:pPr>
            <a:endParaRPr lang="es-ES_tradnl" sz="1400" baseline="-25000" dirty="0"/>
          </a:p>
        </p:txBody>
      </p:sp>
      <p:sp>
        <p:nvSpPr>
          <p:cNvPr id="65" name="Google Shape;65;g3003fde2ab7_3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a:t>
            </a:fld>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Este estudio se conoce como PURPOSE 1.</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Clr>
                <a:schemeClr val="dk1"/>
              </a:buClr>
              <a:buSzPts val="1100"/>
              <a:buFont typeface="Arial"/>
              <a:buNone/>
            </a:pPr>
            <a:endParaRPr lang="es-ES_tradnl" dirty="0"/>
          </a:p>
        </p:txBody>
      </p:sp>
      <p:sp>
        <p:nvSpPr>
          <p:cNvPr id="638" name="Google Shape;638;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50</a:t>
            </a:fld>
            <a:endParaRPr lang="es-ES_tradnl"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1200"/>
              </a:spcBef>
              <a:spcAft>
                <a:spcPts val="0"/>
              </a:spcAft>
              <a:buClr>
                <a:schemeClr val="dk1"/>
              </a:buClr>
              <a:buSzPts val="1100"/>
              <a:buFont typeface="Arial"/>
              <a:buNone/>
            </a:pPr>
            <a:r>
              <a:rPr lang="es-ES_tradnl" dirty="0"/>
              <a:t>Todas las participantes recibieron también un placebo inyectable o un placebo oral. Ninguna participante recibió solamente el placebo.</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SzPts val="1400"/>
              <a:buNone/>
            </a:pPr>
            <a:endParaRPr lang="es-ES_tradnl" dirty="0"/>
          </a:p>
        </p:txBody>
      </p:sp>
      <p:sp>
        <p:nvSpPr>
          <p:cNvPr id="651" name="Google Shape;651;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51</a:t>
            </a:fld>
            <a:endParaRPr lang="es-ES_tradnl"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SzPts val="1400"/>
              <a:buNone/>
            </a:pPr>
            <a:endParaRPr lang="es-ES_tradnl" dirty="0"/>
          </a:p>
        </p:txBody>
      </p:sp>
      <p:sp>
        <p:nvSpPr>
          <p:cNvPr id="663" name="Google Shape;663;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52</a:t>
            </a:fld>
            <a:endParaRPr lang="es-ES_tradnl"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fd68d29540_4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fd68d29540_4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SzPts val="1400"/>
              <a:buNone/>
            </a:pPr>
            <a:endParaRPr lang="es-ES_tradnl" dirty="0"/>
          </a:p>
        </p:txBody>
      </p:sp>
      <p:sp>
        <p:nvSpPr>
          <p:cNvPr id="672" name="Google Shape;672;g2fd68d29540_4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53</a:t>
            </a:fld>
            <a:endParaRPr lang="es-ES_tradnl"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fd68d29540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2fd68d29540_4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El análisis provisional se realizó en mayo del 2024, cuando el 50% de las participantes incluidas en la aleatorización había completado al menos 52 semanas de seguimiento.</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SzPts val="1400"/>
              <a:buNone/>
            </a:pPr>
            <a:endParaRPr lang="es-ES_tradnl" dirty="0"/>
          </a:p>
        </p:txBody>
      </p:sp>
      <p:sp>
        <p:nvSpPr>
          <p:cNvPr id="685" name="Google Shape;685;g2fd68d29540_4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54</a:t>
            </a:fld>
            <a:endParaRPr lang="es-ES_tradnl"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spcBef>
                <a:spcPts val="1200"/>
              </a:spcBef>
              <a:spcAft>
                <a:spcPts val="0"/>
              </a:spcAft>
              <a:buClr>
                <a:schemeClr val="dk1"/>
              </a:buClr>
              <a:buSzPts val="1100"/>
              <a:buFont typeface="Arial"/>
              <a:buNone/>
            </a:pPr>
            <a:r>
              <a:rPr lang="es-ES_tradnl" dirty="0"/>
              <a:t>En el gráfico se muestra que, al cabo de un año con el esquema de PrEP asignado, no hubo ninguna infección nueva en las 2134 mujeres que recibieron </a:t>
            </a:r>
            <a:r>
              <a:rPr lang="es-ES_tradnl" dirty="0" err="1"/>
              <a:t>lenacapavir</a:t>
            </a:r>
            <a:r>
              <a:rPr lang="es-ES_tradnl" dirty="0"/>
              <a:t> y hubo 39 en las 2136 mujeres que recibieron F/TAF y 16 en las 1068 asignadas a F/TDF. Las tasas correspondientes de incidencia del VIH fueron de 0,00, 2,02 y 1,69 por 100 años-persona, respectivamente.</a:t>
            </a:r>
          </a:p>
          <a:p>
            <a:pPr marL="0" lvl="0" indent="0" algn="l" rtl="0">
              <a:spcBef>
                <a:spcPts val="1200"/>
              </a:spcBef>
              <a:spcAft>
                <a:spcPts val="0"/>
              </a:spcAft>
              <a:buClr>
                <a:schemeClr val="dk1"/>
              </a:buClr>
              <a:buSzPts val="1100"/>
              <a:buFont typeface="Arial"/>
              <a:buNone/>
            </a:pPr>
            <a:r>
              <a:rPr lang="es-ES_tradnl" dirty="0"/>
              <a:t>Las diferencias numéricas entre las cifras de infecciones en los grupos de F/TAF y de F/TDF no fueron estadísticamente significativas, o sea que probablemente se deban al azar.</a:t>
            </a:r>
          </a:p>
          <a:p>
            <a:pPr marL="0" lvl="0" indent="0" algn="l" rtl="0">
              <a:spcBef>
                <a:spcPts val="1200"/>
              </a:spcBef>
              <a:spcAft>
                <a:spcPts val="0"/>
              </a:spcAft>
              <a:buSzPts val="1100"/>
              <a:buNone/>
            </a:pPr>
            <a:r>
              <a:rPr lang="es-ES_tradnl" dirty="0"/>
              <a:t>El estudio contribuye a subsanar la laguna de información sobre la PrEP con F/TAF en las mujeres cisgénero y otras expuestas al VIH por las relaciones sexuales vaginales.</a:t>
            </a:r>
            <a:endParaRPr lang="es-ES_tradnl" u="sng" dirty="0">
              <a:solidFill>
                <a:schemeClr val="hlink"/>
              </a:solidFill>
            </a:endParaRPr>
          </a:p>
          <a:p>
            <a:pPr marL="0" lvl="0" indent="0" algn="l" rtl="0">
              <a:spcBef>
                <a:spcPts val="0"/>
              </a:spcBef>
              <a:spcAft>
                <a:spcPts val="0"/>
              </a:spcAft>
              <a:buSzPts val="1100"/>
              <a:buNone/>
            </a:pPr>
            <a:endParaRPr lang="es-ES_tradnl" dirty="0"/>
          </a:p>
          <a:p>
            <a:pPr marL="0" lvl="0" indent="0" algn="l" rtl="0">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spcBef>
                <a:spcPts val="0"/>
              </a:spcBef>
              <a:spcAft>
                <a:spcPts val="0"/>
              </a:spcAft>
              <a:buSzPts val="1400"/>
              <a:buNone/>
            </a:pPr>
            <a:endParaRPr lang="es-ES_tradnl" dirty="0"/>
          </a:p>
          <a:p>
            <a:pPr marL="0" lvl="0" indent="0" algn="l" rtl="0">
              <a:spcBef>
                <a:spcPts val="0"/>
              </a:spcBef>
              <a:spcAft>
                <a:spcPts val="0"/>
              </a:spcAft>
              <a:buSzPts val="1400"/>
              <a:buNone/>
            </a:pPr>
            <a:r>
              <a:rPr lang="es-ES_tradnl" sz="1200" b="0" i="0" dirty="0">
                <a:solidFill>
                  <a:schemeClr val="dk1"/>
                </a:solidFill>
                <a:latin typeface="Calibri"/>
                <a:ea typeface="Calibri"/>
                <a:cs typeface="Calibri"/>
                <a:sym typeface="Calibri"/>
              </a:rPr>
              <a:t> </a:t>
            </a:r>
            <a:endParaRPr lang="es-ES_tradnl" dirty="0"/>
          </a:p>
        </p:txBody>
      </p:sp>
      <p:sp>
        <p:nvSpPr>
          <p:cNvPr id="696" name="Google Shape;696;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55</a:t>
            </a:fld>
            <a:endParaRPr lang="es-ES_tradnl"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fd68d29540_1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fd68d29540_1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r>
              <a:rPr lang="es-ES_tradnl" dirty="0"/>
              <a:t>Las inyecciones se habían aplicado puntualmente en el 91,5% (4545/4967) para la semana 26 y en el 92,8% (2025/2181) para la semana 52.</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En el grupo con F/TAF, hubo una menor probabilidad de infección por el VIH en las participantes con una adhesión media o alta (&gt;2 dosis/semana) en comparación con las que tuvieron una adhesión baja (razón de posibilidades, 0,11; IC del 95%, 0,012 a 0,49; p = 0,0006). La adhesión se estimó mediante el análisis de las concentraciones de los fármacos en gotas de sangre seca en el 10% de las participantes asignadas a recibir F/TAF.</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SzPts val="1400"/>
              <a:buNone/>
            </a:pPr>
            <a:endParaRPr lang="es-ES_tradnl" dirty="0"/>
          </a:p>
        </p:txBody>
      </p:sp>
      <p:sp>
        <p:nvSpPr>
          <p:cNvPr id="708" name="Google Shape;708;g2fd68d29540_1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56</a:t>
            </a:fld>
            <a:endParaRPr lang="es-ES_tradnl"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fd68d29540_4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fd68d29540_4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r>
              <a:rPr lang="es-ES_tradnl" dirty="0"/>
              <a:t>En todos los grupos, los eventos adversos más comunes, no necesariamente atribuibles a los medicamentos, fueron cefalea, infecciones urinarias, </a:t>
            </a:r>
            <a:r>
              <a:rPr lang="es-ES_tradnl" dirty="0" err="1"/>
              <a:t>clamidiosis</a:t>
            </a:r>
            <a:r>
              <a:rPr lang="es-ES_tradnl" dirty="0"/>
              <a:t> e infecciones de las vías respiratorias superiores. Las tasas fueron similares en los tres grupos del estudio. Las mujeres asignadas a la PrEP oral tuvieron más probabilidades de presentar náuseas y vómitos que las que recibieron </a:t>
            </a:r>
            <a:r>
              <a:rPr lang="es-ES_tradnl" dirty="0" err="1"/>
              <a:t>lenacapavir</a:t>
            </a:r>
            <a:r>
              <a:rPr lang="es-ES_tradnl" dirty="0"/>
              <a:t>.</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Las tasas de embarazo fueron similares en los tres grupos de PrEP, y no hubo diferencias notables en los resultados del embarazo entre los grupos ni en comparación con la tasa de base.</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se publicaron simultáneamente en </a:t>
            </a:r>
            <a:r>
              <a:rPr lang="es-ES_tradnl" i="1" dirty="0" err="1"/>
              <a:t>The</a:t>
            </a:r>
            <a:r>
              <a:rPr lang="es-ES_tradnl" i="1" dirty="0"/>
              <a:t> New </a:t>
            </a:r>
            <a:r>
              <a:rPr lang="es-ES_tradnl" i="1" dirty="0" err="1"/>
              <a:t>England</a:t>
            </a:r>
            <a:r>
              <a:rPr lang="es-ES_tradnl" i="1" dirty="0"/>
              <a:t> </a:t>
            </a:r>
            <a:r>
              <a:rPr lang="es-ES_tradnl" i="1" dirty="0" err="1"/>
              <a:t>Journal</a:t>
            </a:r>
            <a:r>
              <a:rPr lang="es-ES_tradnl" i="1" dirty="0"/>
              <a:t> </a:t>
            </a:r>
            <a:r>
              <a:rPr lang="es-ES_tradnl" i="1" dirty="0" err="1"/>
              <a:t>of</a:t>
            </a:r>
            <a:r>
              <a:rPr lang="es-ES_tradnl" i="1" dirty="0"/>
              <a:t> Medicine:</a:t>
            </a:r>
            <a:r>
              <a:rPr lang="es-ES_tradnl" dirty="0"/>
              <a:t> </a:t>
            </a:r>
            <a:r>
              <a:rPr lang="es-ES_tradnl" dirty="0">
                <a:hlinkClick r:id="rId3"/>
              </a:rPr>
              <a:t>https://www.nejm.org/doi/10.1056/NEJMoa2407001</a:t>
            </a:r>
            <a:r>
              <a:rPr lang="es-ES_tradnl" dirty="0"/>
              <a:t>.  </a:t>
            </a:r>
          </a:p>
          <a:p>
            <a:pPr marL="0" lvl="0" indent="0" algn="l" rtl="0">
              <a:lnSpc>
                <a:spcPct val="100000"/>
              </a:lnSpc>
              <a:spcBef>
                <a:spcPts val="0"/>
              </a:spcBef>
              <a:spcAft>
                <a:spcPts val="0"/>
              </a:spcAft>
              <a:buSzPts val="1400"/>
              <a:buNone/>
            </a:pPr>
            <a:endParaRPr lang="es-ES_tradnl" dirty="0"/>
          </a:p>
        </p:txBody>
      </p:sp>
      <p:sp>
        <p:nvSpPr>
          <p:cNvPr id="721" name="Google Shape;721;g2fd68d29540_4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57</a:t>
            </a:fld>
            <a:endParaRPr lang="es-ES_tradnl"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fd68d29540_4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2fd68d29540_4_71:notes"/>
          <p:cNvSpPr txBox="1">
            <a:spLocks noGrp="1"/>
          </p:cNvSpPr>
          <p:nvPr>
            <p:ph type="body" idx="1"/>
          </p:nvPr>
        </p:nvSpPr>
        <p:spPr>
          <a:xfrm>
            <a:off x="685800" y="4400549"/>
            <a:ext cx="5486400" cy="4598171"/>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r>
              <a:rPr lang="es-ES_tradnl" sz="1100" dirty="0"/>
              <a:t>Más detalles sobre el estudio PURPOSE 2:</a:t>
            </a:r>
          </a:p>
          <a:p>
            <a:pPr marL="0" lvl="0" indent="0" algn="l" rtl="0">
              <a:lnSpc>
                <a:spcPct val="100000"/>
              </a:lnSpc>
              <a:spcBef>
                <a:spcPts val="0"/>
              </a:spcBef>
              <a:spcAft>
                <a:spcPts val="0"/>
              </a:spcAft>
              <a:buSzPts val="1100"/>
              <a:buNone/>
            </a:pPr>
            <a:endParaRPr lang="es-ES_tradnl" sz="1100" dirty="0"/>
          </a:p>
          <a:p>
            <a:pPr marL="0" lvl="0" indent="0" algn="l" rtl="0">
              <a:lnSpc>
                <a:spcPct val="100000"/>
              </a:lnSpc>
              <a:spcBef>
                <a:spcPts val="0"/>
              </a:spcBef>
              <a:spcAft>
                <a:spcPts val="0"/>
              </a:spcAft>
              <a:buSzPts val="1100"/>
              <a:buNone/>
            </a:pPr>
            <a:r>
              <a:rPr lang="es-ES_tradnl" sz="1100" dirty="0"/>
              <a:t>PURPOSE 2 es un estudio de fase III que incluyó a hombres cisgénero que tienen relaciones sexuales con hombres, así como a mujeres transgénero, hombres transgénero y personas de género no binario que tienen relaciones sexuales con parejas asignadas como hombres al nacer. </a:t>
            </a:r>
            <a:r>
              <a:rPr lang="es-ES_tradnl" sz="1100" dirty="0">
                <a:solidFill>
                  <a:srgbClr val="212529"/>
                </a:solidFill>
              </a:rPr>
              <a:t>El </a:t>
            </a:r>
            <a:r>
              <a:rPr lang="es-ES_tradnl" sz="1100" dirty="0" err="1">
                <a:solidFill>
                  <a:srgbClr val="212529"/>
                </a:solidFill>
              </a:rPr>
              <a:t>lenacapavir</a:t>
            </a:r>
            <a:r>
              <a:rPr lang="es-ES_tradnl" sz="1100" dirty="0">
                <a:solidFill>
                  <a:srgbClr val="212529"/>
                </a:solidFill>
              </a:rPr>
              <a:t> redujo las infecciones por el VIH en un 96% en comparación con la incidencia de base de la infección. </a:t>
            </a:r>
          </a:p>
          <a:p>
            <a:pPr marL="0" lvl="0" indent="0" algn="l" rtl="0">
              <a:lnSpc>
                <a:spcPct val="100000"/>
              </a:lnSpc>
              <a:spcBef>
                <a:spcPts val="0"/>
              </a:spcBef>
              <a:spcAft>
                <a:spcPts val="0"/>
              </a:spcAft>
              <a:buSzPts val="1100"/>
              <a:buNone/>
            </a:pPr>
            <a:endParaRPr lang="es-ES_tradnl" sz="1100" dirty="0">
              <a:solidFill>
                <a:srgbClr val="212529"/>
              </a:solidFill>
            </a:endParaRPr>
          </a:p>
          <a:p>
            <a:pPr marL="0" lvl="0" indent="0" algn="l" rtl="0">
              <a:lnSpc>
                <a:spcPct val="100000"/>
              </a:lnSpc>
              <a:spcBef>
                <a:spcPts val="0"/>
              </a:spcBef>
              <a:spcAft>
                <a:spcPts val="0"/>
              </a:spcAft>
              <a:buSzPts val="1100"/>
              <a:buNone/>
            </a:pPr>
            <a:r>
              <a:rPr lang="es-ES_tradnl" sz="1100" dirty="0">
                <a:solidFill>
                  <a:srgbClr val="212529"/>
                </a:solidFill>
              </a:rPr>
              <a:t>Hubo 2 casos nuevos entre los 2180 participantes del grupo con </a:t>
            </a:r>
            <a:r>
              <a:rPr lang="es-ES_tradnl" sz="1100" dirty="0" err="1">
                <a:solidFill>
                  <a:srgbClr val="212529"/>
                </a:solidFill>
              </a:rPr>
              <a:t>lenacapavir</a:t>
            </a:r>
            <a:r>
              <a:rPr lang="es-ES_tradnl" sz="1100" dirty="0">
                <a:solidFill>
                  <a:srgbClr val="212529"/>
                </a:solidFill>
              </a:rPr>
              <a:t> (incidencia de 0,10 por 100 años-persona). El 99,9% de los participantes del grupo tratado con </a:t>
            </a:r>
            <a:r>
              <a:rPr lang="es-ES_tradnl" sz="1100" dirty="0" err="1">
                <a:solidFill>
                  <a:srgbClr val="212529"/>
                </a:solidFill>
              </a:rPr>
              <a:t>lenacapavir</a:t>
            </a:r>
            <a:r>
              <a:rPr lang="es-ES_tradnl" sz="1100" dirty="0">
                <a:solidFill>
                  <a:srgbClr val="212529"/>
                </a:solidFill>
              </a:rPr>
              <a:t> no contrajeron el VIH. Los resultados demostraron una superioridad del </a:t>
            </a:r>
            <a:r>
              <a:rPr lang="es-ES_tradnl" sz="1100" dirty="0" err="1">
                <a:solidFill>
                  <a:srgbClr val="212529"/>
                </a:solidFill>
              </a:rPr>
              <a:t>lenacapavir</a:t>
            </a:r>
            <a:r>
              <a:rPr lang="es-ES_tradnl" sz="1100" dirty="0">
                <a:solidFill>
                  <a:srgbClr val="212529"/>
                </a:solidFill>
              </a:rPr>
              <a:t> semestral con respecto a la tasa de base (incidencia de 2,37 por 100 años-persona), con una reducción del riesgo relativo del 96% (razón de tasas de incidencia de 0,04, p&lt;0,0001). Hubo 9 casos nuevos entre los 1087 participantes del grupo tratado con </a:t>
            </a:r>
            <a:r>
              <a:rPr lang="es-ES_tradnl" sz="1100" i="1" dirty="0" err="1">
                <a:solidFill>
                  <a:srgbClr val="212529"/>
                </a:solidFill>
              </a:rPr>
              <a:t>Truvada</a:t>
            </a:r>
            <a:r>
              <a:rPr lang="es-ES_tradnl" sz="1100" dirty="0">
                <a:solidFill>
                  <a:srgbClr val="212529"/>
                </a:solidFill>
              </a:rPr>
              <a:t> (incidencia de 0,93 por 100 años-persona). El </a:t>
            </a:r>
            <a:r>
              <a:rPr lang="es-ES_tradnl" sz="1100" dirty="0" err="1">
                <a:solidFill>
                  <a:srgbClr val="212529"/>
                </a:solidFill>
              </a:rPr>
              <a:t>lenacapavir</a:t>
            </a:r>
            <a:r>
              <a:rPr lang="es-ES_tradnl" sz="1100" dirty="0">
                <a:solidFill>
                  <a:srgbClr val="212529"/>
                </a:solidFill>
              </a:rPr>
              <a:t> semestral fue un 89% más eficaz que </a:t>
            </a:r>
            <a:r>
              <a:rPr lang="es-ES_tradnl" sz="1100" i="1" dirty="0" err="1">
                <a:solidFill>
                  <a:srgbClr val="212529"/>
                </a:solidFill>
              </a:rPr>
              <a:t>Truvada</a:t>
            </a:r>
            <a:r>
              <a:rPr lang="es-ES_tradnl" sz="1100" dirty="0">
                <a:solidFill>
                  <a:srgbClr val="212529"/>
                </a:solidFill>
              </a:rPr>
              <a:t> una vez al día (razón de tasas de incidencia, 0,11; p = 0,00245). </a:t>
            </a:r>
          </a:p>
          <a:p>
            <a:pPr marL="0" lvl="0" indent="0" algn="l" rtl="0">
              <a:lnSpc>
                <a:spcPct val="100000"/>
              </a:lnSpc>
              <a:spcBef>
                <a:spcPts val="0"/>
              </a:spcBef>
              <a:spcAft>
                <a:spcPts val="0"/>
              </a:spcAft>
              <a:buSzPts val="1100"/>
              <a:buNone/>
            </a:pPr>
            <a:endParaRPr lang="es-ES_tradnl" sz="1100" dirty="0">
              <a:solidFill>
                <a:srgbClr val="212529"/>
              </a:solidFill>
            </a:endParaRPr>
          </a:p>
          <a:p>
            <a:pPr marL="0" lvl="0" indent="0" algn="l" rtl="0">
              <a:lnSpc>
                <a:spcPct val="100000"/>
              </a:lnSpc>
              <a:spcBef>
                <a:spcPts val="0"/>
              </a:spcBef>
              <a:spcAft>
                <a:spcPts val="0"/>
              </a:spcAft>
              <a:buSzPts val="1100"/>
              <a:buNone/>
            </a:pPr>
            <a:r>
              <a:rPr lang="es-ES_tradnl" sz="1100" dirty="0">
                <a:solidFill>
                  <a:srgbClr val="212529"/>
                </a:solidFill>
              </a:rPr>
              <a:t>En el ensayo, el </a:t>
            </a:r>
            <a:r>
              <a:rPr lang="es-ES_tradnl" sz="1100" dirty="0" err="1">
                <a:solidFill>
                  <a:srgbClr val="212529"/>
                </a:solidFill>
              </a:rPr>
              <a:t>lenacapavir</a:t>
            </a:r>
            <a:r>
              <a:rPr lang="es-ES_tradnl" sz="1100" dirty="0">
                <a:solidFill>
                  <a:srgbClr val="212529"/>
                </a:solidFill>
              </a:rPr>
              <a:t> y </a:t>
            </a:r>
            <a:r>
              <a:rPr lang="es-ES_tradnl" sz="1100" i="1" dirty="0" err="1">
                <a:solidFill>
                  <a:srgbClr val="212529"/>
                </a:solidFill>
              </a:rPr>
              <a:t>Truvada</a:t>
            </a:r>
            <a:r>
              <a:rPr lang="es-ES_tradnl" sz="1100" i="1" dirty="0">
                <a:solidFill>
                  <a:srgbClr val="212529"/>
                </a:solidFill>
              </a:rPr>
              <a:t> </a:t>
            </a:r>
            <a:r>
              <a:rPr lang="es-ES_tradnl" sz="1100" dirty="0">
                <a:solidFill>
                  <a:srgbClr val="212529"/>
                </a:solidFill>
              </a:rPr>
              <a:t>fueron bien tolerados en general y no se observaron problemas importantes o nuevos en cuanto a la seguridad.</a:t>
            </a:r>
          </a:p>
          <a:p>
            <a:pPr marL="0" lvl="0" indent="0" algn="l" rtl="0">
              <a:lnSpc>
                <a:spcPct val="100000"/>
              </a:lnSpc>
              <a:spcBef>
                <a:spcPts val="0"/>
              </a:spcBef>
              <a:spcAft>
                <a:spcPts val="0"/>
              </a:spcAft>
              <a:buSzPts val="1100"/>
              <a:buNone/>
            </a:pPr>
            <a:endParaRPr lang="es-ES_tradnl" sz="1100" dirty="0">
              <a:solidFill>
                <a:srgbClr val="212529"/>
              </a:solidFill>
            </a:endParaRPr>
          </a:p>
          <a:p>
            <a:pPr marL="0" lvl="0" indent="0" algn="l" rtl="0">
              <a:lnSpc>
                <a:spcPct val="100000"/>
              </a:lnSpc>
              <a:spcBef>
                <a:spcPts val="0"/>
              </a:spcBef>
              <a:spcAft>
                <a:spcPts val="0"/>
              </a:spcAft>
              <a:buSzPts val="1100"/>
              <a:buNone/>
            </a:pPr>
            <a:r>
              <a:rPr lang="es-ES_tradnl" sz="1100" dirty="0">
                <a:solidFill>
                  <a:srgbClr val="212529"/>
                </a:solidFill>
              </a:rPr>
              <a:t>Comunicado de prensa de PURPOSE 2: </a:t>
            </a:r>
            <a:r>
              <a:rPr lang="es-ES_tradnl" sz="1100" dirty="0">
                <a:hlinkClick r:id="rId3"/>
              </a:rPr>
              <a:t>https://www.gilead.com/news/news-details/2024/gileads-twice-yearly-lenacapavir-for-hiv-prevention-reduced-hiv-infections-by-96-and-demonstrated-superiority-to-daily-truvada-in-second-pivotal-phase-3-trial</a:t>
            </a:r>
            <a:r>
              <a:rPr lang="es-ES_tradnl" sz="1100" dirty="0"/>
              <a:t> </a:t>
            </a:r>
          </a:p>
          <a:p>
            <a:pPr marL="0" lvl="0" indent="0" algn="l" rtl="0">
              <a:lnSpc>
                <a:spcPct val="100000"/>
              </a:lnSpc>
              <a:spcBef>
                <a:spcPts val="0"/>
              </a:spcBef>
              <a:spcAft>
                <a:spcPts val="0"/>
              </a:spcAft>
              <a:buSzPts val="1100"/>
              <a:buNone/>
            </a:pPr>
            <a:endParaRPr lang="es-ES_tradnl" sz="1100" dirty="0"/>
          </a:p>
          <a:p>
            <a:pPr marL="0" lvl="0" indent="0" algn="l" rtl="0">
              <a:lnSpc>
                <a:spcPct val="100000"/>
              </a:lnSpc>
              <a:spcBef>
                <a:spcPts val="0"/>
              </a:spcBef>
              <a:spcAft>
                <a:spcPts val="0"/>
              </a:spcAft>
              <a:buSzPts val="1100"/>
              <a:buNone/>
            </a:pPr>
            <a:r>
              <a:rPr lang="es-ES_tradnl" sz="1100" dirty="0"/>
              <a:t>Los resultados se publicaron simultáneamente en </a:t>
            </a:r>
            <a:r>
              <a:rPr lang="es-ES_tradnl" sz="1100" i="1" dirty="0" err="1"/>
              <a:t>The</a:t>
            </a:r>
            <a:r>
              <a:rPr lang="es-ES_tradnl" sz="1100" i="1" dirty="0"/>
              <a:t> New </a:t>
            </a:r>
            <a:r>
              <a:rPr lang="es-ES_tradnl" sz="1100" i="1" dirty="0" err="1"/>
              <a:t>England</a:t>
            </a:r>
            <a:r>
              <a:rPr lang="es-ES_tradnl" sz="1100" i="1" dirty="0"/>
              <a:t> </a:t>
            </a:r>
            <a:r>
              <a:rPr lang="es-ES_tradnl" sz="1100" i="1" dirty="0" err="1"/>
              <a:t>Journal</a:t>
            </a:r>
            <a:r>
              <a:rPr lang="es-ES_tradnl" sz="1100" i="1" dirty="0"/>
              <a:t> </a:t>
            </a:r>
            <a:r>
              <a:rPr lang="es-ES_tradnl" sz="1100" i="1" dirty="0" err="1"/>
              <a:t>of</a:t>
            </a:r>
            <a:r>
              <a:rPr lang="es-ES_tradnl" sz="1100" i="1" dirty="0"/>
              <a:t> Medicine:</a:t>
            </a:r>
            <a:r>
              <a:rPr lang="es-ES_tradnl" sz="1100" dirty="0"/>
              <a:t> </a:t>
            </a:r>
            <a:r>
              <a:rPr lang="es-ES_tradnl" sz="1100" dirty="0">
                <a:hlinkClick r:id="rId4"/>
              </a:rPr>
              <a:t>https://www.nejm.org/doi/10.1056/NEJMoa2407001</a:t>
            </a:r>
            <a:r>
              <a:rPr lang="es-ES_tradnl" sz="1100" dirty="0"/>
              <a:t>.</a:t>
            </a:r>
          </a:p>
          <a:p>
            <a:pPr marL="0" lvl="0" indent="0" algn="l" rtl="0">
              <a:lnSpc>
                <a:spcPct val="100000"/>
              </a:lnSpc>
              <a:spcBef>
                <a:spcPts val="0"/>
              </a:spcBef>
              <a:spcAft>
                <a:spcPts val="0"/>
              </a:spcAft>
              <a:buSzPts val="1400"/>
              <a:buNone/>
            </a:pPr>
            <a:endParaRPr lang="es-ES_tradnl" sz="1100" dirty="0"/>
          </a:p>
        </p:txBody>
      </p:sp>
      <p:sp>
        <p:nvSpPr>
          <p:cNvPr id="731" name="Google Shape;731;g2fd68d29540_4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58</a:t>
            </a:fld>
            <a:endParaRPr lang="es-ES_tradnl"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fe0aee6aa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2fe0aee6aa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spcBef>
                <a:spcPts val="1200"/>
              </a:spcBef>
              <a:spcAft>
                <a:spcPts val="0"/>
              </a:spcAft>
              <a:buSzPts val="1100"/>
              <a:buNone/>
            </a:pPr>
            <a:r>
              <a:rPr lang="es-ES_tradnl" dirty="0"/>
              <a:t>Las directrices actuales de Estados Unidos recomiendan que se practique una prueba de ARN del VIH en las personas que empiecen a usar </a:t>
            </a:r>
            <a:r>
              <a:rPr lang="es-ES_tradnl" dirty="0" err="1"/>
              <a:t>cabotegravir</a:t>
            </a:r>
            <a:r>
              <a:rPr lang="es-ES_tradnl" dirty="0"/>
              <a:t> o lo estén usando. Según las directrices de la Organización Mundial de la Salud (OMS) sobre la PrEP, las pruebas de detección del VIH pueden realizarse de conformidad con la estrategia de pruebas de la OMS para el diagnóstico de la infección por el VIH siguiendo el algoritmo nacional de pruebas; en la mayoría de los países, este no incluye las pruebas de ARN del VIH.</a:t>
            </a:r>
          </a:p>
          <a:p>
            <a:pPr marL="0" lvl="0" indent="0" algn="l" rtl="0">
              <a:spcBef>
                <a:spcPts val="1200"/>
              </a:spcBef>
              <a:spcAft>
                <a:spcPts val="0"/>
              </a:spcAft>
              <a:buSzPts val="1100"/>
              <a:buNone/>
            </a:pPr>
            <a:r>
              <a:rPr lang="es-ES_tradnl" dirty="0"/>
              <a:t>Resumen: </a:t>
            </a:r>
            <a:r>
              <a:rPr lang="es-ES_tradnl" dirty="0">
                <a:hlinkClick r:id="rId3"/>
              </a:rPr>
              <a:t>https://programme.aids2024.org/Abstract/Abstract/?abstractid=12267</a:t>
            </a:r>
            <a:r>
              <a:rPr lang="es-ES_tradnl" dirty="0"/>
              <a:t>.</a:t>
            </a:r>
          </a:p>
          <a:p>
            <a:pPr marL="0" lvl="0" indent="0" algn="l" rtl="0">
              <a:spcBef>
                <a:spcPts val="0"/>
              </a:spcBef>
              <a:spcAft>
                <a:spcPts val="0"/>
              </a:spcAft>
              <a:buSzPts val="1100"/>
              <a:buNone/>
            </a:pPr>
            <a:endParaRPr lang="es-ES_tradnl" dirty="0"/>
          </a:p>
        </p:txBody>
      </p:sp>
      <p:sp>
        <p:nvSpPr>
          <p:cNvPr id="743" name="Google Shape;743;g2fe0aee6aa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59</a:t>
            </a:fld>
            <a:endParaRPr lang="es-ES_tradn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003fde2ab7_3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g3003fde2ab7_3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Font typeface="Arial"/>
              <a:buNone/>
            </a:pPr>
            <a:r>
              <a:rPr lang="es-ES_tradnl"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
                  </a:ext>
                </a:extLst>
              </a:rPr>
              <a:t>El caso del “paciente de Ginebra” se presentó inicialmente en la</a:t>
            </a:r>
            <a:r>
              <a:rPr lang="es-ES_tradnl" dirty="0">
                <a:solidFill>
                  <a:srgbClr val="323232"/>
                </a:solidFil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
                  </a:ext>
                </a:extLst>
              </a:rPr>
              <a:t> 12.</a:t>
            </a:r>
            <a:r>
              <a:rPr lang="es-ES_tradnl" baseline="30000"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
                  </a:ext>
                </a:extLst>
              </a:rPr>
              <a:t>a</a:t>
            </a:r>
            <a:r>
              <a:rPr lang="es-ES_tradnl"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
                  </a:ext>
                </a:extLst>
              </a:rPr>
              <a:t> Conferencia de la Sociedad Internacional del Sida sobre Ciencia del VIH (</a:t>
            </a:r>
            <a:r>
              <a:rPr lang="es-ES_tradnl"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
                  </a:ext>
                </a:extLst>
              </a:rPr>
              <a:t>IAS</a:t>
            </a:r>
            <a:r>
              <a:rPr lang="es-ES_tradnl"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
                  </a:ext>
                </a:extLst>
              </a:rPr>
              <a:t> 2023), celebrada en Brisbane (Australia). (</a:t>
            </a:r>
            <a:r>
              <a:rPr lang="es-ES_tradnl" dirty="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https://programme.ias2023.org/Abstract/Abstract/?abstractid=5819</a:t>
            </a:r>
            <a:r>
              <a:rPr lang="es-ES_tradnl" dirty="0">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
                  </a:ext>
                </a:extLst>
              </a:rPr>
              <a:t>). </a:t>
            </a:r>
            <a:endParaRPr lang="es-ES_tradnl" dirty="0"/>
          </a:p>
          <a:p>
            <a:pPr marL="0" lvl="0" indent="0" algn="l" rtl="0">
              <a:lnSpc>
                <a:spcPct val="100000"/>
              </a:lnSpc>
              <a:spcBef>
                <a:spcPts val="0"/>
              </a:spcBef>
              <a:spcAft>
                <a:spcPts val="0"/>
              </a:spcAft>
              <a:buClr>
                <a:schemeClr val="dk1"/>
              </a:buClr>
              <a:buSzPts val="1200"/>
              <a:buFont typeface="Arial"/>
              <a:buNone/>
            </a:pPr>
            <a:endParaRPr lang="es-ES_tradnl" dirty="0"/>
          </a:p>
          <a:p>
            <a:pPr marL="0" lvl="0" indent="0" algn="l" rtl="0">
              <a:lnSpc>
                <a:spcPct val="100000"/>
              </a:lnSpc>
              <a:spcBef>
                <a:spcPts val="0"/>
              </a:spcBef>
              <a:spcAft>
                <a:spcPts val="0"/>
              </a:spcAft>
              <a:buClr>
                <a:schemeClr val="dk1"/>
              </a:buClr>
              <a:buSzPts val="1200"/>
              <a:buFont typeface="Arial"/>
              <a:buNone/>
            </a:pPr>
            <a:r>
              <a:rPr lang="es-ES_tradnl" dirty="0"/>
              <a:t>Características inusuales: seis episodios de enfermedad de injerto contra huésped después de suspender el TAR; dosis intermitentes de un inmunomodulador (</a:t>
            </a:r>
            <a:r>
              <a:rPr lang="es-ES_tradnl" dirty="0" err="1"/>
              <a:t>ruxolitinib</a:t>
            </a:r>
            <a:r>
              <a:rPr lang="es-ES_tradnl" dirty="0"/>
              <a:t>) que aún se siguen administrando (véase el gráfico).</a:t>
            </a:r>
            <a:endParaRPr lang="es-ES_tradnl" dirty="0">
              <a:highlight>
                <a:srgbClr val="FFFF00"/>
              </a:highlight>
            </a:endParaRPr>
          </a:p>
          <a:p>
            <a:pPr marL="0" lvl="0" indent="0" algn="l" rtl="0">
              <a:lnSpc>
                <a:spcPct val="100000"/>
              </a:lnSpc>
              <a:spcBef>
                <a:spcPts val="0"/>
              </a:spcBef>
              <a:spcAft>
                <a:spcPts val="0"/>
              </a:spcAft>
              <a:buClr>
                <a:schemeClr val="dk1"/>
              </a:buClr>
              <a:buSzPts val="1400"/>
              <a:buFont typeface="Arial"/>
              <a:buNone/>
            </a:pPr>
            <a:endParaRPr lang="es-ES_tradnl" dirty="0">
              <a:solidFill>
                <a:srgbClr val="2C7D5C"/>
              </a:solidFill>
              <a:highlight>
                <a:schemeClr val="lt1"/>
              </a:highlight>
            </a:endParaRPr>
          </a:p>
          <a:p>
            <a:pPr marL="0" lvl="0" indent="0" algn="l" rtl="0">
              <a:lnSpc>
                <a:spcPct val="100000"/>
              </a:lnSpc>
              <a:spcBef>
                <a:spcPts val="0"/>
              </a:spcBef>
              <a:spcAft>
                <a:spcPts val="0"/>
              </a:spcAft>
              <a:buClr>
                <a:schemeClr val="dk1"/>
              </a:buClr>
              <a:buSzPts val="1400"/>
              <a:buFont typeface="Arial"/>
              <a:buNone/>
            </a:pPr>
            <a:r>
              <a:rPr lang="es-ES_tradnl" dirty="0"/>
              <a:t>El </a:t>
            </a:r>
            <a:r>
              <a:rPr lang="es-ES_tradnl" dirty="0" err="1"/>
              <a:t>ruxolitinib</a:t>
            </a:r>
            <a:r>
              <a:rPr lang="es-ES_tradnl" dirty="0"/>
              <a:t> se utiliza para tratar la enfermedad de injerto contra huésped. También se ha observado que reduce el ADN </a:t>
            </a:r>
            <a:r>
              <a:rPr lang="es-ES_tradnl" dirty="0" err="1"/>
              <a:t>proviral</a:t>
            </a:r>
            <a:r>
              <a:rPr lang="es-ES_tradnl" dirty="0"/>
              <a:t> del reservorio de VIH y revierte el trastorno de la regulación inmunitaria relacionado con el VIH.</a:t>
            </a:r>
          </a:p>
          <a:p>
            <a:pPr marL="0" lvl="0" indent="0" algn="l" rtl="0">
              <a:lnSpc>
                <a:spcPct val="100000"/>
              </a:lnSpc>
              <a:spcBef>
                <a:spcPts val="0"/>
              </a:spcBef>
              <a:spcAft>
                <a:spcPts val="0"/>
              </a:spcAft>
              <a:buClr>
                <a:schemeClr val="dk1"/>
              </a:buClr>
              <a:buSzPts val="1400"/>
              <a:buFont typeface="Arial"/>
              <a:buNone/>
            </a:pPr>
            <a:endParaRPr lang="es-ES_tradnl" dirty="0"/>
          </a:p>
          <a:p>
            <a:pPr marL="0" lvl="0" indent="0" algn="l" rtl="0">
              <a:lnSpc>
                <a:spcPct val="100000"/>
              </a:lnSpc>
              <a:spcBef>
                <a:spcPts val="0"/>
              </a:spcBef>
              <a:spcAft>
                <a:spcPts val="0"/>
              </a:spcAft>
              <a:buClr>
                <a:schemeClr val="dk1"/>
              </a:buClr>
              <a:buSzPts val="1400"/>
              <a:buFont typeface="Arial"/>
              <a:buNone/>
            </a:pPr>
            <a:endParaRPr lang="es-ES_tradnl" b="1" dirty="0">
              <a:solidFill>
                <a:srgbClr val="2C7D5C"/>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400"/>
              <a:buNone/>
            </a:pPr>
            <a:endParaRPr lang="es-ES_tradnl" dirty="0">
              <a:latin typeface="Times"/>
              <a:ea typeface="Times"/>
              <a:cs typeface="Times"/>
              <a:sym typeface="Times"/>
            </a:endParaRPr>
          </a:p>
        </p:txBody>
      </p:sp>
      <p:sp>
        <p:nvSpPr>
          <p:cNvPr id="77" name="Google Shape;77;g3003fde2ab7_3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a:t>
            </a:fld>
            <a:endParaRPr lang="es-ES_trad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fd68d29540_4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2fd68d29540_4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r>
              <a:rPr lang="es-ES_tradnl" dirty="0"/>
              <a:t>Los datos provienen de la prolongación sin enmascaramiento del estudio HPTN 083 en hombres que tienen relaciones sexuales con hombres y en mujeres transgénero.</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“Un solo resultado positivo para ARN del VIH”: en otras palabras, las pruebas anteriores no presentaron un resultado positivo y una prueba distinta a la del ARN (como una prueba de anticuerpos) realizada al mismo tiempo no mostró un resultado positivo.</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En las personas cuya última inyección de </a:t>
            </a:r>
            <a:r>
              <a:rPr lang="es-ES_tradnl" dirty="0" err="1"/>
              <a:t>cabotegravir</a:t>
            </a:r>
            <a:r>
              <a:rPr lang="es-ES_tradnl" dirty="0"/>
              <a:t> se había administrado en los seis meses anteriores, una sola prueba de carga viral con resultado positivo tuvo un valor predictivo positivo del 9,1%.</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Sin embargo, en las personas cuya última inyección de </a:t>
            </a:r>
            <a:r>
              <a:rPr lang="es-ES_tradnl" dirty="0" err="1"/>
              <a:t>cabotegravir</a:t>
            </a:r>
            <a:r>
              <a:rPr lang="es-ES_tradnl" dirty="0"/>
              <a:t> se había administrado más de seis meses antes, una sola prueba de carga viral con resultado positivo tuvo un valor predictivo positivo del 60%.</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Resumen: </a:t>
            </a:r>
            <a:r>
              <a:rPr lang="es-ES_tradnl" dirty="0">
                <a:hlinkClick r:id="rId3"/>
              </a:rPr>
              <a:t>https://programme.aids2024.org/Abstract/Abstract/?abstractid=12267</a:t>
            </a:r>
            <a:r>
              <a:rPr lang="es-ES_tradnl" dirty="0"/>
              <a:t>.</a:t>
            </a:r>
          </a:p>
          <a:p>
            <a:pPr marL="0" lvl="0" indent="0" algn="l" rtl="0">
              <a:lnSpc>
                <a:spcPct val="100000"/>
              </a:lnSpc>
              <a:spcBef>
                <a:spcPts val="0"/>
              </a:spcBef>
              <a:spcAft>
                <a:spcPts val="0"/>
              </a:spcAft>
              <a:buSzPts val="1400"/>
              <a:buNone/>
            </a:pPr>
            <a:endParaRPr lang="es-ES_tradnl" dirty="0"/>
          </a:p>
        </p:txBody>
      </p:sp>
      <p:sp>
        <p:nvSpPr>
          <p:cNvPr id="756" name="Google Shape;756;g2fd68d29540_4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60</a:t>
            </a:fld>
            <a:endParaRPr lang="es-ES_tradnl"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datos provienen de la prolongación sin enmascaramiento del estudio HPTN 084 en mujeres cisgénero.</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Se observó a las participantes que presentaron un embarazo para detectar posibles eventos adversos relacionados con el embarazo, como la hipertensión gestacional, la preeclampsia y el aumento de peso, así como los desenlaces relativos al embrión, feto o recién nacido, como aborto espontáneo, muerte fetal intrauterina o mortinatalidad, parto prematuro o peso bajo al nacer.</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criterio de valoración combinado de desenlaces desfavorables del embarazo estuvo integrado por aborto espontáneo, mortinatalidad, parto prematuro o peso bajo para la edad gestacional.</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https://programme.aids2024.org/Abstract/Abstract/?abstractid=12420</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https://programme.aids2024.org/Programme/Session/349</a:t>
            </a:r>
            <a:r>
              <a:rPr lang="es-ES_tradnl" dirty="0"/>
              <a:t>.</a:t>
            </a:r>
          </a:p>
          <a:p>
            <a:pPr marL="0" lvl="0" indent="0" algn="l" rtl="0">
              <a:lnSpc>
                <a:spcPct val="100000"/>
              </a:lnSpc>
              <a:spcBef>
                <a:spcPts val="0"/>
              </a:spcBef>
              <a:spcAft>
                <a:spcPts val="0"/>
              </a:spcAft>
              <a:buSzPts val="1100"/>
              <a:buNone/>
            </a:pPr>
            <a:endParaRPr lang="es-ES_tradnl" dirty="0"/>
          </a:p>
        </p:txBody>
      </p:sp>
      <p:sp>
        <p:nvSpPr>
          <p:cNvPr id="766" name="Google Shape;766;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61</a:t>
            </a:fld>
            <a:endParaRPr lang="es-ES_tradnl"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 hipertensión gestacional y el aumento de peso revisten particular interés, ya que se han asociado al uso de inhibidores de la integrasa durante el embarazo. El </a:t>
            </a:r>
            <a:r>
              <a:rPr lang="es-ES_tradnl" dirty="0" err="1"/>
              <a:t>cabotegravir</a:t>
            </a:r>
            <a:r>
              <a:rPr lang="es-ES_tradnl" dirty="0"/>
              <a:t> es un inhibidor de la integrasa.</a:t>
            </a:r>
          </a:p>
          <a:p>
            <a:pPr marL="0" lvl="0" indent="0" algn="l" rtl="0">
              <a:lnSpc>
                <a:spcPct val="100000"/>
              </a:lnSpc>
              <a:spcBef>
                <a:spcPts val="0"/>
              </a:spcBef>
              <a:spcAft>
                <a:spcPts val="0"/>
              </a:spcAft>
              <a:buSzPts val="1400"/>
              <a:buNone/>
            </a:pPr>
            <a:endParaRPr lang="es-ES_tradnl" dirty="0"/>
          </a:p>
          <a:p>
            <a:pPr marL="0" lvl="0" indent="0" algn="l" rtl="0">
              <a:lnSpc>
                <a:spcPct val="100000"/>
              </a:lnSpc>
              <a:spcBef>
                <a:spcPts val="0"/>
              </a:spcBef>
              <a:spcAft>
                <a:spcPts val="0"/>
              </a:spcAft>
              <a:buSzPts val="1400"/>
              <a:buNone/>
            </a:pPr>
            <a:r>
              <a:rPr lang="es-ES_tradnl" dirty="0"/>
              <a:t>Los resultados de los recién nacidos incluyeron los parámetros de crecimiento, la mediana de la edad gestacional al nacer y la mediana del peso al nacer.</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En el </a:t>
            </a:r>
            <a:r>
              <a:rPr lang="es-ES_tradnl" dirty="0" err="1"/>
              <a:t>subestudio</a:t>
            </a:r>
            <a:r>
              <a:rPr lang="es-ES_tradnl" dirty="0"/>
              <a:t> de farmacocinética se evaluó a 50 participantes que recibieron PrEP de acción prolongada con CAB antes y durante el embarazo. Se observaron concentraciones superiores a la concentración definida como objetivo en el protocolo en el 100% de las participantes durante el primero y segundo trimestres y en el 98% durante el tercer trimestre.</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https://programme.aids2024.org/Abstract/Abstract/?abstractid=12420</a:t>
            </a:r>
            <a:r>
              <a:rPr lang="es-ES_tradnl" dirty="0"/>
              <a:t>.</a:t>
            </a:r>
          </a:p>
          <a:p>
            <a:pPr marL="0" lvl="0" indent="0" algn="l" rtl="0">
              <a:lnSpc>
                <a:spcPct val="100000"/>
              </a:lnSpc>
              <a:spcBef>
                <a:spcPts val="0"/>
              </a:spcBef>
              <a:spcAft>
                <a:spcPts val="0"/>
              </a:spcAft>
              <a:buSzPts val="1400"/>
              <a:buNone/>
            </a:pPr>
            <a:endParaRPr lang="es-ES_tradnl" dirty="0"/>
          </a:p>
        </p:txBody>
      </p:sp>
      <p:sp>
        <p:nvSpPr>
          <p:cNvPr id="779" name="Google Shape;779;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62</a:t>
            </a:fld>
            <a:endParaRPr lang="es-ES_tradnl"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072f37b29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3072f37b29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https://programme.aids2024.org/Abstract/Abstract/?abstractid=12032</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https://programme.aids2024.org/Programme/Session/349</a:t>
            </a:r>
            <a:r>
              <a:rPr lang="es-ES_tradnl" dirty="0"/>
              <a:t>.</a:t>
            </a:r>
          </a:p>
        </p:txBody>
      </p:sp>
      <p:sp>
        <p:nvSpPr>
          <p:cNvPr id="789" name="Google Shape;789;g3072f37b29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_tradnl" smtClean="0"/>
              <a:t>63</a:t>
            </a:fld>
            <a:endParaRPr lang="es-ES_tradnl"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009b931dd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3009b931dd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 </a:t>
            </a:r>
            <a:r>
              <a:rPr lang="es-ES_tradnl" dirty="0" err="1"/>
              <a:t>doxiPEP</a:t>
            </a:r>
            <a:r>
              <a:rPr lang="es-ES_tradnl" dirty="0"/>
              <a:t> (profilaxis posterior a la exposición con doxiciclina) consiste en una dosis única de 200 miligramos de doxiciclina que se toma en el curso de las 72 horas siguientes a las relaciones sexuales anales, vaginales u orales. Se puede tomar en días consecutivos si se repiten las relaciones sexuales, pero no más de una dosis en un período de 24 horas.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En los dos estudios que se presentan aquí, la </a:t>
            </a:r>
            <a:r>
              <a:rPr lang="es-ES_tradnl" dirty="0" err="1"/>
              <a:t>doxiPrEP</a:t>
            </a:r>
            <a:r>
              <a:rPr lang="es-ES_tradnl" dirty="0"/>
              <a:t> (profilaxis previa a la exposición con doxiciclina) consistió en tomar la mitad de la dosis de doxiciclina (100 mg) todos los días. De entre las personas que tienen relaciones sexuales frecuentes, las que tomaban 100 mg de doxiciclina diariamente podrían terminar usando menos fármaco que las que tomaban la dosis de 200 mg de la PEP varias veces por semana. Puede ser más fácil mantener la adhesión sostenida diaria.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 adhesión se evaluó mediante el recuento de comprimidos.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https://programme.aids2024.org/Abstract/Abstract/?abstractid=11987</a:t>
            </a:r>
            <a:r>
              <a:rPr lang="es-ES_tradnl" dirty="0"/>
              <a:t>.</a:t>
            </a:r>
          </a:p>
          <a:p>
            <a:pPr marL="0" lvl="0" indent="0" algn="l" rtl="0">
              <a:lnSpc>
                <a:spcPct val="100000"/>
              </a:lnSpc>
              <a:spcBef>
                <a:spcPts val="0"/>
              </a:spcBef>
              <a:spcAft>
                <a:spcPts val="0"/>
              </a:spcAft>
              <a:buSzPts val="1100"/>
              <a:buNone/>
            </a:pPr>
            <a:endParaRPr lang="es-ES_tradnl" dirty="0"/>
          </a:p>
        </p:txBody>
      </p:sp>
      <p:sp>
        <p:nvSpPr>
          <p:cNvPr id="799" name="Google Shape;799;g3009b931dd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64</a:t>
            </a:fld>
            <a:endParaRPr lang="es-ES_tradnl"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1200"/>
              </a:spcBef>
              <a:spcAft>
                <a:spcPts val="0"/>
              </a:spcAft>
              <a:buClr>
                <a:schemeClr val="dk1"/>
              </a:buClr>
              <a:buSzPts val="1100"/>
              <a:buFont typeface="Arial"/>
              <a:buNone/>
            </a:pPr>
            <a:r>
              <a:rPr lang="es-ES_tradnl" dirty="0"/>
              <a:t>No hubo diferencias entre los dos grupos en cuanto al comportamiento sexual.</a:t>
            </a:r>
          </a:p>
          <a:p>
            <a:pPr marL="0" lvl="0" indent="0" algn="l" rtl="0">
              <a:lnSpc>
                <a:spcPct val="100000"/>
              </a:lnSpc>
              <a:spcBef>
                <a:spcPts val="120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https://programme.aids2024.org/Abstract/Abstract/?abstractid=11987</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u="sng" dirty="0"/>
          </a:p>
          <a:p>
            <a:pPr marL="0" lvl="0" indent="0" algn="l" rtl="0">
              <a:lnSpc>
                <a:spcPct val="100000"/>
              </a:lnSpc>
              <a:spcBef>
                <a:spcPts val="0"/>
              </a:spcBef>
              <a:spcAft>
                <a:spcPts val="0"/>
              </a:spcAft>
              <a:buSzPts val="1400"/>
              <a:buNone/>
            </a:pPr>
            <a:endParaRPr lang="es-ES_tradnl" u="sng" dirty="0"/>
          </a:p>
        </p:txBody>
      </p:sp>
      <p:sp>
        <p:nvSpPr>
          <p:cNvPr id="810" name="Google Shape;810;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65</a:t>
            </a:fld>
            <a:endParaRPr lang="es-ES_tradnl"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009b931dd7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3009b931dd7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https://programme.aids2024.org/Abstract/Abstract/?abstractid=7497</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u="sng" dirty="0"/>
          </a:p>
          <a:p>
            <a:pPr marL="0" lvl="0" indent="0" algn="l" rtl="0">
              <a:lnSpc>
                <a:spcPct val="100000"/>
              </a:lnSpc>
              <a:spcBef>
                <a:spcPts val="0"/>
              </a:spcBef>
              <a:spcAft>
                <a:spcPts val="0"/>
              </a:spcAft>
              <a:buSzPts val="1400"/>
              <a:buNone/>
            </a:pPr>
            <a:endParaRPr lang="es-ES_tradnl" u="sng" dirty="0"/>
          </a:p>
        </p:txBody>
      </p:sp>
      <p:sp>
        <p:nvSpPr>
          <p:cNvPr id="822" name="Google Shape;822;g3009b931dd7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66</a:t>
            </a:fld>
            <a:endParaRPr lang="es-ES_tradnl"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009b931dd7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3009b931dd7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Este estudio se conoce como EZI-PrEP. En los análisis adicionales se harán comparaciones entre las consultas en línea y presenciales.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https://programme.aids2024.org/Abstract/Abstract/?abstractid=3295</a:t>
            </a:r>
            <a:r>
              <a:rPr lang="es-ES_tradnl" dirty="0"/>
              <a:t>.</a:t>
            </a:r>
          </a:p>
          <a:p>
            <a:pPr marL="0" lvl="0" indent="0" algn="l" rtl="0">
              <a:lnSpc>
                <a:spcPct val="100000"/>
              </a:lnSpc>
              <a:spcBef>
                <a:spcPts val="0"/>
              </a:spcBef>
              <a:spcAft>
                <a:spcPts val="0"/>
              </a:spcAft>
              <a:buSzPts val="1100"/>
              <a:buNone/>
            </a:pPr>
            <a:endParaRPr lang="es-ES_tradnl" dirty="0"/>
          </a:p>
        </p:txBody>
      </p:sp>
      <p:sp>
        <p:nvSpPr>
          <p:cNvPr id="834" name="Google Shape;834;g3009b931dd7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67</a:t>
            </a:fld>
            <a:endParaRPr lang="es-ES_tradnl"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009b931dd7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3009b931dd7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https://programme.aids2024.org/Abstract/Abstract/?abstractid=3295</a:t>
            </a:r>
            <a:r>
              <a:rPr lang="es-ES_tradnl" dirty="0"/>
              <a:t>.</a:t>
            </a:r>
          </a:p>
          <a:p>
            <a:pPr marL="0" lvl="0" indent="0" algn="l" rtl="0">
              <a:lnSpc>
                <a:spcPct val="100000"/>
              </a:lnSpc>
              <a:spcBef>
                <a:spcPts val="0"/>
              </a:spcBef>
              <a:spcAft>
                <a:spcPts val="0"/>
              </a:spcAft>
              <a:buSzPts val="1100"/>
              <a:buNone/>
            </a:pPr>
            <a:endParaRPr lang="es-ES_tradnl" dirty="0"/>
          </a:p>
        </p:txBody>
      </p:sp>
      <p:sp>
        <p:nvSpPr>
          <p:cNvPr id="845" name="Google Shape;845;g3009b931dd7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68</a:t>
            </a:fld>
            <a:endParaRPr lang="es-ES_tradnl"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857" name="Google Shape;857;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69</a:t>
            </a:fld>
            <a:endParaRPr lang="es-ES_tradnl"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003fde2ab7_3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3003fde2ab7_3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Características inusuales: seis episodios de enfermedad de injerto contra huésped después de suspender el TAR; dosis intermitentes de un inmunomodulador (</a:t>
            </a:r>
            <a:r>
              <a:rPr lang="es-ES_tradnl" dirty="0" err="1"/>
              <a:t>ruxolitinib</a:t>
            </a:r>
            <a:r>
              <a:rPr lang="es-ES_tradnl" dirty="0"/>
              <a:t>) que aún se siguen administrando (véase el gráfico inferior).</a:t>
            </a:r>
          </a:p>
          <a:p>
            <a:pPr marL="0" lvl="0" indent="0" algn="l" rtl="0">
              <a:lnSpc>
                <a:spcPct val="115000"/>
              </a:lnSpc>
              <a:spcBef>
                <a:spcPts val="0"/>
              </a:spcBef>
              <a:spcAft>
                <a:spcPts val="0"/>
              </a:spcAft>
              <a:buSzPts val="1100"/>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https://programme.aids2024.org/Programme/Session/247</a:t>
            </a:r>
            <a:r>
              <a:rPr lang="es-ES_tradnl" dirty="0"/>
              <a:t>.</a:t>
            </a:r>
          </a:p>
          <a:p>
            <a:pPr marL="0" lvl="0" indent="0" algn="l" rtl="0">
              <a:lnSpc>
                <a:spcPct val="100000"/>
              </a:lnSpc>
              <a:spcBef>
                <a:spcPts val="0"/>
              </a:spcBef>
              <a:spcAft>
                <a:spcPts val="0"/>
              </a:spcAft>
              <a:buSzPts val="1400"/>
              <a:buNone/>
            </a:pPr>
            <a:endParaRPr lang="es-ES_tradnl" dirty="0">
              <a:latin typeface="Times"/>
              <a:ea typeface="Times"/>
              <a:cs typeface="Times"/>
              <a:sym typeface="Times"/>
            </a:endParaRPr>
          </a:p>
        </p:txBody>
      </p:sp>
      <p:sp>
        <p:nvSpPr>
          <p:cNvPr id="92" name="Google Shape;92;g3003fde2ab7_3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a:t>
            </a:fld>
            <a:endParaRPr lang="es-ES_tradnl"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fd68d29540_4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fd68d29540_4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datos están tomados del último informe del ONUSIDA, publicado para coincidir con la conferencia.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A fines de diciembre del 2023, 30,7 millones de personas (27-31,9 millones) tenían acceso al tratamiento antirretroviral, en comparación con 7,7 millones (6,7-8 millones) en el 2010, pero esta cifra todavía </a:t>
            </a:r>
            <a:r>
              <a:rPr lang="es-ES_tradnl" dirty="0" err="1"/>
              <a:t>estabn</a:t>
            </a:r>
            <a:r>
              <a:rPr lang="es-ES_tradnl" dirty="0"/>
              <a:t> por debajo de la meta de 34 millones para el 2025.</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hlinkClick r:id="rId3"/>
              </a:rPr>
              <a:t>https://www.unaids.org/en/resources/presscentre/pressreleaseandstatementarchive/2024/july/20240722_global-aids-update</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868" name="Google Shape;868;g2fd68d29540_4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70</a:t>
            </a:fld>
            <a:endParaRPr lang="es-ES_tradnl"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3009b931dd7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g3009b931dd7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es-ES_tradnl" dirty="0"/>
              <a:t>Resumen: </a:t>
            </a:r>
            <a:r>
              <a:rPr lang="es-ES_tradnl" dirty="0">
                <a:hlinkClick r:id="rId3"/>
              </a:rPr>
              <a:t>https://programme.aids2024.org/Abstract/Abstract/?abstractid=11028</a:t>
            </a:r>
            <a:r>
              <a:rPr lang="es-ES_tradnl" dirty="0"/>
              <a:t>.</a:t>
            </a:r>
          </a:p>
        </p:txBody>
      </p:sp>
      <p:sp>
        <p:nvSpPr>
          <p:cNvPr id="880" name="Google Shape;880;g3009b931dd7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71</a:t>
            </a:fld>
            <a:endParaRPr lang="es-ES_tradnl"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009b931dd7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3009b931dd7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es-ES_tradnl" dirty="0"/>
              <a:t>Resumen: </a:t>
            </a:r>
            <a:r>
              <a:rPr lang="es-ES_tradnl" dirty="0">
                <a:hlinkClick r:id="rId3"/>
              </a:rPr>
              <a:t>https://programme.aids2024.org/Abstract/Abstract/?abstractid=11028</a:t>
            </a:r>
            <a:r>
              <a:rPr lang="es-ES_tradnl" dirty="0"/>
              <a:t>.</a:t>
            </a:r>
          </a:p>
        </p:txBody>
      </p:sp>
      <p:sp>
        <p:nvSpPr>
          <p:cNvPr id="890" name="Google Shape;890;g3009b931dd7_0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72</a:t>
            </a:fld>
            <a:endParaRPr lang="es-ES_tradnl"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30118a2df3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30118a2df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100"/>
              <a:buFont typeface="Arial"/>
              <a:buNone/>
            </a:pPr>
            <a:r>
              <a:rPr lang="es-ES_tradnl" dirty="0"/>
              <a:t>Además de mostrar una cobertura variable del TAR por región, en el gráfico se muestra que el 10% de los lactantes expuestos al VIH contraen la infección.</a:t>
            </a:r>
          </a:p>
          <a:p>
            <a:pPr marL="0" lvl="0" indent="0" algn="l" rtl="0">
              <a:spcBef>
                <a:spcPts val="0"/>
              </a:spcBef>
              <a:spcAft>
                <a:spcPts val="0"/>
              </a:spcAft>
              <a:buClr>
                <a:schemeClr val="dk1"/>
              </a:buClr>
              <a:buSzPts val="1100"/>
              <a:buFont typeface="Arial"/>
              <a:buNone/>
            </a:pPr>
            <a:endParaRPr lang="es-ES_tradnl" dirty="0"/>
          </a:p>
          <a:p>
            <a:pPr marL="0" lvl="0" indent="0" algn="l" rtl="0">
              <a:spcBef>
                <a:spcPts val="0"/>
              </a:spcBef>
              <a:spcAft>
                <a:spcPts val="0"/>
              </a:spcAft>
              <a:buClr>
                <a:schemeClr val="dk1"/>
              </a:buClr>
              <a:buSzPts val="1100"/>
              <a:buFont typeface="Arial"/>
              <a:buNone/>
            </a:pPr>
            <a:r>
              <a:rPr lang="es-ES_tradnl" dirty="0"/>
              <a:t>El 47% de los casos nuevos de infección por el VIH en lactantes se deben a que las madres no iniciaron el TAR durante el embarazo o la lactancia materna. En general, el 43% de las infecciones en lactantes se contraen durante la lactancia materna. </a:t>
            </a:r>
            <a:r>
              <a:rPr lang="es-ES_tradnl" dirty="0" err="1"/>
              <a:t>Turkova</a:t>
            </a:r>
            <a:r>
              <a:rPr lang="es-ES_tradnl" dirty="0"/>
              <a:t> señaló que estos datos indican que se requieren mejores programas para realizar pruebas diagnósticas a las madres y para que estas reciban TAR durante el embarazo y la lactancia.</a:t>
            </a:r>
          </a:p>
          <a:p>
            <a:pPr marL="0" lvl="0" indent="0" algn="l" rtl="0">
              <a:spcBef>
                <a:spcPts val="1200"/>
              </a:spcBef>
              <a:spcAft>
                <a:spcPts val="0"/>
              </a:spcAft>
              <a:buClr>
                <a:schemeClr val="dk1"/>
              </a:buClr>
              <a:buSzPts val="1100"/>
              <a:buFont typeface="Arial"/>
              <a:buNone/>
            </a:pPr>
            <a:r>
              <a:rPr lang="es-ES_tradnl" dirty="0"/>
              <a:t>Sesión: </a:t>
            </a:r>
            <a:r>
              <a:rPr lang="es-ES_tradnl" dirty="0">
                <a:hlinkClick r:id="rId3"/>
              </a:rPr>
              <a:t>https://programme.aids2024.org/Programme/Session/81</a:t>
            </a:r>
            <a:r>
              <a:rPr lang="es-ES_tradnl" dirty="0"/>
              <a:t>.</a:t>
            </a:r>
            <a:endParaRPr lang="es-ES_tradnl" u="sng" dirty="0">
              <a:solidFill>
                <a:schemeClr val="hlink"/>
              </a:solidFill>
            </a:endParaRPr>
          </a:p>
          <a:p>
            <a:pPr marL="0" lvl="0" indent="0" algn="l" rtl="0">
              <a:spcBef>
                <a:spcPts val="1200"/>
              </a:spcBef>
              <a:spcAft>
                <a:spcPts val="0"/>
              </a:spcAft>
              <a:buClr>
                <a:schemeClr val="dk1"/>
              </a:buClr>
              <a:buSzPts val="1100"/>
              <a:buFont typeface="Arial"/>
              <a:buNone/>
            </a:pPr>
            <a:endParaRPr lang="es-ES_tradnl" dirty="0"/>
          </a:p>
          <a:p>
            <a:pPr marL="0" lvl="0" indent="0" algn="l" rtl="0">
              <a:spcBef>
                <a:spcPts val="0"/>
              </a:spcBef>
              <a:spcAft>
                <a:spcPts val="0"/>
              </a:spcAft>
              <a:buSzPts val="1400"/>
              <a:buNone/>
            </a:pPr>
            <a:endParaRPr lang="es-ES_tradnl" dirty="0"/>
          </a:p>
        </p:txBody>
      </p:sp>
      <p:sp>
        <p:nvSpPr>
          <p:cNvPr id="900" name="Google Shape;900;g30118a2df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73</a:t>
            </a:fld>
            <a:endParaRPr lang="es-ES_tradnl"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0118a2df3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g30118a2df3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913" name="Google Shape;913;g30118a2df3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74</a:t>
            </a:fld>
            <a:endParaRPr lang="es-ES_tradnl"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0118a2df36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0118a2df36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resultados del estudio PURPOSE 1, que muestran la eficacia del </a:t>
            </a:r>
            <a:r>
              <a:rPr lang="es-ES_tradnl" dirty="0" err="1"/>
              <a:t>lenacapavir</a:t>
            </a:r>
            <a:r>
              <a:rPr lang="es-ES_tradnl" dirty="0"/>
              <a:t> para la PrEP, se encuentran en la sección sobre prevención de la infección por el VIH y las ITS. El </a:t>
            </a:r>
            <a:r>
              <a:rPr lang="es-ES_tradnl" dirty="0" err="1"/>
              <a:t>lenacapavir</a:t>
            </a:r>
            <a:r>
              <a:rPr lang="es-ES_tradnl" dirty="0"/>
              <a:t> se administra por inyección subcutánea cada seis meses.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Después de la conferencia, el 2 de octubre del 2024, Gilead </a:t>
            </a:r>
            <a:r>
              <a:rPr lang="es-ES_tradnl" dirty="0" err="1"/>
              <a:t>Sciences</a:t>
            </a:r>
            <a:r>
              <a:rPr lang="es-ES_tradnl" dirty="0"/>
              <a:t> anunció que había concedido licencias para la producción de </a:t>
            </a:r>
            <a:r>
              <a:rPr lang="es-ES_tradnl" dirty="0" err="1"/>
              <a:t>lenacapavir</a:t>
            </a:r>
            <a:r>
              <a:rPr lang="es-ES_tradnl" dirty="0"/>
              <a:t> a seis fabricantes de genéricos. Aunque este anuncio fue bien recibido, también se han criticado algunos aspectos, en especial que no incluye a varios países de ingresos medianos y que persiste la incertidumbre sobre el precio. Para más información, véase: </a:t>
            </a:r>
          </a:p>
          <a:p>
            <a:pPr marL="0" lvl="0" indent="0" algn="l" rtl="0">
              <a:lnSpc>
                <a:spcPct val="100000"/>
              </a:lnSpc>
              <a:spcBef>
                <a:spcPts val="0"/>
              </a:spcBef>
              <a:spcAft>
                <a:spcPts val="0"/>
              </a:spcAft>
              <a:buClr>
                <a:schemeClr val="dk1"/>
              </a:buClr>
              <a:buSzPts val="1100"/>
              <a:buFont typeface="Arial"/>
              <a:buNone/>
            </a:pPr>
            <a:r>
              <a:rPr lang="es-ES_tradnl" dirty="0">
                <a:hlinkClick r:id="rId3"/>
              </a:rPr>
              <a:t>https://www.gilead.com/news/news-details/2024/gilead-signs-royalty-free-voluntary-licensing-agreements-with-six-generic-manufacturers-to-increase-access-to-lenacapavir-for-hiv-prevention-in-high-incidence-resource-limited-countries</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hlinkClick r:id="rId4"/>
              </a:rPr>
              <a:t>https://www.nytimes.com/2024/10/02/health/lenacapavir-hiv-shot-prep.html</a:t>
            </a:r>
            <a:r>
              <a:rPr lang="es-ES_tradnl" dirty="0"/>
              <a:t>.  </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endParaRPr lang="es-ES_tradnl" dirty="0"/>
          </a:p>
        </p:txBody>
      </p:sp>
      <p:sp>
        <p:nvSpPr>
          <p:cNvPr id="923" name="Google Shape;923;g30118a2df36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75</a:t>
            </a:fld>
            <a:endParaRPr lang="es-ES_tradnl"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30118a2df36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30118a2df36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es-ES_tradnl" dirty="0"/>
              <a:t>Resumen: </a:t>
            </a:r>
            <a:r>
              <a:rPr lang="es-ES_tradnl" dirty="0">
                <a:hlinkClick r:id="rId3"/>
              </a:rPr>
              <a:t>https://programme.aids2024.org/Abstract/Abstract/?abstractid=12306</a:t>
            </a:r>
            <a:r>
              <a:rPr lang="es-ES_tradnl" dirty="0"/>
              <a:t>.</a:t>
            </a:r>
          </a:p>
        </p:txBody>
      </p:sp>
      <p:sp>
        <p:nvSpPr>
          <p:cNvPr id="933" name="Google Shape;933;g30118a2df36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76</a:t>
            </a:fld>
            <a:endParaRPr lang="es-ES_tradnl"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0118a2df3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30118a2df36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es-ES_tradnl" dirty="0"/>
              <a:t>Sesión: </a:t>
            </a:r>
            <a:r>
              <a:rPr lang="es-ES_tradnl" dirty="0">
                <a:hlinkClick r:id="rId3"/>
              </a:rPr>
              <a:t>https://programme.aids2024.org/Programme/Session/352</a:t>
            </a:r>
            <a:r>
              <a:rPr lang="es-ES_tradnl" dirty="0"/>
              <a:t>.</a:t>
            </a:r>
          </a:p>
        </p:txBody>
      </p:sp>
      <p:sp>
        <p:nvSpPr>
          <p:cNvPr id="943" name="Google Shape;943;g30118a2df36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77</a:t>
            </a:fld>
            <a:endParaRPr lang="es-ES_tradnl"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0118a2df3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30118a2df36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es-ES_tradnl" dirty="0"/>
              <a:t>Sesión: </a:t>
            </a:r>
            <a:r>
              <a:rPr lang="es-ES_tradnl" dirty="0">
                <a:hlinkClick r:id="rId3"/>
              </a:rPr>
              <a:t>https://programme.aids2024.org/Programme/Session/352</a:t>
            </a:r>
            <a:r>
              <a:rPr lang="es-ES_tradnl" dirty="0"/>
              <a:t>.</a:t>
            </a:r>
          </a:p>
        </p:txBody>
      </p:sp>
      <p:sp>
        <p:nvSpPr>
          <p:cNvPr id="955" name="Google Shape;955;g30118a2df36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78</a:t>
            </a:fld>
            <a:endParaRPr lang="es-ES_tradnl"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965" name="Google Shape;965;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79</a:t>
            </a:fld>
            <a:endParaRPr lang="es-ES_tradn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0633e8d2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00633e8d2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Cuadro adaptado por Deborah </a:t>
            </a:r>
            <a:r>
              <a:rPr lang="es-ES_tradnl" dirty="0" err="1"/>
              <a:t>Persaud</a:t>
            </a:r>
            <a:r>
              <a:rPr lang="es-ES_tradnl" dirty="0"/>
              <a:t> del informe </a:t>
            </a:r>
            <a:r>
              <a:rPr lang="es-ES_tradnl" i="1" noProof="0" dirty="0"/>
              <a:t>Pipeline </a:t>
            </a:r>
            <a:r>
              <a:rPr lang="es-ES_tradnl" i="1" noProof="0" dirty="0" err="1"/>
              <a:t>report</a:t>
            </a:r>
            <a:r>
              <a:rPr lang="es-ES_tradnl" i="1" noProof="0" dirty="0"/>
              <a:t> 2024; </a:t>
            </a:r>
            <a:r>
              <a:rPr lang="es-ES_tradnl" i="1" noProof="0" dirty="0" err="1"/>
              <a:t>Research</a:t>
            </a:r>
            <a:r>
              <a:rPr lang="es-ES_tradnl" i="1" noProof="0" dirty="0"/>
              <a:t> </a:t>
            </a:r>
            <a:r>
              <a:rPr lang="es-ES_tradnl" i="1" noProof="0" dirty="0" err="1"/>
              <a:t>toward</a:t>
            </a:r>
            <a:r>
              <a:rPr lang="es-ES_tradnl" i="1" noProof="0" dirty="0"/>
              <a:t> a Cure and </a:t>
            </a:r>
            <a:r>
              <a:rPr lang="es-ES_tradnl" i="1" noProof="0" dirty="0" err="1"/>
              <a:t>Immune-based</a:t>
            </a:r>
            <a:r>
              <a:rPr lang="es-ES_tradnl" i="1" noProof="0" dirty="0"/>
              <a:t> </a:t>
            </a:r>
            <a:r>
              <a:rPr lang="es-ES_tradnl" i="1" noProof="0" dirty="0" err="1"/>
              <a:t>Therapies</a:t>
            </a:r>
            <a:r>
              <a:rPr lang="es-ES_tradnl" dirty="0"/>
              <a:t>; Richard Jeffries, TAG.</a:t>
            </a:r>
          </a:p>
          <a:p>
            <a:pPr marL="0" lvl="0" indent="0" algn="l" rtl="0">
              <a:lnSpc>
                <a:spcPct val="115000"/>
              </a:lnSpc>
              <a:spcBef>
                <a:spcPts val="0"/>
              </a:spcBef>
              <a:spcAft>
                <a:spcPts val="0"/>
              </a:spcAft>
              <a:buClr>
                <a:schemeClr val="dk1"/>
              </a:buClr>
              <a:buSzPts val="1100"/>
              <a:buFont typeface="Arial"/>
              <a:buNone/>
            </a:pPr>
            <a:endParaRPr lang="es-ES_tradnl" dirty="0"/>
          </a:p>
          <a:p>
            <a:pPr marL="457200" lvl="0" indent="-304800" algn="l" rtl="0">
              <a:lnSpc>
                <a:spcPct val="115000"/>
              </a:lnSpc>
              <a:spcBef>
                <a:spcPts val="0"/>
              </a:spcBef>
              <a:spcAft>
                <a:spcPts val="0"/>
              </a:spcAft>
              <a:buClr>
                <a:schemeClr val="dk1"/>
              </a:buClr>
              <a:buSzPts val="1200"/>
              <a:buChar char="●"/>
            </a:pPr>
            <a:r>
              <a:rPr lang="es-ES_tradnl" dirty="0"/>
              <a:t>En varios estudios en curso se están investigando combinaciones de </a:t>
            </a:r>
            <a:r>
              <a:rPr lang="es-ES_tradnl" dirty="0" err="1"/>
              <a:t>bNAb</a:t>
            </a:r>
            <a:r>
              <a:rPr lang="es-ES_tradnl" dirty="0"/>
              <a:t>, tanto en entornos de ingresos bajos como altos.</a:t>
            </a:r>
          </a:p>
          <a:p>
            <a:pPr marL="457200" lvl="0" indent="-304800" algn="l" rtl="0">
              <a:lnSpc>
                <a:spcPct val="115000"/>
              </a:lnSpc>
              <a:spcBef>
                <a:spcPts val="0"/>
              </a:spcBef>
              <a:spcAft>
                <a:spcPts val="0"/>
              </a:spcAft>
              <a:buClr>
                <a:schemeClr val="dk1"/>
              </a:buClr>
              <a:buSzPts val="1200"/>
              <a:buChar char="●"/>
            </a:pPr>
            <a:r>
              <a:rPr lang="es-ES_tradnl" dirty="0"/>
              <a:t>Se están realizando estudios en entornos más diversos.</a:t>
            </a:r>
          </a:p>
          <a:p>
            <a:pPr marL="457200" lvl="0" indent="-304800" algn="l" rtl="0">
              <a:lnSpc>
                <a:spcPct val="115000"/>
              </a:lnSpc>
              <a:spcBef>
                <a:spcPts val="0"/>
              </a:spcBef>
              <a:spcAft>
                <a:spcPts val="0"/>
              </a:spcAft>
              <a:buClr>
                <a:schemeClr val="dk1"/>
              </a:buClr>
              <a:buSzPts val="1200"/>
              <a:buChar char="●"/>
            </a:pPr>
            <a:r>
              <a:rPr lang="es-ES_tradnl" dirty="0"/>
              <a:t>Sin embargo, no en todos los estudios se está evaluando a los participantes para detectar la resistencia preexistente a los </a:t>
            </a:r>
            <a:r>
              <a:rPr lang="es-ES_tradnl" dirty="0" err="1"/>
              <a:t>bNAb</a:t>
            </a:r>
            <a:r>
              <a:rPr lang="es-ES_tradnl" dirty="0"/>
              <a:t>.</a:t>
            </a:r>
          </a:p>
          <a:p>
            <a:pPr marL="457200" lvl="0" indent="-304800" algn="l" rtl="0">
              <a:lnSpc>
                <a:spcPct val="115000"/>
              </a:lnSpc>
              <a:spcBef>
                <a:spcPts val="0"/>
              </a:spcBef>
              <a:spcAft>
                <a:spcPts val="0"/>
              </a:spcAft>
              <a:buClr>
                <a:schemeClr val="dk1"/>
              </a:buClr>
              <a:buSzPts val="1200"/>
              <a:buChar char="●"/>
            </a:pPr>
            <a:r>
              <a:rPr lang="es-ES_tradnl" dirty="0"/>
              <a:t>Algunos participantes en la conferencia cuestionaron si era ético el hecho de no realizar un tamizaje previo de la sensibilidad a los anticuerpos, ya que las personas sin sensibilidad no tendrían ninguna posibilidad de responder.</a:t>
            </a:r>
          </a:p>
          <a:p>
            <a:pPr marL="457200" lvl="0" indent="-304800" algn="l" rtl="0">
              <a:lnSpc>
                <a:spcPct val="115000"/>
              </a:lnSpc>
              <a:spcBef>
                <a:spcPts val="0"/>
              </a:spcBef>
              <a:spcAft>
                <a:spcPts val="0"/>
              </a:spcAft>
              <a:buClr>
                <a:schemeClr val="dk1"/>
              </a:buClr>
              <a:buSzPts val="1200"/>
              <a:buChar char="●"/>
            </a:pPr>
            <a:r>
              <a:rPr lang="es-ES_tradnl" dirty="0"/>
              <a:t>Un contraargumento es que las pruebas de sensibilidad a los anticuerpos son en sí mismas bastante poco sensibles, y en varios casos no han detectado la resistencia preexistente en una proporción de los anticuerpos que portan las personas.</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r>
              <a:rPr lang="es-ES_tradnl" dirty="0"/>
              <a:t>Sesión: </a:t>
            </a:r>
            <a:r>
              <a:rPr lang="es-ES_tradnl" dirty="0">
                <a:hlinkClick r:id="rId3"/>
              </a:rPr>
              <a:t>https://programme.aids2024.org/Programme/Session/616</a:t>
            </a:r>
            <a:r>
              <a:rPr lang="es-ES_tradnl" dirty="0"/>
              <a:t>. </a:t>
            </a:r>
          </a:p>
          <a:p>
            <a:pPr marL="0" lvl="0" indent="0" algn="l" rtl="0">
              <a:lnSpc>
                <a:spcPct val="115000"/>
              </a:lnSpc>
              <a:spcBef>
                <a:spcPts val="0"/>
              </a:spcBef>
              <a:spcAft>
                <a:spcPts val="0"/>
              </a:spcAft>
              <a:buClr>
                <a:schemeClr val="dk1"/>
              </a:buClr>
              <a:buSzPts val="1100"/>
              <a:buFont typeface="Arial"/>
              <a:buNone/>
            </a:pPr>
            <a:endParaRPr lang="es-ES_tradnl" dirty="0">
              <a:solidFill>
                <a:srgbClr val="3F3F3F"/>
              </a:solidFill>
            </a:endParaRPr>
          </a:p>
        </p:txBody>
      </p:sp>
      <p:sp>
        <p:nvSpPr>
          <p:cNvPr id="107" name="Google Shape;107;g300633e8d2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a:t>
            </a:fld>
            <a:endParaRPr lang="es-ES_tradnl"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fd68d29540_4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g2fd68d29540_4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El uso de las pruebas de linfocitos CD4 disminuyó al introducirse y ampliarse la recomendación de tratar a todas las personas con infección por el VIH, independientemente de la cifra de linfocitos CD4, y por el cambio al uso exclusivo de la carga viral para el seguimiento del tratamiento. Sin embargo, las pruebas de linfocitos CD4 siguen siendo importantes para detectar a las personas con enfermedad avanzada por el VIH y vincularlas con intervenciones que salvan vidas.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En Uganda, cerca del 25% de las personas con infección por el VIH que reanudan la atención después de haber interrumpido el tratamiento acuden con una enfermedad avanzada por 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Las personas con infección por el VIH que presentan enfermedad avanzada corren un riesgo particularmente alto de muerte, incluso después de iniciar el TAR, y este riesgo aumenta cuanto menor es la cifra de linfocitos CD4. El diagnóstico temprano mediante las pruebas de linfocitos CD4 permite una vinculación rápida con la atención para evitar la muerte.</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https://programme.aids2024.org/Abstract/Abstract/?abstractid=10236</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976" name="Google Shape;976;g2fd68d29540_4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80</a:t>
            </a:fld>
            <a:endParaRPr lang="es-ES_tradnl"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009b931dd7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3009b931dd7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https://programme.aids2024.org/Abstract/Abstract/?abstractid=10236</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988" name="Google Shape;988;g3009b931dd7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81</a:t>
            </a:fld>
            <a:endParaRPr lang="es-ES_tradnl"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009b931dd7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009b931dd7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La reducción en el acceso a las pruebas en el último trimestre se atribuyó a la escasez de suministros para la prueba de linfocitos CD4 en el país en ese período.</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La OMS recomienda un conjunto de intervenciones que deben ofrecerse a todas las personas con infección avanzada por el VIH. Los indicadores del cuadro reflejan varios elementos de dicho conjunto de medidas relativos a la detección, el tratamiento o la profilaxis de infecciones oportunistas graves.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Los resultados indican que las estrategias de diagnóstico dirigidas pueden mejorar la situación en cuanto a la enfermedad avanzada por el VIH, aunque se necesitan más investigaciones para evaluar los resultados a largo plazo y la eficacia clínica.</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https://programme.aids2024.org/Abstract/Abstract/?abstractid=10236</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000" name="Google Shape;1000;g3009b931dd7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82</a:t>
            </a:fld>
            <a:endParaRPr lang="es-ES_tradnl"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009b931dd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3009b931dd7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El análisis detectó posibles ahorros al reducirse los días de hospitalización y las pruebas diagnósticas, que no habrían sido necesarios si se hubieran diagnosticado las infecciones oportunistas al inicio de la atención. También se evaluaron las diferencias en el tiempo transcurrido hasta el inicio del tratamiento para las infecciones oportunistas.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https://programme.aids2024.org/Abstract/Abstract/?abstractid=5057</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013" name="Google Shape;1013;g3009b931dd7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83</a:t>
            </a:fld>
            <a:endParaRPr lang="es-ES_tradnl"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009b931dd7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3009b931dd7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costos por persona incluyen los costos de la atención del paciente y de las pruebas diagnósticas.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https://programme.aids2024.org/Abstract/Abstract/?abstractid=5057</a:t>
            </a:r>
            <a:r>
              <a:rPr lang="es-ES_tradnl" dirty="0"/>
              <a:t>.</a:t>
            </a:r>
          </a:p>
          <a:p>
            <a:pPr marL="0" lvl="0" indent="0" algn="l" rtl="0">
              <a:lnSpc>
                <a:spcPct val="100000"/>
              </a:lnSpc>
              <a:spcBef>
                <a:spcPts val="0"/>
              </a:spcBef>
              <a:spcAft>
                <a:spcPts val="0"/>
              </a:spcAft>
              <a:buSzPts val="1400"/>
              <a:buNone/>
            </a:pPr>
            <a:endParaRPr lang="es-ES_tradnl" dirty="0"/>
          </a:p>
        </p:txBody>
      </p:sp>
      <p:sp>
        <p:nvSpPr>
          <p:cNvPr id="1023" name="Google Shape;1023;g3009b931dd7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_tradnl" smtClean="0"/>
              <a:t>84</a:t>
            </a:fld>
            <a:endParaRPr lang="es-ES_tradnl"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3009b931dd7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3009b931dd7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Los costos están en dólares estadounidenses.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https://programme.aids2024.org/Abstract/Abstract/?abstractid=5057</a:t>
            </a:r>
            <a:r>
              <a:rPr lang="es-ES_tradnl" dirty="0"/>
              <a:t>.</a:t>
            </a:r>
          </a:p>
          <a:p>
            <a:pPr marL="0" lvl="0" indent="0" algn="l" rtl="0">
              <a:lnSpc>
                <a:spcPct val="100000"/>
              </a:lnSpc>
              <a:spcBef>
                <a:spcPts val="0"/>
              </a:spcBef>
              <a:spcAft>
                <a:spcPts val="0"/>
              </a:spcAft>
              <a:buSzPts val="1400"/>
              <a:buNone/>
            </a:pPr>
            <a:endParaRPr lang="es-ES_tradnl" dirty="0"/>
          </a:p>
        </p:txBody>
      </p:sp>
      <p:sp>
        <p:nvSpPr>
          <p:cNvPr id="1035" name="Google Shape;1035;g3009b931dd7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85</a:t>
            </a:fld>
            <a:endParaRPr lang="es-ES_tradnl"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3012166399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3012166399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https://programme.aids2024.org/Abstract/Abstract/?abstractid=5057</a:t>
            </a:r>
            <a:r>
              <a:rPr lang="es-ES_tradnl" dirty="0"/>
              <a:t>.</a:t>
            </a:r>
          </a:p>
          <a:p>
            <a:pPr marL="0" lvl="0" indent="0" algn="l" rtl="0">
              <a:lnSpc>
                <a:spcPct val="100000"/>
              </a:lnSpc>
              <a:spcBef>
                <a:spcPts val="0"/>
              </a:spcBef>
              <a:spcAft>
                <a:spcPts val="0"/>
              </a:spcAft>
              <a:buSzPts val="1400"/>
              <a:buNone/>
            </a:pPr>
            <a:endParaRPr lang="es-ES_tradnl" dirty="0"/>
          </a:p>
        </p:txBody>
      </p:sp>
      <p:sp>
        <p:nvSpPr>
          <p:cNvPr id="1047" name="Google Shape;1047;g3012166399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86</a:t>
            </a:fld>
            <a:endParaRPr lang="es-ES_tradnl"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3012166399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3012166399c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u="sng" dirty="0"/>
          </a:p>
        </p:txBody>
      </p:sp>
      <p:sp>
        <p:nvSpPr>
          <p:cNvPr id="1059" name="Google Shape;1059;g3012166399c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87</a:t>
            </a:fld>
            <a:endParaRPr lang="es-ES_tradnl"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012166399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3012166399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https://programme.aids2024.org/Abstract/Abstract/?abstractid=4235</a:t>
            </a:r>
            <a:r>
              <a:rPr lang="es-ES_tradnl" dirty="0"/>
              <a:t>.</a:t>
            </a:r>
          </a:p>
          <a:p>
            <a:pPr marL="0" lvl="0" indent="0" algn="l" rtl="0">
              <a:lnSpc>
                <a:spcPct val="100000"/>
              </a:lnSpc>
              <a:spcBef>
                <a:spcPts val="0"/>
              </a:spcBef>
              <a:spcAft>
                <a:spcPts val="0"/>
              </a:spcAft>
              <a:buSzPts val="1400"/>
              <a:buNone/>
            </a:pPr>
            <a:endParaRPr lang="es-ES_tradnl" dirty="0"/>
          </a:p>
        </p:txBody>
      </p:sp>
      <p:sp>
        <p:nvSpPr>
          <p:cNvPr id="1070" name="Google Shape;1070;g3012166399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88</a:t>
            </a:fld>
            <a:endParaRPr lang="es-ES_tradnl"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012166399c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3012166399c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En el momento de la evaluación de seguimiento, la intervención se había prestado en el centro A durante 6 meses y en el centro B durante 3 meses.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https://programme.aids2024.org/Abstract/Abstract/?abstractid=4235</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https://programme.aids2024.org/Programme/Session/224</a:t>
            </a:r>
            <a:r>
              <a:rPr lang="es-ES_tradnl" dirty="0"/>
              <a:t>.</a:t>
            </a:r>
          </a:p>
          <a:p>
            <a:pPr marL="0" lvl="0" indent="0" algn="l" rtl="0">
              <a:lnSpc>
                <a:spcPct val="100000"/>
              </a:lnSpc>
              <a:spcBef>
                <a:spcPts val="0"/>
              </a:spcBef>
              <a:spcAft>
                <a:spcPts val="0"/>
              </a:spcAft>
              <a:buSzPts val="1400"/>
              <a:buNone/>
            </a:pPr>
            <a:endParaRPr lang="es-ES_tradnl" dirty="0"/>
          </a:p>
        </p:txBody>
      </p:sp>
      <p:sp>
        <p:nvSpPr>
          <p:cNvPr id="1080" name="Google Shape;1080;g3012166399c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89</a:t>
            </a:fld>
            <a:endParaRPr lang="es-ES_tradnl"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00633e8d2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300633e8d2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ES_tradnl" dirty="0"/>
              <a:t>Sobre la primera fase de este estudio en el 2018, véase </a:t>
            </a:r>
            <a:r>
              <a:rPr lang="es-ES_tradnl" dirty="0">
                <a:hlinkClick r:id="rId3"/>
              </a:rPr>
              <a:t>https://www.aidsmap.com/news/oct-2018/miami-monkey-cured-two-antibodies</a:t>
            </a:r>
            <a:r>
              <a:rPr lang="es-ES_tradnl" dirty="0"/>
              <a:t>. </a:t>
            </a:r>
          </a:p>
          <a:p>
            <a:pPr marL="0" lvl="0" indent="0" algn="l" rtl="0">
              <a:lnSpc>
                <a:spcPct val="115000"/>
              </a:lnSpc>
              <a:spcBef>
                <a:spcPts val="0"/>
              </a:spcBef>
              <a:spcAft>
                <a:spcPts val="0"/>
              </a:spcAft>
              <a:buClr>
                <a:schemeClr val="dk1"/>
              </a:buClr>
              <a:buSzPts val="1100"/>
              <a:buFont typeface="Arial"/>
              <a:buNone/>
            </a:pPr>
            <a:endParaRPr lang="es-ES_tradnl" dirty="0"/>
          </a:p>
          <a:p>
            <a:pPr marL="0" lvl="0" indent="0" algn="l" rtl="0">
              <a:lnSpc>
                <a:spcPct val="115000"/>
              </a:lnSpc>
              <a:spcBef>
                <a:spcPts val="0"/>
              </a:spcBef>
              <a:spcAft>
                <a:spcPts val="0"/>
              </a:spcAft>
              <a:buClr>
                <a:schemeClr val="dk1"/>
              </a:buClr>
              <a:buSzPts val="1100"/>
              <a:buFont typeface="Arial"/>
              <a:buNone/>
            </a:pPr>
            <a:endParaRPr lang="es-ES_tradnl" dirty="0">
              <a:latin typeface="Arial"/>
              <a:ea typeface="Arial"/>
              <a:cs typeface="Arial"/>
              <a:sym typeface="Arial"/>
            </a:endParaRPr>
          </a:p>
        </p:txBody>
      </p:sp>
      <p:sp>
        <p:nvSpPr>
          <p:cNvPr id="121" name="Google Shape;121;g300633e8d2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a:t>
            </a:fld>
            <a:endParaRPr lang="es-ES_tradnl"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3012166399c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g3012166399c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En el momento de la evaluación de seguimiento, la intervención se había prestado en el centro A durante 6 meses y en el centro B durante 3 meses.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https://programme.aids2024.org/Abstract/Abstract/?abstractid=4235</a:t>
            </a:r>
            <a:r>
              <a:rPr lang="es-ES_tradnl" dirty="0"/>
              <a:t>.</a:t>
            </a:r>
          </a:p>
          <a:p>
            <a:pPr marL="0" lvl="0" indent="0" algn="l" rtl="0">
              <a:lnSpc>
                <a:spcPct val="100000"/>
              </a:lnSpc>
              <a:spcBef>
                <a:spcPts val="0"/>
              </a:spcBef>
              <a:spcAft>
                <a:spcPts val="0"/>
              </a:spcAft>
              <a:buClr>
                <a:schemeClr val="dk1"/>
              </a:buClr>
              <a:buSzPts val="1100"/>
              <a:buFont typeface="Arial"/>
              <a:buNone/>
            </a:pPr>
            <a:r>
              <a:rPr lang="es-ES_tradnl" dirty="0"/>
              <a:t>Sesión: </a:t>
            </a:r>
            <a:r>
              <a:rPr lang="es-ES_tradnl" dirty="0">
                <a:hlinkClick r:id="rId4"/>
              </a:rPr>
              <a:t>https://programme.aids2024.org/Programme/Session/224</a:t>
            </a:r>
            <a:r>
              <a:rPr lang="es-ES_tradnl" dirty="0"/>
              <a:t>.</a:t>
            </a:r>
          </a:p>
          <a:p>
            <a:pPr marL="0" lvl="0" indent="0" algn="l" rtl="0">
              <a:lnSpc>
                <a:spcPct val="100000"/>
              </a:lnSpc>
              <a:spcBef>
                <a:spcPts val="0"/>
              </a:spcBef>
              <a:spcAft>
                <a:spcPts val="0"/>
              </a:spcAft>
              <a:buSzPts val="1400"/>
              <a:buNone/>
            </a:pPr>
            <a:endParaRPr lang="es-ES_tradnl" dirty="0"/>
          </a:p>
        </p:txBody>
      </p:sp>
      <p:sp>
        <p:nvSpPr>
          <p:cNvPr id="1093" name="Google Shape;1093;g3012166399c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90</a:t>
            </a:fld>
            <a:endParaRPr lang="es-ES_tradnl"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012166399c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3012166399c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En un simposio de la conferencia, Annette Sohn examinó ejemplos de buenas prácticas.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Ejemplo relativo a las personas transgénero: </a:t>
            </a:r>
            <a:r>
              <a:rPr lang="es-ES_tradnl" dirty="0" err="1"/>
              <a:t>Janamnuaysook</a:t>
            </a:r>
            <a:r>
              <a:rPr lang="es-ES_tradnl" dirty="0"/>
              <a:t> R, APACC 2023, resumen 95. También se presentaría en HIVR4P 2024, la conferencia sobre investigación para la prevención del VIH.</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El ejemplo relativo a las personas jóvenes: </a:t>
            </a:r>
            <a:r>
              <a:rPr lang="es-ES_tradnl" dirty="0" err="1"/>
              <a:t>Songtaweesin</a:t>
            </a:r>
            <a:r>
              <a:rPr lang="es-ES_tradnl" dirty="0"/>
              <a:t> W, APACC 2024, resumen 16.</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endParaRPr lang="es-ES_tradnl" dirty="0"/>
          </a:p>
        </p:txBody>
      </p:sp>
      <p:sp>
        <p:nvSpPr>
          <p:cNvPr id="1105" name="Google Shape;1105;g3012166399c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91</a:t>
            </a:fld>
            <a:endParaRPr lang="es-ES_tradnl"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012166399c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g3012166399c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Estudio de Senegal: </a:t>
            </a:r>
            <a:r>
              <a:rPr lang="es-ES_tradnl" dirty="0">
                <a:hlinkClick r:id="rId3"/>
              </a:rPr>
              <a:t>https://pubmed.ncbi.nlm.nih.gov/37854409/</a:t>
            </a:r>
            <a:r>
              <a:rPr lang="es-ES_tradnl" dirty="0"/>
              <a:t>.</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SzPts val="1400"/>
              <a:buNone/>
            </a:pPr>
            <a:endParaRPr lang="es-ES_tradnl" dirty="0"/>
          </a:p>
        </p:txBody>
      </p:sp>
      <p:sp>
        <p:nvSpPr>
          <p:cNvPr id="1115" name="Google Shape;1115;g3012166399c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92</a:t>
            </a:fld>
            <a:endParaRPr lang="es-ES_tradnl"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012166399c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3012166399c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Mediana de la puntuación de resiliencia: 32/40 (</a:t>
            </a:r>
            <a:r>
              <a:rPr lang="es-ES_tradnl" dirty="0" err="1"/>
              <a:t>Early</a:t>
            </a:r>
            <a:r>
              <a:rPr lang="es-ES_tradnl" dirty="0"/>
              <a:t> </a:t>
            </a:r>
            <a:r>
              <a:rPr lang="es-ES_tradnl" dirty="0" err="1"/>
              <a:t>Warning</a:t>
            </a:r>
            <a:r>
              <a:rPr lang="es-ES_tradnl" dirty="0"/>
              <a:t> </a:t>
            </a:r>
            <a:r>
              <a:rPr lang="es-ES_tradnl" dirty="0" err="1"/>
              <a:t>Resilience</a:t>
            </a:r>
            <a:r>
              <a:rPr lang="es-ES_tradnl" dirty="0"/>
              <a:t> </a:t>
            </a:r>
            <a:r>
              <a:rPr lang="es-ES_tradnl" dirty="0" err="1"/>
              <a:t>Survey</a:t>
            </a:r>
            <a:r>
              <a:rPr lang="es-ES_tradnl" dirty="0"/>
              <a:t> o encuesta sobre resiliencia para la alerta temprana). Esto evaluó tanto la activación (por ejemplo, “el trabajo que hago deja huella”) como la relajación (por ejemplo, “puedo disfrutar de mi tiempo libre sin pensar en asuntos laborales”).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https://programme.aids2024.org/Abstract/Abstract/?abstractid=12212</a:t>
            </a:r>
            <a:r>
              <a:rPr lang="es-ES_tradnl" dirty="0"/>
              <a:t>.</a:t>
            </a:r>
          </a:p>
          <a:p>
            <a:pPr marL="0" lvl="0" indent="0" algn="l" rtl="0">
              <a:lnSpc>
                <a:spcPct val="100000"/>
              </a:lnSpc>
              <a:spcBef>
                <a:spcPts val="0"/>
              </a:spcBef>
              <a:spcAft>
                <a:spcPts val="0"/>
              </a:spcAft>
              <a:buSzPts val="1400"/>
              <a:buNone/>
            </a:pPr>
            <a:endParaRPr lang="es-ES_tradnl" dirty="0"/>
          </a:p>
        </p:txBody>
      </p:sp>
      <p:sp>
        <p:nvSpPr>
          <p:cNvPr id="1126" name="Google Shape;1126;g3012166399c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93</a:t>
            </a:fld>
            <a:endParaRPr lang="es-ES_tradnl"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012166399c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3012166399c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El daño moral se define como una puntuación de 36 o superior en la versión para profesionales de la salud de la escala de síntomas de daño moral (MISS-HF).</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https://programme.aids2024.org/Abstract/Abstract/?abstractid=12212</a:t>
            </a:r>
            <a:r>
              <a:rPr lang="es-ES_tradnl" dirty="0"/>
              <a:t>.</a:t>
            </a:r>
          </a:p>
          <a:p>
            <a:pPr marL="0" lvl="0" indent="0" algn="l" rtl="0">
              <a:lnSpc>
                <a:spcPct val="100000"/>
              </a:lnSpc>
              <a:spcBef>
                <a:spcPts val="0"/>
              </a:spcBef>
              <a:spcAft>
                <a:spcPts val="0"/>
              </a:spcAft>
              <a:buSzPts val="1400"/>
              <a:buNone/>
            </a:pPr>
            <a:endParaRPr lang="es-ES_tradnl" dirty="0"/>
          </a:p>
        </p:txBody>
      </p:sp>
      <p:sp>
        <p:nvSpPr>
          <p:cNvPr id="1137" name="Google Shape;1137;g3012166399c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94</a:t>
            </a:fld>
            <a:endParaRPr lang="es-ES_tradnl"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dirty="0"/>
          </a:p>
        </p:txBody>
      </p:sp>
      <p:sp>
        <p:nvSpPr>
          <p:cNvPr id="1150" name="Google Shape;1150;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95</a:t>
            </a:fld>
            <a:endParaRPr lang="es-ES_tradnl"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2fd68d29540_4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g2fd68d29540_4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lang="es-ES_tradnl" sz="1200" b="0" i="0" dirty="0">
              <a:solidFill>
                <a:schemeClr val="dk1"/>
              </a:solidFill>
              <a:latin typeface="Calibri"/>
              <a:ea typeface="Calibri"/>
              <a:cs typeface="Calibri"/>
              <a:sym typeface="Calibri"/>
            </a:endParaRPr>
          </a:p>
        </p:txBody>
      </p:sp>
      <p:sp>
        <p:nvSpPr>
          <p:cNvPr id="1161" name="Google Shape;1161;g2fd68d29540_4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96</a:t>
            </a:fld>
            <a:endParaRPr lang="es-ES_tradnl"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3012166399c_7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3012166399c_7_9:notes"/>
          <p:cNvSpPr txBox="1">
            <a:spLocks noGrp="1"/>
          </p:cNvSpPr>
          <p:nvPr>
            <p:ph type="body" idx="1"/>
          </p:nvPr>
        </p:nvSpPr>
        <p:spPr>
          <a:xfrm>
            <a:off x="685800" y="440040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es-ES_tradnl" dirty="0"/>
              <a:t>Sesión: </a:t>
            </a:r>
            <a:r>
              <a:rPr lang="es-ES_tradnl" dirty="0">
                <a:hlinkClick r:id="rId3"/>
              </a:rPr>
              <a:t>https://programme.aids2024.org/Programme/Session/42</a:t>
            </a:r>
            <a:r>
              <a:rPr lang="es-ES_tradnl" dirty="0"/>
              <a:t>.</a:t>
            </a:r>
            <a:endParaRPr lang="es-ES_tradnl" sz="1200" b="0" i="0" dirty="0">
              <a:solidFill>
                <a:schemeClr val="dk1"/>
              </a:solidFill>
              <a:latin typeface="Calibri"/>
              <a:ea typeface="Calibri"/>
              <a:cs typeface="Calibri"/>
              <a:sym typeface="Calibri"/>
            </a:endParaRPr>
          </a:p>
        </p:txBody>
      </p:sp>
      <p:sp>
        <p:nvSpPr>
          <p:cNvPr id="1173" name="Google Shape;1173;g3012166399c_7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97</a:t>
            </a:fld>
            <a:endParaRPr lang="es-ES_tradnl"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012166399c_7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3012166399c_7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100"/>
              <a:buNone/>
            </a:pPr>
            <a:r>
              <a:rPr lang="es-ES_tradnl" dirty="0"/>
              <a:t>En enero del 2021, había cerca de 14 500 personas que recibían tratamiento con agonistas opioides (TAO), y la cifra había llegado a 16 997 en el momento de la invasión. Para julio del 2023, 20 413 personas habían iniciado un TAO.</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El mapa muestra las regiones incluidas en el análisis.</a:t>
            </a:r>
          </a:p>
          <a:p>
            <a:pPr marL="0" lvl="0" indent="0" algn="l" rtl="0">
              <a:lnSpc>
                <a:spcPct val="100000"/>
              </a:lnSpc>
              <a:spcBef>
                <a:spcPts val="0"/>
              </a:spcBef>
              <a:spcAft>
                <a:spcPts val="0"/>
              </a:spcAft>
              <a:buSzPts val="1100"/>
              <a:buNone/>
            </a:pPr>
            <a:endParaRPr lang="es-ES_tradnl" dirty="0"/>
          </a:p>
          <a:p>
            <a:pPr marL="457200" lvl="0" indent="-317500" algn="l" rtl="0">
              <a:lnSpc>
                <a:spcPct val="100000"/>
              </a:lnSpc>
              <a:spcBef>
                <a:spcPts val="0"/>
              </a:spcBef>
              <a:spcAft>
                <a:spcPts val="0"/>
              </a:spcAft>
              <a:buSzPts val="1400"/>
              <a:buFont typeface="Arial" panose="020B0604020202020204" pitchFamily="34" charset="0"/>
              <a:buChar char="•"/>
            </a:pPr>
            <a:r>
              <a:rPr lang="es-ES_tradnl" dirty="0"/>
              <a:t>Las regiones del frente de batalla registraban un gran número de explosiones, ataques aéreos y amenazas de artillería y un número bajo de personas desplazadas internas.</a:t>
            </a:r>
          </a:p>
          <a:p>
            <a:pPr marL="457200" lvl="0" indent="-317500" algn="l" rtl="0">
              <a:lnSpc>
                <a:spcPct val="100000"/>
              </a:lnSpc>
              <a:spcBef>
                <a:spcPts val="0"/>
              </a:spcBef>
              <a:spcAft>
                <a:spcPts val="0"/>
              </a:spcAft>
              <a:buSzPts val="1400"/>
              <a:buFont typeface="Arial" panose="020B0604020202020204" pitchFamily="34" charset="0"/>
              <a:buChar char="•"/>
            </a:pPr>
            <a:r>
              <a:rPr lang="es-ES_tradnl" dirty="0"/>
              <a:t>Las regiones de interés registraban un gran número de explosiones, ataques aéreos y amenazas de artillería y un número elevado de personas desplazadas internas.</a:t>
            </a:r>
          </a:p>
          <a:p>
            <a:pPr marL="457200" lvl="0" indent="-317500" algn="l" rtl="0">
              <a:lnSpc>
                <a:spcPct val="100000"/>
              </a:lnSpc>
              <a:spcBef>
                <a:spcPts val="0"/>
              </a:spcBef>
              <a:spcAft>
                <a:spcPts val="0"/>
              </a:spcAft>
              <a:buSzPts val="1400"/>
              <a:buFont typeface="Arial" panose="020B0604020202020204" pitchFamily="34" charset="0"/>
              <a:buChar char="•"/>
            </a:pPr>
            <a:r>
              <a:rPr lang="es-ES_tradnl" dirty="0"/>
              <a:t>En las regiones remotas había pocas explosiones, ataques aéreos y amenazas de artillería y un número moderado de personas desplazadas internas.</a:t>
            </a:r>
          </a:p>
          <a:p>
            <a:pPr marL="0" lvl="0" indent="0" algn="l" rtl="0">
              <a:lnSpc>
                <a:spcPct val="100000"/>
              </a:lnSpc>
              <a:spcBef>
                <a:spcPts val="0"/>
              </a:spcBef>
              <a:spcAft>
                <a:spcPts val="0"/>
              </a:spcAft>
              <a:buSzPts val="1100"/>
              <a:buNone/>
            </a:pPr>
            <a:endParaRPr lang="es-ES_tradnl" dirty="0"/>
          </a:p>
          <a:p>
            <a:pPr marL="0" lvl="0" indent="0" algn="l" rtl="0">
              <a:lnSpc>
                <a:spcPct val="100000"/>
              </a:lnSpc>
              <a:spcBef>
                <a:spcPts val="0"/>
              </a:spcBef>
              <a:spcAft>
                <a:spcPts val="0"/>
              </a:spcAft>
              <a:buSzPts val="1100"/>
              <a:buNone/>
            </a:pPr>
            <a:r>
              <a:rPr lang="es-ES_tradnl" dirty="0"/>
              <a:t>Resumen: </a:t>
            </a:r>
            <a:r>
              <a:rPr lang="es-ES_tradnl" dirty="0">
                <a:hlinkClick r:id="rId3"/>
              </a:rPr>
              <a:t>https://programme.aids2024.org/Abstract/Abstract/?abstractid=12425</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183" name="Google Shape;1183;g3012166399c_7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98</a:t>
            </a:fld>
            <a:endParaRPr lang="es-ES_tradnl"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012166399c_7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3012166399c_7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dirty="0"/>
              <a:t>Medicamento para tomar en casa: La administración diaria supervisada es la norma, pero resulta especialmente difícil en tiempos de guerra. De manera excepcional, tras la invasión en gran escala se permitió a los pacientes llevarse a casa las dosis de medicamento para 30 días.</a:t>
            </a:r>
          </a:p>
          <a:p>
            <a:pPr marL="0" lvl="0" indent="0" algn="l" rtl="0">
              <a:lnSpc>
                <a:spcPct val="100000"/>
              </a:lnSpc>
              <a:spcBef>
                <a:spcPts val="0"/>
              </a:spcBef>
              <a:spcAft>
                <a:spcPts val="0"/>
              </a:spcAft>
              <a:buClr>
                <a:schemeClr val="dk1"/>
              </a:buClr>
              <a:buSzPts val="1100"/>
              <a:buFont typeface="Arial"/>
              <a:buNone/>
            </a:pPr>
            <a:endParaRPr lang="es-ES_tradnl" dirty="0"/>
          </a:p>
          <a:p>
            <a:pPr marL="0" lvl="0" indent="0" algn="l" rtl="0">
              <a:lnSpc>
                <a:spcPct val="100000"/>
              </a:lnSpc>
              <a:spcBef>
                <a:spcPts val="0"/>
              </a:spcBef>
              <a:spcAft>
                <a:spcPts val="0"/>
              </a:spcAft>
              <a:buClr>
                <a:schemeClr val="dk1"/>
              </a:buClr>
              <a:buSzPts val="1100"/>
              <a:buFont typeface="Arial"/>
              <a:buNone/>
            </a:pPr>
            <a:r>
              <a:rPr lang="es-ES_tradnl" dirty="0"/>
              <a:t>Resumen: </a:t>
            </a:r>
            <a:r>
              <a:rPr lang="es-ES_tradnl" dirty="0">
                <a:hlinkClick r:id="rId3"/>
              </a:rPr>
              <a:t>https://programme.aids2024.org/Abstract/Abstract/?abstractid=12425</a:t>
            </a:r>
            <a:r>
              <a:rPr lang="es-ES_tradnl" dirty="0"/>
              <a:t>.</a:t>
            </a:r>
          </a:p>
          <a:p>
            <a:pPr marL="0" lvl="0" indent="0" algn="l" rtl="0">
              <a:lnSpc>
                <a:spcPct val="100000"/>
              </a:lnSpc>
              <a:spcBef>
                <a:spcPts val="0"/>
              </a:spcBef>
              <a:spcAft>
                <a:spcPts val="0"/>
              </a:spcAft>
              <a:buSzPts val="1400"/>
              <a:buNone/>
            </a:pPr>
            <a:endParaRPr lang="es-ES_tradnl" u="sng" dirty="0"/>
          </a:p>
        </p:txBody>
      </p:sp>
      <p:sp>
        <p:nvSpPr>
          <p:cNvPr id="1196" name="Google Shape;1196;g3012166399c_7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s-ES_tradnl" smtClean="0"/>
              <a:t>99</a:t>
            </a:fld>
            <a:endParaRPr lang="es-ES_tradn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NTENTS PAGE ">
  <p:cSld name="1_CONTENTS PAGE ">
    <p:spTree>
      <p:nvGrpSpPr>
        <p:cNvPr id="1" name="Shape 1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AGE ">
  <p:cSld name="CONTENTS PAGE ">
    <p:spTree>
      <p:nvGrpSpPr>
        <p:cNvPr id="1" name="Shape 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no image">
  <p:cSld name="1 column no image">
    <p:spTree>
      <p:nvGrpSpPr>
        <p:cNvPr id="1" name="Shape 1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36">
          <p15:clr>
            <a:srgbClr val="FBAE40"/>
          </p15:clr>
        </p15:guide>
        <p15:guide id="2" orient="horz" pos="4065">
          <p15:clr>
            <a:srgbClr val="FBAE40"/>
          </p15:clr>
        </p15:guide>
        <p15:guide id="3" pos="749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93">
          <p15:clr>
            <a:srgbClr val="F26B43"/>
          </p15:clr>
        </p15:guide>
        <p15:guide id="2" pos="2706">
          <p15:clr>
            <a:srgbClr val="F26B43"/>
          </p15:clr>
        </p15:guide>
        <p15:guide id="3" pos="1005">
          <p15:clr>
            <a:srgbClr val="F26B43"/>
          </p15:clr>
        </p15:guide>
        <p15:guide id="4" orient="horz" pos="3657">
          <p15:clr>
            <a:srgbClr val="F26B43"/>
          </p15:clr>
        </p15:guide>
        <p15:guide id="5" pos="302">
          <p15:clr>
            <a:srgbClr val="F26B43"/>
          </p15:clr>
        </p15:guide>
        <p15:guide id="6" pos="1118">
          <p15:clr>
            <a:srgbClr val="F26B43"/>
          </p15:clr>
        </p15:guide>
        <p15:guide id="7" pos="3522">
          <p15:clr>
            <a:srgbClr val="F26B43"/>
          </p15:clr>
        </p15:guide>
        <p15:guide id="8" pos="4316">
          <p15:clr>
            <a:srgbClr val="F26B43"/>
          </p15:clr>
        </p15:guide>
        <p15:guide id="9" pos="5019">
          <p15:clr>
            <a:srgbClr val="F26B43"/>
          </p15:clr>
        </p15:guide>
        <p15:guide id="10" pos="5110">
          <p15:clr>
            <a:srgbClr val="F26B43"/>
          </p15:clr>
        </p15:guide>
        <p15:guide id="11" pos="7423">
          <p15:clr>
            <a:srgbClr val="F26B43"/>
          </p15:clr>
        </p15:guide>
        <p15:guide id="12" orient="horz" pos="845">
          <p15:clr>
            <a:srgbClr val="F26B43"/>
          </p15:clr>
        </p15:guide>
        <p15:guide id="13" orient="horz" pos="4196">
          <p15:clr>
            <a:srgbClr val="F26B43"/>
          </p15:clr>
        </p15:guide>
        <p15:guide id="14" orient="horz" pos="73">
          <p15:clr>
            <a:srgbClr val="F26B43"/>
          </p15:clr>
        </p15:guide>
        <p15:guide id="15" pos="3409">
          <p15:clr>
            <a:srgbClr val="F26B43"/>
          </p15:clr>
        </p15:guide>
        <p15:guide id="16" pos="4203">
          <p15:clr>
            <a:srgbClr val="F26B43"/>
          </p15:clr>
        </p15:guide>
        <p15:guide id="17" pos="5813">
          <p15:clr>
            <a:srgbClr val="F26B43"/>
          </p15:clr>
        </p15:guide>
        <p15:guide id="18" orient="horz" pos="3861">
          <p15:clr>
            <a:srgbClr val="F26B43"/>
          </p15:clr>
        </p15:guide>
        <p15:guide id="19" pos="5927">
          <p15:clr>
            <a:srgbClr val="F26B43"/>
          </p15:clr>
        </p15:guide>
        <p15:guide id="20" orient="horz" pos="890">
          <p15:clr>
            <a:srgbClr val="F26B43"/>
          </p15:clr>
        </p15:guide>
        <p15:guide id="21" pos="1799">
          <p15:clr>
            <a:srgbClr val="F26B43"/>
          </p15:clr>
        </p15:guide>
        <p15:guide id="22" pos="1912">
          <p15:clr>
            <a:srgbClr val="F26B43"/>
          </p15:clr>
        </p15:guide>
        <p15:guide id="23" pos="6630">
          <p15:clr>
            <a:srgbClr val="F26B43"/>
          </p15:clr>
        </p15:guide>
        <p15:guide id="24" pos="6730">
          <p15:clr>
            <a:srgbClr val="F26B43"/>
          </p15:clr>
        </p15:guide>
        <p15:guide id="25" orient="horz" pos="22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0.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hyperlink" Target="https://plus.iasociety.org/webcasts/impact-broadly-neutralizing-antibodies-hiv-cns-reservoirs-potential-benefits-challenges" TargetMode="External"/><Relationship Id="rId5" Type="http://schemas.openxmlformats.org/officeDocument/2006/relationships/hyperlink" Target="https://programme.aids2024.org/Programme/Session/298" TargetMode="Externa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weather-wealth-and-war-political-environmental-and-social-determinants-hiv-outcomes"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0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climates-double-burden-tackling-hiv-most-affected-regions" TargetMode="Externa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03.xml"/><Relationship Id="rId6" Type="http://schemas.openxmlformats.org/officeDocument/2006/relationships/image" Target="../media/image1.png"/><Relationship Id="rId5" Type="http://schemas.openxmlformats.org/officeDocument/2006/relationships/hyperlink" Target="https://plus.iasociety.org/webcasts/climates-double-burden-tackling-hiv-most-affected-regions" TargetMode="External"/><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04.xml"/><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hyperlink" Target="https://plus.iasociety.org/webcasts/climates-double-burden-tackling-hiv-most-affected-regions" TargetMode="Externa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0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climates-double-burden-tackling-hiv-most-affected-regions" TargetMode="External"/></Relationships>
</file>

<file path=ppt/slides/_rels/slide105.xml.rels><?xml version="1.0" encoding="UTF-8" standalone="yes"?>
<Relationships xmlns="http://schemas.openxmlformats.org/package/2006/relationships"><Relationship Id="rId8" Type="http://schemas.openxmlformats.org/officeDocument/2006/relationships/slide" Target="slide116.xml"/><Relationship Id="rId3" Type="http://schemas.openxmlformats.org/officeDocument/2006/relationships/notesSlide" Target="../notesSlides/notesSlide105.xml"/><Relationship Id="rId7" Type="http://schemas.openxmlformats.org/officeDocument/2006/relationships/slide" Target="slide114.xml"/><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slide" Target="slide111.xml"/><Relationship Id="rId5" Type="http://schemas.openxmlformats.org/officeDocument/2006/relationships/slide" Target="slide109.xml"/><Relationship Id="rId10" Type="http://schemas.openxmlformats.org/officeDocument/2006/relationships/image" Target="../media/image2.png"/><Relationship Id="rId4" Type="http://schemas.openxmlformats.org/officeDocument/2006/relationships/slide" Target="slide106.xml"/><Relationship Id="rId9"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1.png"/><Relationship Id="rId5" Type="http://schemas.openxmlformats.org/officeDocument/2006/relationships/hyperlink" Target="https://plus.iasociety.org/webcasts/exploring-kaleidoscope-experiences-among-people-living-hiv" TargetMode="External"/><Relationship Id="rId4" Type="http://schemas.openxmlformats.org/officeDocument/2006/relationships/image" Target="../media/image71.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08.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hyperlink" Target="https://plus.iasociety.org/webcasts/exploring-kaleidoscope-experiences-among-people-living-hiv" TargetMode="Externa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xml"/><Relationship Id="rId1" Type="http://schemas.openxmlformats.org/officeDocument/2006/relationships/tags" Target="../tags/tag10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navigating-adversities-hiv-response-conflict-zones-and-migration-pathways" TargetMode="Externa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1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transformative-leadership-and-approaches-people-living-hiv-and-criminalized-population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hyperlink" Target="https://plus.iasociety.org/webcasts/impact-broadly-neutralizing-antibodies-hiv-cns-reservoirs-potential-benefits-challenges" TargetMode="External"/><Relationship Id="rId5" Type="http://schemas.openxmlformats.org/officeDocument/2006/relationships/hyperlink" Target="https://programme.aids2024.org/Programme/Session/298" TargetMode="Externa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11.xml"/><Relationship Id="rId6" Type="http://schemas.openxmlformats.org/officeDocument/2006/relationships/image" Target="../media/image1.png"/><Relationship Id="rId5" Type="http://schemas.openxmlformats.org/officeDocument/2006/relationships/hyperlink" Target="https://plus.iasociety.org/webcasts/transformative-leadership-and-approaches-people-living-hiv-and-criminalized-populations" TargetMode="External"/><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12.xml"/><Relationship Id="rId6" Type="http://schemas.openxmlformats.org/officeDocument/2006/relationships/image" Target="../media/image1.png"/><Relationship Id="rId5" Type="http://schemas.openxmlformats.org/officeDocument/2006/relationships/hyperlink" Target="https://plus.iasociety.org/webcasts/unveiling-layers-exploring-intersectionality-and-addressing-hiv-stigma-and-discrimination" TargetMode="External"/><Relationship Id="rId4" Type="http://schemas.openxmlformats.org/officeDocument/2006/relationships/image" Target="../media/image74.jp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13.xml"/><Relationship Id="rId6" Type="http://schemas.openxmlformats.org/officeDocument/2006/relationships/image" Target="../media/image1.png"/><Relationship Id="rId5" Type="http://schemas.openxmlformats.org/officeDocument/2006/relationships/hyperlink" Target="https://plus.iasociety.org/webcasts/unveiling-layers-exploring-intersectionality-and-addressing-hiv-stigma-and-discrimination" TargetMode="External"/><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14.xml"/><Relationship Id="rId6" Type="http://schemas.openxmlformats.org/officeDocument/2006/relationships/image" Target="../media/image1.png"/><Relationship Id="rId5" Type="http://schemas.openxmlformats.org/officeDocument/2006/relationships/hyperlink" Target="https://plus.iasociety.org/webcasts/unveiling-layers-exploring-intersectionality-and-addressing-hiv-stigma-and-discrimination" TargetMode="External"/><Relationship Id="rId4" Type="http://schemas.openxmlformats.org/officeDocument/2006/relationships/image" Target="../media/image76.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15.xml"/><Relationship Id="rId6" Type="http://schemas.openxmlformats.org/officeDocument/2006/relationships/image" Target="../media/image1.png"/><Relationship Id="rId5" Type="http://schemas.openxmlformats.org/officeDocument/2006/relationships/hyperlink" Target="https://plus.iasociety.org/webcasts/hiv-response-context-political-instability-and-emergencies" TargetMode="External"/><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5.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116.xml"/><Relationship Id="rId6" Type="http://schemas.openxmlformats.org/officeDocument/2006/relationships/hyperlink" Target="https://plus.iasociety.org/webcasts/hiv-response-context-political-instability-and-emergencies"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xml"/><Relationship Id="rId1"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transformative-leadership-and-approaches-people-living-hiv-and-criminalized-populations"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xml"/><Relationship Id="rId1" Type="http://schemas.openxmlformats.org/officeDocument/2006/relationships/tags" Target="../tags/tag1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transformative-leadership-and-approaches-people-living-hiv-and-criminalized-populations" TargetMode="Externa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xml"/><Relationship Id="rId1" Type="http://schemas.openxmlformats.org/officeDocument/2006/relationships/tags" Target="../tags/tag119.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programme.aids2024.org/Abstract/Abstract/?abstractid=11963"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hyperlink" Target="https://programme.aids2024.org/Programme/Session/616"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programme.aids2024.org/Programme/Session/616"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slide" Target="slide79.xml"/><Relationship Id="rId13" Type="http://schemas.openxmlformats.org/officeDocument/2006/relationships/image" Target="../media/image1.png"/><Relationship Id="rId3" Type="http://schemas.openxmlformats.org/officeDocument/2006/relationships/notesSlide" Target="../notesSlides/notesSlide2.xml"/><Relationship Id="rId7" Type="http://schemas.openxmlformats.org/officeDocument/2006/relationships/slide" Target="slide69.xml"/><Relationship Id="rId12" Type="http://schemas.openxmlformats.org/officeDocument/2006/relationships/slide" Target="slide105.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slide" Target="slide49.xml"/><Relationship Id="rId11" Type="http://schemas.openxmlformats.org/officeDocument/2006/relationships/slide" Target="slide95.xml"/><Relationship Id="rId5" Type="http://schemas.openxmlformats.org/officeDocument/2006/relationships/slide" Target="slide33.xml"/><Relationship Id="rId10" Type="http://schemas.openxmlformats.org/officeDocument/2006/relationships/slide" Target="slide77.xml"/><Relationship Id="rId4" Type="http://schemas.openxmlformats.org/officeDocument/2006/relationships/slide" Target="slide3.xml"/><Relationship Id="rId9" Type="http://schemas.openxmlformats.org/officeDocument/2006/relationships/slide" Target="slide67.xml"/><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different-flavours-gene-therapy-hiv-cure"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hyperlink" Target="https://programme.aids2024.org/Programme/Session/86"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2.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programme.aids2024.org/Programme/Session/86"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3.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hyperlink" Target="https://programme.aids2024.org/Programme/Session/86"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hyperlink" Target="https://programme.aids2024.org/Programme/Session/86"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hyperlink" Target="https://plus.iasociety.org/webcasts/hiv-prevention-strategies"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hiv-prevention-strategies"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1.png"/><Relationship Id="rId5" Type="http://schemas.openxmlformats.org/officeDocument/2006/relationships/hyperlink" Target="https://plus.iasociety.org/webcasts/hiv-prevention-strategies"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hyperlink" Target="https://plus.iasociety.org/webcasts/hiv-prevention-strategies"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png"/><Relationship Id="rId5" Type="http://schemas.openxmlformats.org/officeDocument/2006/relationships/hyperlink" Target="http://programme.aids2024.org/Programme/Session/717" TargetMode="External"/><Relationship Id="rId4" Type="http://schemas.openxmlformats.org/officeDocument/2006/relationships/hyperlink" Target="https://plus.iasociety.org/webcasts/hiv-prevention-strategies"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notesSlide" Target="../notesSlides/notesSlide3.xml"/><Relationship Id="rId7" Type="http://schemas.openxmlformats.org/officeDocument/2006/relationships/slide" Target="slide1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slide" Target="slide13.xml"/><Relationship Id="rId11" Type="http://schemas.openxmlformats.org/officeDocument/2006/relationships/image" Target="../media/image2.png"/><Relationship Id="rId5" Type="http://schemas.openxmlformats.org/officeDocument/2006/relationships/slide" Target="slide8.xml"/><Relationship Id="rId10" Type="http://schemas.openxmlformats.org/officeDocument/2006/relationships/image" Target="../media/image1.png"/><Relationship Id="rId4" Type="http://schemas.openxmlformats.org/officeDocument/2006/relationships/slide" Target="slide4.xml"/><Relationship Id="rId9"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hyperlink" Target="https://plus.iasociety.org/webcasts/hiv-prevention-strategies" TargetMode="Externa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png"/><Relationship Id="rId5" Type="http://schemas.openxmlformats.org/officeDocument/2006/relationships/hyperlink" Target="https://plus.iasociety.org/webcasts/hiv-prevention-strategies" TargetMode="Externa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hyperlink" Target="https://plus.iasociety.org/webcasts/hiv-prevention-strategie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3.xml"/><Relationship Id="rId7" Type="http://schemas.openxmlformats.org/officeDocument/2006/relationships/slide" Target="slide47.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slide" Target="slide44.xml"/><Relationship Id="rId5" Type="http://schemas.openxmlformats.org/officeDocument/2006/relationships/slide" Target="slide41.xml"/><Relationship Id="rId4" Type="http://schemas.openxmlformats.org/officeDocument/2006/relationships/slide" Target="slide38.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image" Target="../media/image32.jpg"/><Relationship Id="rId4" Type="http://schemas.openxmlformats.org/officeDocument/2006/relationships/hyperlink" Target="https://programme.aids2024.org/Abstract/Abstract/?abstractid=1"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1.png"/><Relationship Id="rId5" Type="http://schemas.openxmlformats.org/officeDocument/2006/relationships/hyperlink" Target="https://programme.aids2024.org/Abstract/Abstract/?abstractid=1" TargetMode="Externa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1.png"/><Relationship Id="rId5" Type="http://schemas.openxmlformats.org/officeDocument/2006/relationships/hyperlink" Target="https://programme.aids2024.org/Abstract/Abstract/?abstractid=1" TargetMode="Externa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1.png"/><Relationship Id="rId5" Type="http://schemas.openxmlformats.org/officeDocument/2006/relationships/hyperlink" Target="https://programme.aids2024.org/Abstract/Abstract/?abstractid=1" TargetMode="Externa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rogramme.aids2024.org/Abstract/Abstract/?abstractid=12058"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image" Target="../media/image1.png"/><Relationship Id="rId5" Type="http://schemas.openxmlformats.org/officeDocument/2006/relationships/hyperlink" Target="https://programme.aids2024.org/Abstract/Abstract/?abstractid=12058" TargetMode="Externa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hyperlink" Target="https://plus.iasociety.org/webcasts/aids-2024-co-chairs-choice"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1.png"/><Relationship Id="rId5" Type="http://schemas.openxmlformats.org/officeDocument/2006/relationships/hyperlink" Target="https://programme.aids2024.org/Abstract/Abstract/?abstractid=12058" TargetMode="Externa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co-morbidities-heart-matter"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1.png"/><Relationship Id="rId5" Type="http://schemas.openxmlformats.org/officeDocument/2006/relationships/hyperlink" Target="https://plus.iasociety.org/webcasts/co-morbidities-heart-matter" TargetMode="External"/><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1.png"/><Relationship Id="rId5" Type="http://schemas.openxmlformats.org/officeDocument/2006/relationships/hyperlink" Target="https://plus.iasociety.org/webcasts/co-morbidities-heart-matter" TargetMode="Externa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co-morbidities-beyond-heart"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1.png"/><Relationship Id="rId5" Type="http://schemas.openxmlformats.org/officeDocument/2006/relationships/hyperlink" Target="https://plus.iasociety.org/webcasts/co-morbidities-beyond-heart" TargetMode="Externa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hyperlink" Target="https://plus.iasociety.org/webcasts/co-morbidities-beyond-heart" TargetMode="External"/><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hyperlink" Target="https://plus.iasociety.org/webcasts/co-morbidities-beyond-heart" TargetMode="External"/><Relationship Id="rId5" Type="http://schemas.openxmlformats.org/officeDocument/2006/relationships/image" Target="../media/image2.png"/><Relationship Id="rId4" Type="http://schemas.microsoft.com/office/2018/10/relationships/comments" Target="../comments/modernComment_12E_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hyperlink" Target="https://plus.iasociety.org/webcasts/co-morbidities-beyond-heart" TargetMode="External"/><Relationship Id="rId5" Type="http://schemas.openxmlformats.org/officeDocument/2006/relationships/image" Target="../media/image42.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notesSlide" Target="../notesSlides/notesSlide49.xml"/><Relationship Id="rId7" Type="http://schemas.openxmlformats.org/officeDocument/2006/relationships/slide" Target="slide64.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slide" Target="slide61.xml"/><Relationship Id="rId5" Type="http://schemas.openxmlformats.org/officeDocument/2006/relationships/slide" Target="slide59.xml"/><Relationship Id="rId10" Type="http://schemas.openxmlformats.org/officeDocument/2006/relationships/image" Target="../media/image2.png"/><Relationship Id="rId4" Type="http://schemas.openxmlformats.org/officeDocument/2006/relationships/slide" Target="slide50.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s://plus.iasociety.org/webcasts/aids-2024-co-chairs-choice"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aids-2024-co-chairs-choice"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5.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aids-2024-co-chairs-choice"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1.png"/><Relationship Id="rId5" Type="http://schemas.openxmlformats.org/officeDocument/2006/relationships/hyperlink" Target="https://plus.iasociety.org/webcasts/aids-2024-co-chairs-choice" TargetMode="Externa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hyperlink" Target="https://plus.iasociety.org/webcasts/immune-control-viral-reservoirs"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advanced-hiv-disease-hiding-plain-sight"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1.png"/><Relationship Id="rId5" Type="http://schemas.openxmlformats.org/officeDocument/2006/relationships/hyperlink" Target="https://programme.aids2024.org/Abstract/Abstract/?abstractid=12420" TargetMode="Externa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rogramme.aids2024.org/Abstract/Abstract/?abstractid=12420"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programme.aids2024.org/Programme/Session/349"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e-posters/pilot-randomized-controlled-trial-doxycycline-pre-exposure-prophylaxis-versus-placebo"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1.png"/><Relationship Id="rId5" Type="http://schemas.openxmlformats.org/officeDocument/2006/relationships/hyperlink" Target="https://plus.iasociety.org/e-posters/pilot-randomized-controlled-trial-doxycycline-pre-exposure-prophylaxis-versus-placebo" TargetMode="Externa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1.png"/><Relationship Id="rId5" Type="http://schemas.openxmlformats.org/officeDocument/2006/relationships/hyperlink" Target="https://plus.iasociety.org/webcasts/hiv-and-sti-prevention-understanding-preferences-and-perceptions" TargetMode="Externa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new-strategies-optimizing-person-centred-care"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9.xml"/><Relationship Id="rId6" Type="http://schemas.openxmlformats.org/officeDocument/2006/relationships/image" Target="../media/image1.png"/><Relationship Id="rId5" Type="http://schemas.openxmlformats.org/officeDocument/2006/relationships/hyperlink" Target="https://plus.iasociety.org/webcasts/new-strategies-optimizing-person-centred-care" TargetMode="Externa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6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slide" Target="slide77.xml"/><Relationship Id="rId5" Type="http://schemas.openxmlformats.org/officeDocument/2006/relationships/slide" Target="slide75.xml"/><Relationship Id="rId4" Type="http://schemas.openxmlformats.org/officeDocument/2006/relationships/slide" Target="slide73.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hyperlink" Target="https://plus.iasociety.org/webcasts/immune-control-viral-reservoir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1.png"/><Relationship Id="rId5" Type="http://schemas.openxmlformats.org/officeDocument/2006/relationships/hyperlink" Target="https://plus.iasociety.org/e-posters/cost-inaction-failing-meet-global-targets-end-aids-epidemic-looking-beyond-2030" TargetMode="Externa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e-posters/cost-inaction-failing-meet-global-targets-end-aids-epidemic-looking-beyond-2030"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rogramme.aids2024.org/Abstract/Abstract/?abstractid=11028"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74.xml"/><Relationship Id="rId6" Type="http://schemas.openxmlformats.org/officeDocument/2006/relationships/image" Target="../media/image1.png"/><Relationship Id="rId5" Type="http://schemas.openxmlformats.org/officeDocument/2006/relationships/hyperlink" Target="https://plus.iasociety.org/webcasts/putting-people-first-way-forward" TargetMode="Externa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putting-people-first-way-forward"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76.xml"/><Relationship Id="rId6" Type="http://schemas.openxmlformats.org/officeDocument/2006/relationships/hyperlink" Target="https://plus.iasociety.org/e-posters/developing-instrument-assess-fidelity-prep-shared-decision-making-intervention-pregnant"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e-posters/developing-instrument-assess-fidelity-prep-shared-decision-making-intervention-pregnant"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image" Target="../media/image1.png"/><Relationship Id="rId5" Type="http://schemas.openxmlformats.org/officeDocument/2006/relationships/hyperlink" Target="https://programme.aids2024.org/Programme/Session/352" TargetMode="Externa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rogramme.aids2024.org/Programme/Session/352"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7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slide" Target="slide93.xml"/><Relationship Id="rId5" Type="http://schemas.openxmlformats.org/officeDocument/2006/relationships/slide" Target="slide87.xml"/><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hyperlink" Target="https://programme.aids2024.org/Programme/Session/616"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57.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82.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8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advanced-hiv-disease-hiding-plain-sight"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86.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87.xml"/><Relationship Id="rId6" Type="http://schemas.openxmlformats.org/officeDocument/2006/relationships/image" Target="../media/image1.png"/><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8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reaching-4th-90-target-accelerating-integration-hiv-and-noncommunicable-disease-responses" TargetMode="Externa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8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care-whole-person-co-infections-and-co-morbidities"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0.xml"/><Relationship Id="rId6" Type="http://schemas.openxmlformats.org/officeDocument/2006/relationships/image" Target="../media/image1.png"/><Relationship Id="rId5" Type="http://schemas.openxmlformats.org/officeDocument/2006/relationships/hyperlink" Target="https://plus.iasociety.org/webcasts/care-whole-person-co-infections-and-co-morbidities" TargetMode="Externa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9.xml"/><Relationship Id="rId7" Type="http://schemas.openxmlformats.org/officeDocument/2006/relationships/hyperlink" Target="https://plus.iasociety.org/webcasts/impact-broadly-neutralizing-antibodies-hiv-cns-reservoirs-potential-benefits-challenges" TargetMode="Externa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hyperlink" Target="https://programme.aids2024.org/Programme/Session/298" TargetMode="External"/><Relationship Id="rId5" Type="http://schemas.openxmlformats.org/officeDocument/2006/relationships/image" Target="../media/image9.jp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1.xml"/><Relationship Id="rId6" Type="http://schemas.openxmlformats.org/officeDocument/2006/relationships/image" Target="../media/image1.png"/><Relationship Id="rId5" Type="http://schemas.openxmlformats.org/officeDocument/2006/relationships/hyperlink" Target="https://plus.iasociety.org/webcasts/care-whole-person-co-infections-and-co-morbidities" TargetMode="Externa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2.xml"/><Relationship Id="rId6" Type="http://schemas.openxmlformats.org/officeDocument/2006/relationships/image" Target="../media/image1.png"/><Relationship Id="rId5" Type="http://schemas.openxmlformats.org/officeDocument/2006/relationships/hyperlink" Target="https://plus.iasociety.org/webcasts/bridging-mind-and-body-interconnectedness-hiv-and-mental-health" TargetMode="External"/><Relationship Id="rId4" Type="http://schemas.microsoft.com/office/2018/10/relationships/comments" Target="../comments/modernComment_15A_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1.png"/><Relationship Id="rId5" Type="http://schemas.openxmlformats.org/officeDocument/2006/relationships/hyperlink" Target="https://plus.iasociety.org/webcasts/bridging-mind-and-body-interconnectedness-hiv-and-mental-health" TargetMode="External"/><Relationship Id="rId4" Type="http://schemas.openxmlformats.org/officeDocument/2006/relationships/image" Target="../media/image65.jp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9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new-vital-sign-evidence-action-improve-mental-health-access-diverse-populations"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5.xml"/><Relationship Id="rId6" Type="http://schemas.openxmlformats.org/officeDocument/2006/relationships/image" Target="../media/image1.png"/><Relationship Id="rId5" Type="http://schemas.openxmlformats.org/officeDocument/2006/relationships/hyperlink" Target="https://plus.iasociety.org/webcasts/new-vital-sign-evidence-action-improve-mental-health-access-diverse-populations" TargetMode="Externa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95.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slide" Target="slide101.xml"/><Relationship Id="rId5" Type="http://schemas.openxmlformats.org/officeDocument/2006/relationships/slide" Target="slide98.xml"/><Relationship Id="rId4" Type="http://schemas.openxmlformats.org/officeDocument/2006/relationships/slide" Target="slide9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7.xml"/><Relationship Id="rId6" Type="http://schemas.openxmlformats.org/officeDocument/2006/relationships/image" Target="../media/image1.png"/><Relationship Id="rId5" Type="http://schemas.openxmlformats.org/officeDocument/2006/relationships/hyperlink" Target="https://plus.iasociety.org/webcasts/weather-wealth-and-war-political-environmental-and-social-determinants-hiv-outcomes" TargetMode="External"/><Relationship Id="rId4" Type="http://schemas.openxmlformats.org/officeDocument/2006/relationships/image" Target="../media/image67.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9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plus.iasociety.org/webcasts/weather-wealth-and-war-political-environmental-and-social-determinants-hiv-outcomes"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1.png"/><Relationship Id="rId5" Type="http://schemas.openxmlformats.org/officeDocument/2006/relationships/hyperlink" Target="https://plus.iasociety.org/webcasts/weather-wealth-and-war-political-environmental-and-social-determinants-hiv-outcomes" TargetMode="Externa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00.xml"/><Relationship Id="rId6" Type="http://schemas.openxmlformats.org/officeDocument/2006/relationships/image" Target="../media/image1.png"/><Relationship Id="rId5" Type="http://schemas.openxmlformats.org/officeDocument/2006/relationships/hyperlink" Target="https://plus.iasociety.org/webcasts/weather-wealth-and-war-political-environmental-and-social-determinants-hiv-outcomes" TargetMode="Externa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2" name="Google Shape;22;p1"/>
          <p:cNvSpPr/>
          <p:nvPr/>
        </p:nvSpPr>
        <p:spPr>
          <a:xfrm>
            <a:off x="-142315" y="0"/>
            <a:ext cx="12720900" cy="6140400"/>
          </a:xfrm>
          <a:prstGeom prst="rect">
            <a:avLst/>
          </a:prstGeom>
          <a:solidFill>
            <a:srgbClr val="E0001B"/>
          </a:solidFill>
          <a:ln w="9525" cap="flat" cmpd="sng">
            <a:solidFill>
              <a:srgbClr val="E0001B"/>
            </a:solidFill>
            <a:prstDash val="solid"/>
            <a:round/>
            <a:headEnd type="none" w="sm" len="sm"/>
            <a:tailEnd type="none" w="sm" len="sm"/>
          </a:ln>
        </p:spPr>
        <p:txBody>
          <a:bodyPr spcFirstLastPara="1" wrap="square" lIns="91425" tIns="45700" rIns="91425" bIns="45700" rtlCol="0" anchor="ctr" anchorCtr="0">
            <a:noAutofit/>
          </a:bodyPr>
          <a:lstStyle/>
          <a:p>
            <a:pPr algn="ctr">
              <a:buSzPts val="1800"/>
            </a:pPr>
            <a:endParaRPr lang="es-ES_tradnl">
              <a:solidFill>
                <a:srgbClr val="FF0000"/>
              </a:solidFill>
              <a:highlight>
                <a:srgbClr val="FFFF00"/>
              </a:highlight>
            </a:endParaRPr>
          </a:p>
        </p:txBody>
      </p:sp>
      <p:sp>
        <p:nvSpPr>
          <p:cNvPr id="23" name="Google Shape;23;p1"/>
          <p:cNvSpPr txBox="1"/>
          <p:nvPr/>
        </p:nvSpPr>
        <p:spPr>
          <a:xfrm>
            <a:off x="1694068" y="470922"/>
            <a:ext cx="9476155" cy="3549600"/>
          </a:xfrm>
          <a:prstGeom prst="rect">
            <a:avLst/>
          </a:prstGeom>
          <a:noFill/>
          <a:ln>
            <a:noFill/>
          </a:ln>
        </p:spPr>
        <p:txBody>
          <a:bodyPr spcFirstLastPara="1" wrap="square" lIns="0" tIns="0" rIns="0" bIns="0" rtlCol="0" anchor="t" anchorCtr="0">
            <a:noAutofit/>
          </a:bodyPr>
          <a:lstStyle/>
          <a:p>
            <a:pPr lvl="0">
              <a:lnSpc>
                <a:spcPct val="90000"/>
              </a:lnSpc>
              <a:buClr>
                <a:schemeClr val="lt1"/>
              </a:buClr>
              <a:buSzPts val="7200"/>
            </a:pPr>
            <a:r>
              <a:rPr lang="es-ES_tradnl" sz="7200" b="0" i="0" u="none" strike="noStrike" cap="none" dirty="0">
                <a:solidFill>
                  <a:schemeClr val="lt1"/>
                </a:solidFill>
                <a:latin typeface="Verdana" panose="020B0604030504040204" pitchFamily="34" charset="0"/>
                <a:ea typeface="Verdana" panose="020B0604030504040204" pitchFamily="34" charset="0"/>
                <a:cs typeface="Calibri" panose="020F0502020204030204" pitchFamily="34" charset="0"/>
                <a:sym typeface="Calibri"/>
              </a:rPr>
              <a:t>SIDA 2024</a:t>
            </a:r>
            <a:br>
              <a:rPr lang="es-ES_tradnl" sz="7200" b="0" i="0" u="none" strike="noStrike" cap="none">
                <a:solidFill>
                  <a:srgbClr val="000000"/>
                </a:solidFill>
                <a:latin typeface="Verdana" panose="020B0604030504040204" pitchFamily="34" charset="0"/>
                <a:ea typeface="Verdana" panose="020B0604030504040204" pitchFamily="34" charset="0"/>
                <a:cs typeface="Calibri" panose="020F0502020204030204" pitchFamily="34" charset="0"/>
                <a:sym typeface="Calibri"/>
              </a:rPr>
            </a:br>
            <a:r>
              <a:rPr lang="es-ES_tradnl" sz="7200">
                <a:solidFill>
                  <a:schemeClr val="lt1"/>
                </a:solidFill>
                <a:latin typeface="Verdana" panose="020B0604030504040204" pitchFamily="34" charset="0"/>
                <a:ea typeface="Verdana" panose="020B0604030504040204" pitchFamily="34" charset="0"/>
                <a:cs typeface="Calibri" panose="020F0502020204030204" pitchFamily="34" charset="0"/>
              </a:rPr>
              <a:t>Novedades</a:t>
            </a:r>
            <a:endParaRPr lang="es-ES_tradnl" sz="6600"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24" name="Google Shape;24;p1"/>
          <p:cNvSpPr txBox="1"/>
          <p:nvPr/>
        </p:nvSpPr>
        <p:spPr>
          <a:xfrm>
            <a:off x="5953539" y="4522304"/>
            <a:ext cx="184800" cy="369300"/>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dk1"/>
              </a:solidFill>
              <a:latin typeface="Calibri"/>
              <a:ea typeface="Calibri"/>
              <a:cs typeface="Calibri"/>
              <a:sym typeface="Calibri"/>
            </a:endParaRPr>
          </a:p>
        </p:txBody>
      </p:sp>
      <p:cxnSp>
        <p:nvCxnSpPr>
          <p:cNvPr id="25" name="Google Shape;25;p1"/>
          <p:cNvCxnSpPr/>
          <p:nvPr/>
        </p:nvCxnSpPr>
        <p:spPr>
          <a:xfrm flipH="1">
            <a:off x="8612724" y="-456413"/>
            <a:ext cx="2557500" cy="6765600"/>
          </a:xfrm>
          <a:prstGeom prst="straightConnector1">
            <a:avLst/>
          </a:prstGeom>
          <a:noFill/>
          <a:ln w="76200" cap="flat" cmpd="sng">
            <a:solidFill>
              <a:schemeClr val="lt1"/>
            </a:solidFill>
            <a:prstDash val="solid"/>
            <a:miter lim="800000"/>
            <a:headEnd type="none" w="sm" len="sm"/>
            <a:tailEnd type="none" w="sm" len="sm"/>
          </a:ln>
        </p:spPr>
      </p:cxnSp>
      <p:sp>
        <p:nvSpPr>
          <p:cNvPr id="26" name="Google Shape;26;p1"/>
          <p:cNvSpPr txBox="1"/>
          <p:nvPr/>
        </p:nvSpPr>
        <p:spPr>
          <a:xfrm>
            <a:off x="1726903" y="3693775"/>
            <a:ext cx="6885820" cy="955200"/>
          </a:xfrm>
          <a:prstGeom prst="rect">
            <a:avLst/>
          </a:prstGeom>
          <a:noFill/>
          <a:ln>
            <a:noFill/>
          </a:ln>
        </p:spPr>
        <p:txBody>
          <a:bodyPr spcFirstLastPara="1" wrap="square" lIns="0" tIns="0" rIns="0" bIns="0" rtlCol="0" anchor="t" anchorCtr="0">
            <a:noAutofit/>
          </a:bodyPr>
          <a:lstStyle/>
          <a:p>
            <a:pPr marL="0" marR="0" lvl="0" indent="0" algn="l" rtl="0">
              <a:lnSpc>
                <a:spcPct val="75000"/>
              </a:lnSpc>
              <a:spcBef>
                <a:spcPts val="0"/>
              </a:spcBef>
              <a:spcAft>
                <a:spcPts val="0"/>
              </a:spcAft>
              <a:buClr>
                <a:srgbClr val="000000"/>
              </a:buClr>
              <a:buSzPts val="3400"/>
              <a:buFont typeface="Arial"/>
              <a:buNone/>
            </a:pPr>
            <a:r>
              <a:rPr lang="es-ES_tradnl" sz="3400" b="0" i="0" u="none" strike="noStrike" cap="none" dirty="0">
                <a:solidFill>
                  <a:schemeClr val="lt1"/>
                </a:solidFill>
                <a:latin typeface="Verdana" panose="020B0604030504040204" pitchFamily="34" charset="0"/>
                <a:ea typeface="Verdana" panose="020B0604030504040204" pitchFamily="34" charset="0"/>
                <a:cs typeface="Calibri Light" panose="020F0302020204030204" pitchFamily="34" charset="0"/>
                <a:sym typeface="Calibri"/>
              </a:rPr>
              <a:t>Aspectos destacados de la </a:t>
            </a:r>
            <a:br>
              <a:rPr lang="es-ES_tradnl" sz="3400" b="0" i="0" u="none" strike="noStrike" cap="none" dirty="0">
                <a:solidFill>
                  <a:schemeClr val="lt1"/>
                </a:solidFill>
                <a:latin typeface="Verdana" panose="020B0604030504040204" pitchFamily="34" charset="0"/>
                <a:ea typeface="Verdana" panose="020B0604030504040204" pitchFamily="34" charset="0"/>
                <a:cs typeface="Calibri Light" panose="020F0302020204030204" pitchFamily="34" charset="0"/>
                <a:sym typeface="Calibri"/>
              </a:rPr>
            </a:br>
            <a:r>
              <a:rPr lang="es-ES_tradnl" sz="3400" b="0" i="0" u="none" strike="noStrike" cap="none" dirty="0">
                <a:solidFill>
                  <a:schemeClr val="lt1"/>
                </a:solidFill>
                <a:latin typeface="Verdana" panose="020B0604030504040204" pitchFamily="34" charset="0"/>
                <a:ea typeface="Verdana" panose="020B0604030504040204" pitchFamily="34" charset="0"/>
                <a:cs typeface="Calibri Light" panose="020F0302020204030204" pitchFamily="34" charset="0"/>
                <a:sym typeface="Calibri"/>
              </a:rPr>
              <a:t>25.</a:t>
            </a:r>
            <a:r>
              <a:rPr lang="es-ES_tradnl" sz="3400" b="0" i="0" u="none" strike="noStrike" cap="none" baseline="30000" dirty="0">
                <a:solidFill>
                  <a:schemeClr val="lt1"/>
                </a:solidFill>
                <a:latin typeface="Verdana" panose="020B0604030504040204" pitchFamily="34" charset="0"/>
                <a:ea typeface="Verdana" panose="020B0604030504040204" pitchFamily="34" charset="0"/>
                <a:cs typeface="Calibri Light" panose="020F0302020204030204" pitchFamily="34" charset="0"/>
                <a:sym typeface="Calibri"/>
              </a:rPr>
              <a:t>a</a:t>
            </a:r>
            <a:r>
              <a:rPr lang="es-ES_tradnl" sz="3400" b="0" i="0" u="none" strike="noStrike" cap="none" dirty="0">
                <a:solidFill>
                  <a:schemeClr val="lt1"/>
                </a:solidFill>
                <a:latin typeface="Verdana" panose="020B0604030504040204" pitchFamily="34" charset="0"/>
                <a:ea typeface="Verdana" panose="020B0604030504040204" pitchFamily="34" charset="0"/>
                <a:cs typeface="Calibri Light" panose="020F0302020204030204" pitchFamily="34" charset="0"/>
                <a:sym typeface="Calibri"/>
              </a:rPr>
              <a:t> Conferencia Internacional sobre el Sida</a:t>
            </a:r>
            <a:endParaRPr lang="es-ES_tradnl" sz="3400" b="0" i="0" u="none" strike="noStrike" cap="none" dirty="0">
              <a:solidFill>
                <a:schemeClr val="lt1"/>
              </a:solidFill>
              <a:latin typeface="Verdana" panose="020B0604030504040204" pitchFamily="34" charset="0"/>
              <a:ea typeface="Verdana" panose="020B0604030504040204" pitchFamily="34" charset="0"/>
              <a:cs typeface="Calibri Light" panose="020F0302020204030204" pitchFamily="34" charset="0"/>
              <a:sym typeface="Arial"/>
            </a:endParaRPr>
          </a:p>
          <a:p>
            <a:pPr marL="0" marR="0" lvl="0" indent="0" algn="l" rtl="0">
              <a:lnSpc>
                <a:spcPct val="75000"/>
              </a:lnSpc>
              <a:spcBef>
                <a:spcPts val="1000"/>
              </a:spcBef>
              <a:spcAft>
                <a:spcPts val="0"/>
              </a:spcAft>
              <a:buClr>
                <a:schemeClr val="dk1"/>
              </a:buClr>
              <a:buSzPts val="3400"/>
              <a:buFont typeface="Arial"/>
              <a:buNone/>
            </a:pPr>
            <a:br>
              <a:rPr lang="es-ES_tradnl" sz="32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endParaRPr lang="es-ES_tradnl" sz="32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27" name="Google Shape;27;p1"/>
          <p:cNvSpPr/>
          <p:nvPr/>
        </p:nvSpPr>
        <p:spPr>
          <a:xfrm>
            <a:off x="12453526" y="7763530"/>
            <a:ext cx="1004854" cy="45719"/>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28" name="Google Shape;28;p1"/>
          <p:cNvPicPr preferRelativeResize="0"/>
          <p:nvPr/>
        </p:nvPicPr>
        <p:blipFill>
          <a:blip r:embed="rId4">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D8B8DEC9-437D-F569-5FF3-67A11D1F90FB}"/>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1028" name="Picture 4" descr="Portal de Buenas Prácticas en Salud Pública | Experiencias y ...">
            <a:extLst>
              <a:ext uri="{FF2B5EF4-FFF2-40B4-BE49-F238E27FC236}">
                <a16:creationId xmlns:a16="http://schemas.microsoft.com/office/drawing/2014/main" id="{6B94ADBA-DC07-AE08-7AE2-A90090051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p:tgtEl>
                                          <p:spTgt spid="2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3000"/>
                                        <p:tgtEl>
                                          <p:spTgt spid="25"/>
                                        </p:tgtEl>
                                        <p:attrNameLst>
                                          <p:attrName>ppt_x</p:attrName>
                                        </p:attrNameLst>
                                      </p:cBhvr>
                                      <p:tavLst>
                                        <p:tav tm="0">
                                          <p:val>
                                            <p:strVal val="#ppt_x-1"/>
                                          </p:val>
                                        </p:tav>
                                        <p:tav tm="100000">
                                          <p:val>
                                            <p:strVal val="#ppt_x"/>
                                          </p:val>
                                        </p:tav>
                                      </p:tavLst>
                                    </p:anim>
                                  </p:childTnLst>
                                </p:cTn>
                              </p:par>
                            </p:childTnLst>
                          </p:cTn>
                        </p:par>
                        <p:par>
                          <p:cTn id="11" fill="hold">
                            <p:stCondLst>
                              <p:cond delay="3000"/>
                            </p:stCondLst>
                            <p:childTnLst>
                              <p:par>
                                <p:cTn id="12" presetID="1" presetClass="entr" presetSubtype="0" fill="hold" nodeType="afterEffect">
                                  <p:stCondLst>
                                    <p:cond delay="25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3001"/>
                            </p:stCondLst>
                            <p:childTnLst>
                              <p:par>
                                <p:cTn id="15" presetID="1" presetClass="entr" presetSubtype="0" fill="hold" nodeType="afterEffect">
                                  <p:stCondLst>
                                    <p:cond delay="100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4" name="TextBox 3">
            <a:extLst>
              <a:ext uri="{FF2B5EF4-FFF2-40B4-BE49-F238E27FC236}">
                <a16:creationId xmlns:a16="http://schemas.microsoft.com/office/drawing/2014/main" id="{F4D991E8-7892-D25A-7BE7-D308444D9750}"/>
              </a:ext>
            </a:extLst>
          </p:cNvPr>
          <p:cNvSpPr txBox="1"/>
          <p:nvPr/>
        </p:nvSpPr>
        <p:spPr>
          <a:xfrm>
            <a:off x="5847277"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35" name="Google Shape;135;g300633e8d27_0_40"/>
          <p:cNvSpPr/>
          <p:nvPr/>
        </p:nvSpPr>
        <p:spPr>
          <a:xfrm>
            <a:off x="1169043" y="1341450"/>
            <a:ext cx="424268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generados mediante el VAA logran una remisión viral sostenida en ausencia de TAR en (algunos) macacos.</a:t>
            </a:r>
          </a:p>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remisión de la infección por el virus de la inmunodeficiencia símica (VIS) solo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duró entre cinco y ocho años.</a:t>
            </a:r>
          </a:p>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No es una curación completa: se pueden recuperar ARN y ADN integrado del VIS en concentraciones bajas.</a:t>
            </a:r>
          </a:p>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Se administraron al menos dos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a niveles terapéuticos.</a:t>
            </a:r>
          </a:p>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macacos no recibieron TAR en ningún momento antes, durante ni después de la administración del VAA.</a:t>
            </a:r>
          </a:p>
        </p:txBody>
      </p:sp>
      <p:pic>
        <p:nvPicPr>
          <p:cNvPr id="136" name="Google Shape;136;g300633e8d27_0_40"/>
          <p:cNvPicPr preferRelativeResize="0"/>
          <p:nvPr/>
        </p:nvPicPr>
        <p:blipFill rotWithShape="1">
          <a:blip r:embed="rId4">
            <a:alphaModFix/>
          </a:blip>
          <a:srcRect t="51763" r="49282"/>
          <a:stretch/>
        </p:blipFill>
        <p:spPr>
          <a:xfrm>
            <a:off x="5591175" y="3932158"/>
            <a:ext cx="3235761" cy="1690450"/>
          </a:xfrm>
          <a:prstGeom prst="rect">
            <a:avLst/>
          </a:prstGeom>
          <a:noFill/>
          <a:ln>
            <a:noFill/>
          </a:ln>
        </p:spPr>
      </p:pic>
      <p:pic>
        <p:nvPicPr>
          <p:cNvPr id="137" name="Google Shape;137;g300633e8d27_0_40"/>
          <p:cNvPicPr preferRelativeResize="0"/>
          <p:nvPr/>
        </p:nvPicPr>
        <p:blipFill rotWithShape="1">
          <a:blip r:embed="rId4">
            <a:alphaModFix/>
          </a:blip>
          <a:srcRect r="49282" b="47218"/>
          <a:stretch/>
        </p:blipFill>
        <p:spPr>
          <a:xfrm>
            <a:off x="5591175" y="1770288"/>
            <a:ext cx="3031474" cy="1732976"/>
          </a:xfrm>
          <a:prstGeom prst="rect">
            <a:avLst/>
          </a:prstGeom>
          <a:noFill/>
          <a:ln>
            <a:noFill/>
          </a:ln>
        </p:spPr>
      </p:pic>
      <p:pic>
        <p:nvPicPr>
          <p:cNvPr id="138" name="Google Shape;138;g300633e8d27_0_40"/>
          <p:cNvPicPr preferRelativeResize="0"/>
          <p:nvPr/>
        </p:nvPicPr>
        <p:blipFill rotWithShape="1">
          <a:blip r:embed="rId4">
            <a:alphaModFix/>
          </a:blip>
          <a:srcRect l="60141" t="55541" r="1485"/>
          <a:stretch/>
        </p:blipFill>
        <p:spPr>
          <a:xfrm>
            <a:off x="8998410" y="3901633"/>
            <a:ext cx="2656189" cy="1690450"/>
          </a:xfrm>
          <a:prstGeom prst="rect">
            <a:avLst/>
          </a:prstGeom>
          <a:noFill/>
          <a:ln>
            <a:noFill/>
          </a:ln>
        </p:spPr>
      </p:pic>
      <p:pic>
        <p:nvPicPr>
          <p:cNvPr id="139" name="Google Shape;139;g300633e8d27_0_40"/>
          <p:cNvPicPr preferRelativeResize="0"/>
          <p:nvPr/>
        </p:nvPicPr>
        <p:blipFill rotWithShape="1">
          <a:blip r:embed="rId4">
            <a:alphaModFix/>
          </a:blip>
          <a:srcRect l="60151" b="45367"/>
          <a:stretch/>
        </p:blipFill>
        <p:spPr>
          <a:xfrm>
            <a:off x="9062300" y="1770287"/>
            <a:ext cx="2592301" cy="1952246"/>
          </a:xfrm>
          <a:prstGeom prst="rect">
            <a:avLst/>
          </a:prstGeom>
          <a:noFill/>
          <a:ln>
            <a:noFill/>
          </a:ln>
        </p:spPr>
      </p:pic>
      <p:sp>
        <p:nvSpPr>
          <p:cNvPr id="140" name="Google Shape;140;g300633e8d27_0_40"/>
          <p:cNvSpPr/>
          <p:nvPr/>
        </p:nvSpPr>
        <p:spPr>
          <a:xfrm>
            <a:off x="5591175" y="1341450"/>
            <a:ext cx="61929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41" name="Google Shape;141;g300633e8d27_0_40"/>
          <p:cNvSpPr/>
          <p:nvPr/>
        </p:nvSpPr>
        <p:spPr>
          <a:xfrm>
            <a:off x="5591172" y="1412875"/>
            <a:ext cx="6192900"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Carga viral y niveles de anticuerpos en dos de los macacos</a:t>
            </a:r>
            <a:endParaRPr lang="es-ES_tradnl" sz="1400" b="0" i="0" u="none" strike="noStrike" cap="none" dirty="0">
              <a:solidFill>
                <a:srgbClr val="000000"/>
              </a:solidFill>
              <a:latin typeface="Calibri"/>
              <a:ea typeface="Calibri"/>
              <a:cs typeface="Calibri"/>
              <a:sym typeface="Calibri"/>
            </a:endParaRPr>
          </a:p>
        </p:txBody>
      </p:sp>
      <p:sp>
        <p:nvSpPr>
          <p:cNvPr id="142" name="Google Shape;142;g300633e8d27_0_40"/>
          <p:cNvSpPr/>
          <p:nvPr/>
        </p:nvSpPr>
        <p:spPr>
          <a:xfrm>
            <a:off x="479425" y="115888"/>
            <a:ext cx="11500372" cy="576312"/>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con anticuerpos ampliamente neutralizantes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123;g300633e8d27_0_23">
            <a:hlinkClick r:id="rId5"/>
            <a:extLst>
              <a:ext uri="{FF2B5EF4-FFF2-40B4-BE49-F238E27FC236}">
                <a16:creationId xmlns:a16="http://schemas.microsoft.com/office/drawing/2014/main" id="{3D92FBEB-4F9E-6BEB-8212-331177E7EE30}"/>
              </a:ext>
            </a:extLst>
          </p:cNvPr>
          <p:cNvSpPr/>
          <p:nvPr/>
        </p:nvSpPr>
        <p:spPr>
          <a:xfrm>
            <a:off x="568782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Stevenson SAT00704</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15000"/>
              </a:lnSpc>
              <a:spcBef>
                <a:spcPts val="0"/>
              </a:spcBef>
              <a:spcAft>
                <a:spcPts val="0"/>
              </a:spcAft>
              <a:buClr>
                <a:schemeClr val="dk1"/>
              </a:buClr>
              <a:buSzPts val="110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BBD2171D-6156-A603-9213-C44D6B65DFDC}"/>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D0FB1719-6415-9BB3-8858-E99E76F709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9697"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3012166399c_7_55"/>
          <p:cNvSpPr/>
          <p:nvPr/>
        </p:nvSpPr>
        <p:spPr>
          <a:xfrm>
            <a:off x="479425" y="115900"/>
            <a:ext cx="1149591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Tratamiento con agonistas de los opioides en Ucrania</a:t>
            </a: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12" name="Google Shape;1212;g3012166399c_7_55"/>
          <p:cNvSpPr/>
          <p:nvPr/>
        </p:nvSpPr>
        <p:spPr>
          <a:xfrm>
            <a:off x="1157469" y="1341450"/>
            <a:ext cx="6285054"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resultados destacan que, en tiempos de guerra, las estrategias se deben adaptar en función de la proximidad al conflicto.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consultorios alejados del conflicto deben estar preparados para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5"/>
                  </a:ext>
                </a:extLst>
              </a:rPr>
              <a:t>aumentar rápidamente la prestación del servicio,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 fin de apoyar la continuidad de la atención.</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consultorios cercanos al conflicto deben optimizar la administración y ampliar la administración en casa.</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planes de preparación son cruciales para garantizar la atención ininterrumpida durante los conflictos y otras emergencias.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186;g3012166399c_7_41">
            <a:extLst>
              <a:ext uri="{FF2B5EF4-FFF2-40B4-BE49-F238E27FC236}">
                <a16:creationId xmlns:a16="http://schemas.microsoft.com/office/drawing/2014/main" id="{666875CA-6062-BBC8-4A41-7DF0551AA2A6}"/>
              </a:ext>
            </a:extLst>
          </p:cNvPr>
          <p:cNvSpPr/>
          <p:nvPr/>
        </p:nvSpPr>
        <p:spPr>
          <a:xfrm>
            <a:off x="5716425" y="637088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Ivasiy</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OAC2906LB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9A65E82D-A51F-4AEA-7D08-FA2EABF02B1F}"/>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120E0471-C439-64B9-FE32-3B6868E736CA}"/>
              </a:ext>
            </a:extLst>
          </p:cNvPr>
          <p:cNvSpPr txBox="1"/>
          <p:nvPr/>
        </p:nvSpPr>
        <p:spPr>
          <a:xfrm>
            <a:off x="6008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E963C3EE-1B09-BFBB-8DAE-28B5ED506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0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3012166399c_7_67"/>
          <p:cNvSpPr/>
          <p:nvPr/>
        </p:nvSpPr>
        <p:spPr>
          <a:xfrm>
            <a:off x="479425" y="115900"/>
            <a:ext cx="98961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Cambio climático</a:t>
            </a:r>
          </a:p>
        </p:txBody>
      </p:sp>
      <p:sp>
        <p:nvSpPr>
          <p:cNvPr id="1222" name="Google Shape;1222;g3012166399c_7_67"/>
          <p:cNvSpPr/>
          <p:nvPr/>
        </p:nvSpPr>
        <p:spPr>
          <a:xfrm>
            <a:off x="1157468" y="1097610"/>
            <a:ext cx="5082995"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6"/>
                  </a:ext>
                </a:extLst>
              </a:rPr>
              <a:t>En un estudio cualitativo se exploraron los vínculos entre los fenómenos del cambio climático, la escasez y las vulnerabilidades al VIH en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6"/>
                  </a:ext>
                </a:extLst>
              </a:rPr>
              <a:t>Kenya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6"/>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7"/>
                </a:ext>
              </a:extLst>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8"/>
                  </a:ext>
                </a:extLst>
              </a:rPr>
              <a:t>Los menores y las personas mayores señalaron que la sequía y las inundaciones acentuaban la inseguridad alimentaria preexistente, la inseguridad hídrica y la inseguridad en materia de saneamiento.</a:t>
            </a:r>
            <a:r>
              <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9"/>
                  </a:ext>
                </a:extLst>
              </a:rPr>
              <a:t> </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estudio se llevó a cabo en seis contextos ecológicos distintos en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Kenya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entre ellos un barrio marginal urbano, una comunidad pesquera, un asentamiento de refugiados y una comunidad de pastores.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223" name="Google Shape;1223;g3012166399c_7_67"/>
          <p:cNvSpPr/>
          <p:nvPr/>
        </p:nvSpPr>
        <p:spPr>
          <a:xfrm>
            <a:off x="1157468" y="69987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Cambio climático</a:t>
            </a:r>
          </a:p>
        </p:txBody>
      </p:sp>
      <p:sp>
        <p:nvSpPr>
          <p:cNvPr id="1224" name="Google Shape;1224;g3012166399c_7_67"/>
          <p:cNvSpPr/>
          <p:nvPr/>
        </p:nvSpPr>
        <p:spPr>
          <a:xfrm>
            <a:off x="6672263" y="1097610"/>
            <a:ext cx="50768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realizaron entrevistas con 60</a:t>
            </a:r>
            <a:r>
              <a:rPr lang="es-ES_tradnl" sz="2000"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menores de 10 a 14 años (media de 13,4 años), un 50% de ellos niñas.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realizaron talleres con 119 menores de 10 a 14 años.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realizaron reuniones de grupos de discusión con 119 personas mayores, de una media de edad de 61 años y con un 57% de mujeres.</a:t>
            </a:r>
          </a:p>
        </p:txBody>
      </p:sp>
      <p:sp>
        <p:nvSpPr>
          <p:cNvPr id="2" name="Google Shape;1221;g3012166399c_7_67">
            <a:extLst>
              <a:ext uri="{FF2B5EF4-FFF2-40B4-BE49-F238E27FC236}">
                <a16:creationId xmlns:a16="http://schemas.microsoft.com/office/drawing/2014/main" id="{DE3E8B76-366C-A8CF-DBED-C75971B31B4C}"/>
              </a:ext>
            </a:extLst>
          </p:cNvPr>
          <p:cNvSpPr/>
          <p:nvPr/>
        </p:nvSpPr>
        <p:spPr>
          <a:xfrm>
            <a:off x="5658198" y="637088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Logie OAD2403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BDF32BC6-6EB4-DD6C-EB9D-6DFAA647E8CE}"/>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64C05FC1-2B72-C095-E3E5-A73097F1FD66}"/>
              </a:ext>
            </a:extLst>
          </p:cNvPr>
          <p:cNvSpPr txBox="1"/>
          <p:nvPr/>
        </p:nvSpPr>
        <p:spPr>
          <a:xfrm>
            <a:off x="61606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908006F4-AAFF-B29A-9683-5AAE8F300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30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3012166399c_7_106"/>
          <p:cNvSpPr/>
          <p:nvPr/>
        </p:nvSpPr>
        <p:spPr>
          <a:xfrm>
            <a:off x="479425" y="115900"/>
            <a:ext cx="98961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Cambio climático</a:t>
            </a:r>
          </a:p>
        </p:txBody>
      </p:sp>
      <p:sp>
        <p:nvSpPr>
          <p:cNvPr id="1232" name="Google Shape;1232;g3012166399c_7_106"/>
          <p:cNvSpPr/>
          <p:nvPr/>
        </p:nvSpPr>
        <p:spPr>
          <a:xfrm>
            <a:off x="1145894" y="1341450"/>
            <a:ext cx="5360831" cy="4254900"/>
          </a:xfrm>
          <a:prstGeom prst="rect">
            <a:avLst/>
          </a:prstGeom>
          <a:noFill/>
          <a:ln>
            <a:noFill/>
          </a:ln>
        </p:spPr>
        <p:txBody>
          <a:bodyPr spcFirstLastPara="1" wrap="square" lIns="0" tIns="0" rIns="0" bIns="0" rtlCol="0" anchor="t" anchorCtr="0">
            <a:noAutofit/>
          </a:bodyPr>
          <a:lstStyle/>
          <a:p>
            <a:pPr marL="120650" marR="0" lvl="0" indent="-120650" algn="l" rtl="0">
              <a:lnSpc>
                <a:spcPct val="100000"/>
              </a:lnSpc>
              <a:spcBef>
                <a:spcPts val="0"/>
              </a:spcBef>
              <a:spcAft>
                <a:spcPts val="0"/>
              </a:spcAft>
              <a:buClr>
                <a:srgbClr val="000000"/>
              </a:buClr>
              <a:buSzPts val="2000"/>
              <a:buFont typeface="Arial"/>
              <a:buNone/>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“Cuando hay demasiado sol, no podemos obtener cosas saludables. A veces, el sol seca nuestras frutas y verduras, y cuando hay inundaciones o mucha lluvia, las inundaciones se llevan nuestros alimentos y nos quedamos con hambre”. </a:t>
            </a:r>
            <a:b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r>
              <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Niña de 11 años</a:t>
            </a:r>
          </a:p>
        </p:txBody>
      </p:sp>
      <p:sp>
        <p:nvSpPr>
          <p:cNvPr id="1233" name="Google Shape;1233;g3012166399c_7_106"/>
          <p:cNvSpPr/>
          <p:nvPr/>
        </p:nvSpPr>
        <p:spPr>
          <a:xfrm>
            <a:off x="6851650" y="1351875"/>
            <a:ext cx="4934400" cy="474798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234" name="Google Shape;1234;g3012166399c_7_106"/>
          <p:cNvSpPr/>
          <p:nvPr/>
        </p:nvSpPr>
        <p:spPr>
          <a:xfrm>
            <a:off x="6851650" y="1412875"/>
            <a:ext cx="4934400" cy="3669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Vínculos entre el cambio climático, la escasez y las </a:t>
            </a:r>
            <a:br>
              <a:rPr lang="es-ES_tradnl" sz="1400" b="0" i="0" u="none" strike="noStrike" cap="none" dirty="0">
                <a:solidFill>
                  <a:srgbClr val="7F7F7F"/>
                </a:solidFill>
                <a:latin typeface="Calibri"/>
                <a:ea typeface="Calibri"/>
                <a:cs typeface="Calibri"/>
                <a:sym typeface="Calibri"/>
              </a:rPr>
            </a:br>
            <a:r>
              <a:rPr lang="es-ES_tradnl" sz="1400" b="0" i="0" u="none" strike="noStrike" cap="none" dirty="0">
                <a:solidFill>
                  <a:srgbClr val="7F7F7F"/>
                </a:solidFill>
                <a:latin typeface="Calibri"/>
                <a:ea typeface="Calibri"/>
                <a:cs typeface="Calibri"/>
                <a:sym typeface="Calibri"/>
              </a:rPr>
              <a:t>vulnerabilidades</a:t>
            </a:r>
            <a:r>
              <a:rPr lang="es-ES_tradnl" dirty="0">
                <a:solidFill>
                  <a:srgbClr val="7F7F7F"/>
                </a:solidFill>
                <a:latin typeface="Calibri"/>
                <a:ea typeface="Calibri"/>
                <a:cs typeface="Calibri"/>
                <a:sym typeface="Calibri"/>
              </a:rPr>
              <a:t> </a:t>
            </a:r>
            <a:r>
              <a:rPr lang="es-ES_tradnl" sz="1400" b="0" i="0" u="none" strike="noStrike" cap="none" dirty="0">
                <a:solidFill>
                  <a:srgbClr val="7F7F7F"/>
                </a:solidFill>
                <a:latin typeface="Calibri"/>
                <a:ea typeface="Calibri"/>
                <a:cs typeface="Calibri"/>
                <a:sym typeface="Calibri"/>
              </a:rPr>
              <a:t>al VIH</a:t>
            </a:r>
            <a:endParaRPr lang="es-ES_tradnl" sz="1400" b="0" i="0" u="none" strike="noStrike" cap="none" dirty="0">
              <a:solidFill>
                <a:srgbClr val="000000"/>
              </a:solidFill>
              <a:latin typeface="Arial"/>
              <a:ea typeface="Arial"/>
              <a:cs typeface="Arial"/>
              <a:sym typeface="Arial"/>
            </a:endParaRPr>
          </a:p>
        </p:txBody>
      </p:sp>
      <p:pic>
        <p:nvPicPr>
          <p:cNvPr id="1235" name="Google Shape;1235;g3012166399c_7_106"/>
          <p:cNvPicPr preferRelativeResize="0"/>
          <p:nvPr/>
        </p:nvPicPr>
        <p:blipFill rotWithShape="1">
          <a:blip r:embed="rId4">
            <a:alphaModFix/>
          </a:blip>
          <a:srcRect/>
          <a:stretch/>
        </p:blipFill>
        <p:spPr>
          <a:xfrm>
            <a:off x="7653709" y="1928884"/>
            <a:ext cx="3330281" cy="3816575"/>
          </a:xfrm>
          <a:prstGeom prst="rect">
            <a:avLst/>
          </a:prstGeom>
          <a:noFill/>
          <a:ln>
            <a:noFill/>
          </a:ln>
        </p:spPr>
      </p:pic>
      <p:sp>
        <p:nvSpPr>
          <p:cNvPr id="2" name="Google Shape;1221;g3012166399c_7_67">
            <a:extLst>
              <a:ext uri="{FF2B5EF4-FFF2-40B4-BE49-F238E27FC236}">
                <a16:creationId xmlns:a16="http://schemas.microsoft.com/office/drawing/2014/main" id="{E82693F0-F7A6-331D-9ADF-DB66490AC68D}"/>
              </a:ext>
            </a:extLst>
          </p:cNvPr>
          <p:cNvSpPr/>
          <p:nvPr/>
        </p:nvSpPr>
        <p:spPr>
          <a:xfrm>
            <a:off x="5658198" y="640136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Logie OAD2403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6" name="Google Shape;28;p1">
            <a:extLst>
              <a:ext uri="{FF2B5EF4-FFF2-40B4-BE49-F238E27FC236}">
                <a16:creationId xmlns:a16="http://schemas.microsoft.com/office/drawing/2014/main" id="{1C0313A1-4A59-8A1C-9895-92726D4BE7A3}"/>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7" name="TextBox 6">
            <a:extLst>
              <a:ext uri="{FF2B5EF4-FFF2-40B4-BE49-F238E27FC236}">
                <a16:creationId xmlns:a16="http://schemas.microsoft.com/office/drawing/2014/main" id="{FCC448C2-AAB2-050C-DA01-71322DD98F6F}"/>
              </a:ext>
            </a:extLst>
          </p:cNvPr>
          <p:cNvSpPr txBox="1"/>
          <p:nvPr/>
        </p:nvSpPr>
        <p:spPr>
          <a:xfrm>
            <a:off x="61707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8" name="Picture 4" descr="Portal de Buenas Prácticas en Salud Pública | Experiencias y ...">
            <a:extLst>
              <a:ext uri="{FF2B5EF4-FFF2-40B4-BE49-F238E27FC236}">
                <a16:creationId xmlns:a16="http://schemas.microsoft.com/office/drawing/2014/main" id="{92B7CF21-39C1-89FC-939C-0B26152743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32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3012166399c_7_82"/>
          <p:cNvSpPr/>
          <p:nvPr/>
        </p:nvSpPr>
        <p:spPr>
          <a:xfrm>
            <a:off x="479425" y="115900"/>
            <a:ext cx="98961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Cambio climático</a:t>
            </a:r>
          </a:p>
        </p:txBody>
      </p:sp>
      <p:sp>
        <p:nvSpPr>
          <p:cNvPr id="1244" name="Google Shape;1244;g3012166399c_7_82"/>
          <p:cNvSpPr/>
          <p:nvPr/>
        </p:nvSpPr>
        <p:spPr>
          <a:xfrm>
            <a:off x="1157468" y="1341450"/>
            <a:ext cx="5514857" cy="2220977"/>
          </a:xfrm>
          <a:prstGeom prst="rect">
            <a:avLst/>
          </a:prstGeom>
          <a:noFill/>
          <a:ln>
            <a:noFill/>
          </a:ln>
        </p:spPr>
        <p:txBody>
          <a:bodyPr spcFirstLastPara="1" wrap="square" lIns="0" tIns="0" rIns="0" bIns="0" rtlCol="0" anchor="t" anchorCtr="0">
            <a:noAutofit/>
          </a:bodyPr>
          <a:lstStyle/>
          <a:p>
            <a:pPr marL="120650" marR="0" lvl="0" indent="-111125" algn="l" rtl="0">
              <a:lnSpc>
                <a:spcPct val="100000"/>
              </a:lnSpc>
              <a:spcBef>
                <a:spcPts val="0"/>
              </a:spcBef>
              <a:spcAft>
                <a:spcPts val="0"/>
              </a:spcAft>
              <a:buClr>
                <a:srgbClr val="000000"/>
              </a:buClr>
              <a:buSzPts val="2000"/>
              <a:buFont typeface="Arial"/>
              <a:buNone/>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niñas faltan a la escuela y se van a casa de un hombre, un hombre lo bastante mayor como para ser su abuelo. ¿Y por qué? Por la pobreza. Apenas 20 chelines para comprar papas fritas son suficientes para mantenerlas en pie y satisfacer su hambre”. </a:t>
            </a:r>
            <a:r>
              <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Mujer mayor</a:t>
            </a:r>
          </a:p>
        </p:txBody>
      </p:sp>
      <p:sp>
        <p:nvSpPr>
          <p:cNvPr id="1245" name="Google Shape;1245;g3012166399c_7_82"/>
          <p:cNvSpPr/>
          <p:nvPr/>
        </p:nvSpPr>
        <p:spPr>
          <a:xfrm>
            <a:off x="1157468" y="3711268"/>
            <a:ext cx="4757195" cy="1134319"/>
          </a:xfrm>
          <a:prstGeom prst="rect">
            <a:avLst/>
          </a:prstGeom>
          <a:noFill/>
          <a:ln>
            <a:noFill/>
          </a:ln>
        </p:spPr>
        <p:txBody>
          <a:bodyPr spcFirstLastPara="1" wrap="square" lIns="0" tIns="0" rIns="0" bIns="0" rtlCol="0" anchor="t" anchorCtr="0">
            <a:noAutofit/>
          </a:bodyPr>
          <a:lstStyle/>
          <a:p>
            <a:pPr marL="120650" marR="0" lvl="0" indent="-111125" algn="l" rtl="0">
              <a:lnSpc>
                <a:spcPct val="100000"/>
              </a:lnSpc>
              <a:spcBef>
                <a:spcPts val="0"/>
              </a:spcBef>
              <a:spcAft>
                <a:spcPts val="0"/>
              </a:spcAft>
              <a:buClr>
                <a:srgbClr val="000000"/>
              </a:buClr>
              <a:buSzPts val="2000"/>
              <a:buFont typeface="Arial"/>
              <a:buNone/>
            </a:pPr>
            <a:r>
              <a:rPr lang="es-ES_tradnl" sz="2000" b="0" i="0" u="none" strike="noStrike" cap="none" dirty="0">
                <a:solidFill>
                  <a:schemeClr val="dk1"/>
                </a:solidFill>
                <a:latin typeface="Calibri"/>
                <a:ea typeface="Calibri"/>
                <a:cs typeface="Calibri"/>
                <a:sym typeface="Calibri"/>
              </a:rPr>
              <a:t>“No pueden bañarse porque no tienen agua y por eso se venden, para conseguir agua”.</a:t>
            </a:r>
            <a:br>
              <a:rPr lang="es-ES_tradnl" sz="2000" dirty="0">
                <a:solidFill>
                  <a:schemeClr val="dk1"/>
                </a:solidFill>
                <a:latin typeface="Calibri"/>
                <a:ea typeface="Calibri"/>
                <a:cs typeface="Calibri"/>
                <a:sym typeface="Calibri"/>
              </a:rPr>
            </a:br>
            <a:r>
              <a:rPr lang="es-ES_tradnl" sz="2000" b="0" i="1" u="none" strike="noStrike" cap="none" dirty="0">
                <a:solidFill>
                  <a:schemeClr val="dk1"/>
                </a:solidFill>
                <a:latin typeface="Calibri"/>
                <a:ea typeface="Calibri"/>
                <a:cs typeface="Calibri"/>
                <a:sym typeface="Calibri"/>
              </a:rPr>
              <a:t>Niña de 12 años</a:t>
            </a:r>
          </a:p>
        </p:txBody>
      </p:sp>
      <p:sp>
        <p:nvSpPr>
          <p:cNvPr id="2" name="Google Shape;1221;g3012166399c_7_67">
            <a:extLst>
              <a:ext uri="{FF2B5EF4-FFF2-40B4-BE49-F238E27FC236}">
                <a16:creationId xmlns:a16="http://schemas.microsoft.com/office/drawing/2014/main" id="{071F7E21-AFE7-30CA-EA08-B13CFB09826C}"/>
              </a:ext>
            </a:extLst>
          </p:cNvPr>
          <p:cNvSpPr/>
          <p:nvPr/>
        </p:nvSpPr>
        <p:spPr>
          <a:xfrm>
            <a:off x="5658198" y="63912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Logie OAD2403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
        <p:nvSpPr>
          <p:cNvPr id="3" name="Google Shape;1233;g3012166399c_7_106">
            <a:extLst>
              <a:ext uri="{FF2B5EF4-FFF2-40B4-BE49-F238E27FC236}">
                <a16:creationId xmlns:a16="http://schemas.microsoft.com/office/drawing/2014/main" id="{5B671646-6242-A766-D3B2-5908B3A67620}"/>
              </a:ext>
            </a:extLst>
          </p:cNvPr>
          <p:cNvSpPr/>
          <p:nvPr/>
        </p:nvSpPr>
        <p:spPr>
          <a:xfrm>
            <a:off x="6851650" y="1351875"/>
            <a:ext cx="4934400" cy="474798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 name="Google Shape;1234;g3012166399c_7_106">
            <a:extLst>
              <a:ext uri="{FF2B5EF4-FFF2-40B4-BE49-F238E27FC236}">
                <a16:creationId xmlns:a16="http://schemas.microsoft.com/office/drawing/2014/main" id="{24934ED3-A216-4A07-5A5F-3B8C023E0650}"/>
              </a:ext>
            </a:extLst>
          </p:cNvPr>
          <p:cNvSpPr/>
          <p:nvPr/>
        </p:nvSpPr>
        <p:spPr>
          <a:xfrm>
            <a:off x="6851650" y="1412875"/>
            <a:ext cx="4934400" cy="3669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Vínculos entre el cambio climático, la escasez y las </a:t>
            </a:r>
            <a:br>
              <a:rPr lang="es-ES_tradnl" sz="1400" b="0" i="0" u="none" strike="noStrike" cap="none" dirty="0">
                <a:solidFill>
                  <a:srgbClr val="7F7F7F"/>
                </a:solidFill>
                <a:latin typeface="Calibri"/>
                <a:ea typeface="Calibri"/>
                <a:cs typeface="Calibri"/>
                <a:sym typeface="Calibri"/>
              </a:rPr>
            </a:br>
            <a:r>
              <a:rPr lang="es-ES_tradnl" sz="1400" b="0" i="0" u="none" strike="noStrike" cap="none" dirty="0">
                <a:solidFill>
                  <a:srgbClr val="7F7F7F"/>
                </a:solidFill>
                <a:latin typeface="Calibri"/>
                <a:ea typeface="Calibri"/>
                <a:cs typeface="Calibri"/>
                <a:sym typeface="Calibri"/>
              </a:rPr>
              <a:t>vulnerabilidades</a:t>
            </a:r>
            <a:r>
              <a:rPr lang="es-ES_tradnl" dirty="0">
                <a:solidFill>
                  <a:srgbClr val="7F7F7F"/>
                </a:solidFill>
                <a:latin typeface="Calibri"/>
                <a:ea typeface="Calibri"/>
                <a:cs typeface="Calibri"/>
                <a:sym typeface="Calibri"/>
              </a:rPr>
              <a:t> </a:t>
            </a:r>
            <a:r>
              <a:rPr lang="es-ES_tradnl" sz="1400" b="0" i="0" u="none" strike="noStrike" cap="none" dirty="0">
                <a:solidFill>
                  <a:srgbClr val="7F7F7F"/>
                </a:solidFill>
                <a:latin typeface="Calibri"/>
                <a:ea typeface="Calibri"/>
                <a:cs typeface="Calibri"/>
                <a:sym typeface="Calibri"/>
              </a:rPr>
              <a:t>al VIH</a:t>
            </a:r>
            <a:endParaRPr lang="es-ES_tradnl" sz="1400" b="0" i="0" u="none" strike="noStrike" cap="none" dirty="0">
              <a:solidFill>
                <a:srgbClr val="000000"/>
              </a:solidFill>
              <a:latin typeface="Arial"/>
              <a:ea typeface="Arial"/>
              <a:cs typeface="Arial"/>
              <a:sym typeface="Arial"/>
            </a:endParaRPr>
          </a:p>
        </p:txBody>
      </p:sp>
      <p:pic>
        <p:nvPicPr>
          <p:cNvPr id="5" name="Google Shape;1235;g3012166399c_7_106">
            <a:extLst>
              <a:ext uri="{FF2B5EF4-FFF2-40B4-BE49-F238E27FC236}">
                <a16:creationId xmlns:a16="http://schemas.microsoft.com/office/drawing/2014/main" id="{1CF25082-5D32-BAC9-655B-6700D9A9EB45}"/>
              </a:ext>
            </a:extLst>
          </p:cNvPr>
          <p:cNvPicPr preferRelativeResize="0"/>
          <p:nvPr/>
        </p:nvPicPr>
        <p:blipFill rotWithShape="1">
          <a:blip r:embed="rId5">
            <a:alphaModFix/>
          </a:blip>
          <a:srcRect/>
          <a:stretch/>
        </p:blipFill>
        <p:spPr>
          <a:xfrm>
            <a:off x="7653709" y="1928884"/>
            <a:ext cx="3330281" cy="3816575"/>
          </a:xfrm>
          <a:prstGeom prst="rect">
            <a:avLst/>
          </a:prstGeom>
          <a:noFill/>
          <a:ln>
            <a:noFill/>
          </a:ln>
        </p:spPr>
      </p:pic>
      <p:pic>
        <p:nvPicPr>
          <p:cNvPr id="6" name="Google Shape;28;p1">
            <a:extLst>
              <a:ext uri="{FF2B5EF4-FFF2-40B4-BE49-F238E27FC236}">
                <a16:creationId xmlns:a16="http://schemas.microsoft.com/office/drawing/2014/main" id="{DE178D54-E847-205A-61E4-212DCD527539}"/>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7" name="TextBox 6">
            <a:extLst>
              <a:ext uri="{FF2B5EF4-FFF2-40B4-BE49-F238E27FC236}">
                <a16:creationId xmlns:a16="http://schemas.microsoft.com/office/drawing/2014/main" id="{A89BE97B-5BDC-503A-4488-150790298975}"/>
              </a:ext>
            </a:extLst>
          </p:cNvPr>
          <p:cNvSpPr txBox="1"/>
          <p:nvPr/>
        </p:nvSpPr>
        <p:spPr>
          <a:xfrm>
            <a:off x="61403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8" name="Picture 4" descr="Portal de Buenas Prácticas en Salud Pública | Experiencias y ...">
            <a:extLst>
              <a:ext uri="{FF2B5EF4-FFF2-40B4-BE49-F238E27FC236}">
                <a16:creationId xmlns:a16="http://schemas.microsoft.com/office/drawing/2014/main" id="{BE05B951-9AD4-C943-F4F8-6DE6E617C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27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3012166399c_7_152"/>
          <p:cNvSpPr/>
          <p:nvPr/>
        </p:nvSpPr>
        <p:spPr>
          <a:xfrm>
            <a:off x="479425" y="115900"/>
            <a:ext cx="98961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Cambio climático</a:t>
            </a:r>
          </a:p>
        </p:txBody>
      </p:sp>
      <p:sp>
        <p:nvSpPr>
          <p:cNvPr id="1258" name="Google Shape;1258;g3012166399c_7_152"/>
          <p:cNvSpPr/>
          <p:nvPr/>
        </p:nvSpPr>
        <p:spPr>
          <a:xfrm>
            <a:off x="1180618" y="1341450"/>
            <a:ext cx="5059845" cy="486258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Una revisión bibliográfica se centró en determinar los patrones y tendencias relacionados con la migración inducida por el clima y la vulnerabilidad al VIH en África.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resumieron los resultados de estudios epidemiológicos, informes sobre migración y bases de datos de salud pública.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Había pocos estudios.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análisis preliminar señala que las regiones que sufren tensiones relacionadas con el clima suelen experimentar una mayor emigración. </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efecto de las migraciones en la prevalencia y la vulnerabilidad al VIH es complejo y varía según el contexto.</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259" name="Google Shape;1259;g3012166399c_7_152"/>
          <p:cNvSpPr/>
          <p:nvPr/>
        </p:nvSpPr>
        <p:spPr>
          <a:xfrm>
            <a:off x="6689305" y="1341450"/>
            <a:ext cx="5059845"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Implicaciones para la salud pública:</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Hacen falta investigaciones más específicas sobre la relación entre la migración inducida por el clima y la vulnerabilidad al VIH en África.</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trabajo futuro se beneficiará de la colaboración interdisciplinaria para elaborar estrategias integrales que incorporen los servicios de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1"/>
                  </a:ext>
                </a:extLst>
              </a:rPr>
              <a:t>prevención</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y tratamiento de la infección por el VIH en las políticas migratorias relacionadas con el clima.</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257;g3012166399c_7_152">
            <a:extLst>
              <a:ext uri="{FF2B5EF4-FFF2-40B4-BE49-F238E27FC236}">
                <a16:creationId xmlns:a16="http://schemas.microsoft.com/office/drawing/2014/main" id="{3C99FE8B-2F99-42A9-9732-27997E989189}"/>
              </a:ext>
            </a:extLst>
          </p:cNvPr>
          <p:cNvSpPr/>
          <p:nvPr/>
        </p:nvSpPr>
        <p:spPr>
          <a:xfrm>
            <a:off x="5653150"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Ekerin</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OAD2402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40186827-E27B-FAC2-5D0D-9000E0D54745}"/>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627D4F0A-C1DA-5774-E74F-34B1A7A65E12}"/>
              </a:ext>
            </a:extLst>
          </p:cNvPr>
          <p:cNvSpPr txBox="1"/>
          <p:nvPr/>
        </p:nvSpPr>
        <p:spPr>
          <a:xfrm>
            <a:off x="60691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889B2386-D62E-1050-27C5-EE02E9166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16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84"/>
          <p:cNvSpPr txBox="1"/>
          <p:nvPr/>
        </p:nvSpPr>
        <p:spPr>
          <a:xfrm>
            <a:off x="918299" y="2312644"/>
            <a:ext cx="9680100" cy="3443799"/>
          </a:xfrm>
          <a:prstGeom prst="rect">
            <a:avLst/>
          </a:prstGeom>
          <a:noFill/>
          <a:ln>
            <a:noFill/>
          </a:ln>
        </p:spPr>
        <p:txBody>
          <a:bodyPr spcFirstLastPara="1" wrap="square" lIns="0" tIns="0" rIns="0" bIns="0" rtlCol="0" anchor="t" anchorCtr="0">
            <a:noAutofit/>
          </a:bodyPr>
          <a:lstStyle/>
          <a:p>
            <a:pPr marL="809625" marR="0" lvl="0" indent="-809625" algn="l" rtl="0">
              <a:lnSpc>
                <a:spcPct val="100000"/>
              </a:lnSpc>
              <a:spcBef>
                <a:spcPts val="0"/>
              </a:spcBef>
              <a:spcAft>
                <a:spcPts val="0"/>
              </a:spcAft>
              <a:buClr>
                <a:srgbClr val="000000"/>
              </a:buClr>
              <a:buSzPts val="2200"/>
              <a:buFont typeface="Arial"/>
              <a:buNone/>
            </a:pP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106</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Leyes contra las personas LGBTQ+ en África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lang="es-ES_tradnl"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809625" marR="0" lvl="0" indent="-809625"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109</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Derogación de la criminalización de la infección por el VIH en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Zimbabwe</a:t>
            </a:r>
            <a:r>
              <a:rPr lang="es-ES_tradnl" sz="2200" b="0" i="0" u="none" strike="noStrike" cap="none" dirty="0">
                <a:solidFill>
                  <a:srgbClr val="323232"/>
                </a:solidFill>
                <a:latin typeface="Verdana" panose="020B0604030504040204" pitchFamily="34" charset="0"/>
                <a:ea typeface="Verdana" panose="020B0604030504040204" pitchFamily="34" charset="0"/>
                <a:cs typeface="Calibri"/>
                <a:sym typeface="Calibri"/>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lang="es-ES_tradnl" sz="22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809625" marR="0" lvl="0" indent="-809625"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111</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Estigmatización entre los trabajadores de salud</a:t>
            </a:r>
            <a:r>
              <a:rPr lang="es-ES_tradnl" sz="2200" b="1"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&gt;</a:t>
            </a:r>
            <a:endParaRPr lang="es-ES_tradnl" sz="22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809625" marR="0" lvl="0" indent="-809625"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114</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Estigmatización y participación en la atención</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&gt;</a:t>
            </a:r>
            <a:endParaRPr lang="es-ES_tradnl"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809625" marR="0" lvl="0" indent="-809625"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116</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Personal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parajurídico</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en Tailandia</a:t>
            </a:r>
            <a:r>
              <a:rPr lang="es-ES_tradnl" sz="2400" b="0" i="0" u="none" strike="noStrike" cap="none" dirty="0">
                <a:solidFill>
                  <a:srgbClr val="323232"/>
                </a:solidFill>
                <a:latin typeface="Verdana" panose="020B0604030504040204" pitchFamily="34" charset="0"/>
                <a:ea typeface="Verdana" panose="020B0604030504040204" pitchFamily="34" charset="0"/>
                <a:cs typeface="Calibri"/>
                <a:sym typeface="Calibri"/>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&gt;</a:t>
            </a:r>
            <a:endParaRPr lang="es-ES_tradnl" sz="2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1267" name="Google Shape;1267;p84"/>
          <p:cNvSpPr txBox="1"/>
          <p:nvPr/>
        </p:nvSpPr>
        <p:spPr>
          <a:xfrm>
            <a:off x="881948" y="548819"/>
            <a:ext cx="10746947"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a:t>
            </a:r>
            <a:r>
              <a:rPr lang="es-ES_tradnl" sz="5400" b="0" i="0" u="none" strike="noStrike" cap="none" dirty="0">
                <a:solidFill>
                  <a:srgbClr val="D1222A"/>
                </a:solidFill>
                <a:latin typeface="Verdana" panose="020B0604030504040204" pitchFamily="34" charset="0"/>
                <a:ea typeface="Verdana" panose="020B0604030504040204" pitchFamily="34" charset="0"/>
                <a:cs typeface="Calibri"/>
                <a:sym typeface="Calibri"/>
              </a:rPr>
              <a:t>,</a:t>
            </a: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 discriminación y estigmatización</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1269" name="Google Shape;1269;p84"/>
          <p:cNvSpPr/>
          <p:nvPr/>
        </p:nvSpPr>
        <p:spPr>
          <a:xfrm>
            <a:off x="53336" y="6221932"/>
            <a:ext cx="11575559"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1270" name="Google Shape;1270;p84"/>
          <p:cNvCxnSpPr/>
          <p:nvPr/>
        </p:nvCxnSpPr>
        <p:spPr>
          <a:xfrm rot="10800000" flipH="1">
            <a:off x="476250" y="6220950"/>
            <a:ext cx="11307900" cy="8100"/>
          </a:xfrm>
          <a:prstGeom prst="straightConnector1">
            <a:avLst/>
          </a:prstGeom>
          <a:noFill/>
          <a:ln w="9525" cap="flat" cmpd="sng">
            <a:solidFill>
              <a:srgbClr val="7F7F7F"/>
            </a:solidFill>
            <a:prstDash val="solid"/>
            <a:miter lim="800000"/>
            <a:headEnd type="none" w="sm" len="sm"/>
            <a:tailEnd type="none" w="sm" len="sm"/>
          </a:ln>
        </p:spPr>
      </p:cxnSp>
      <p:pic>
        <p:nvPicPr>
          <p:cNvPr id="2" name="Google Shape;28;p1">
            <a:extLst>
              <a:ext uri="{FF2B5EF4-FFF2-40B4-BE49-F238E27FC236}">
                <a16:creationId xmlns:a16="http://schemas.microsoft.com/office/drawing/2014/main" id="{026FE607-5DFE-8889-6D52-BD5EEDD3604D}"/>
              </a:ext>
            </a:extLst>
          </p:cNvPr>
          <p:cNvPicPr preferRelativeResize="0"/>
          <p:nvPr/>
        </p:nvPicPr>
        <p:blipFill>
          <a:blip r:embed="rId9">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040B2648-E76C-B598-9530-872A2E4202D7}"/>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F7063BD7-2571-B7EE-2A15-CC59C89E33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67">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1266">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1266">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1266">
                                            <p:txEl>
                                              <p:pRg st="2" end="2"/>
                                            </p:txEl>
                                          </p:spTgt>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000"/>
                                  </p:stCondLst>
                                  <p:childTnLst>
                                    <p:set>
                                      <p:cBhvr>
                                        <p:cTn id="18" dur="1" fill="hold">
                                          <p:stCondLst>
                                            <p:cond delay="0"/>
                                          </p:stCondLst>
                                        </p:cTn>
                                        <p:tgtEl>
                                          <p:spTgt spid="1266">
                                            <p:txEl>
                                              <p:pRg st="3" end="3"/>
                                            </p:txEl>
                                          </p:spTgt>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1000"/>
                                  </p:stCondLst>
                                  <p:childTnLst>
                                    <p:set>
                                      <p:cBhvr>
                                        <p:cTn id="21" dur="1" fill="hold">
                                          <p:stCondLst>
                                            <p:cond delay="0"/>
                                          </p:stCondLst>
                                        </p:cTn>
                                        <p:tgtEl>
                                          <p:spTgt spid="12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g2fd68d29540_4_203"/>
          <p:cNvSpPr/>
          <p:nvPr/>
        </p:nvSpPr>
        <p:spPr>
          <a:xfrm>
            <a:off x="479424" y="115895"/>
            <a:ext cx="10867949"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Leyes contra las personas LGBTQ+ en África</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79" name="Google Shape;1279;g2fd68d29540_4_203"/>
          <p:cNvSpPr/>
          <p:nvPr/>
        </p:nvSpPr>
        <p:spPr>
          <a:xfrm>
            <a:off x="1180618" y="1341450"/>
            <a:ext cx="549170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febrero del 2024, el parlamento de Ghana aprobó una de las leyes </a:t>
            </a:r>
            <a:b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anti-LGBTQ+ más severas de África.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ley aún no ha sido promulgada por el presidente.</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disposiciones incluyen tres años de prisión para toda persona condenada por identificarse como LGBTQ+ y cinco años por formar o financiar grupos LGBTQ+.</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realizaron entrevistas cualitativas con 46 personas de minorías sexuales, trans y de género diverso con infección por el VIH, con una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2"/>
                  </a:ext>
                </a:extLst>
              </a:rPr>
              <a:t>media de edad de 29 años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Accra (Ghana).</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143510" algn="l" rtl="0">
              <a:lnSpc>
                <a:spcPct val="100000"/>
              </a:lnSpc>
              <a:spcBef>
                <a:spcPts val="0"/>
              </a:spcBef>
              <a:spcAft>
                <a:spcPts val="0"/>
              </a:spcAft>
              <a:buClr>
                <a:srgbClr val="E0001B"/>
              </a:buClr>
              <a:buSzPts val="1340"/>
              <a:buFont typeface="Merriweather Sans"/>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80" name="Google Shape;1280;g2fd68d29540_4_203"/>
          <p:cNvSpPr/>
          <p:nvPr/>
        </p:nvSpPr>
        <p:spPr>
          <a:xfrm>
            <a:off x="1180618" y="77802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Leyes contra las personas LGBTQ+ en África</a:t>
            </a:r>
          </a:p>
        </p:txBody>
      </p:sp>
      <p:sp>
        <p:nvSpPr>
          <p:cNvPr id="1281" name="Google Shape;1281;g2fd68d29540_4_203"/>
          <p:cNvSpPr txBox="1"/>
          <p:nvPr/>
        </p:nvSpPr>
        <p:spPr>
          <a:xfrm>
            <a:off x="8784013" y="5983997"/>
            <a:ext cx="3000000" cy="215400"/>
          </a:xfrm>
          <a:prstGeom prst="rect">
            <a:avLst/>
          </a:prstGeom>
          <a:noFill/>
          <a:ln>
            <a:noFill/>
          </a:ln>
        </p:spPr>
        <p:txBody>
          <a:bodyPr spcFirstLastPara="1" wrap="square" lIns="0" tIns="0" rIns="0" bIns="0" rtlCol="0" anchor="t" anchorCtr="0">
            <a:spAutoFit/>
          </a:bodyPr>
          <a:lstStyle/>
          <a:p>
            <a:pPr marL="0" marR="0" lvl="0" indent="0" algn="r" rtl="0">
              <a:lnSpc>
                <a:spcPct val="100000"/>
              </a:lnSpc>
              <a:spcBef>
                <a:spcPts val="0"/>
              </a:spcBef>
              <a:spcAft>
                <a:spcPts val="0"/>
              </a:spcAft>
              <a:buClr>
                <a:srgbClr val="000000"/>
              </a:buClr>
              <a:buSzPts val="1050"/>
              <a:buFont typeface="Arial"/>
              <a:buNone/>
            </a:pPr>
            <a:endParaRPr lang="es-ES_tradnl" sz="1400" b="0" i="0" u="none" strike="noStrike" cap="none" dirty="0">
              <a:solidFill>
                <a:srgbClr val="000000"/>
              </a:solidFill>
              <a:latin typeface="Calibri"/>
              <a:ea typeface="Calibri"/>
              <a:cs typeface="Calibri"/>
              <a:sym typeface="Calibri"/>
            </a:endParaRPr>
          </a:p>
        </p:txBody>
      </p:sp>
      <p:pic>
        <p:nvPicPr>
          <p:cNvPr id="1282" name="Google Shape;1282;g2fd68d29540_4_203"/>
          <p:cNvPicPr preferRelativeResize="0"/>
          <p:nvPr/>
        </p:nvPicPr>
        <p:blipFill rotWithShape="1">
          <a:blip r:embed="rId4">
            <a:alphaModFix/>
          </a:blip>
          <a:srcRect/>
          <a:stretch/>
        </p:blipFill>
        <p:spPr>
          <a:xfrm>
            <a:off x="6801700" y="1779775"/>
            <a:ext cx="5094300" cy="1821268"/>
          </a:xfrm>
          <a:prstGeom prst="rect">
            <a:avLst/>
          </a:prstGeom>
          <a:noFill/>
          <a:ln>
            <a:noFill/>
          </a:ln>
        </p:spPr>
      </p:pic>
      <p:sp>
        <p:nvSpPr>
          <p:cNvPr id="1283" name="Google Shape;1283;g2fd68d29540_4_203"/>
          <p:cNvSpPr/>
          <p:nvPr/>
        </p:nvSpPr>
        <p:spPr>
          <a:xfrm>
            <a:off x="10918650" y="1243275"/>
            <a:ext cx="982500" cy="240600"/>
          </a:xfrm>
          <a:prstGeom prst="rect">
            <a:avLst/>
          </a:prstGeom>
          <a:solidFill>
            <a:schemeClr val="lt1"/>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1284" name="Google Shape;1284;g2fd68d29540_4_203"/>
          <p:cNvSpPr/>
          <p:nvPr/>
        </p:nvSpPr>
        <p:spPr>
          <a:xfrm>
            <a:off x="10683875" y="1412875"/>
            <a:ext cx="1208088" cy="426085"/>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2" name="Google Shape;1278;g2fd68d29540_4_203">
            <a:extLst>
              <a:ext uri="{FF2B5EF4-FFF2-40B4-BE49-F238E27FC236}">
                <a16:creationId xmlns:a16="http://schemas.microsoft.com/office/drawing/2014/main" id="{1C9F6112-8F93-BA30-4EC0-2BC366101DB2}"/>
              </a:ext>
            </a:extLst>
          </p:cNvPr>
          <p:cNvSpPr/>
          <p:nvPr/>
        </p:nvSpPr>
        <p:spPr>
          <a:xfrm>
            <a:off x="5736013" y="638104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Gyamerah</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OAD3706LB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8EFA4BC-7DBD-692C-0186-2EEB50E5ABC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4425A599-F406-6A9E-0738-C2849FE1C2F6}"/>
              </a:ext>
            </a:extLst>
          </p:cNvPr>
          <p:cNvSpPr txBox="1"/>
          <p:nvPr/>
        </p:nvSpPr>
        <p:spPr>
          <a:xfrm>
            <a:off x="57643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CCA79381-3AF2-3052-08C2-23768973C1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68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g3012166399c_7_174"/>
          <p:cNvSpPr/>
          <p:nvPr/>
        </p:nvSpPr>
        <p:spPr>
          <a:xfrm>
            <a:off x="479424" y="115895"/>
            <a:ext cx="10724730" cy="433086"/>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Leyes contra las personas LGBTQ+ en África</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92" name="Google Shape;1292;g3012166399c_7_174"/>
          <p:cNvSpPr/>
          <p:nvPr/>
        </p:nvSpPr>
        <p:spPr>
          <a:xfrm>
            <a:off x="1169043" y="1241700"/>
            <a:ext cx="5071420" cy="2227891"/>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proyecto de ley ya ha afectado negativamente a las personas encuestadas, debido al aumento de la violencia, la estigmatización y la discriminación, las inseguridades materiales y el chantaje homofóbico.</a:t>
            </a:r>
          </a:p>
        </p:txBody>
      </p:sp>
      <p:sp>
        <p:nvSpPr>
          <p:cNvPr id="1293" name="Google Shape;1293;g3012166399c_7_174"/>
          <p:cNvSpPr/>
          <p:nvPr/>
        </p:nvSpPr>
        <p:spPr>
          <a:xfrm>
            <a:off x="6677730" y="1241700"/>
            <a:ext cx="5071420" cy="142207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Casi la mitad indicó que el proyecto de ley ha afectado o afectará su tratamiento y atención de la infección por el VIH. Algunos ya han dejado de acudir para recibir atención o suspendido el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3"/>
                  </a:ext>
                </a:extLst>
              </a:rPr>
              <a:t>TAR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endParaRPr lang="es-ES_tradnl" sz="2000" b="0" i="0" u="none" strike="sngStrike" cap="none" dirty="0">
              <a:solidFill>
                <a:schemeClr val="dk1"/>
              </a:solidFill>
              <a:highlight>
                <a:srgbClr val="FF00FF"/>
              </a:highlight>
              <a:latin typeface="Verdana" panose="020B0604030504040204" pitchFamily="34" charset="0"/>
              <a:ea typeface="Verdana" panose="020B0604030504040204" pitchFamily="34" charset="0"/>
              <a:cs typeface="Calibri"/>
              <a:sym typeface="Calibri"/>
            </a:endParaRPr>
          </a:p>
        </p:txBody>
      </p:sp>
      <p:sp>
        <p:nvSpPr>
          <p:cNvPr id="3" name="Google Shape;1278;g2fd68d29540_4_203">
            <a:extLst>
              <a:ext uri="{FF2B5EF4-FFF2-40B4-BE49-F238E27FC236}">
                <a16:creationId xmlns:a16="http://schemas.microsoft.com/office/drawing/2014/main" id="{A908441C-AB59-CCB6-0923-D07D6830A35C}"/>
              </a:ext>
            </a:extLst>
          </p:cNvPr>
          <p:cNvSpPr/>
          <p:nvPr/>
        </p:nvSpPr>
        <p:spPr>
          <a:xfrm>
            <a:off x="5736013" y="624896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Gyamerah</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OAD3706LB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grpSp>
        <p:nvGrpSpPr>
          <p:cNvPr id="4" name="Grupo 3">
            <a:extLst>
              <a:ext uri="{FF2B5EF4-FFF2-40B4-BE49-F238E27FC236}">
                <a16:creationId xmlns:a16="http://schemas.microsoft.com/office/drawing/2014/main" id="{88AF8A61-3D97-25E1-8028-9FCC2100ECAB}"/>
              </a:ext>
            </a:extLst>
          </p:cNvPr>
          <p:cNvGrpSpPr/>
          <p:nvPr/>
        </p:nvGrpSpPr>
        <p:grpSpPr>
          <a:xfrm>
            <a:off x="1799907" y="3039175"/>
            <a:ext cx="9045576" cy="3161617"/>
            <a:chOff x="1779587" y="3289233"/>
            <a:chExt cx="9045576" cy="3161617"/>
          </a:xfrm>
        </p:grpSpPr>
        <p:pic>
          <p:nvPicPr>
            <p:cNvPr id="1294" name="Google Shape;1294;g3012166399c_7_174"/>
            <p:cNvPicPr preferRelativeResize="0"/>
            <p:nvPr/>
          </p:nvPicPr>
          <p:blipFill rotWithShape="1">
            <a:blip r:embed="rId5">
              <a:alphaModFix/>
            </a:blip>
            <a:srcRect b="51536"/>
            <a:stretch/>
          </p:blipFill>
          <p:spPr>
            <a:xfrm>
              <a:off x="1779587" y="3491067"/>
              <a:ext cx="9045576" cy="2736424"/>
            </a:xfrm>
            <a:prstGeom prst="rect">
              <a:avLst/>
            </a:prstGeom>
            <a:noFill/>
            <a:ln>
              <a:noFill/>
            </a:ln>
          </p:spPr>
        </p:pic>
        <p:sp>
          <p:nvSpPr>
            <p:cNvPr id="1296" name="Google Shape;1296;g3012166399c_7_174"/>
            <p:cNvSpPr/>
            <p:nvPr/>
          </p:nvSpPr>
          <p:spPr>
            <a:xfrm>
              <a:off x="2091601" y="6024765"/>
              <a:ext cx="1208088" cy="426085"/>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2" name="Google Shape;1296;g3012166399c_7_174">
              <a:extLst>
                <a:ext uri="{FF2B5EF4-FFF2-40B4-BE49-F238E27FC236}">
                  <a16:creationId xmlns:a16="http://schemas.microsoft.com/office/drawing/2014/main" id="{9A00D783-E670-0B44-D127-BB95F0B6B054}"/>
                </a:ext>
              </a:extLst>
            </p:cNvPr>
            <p:cNvSpPr/>
            <p:nvPr/>
          </p:nvSpPr>
          <p:spPr>
            <a:xfrm>
              <a:off x="9204325" y="3289233"/>
              <a:ext cx="1208088" cy="426085"/>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grpSp>
      <p:pic>
        <p:nvPicPr>
          <p:cNvPr id="5" name="Google Shape;28;p1">
            <a:extLst>
              <a:ext uri="{FF2B5EF4-FFF2-40B4-BE49-F238E27FC236}">
                <a16:creationId xmlns:a16="http://schemas.microsoft.com/office/drawing/2014/main" id="{E445A4CA-F57B-B152-979B-D7009EDF7318}"/>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6" name="TextBox 5">
            <a:extLst>
              <a:ext uri="{FF2B5EF4-FFF2-40B4-BE49-F238E27FC236}">
                <a16:creationId xmlns:a16="http://schemas.microsoft.com/office/drawing/2014/main" id="{E21C777E-E5D2-1B43-31DF-D5E2C057E29B}"/>
              </a:ext>
            </a:extLst>
          </p:cNvPr>
          <p:cNvSpPr txBox="1"/>
          <p:nvPr/>
        </p:nvSpPr>
        <p:spPr>
          <a:xfrm>
            <a:off x="57440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7" name="Picture 4" descr="Portal de Buenas Prácticas en Salud Pública | Experiencias y ...">
            <a:extLst>
              <a:ext uri="{FF2B5EF4-FFF2-40B4-BE49-F238E27FC236}">
                <a16:creationId xmlns:a16="http://schemas.microsoft.com/office/drawing/2014/main" id="{6BC2BDC4-6F21-F9FA-805B-F681FE6E47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64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g3012166399c_7_201"/>
          <p:cNvSpPr/>
          <p:nvPr/>
        </p:nvSpPr>
        <p:spPr>
          <a:xfrm>
            <a:off x="479425" y="115894"/>
            <a:ext cx="10603544" cy="368717"/>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Leyes contra las personas LGBTQ+ en África</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p:txBody>
      </p:sp>
      <p:sp>
        <p:nvSpPr>
          <p:cNvPr id="1306" name="Google Shape;1306;g3012166399c_7_201"/>
          <p:cNvSpPr/>
          <p:nvPr/>
        </p:nvSpPr>
        <p:spPr>
          <a:xfrm>
            <a:off x="1169043"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Uganda, el uso de los servicios se ha reducido drásticamente tras la aprobación de la ley contra la homosexualidad en el 2023.</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4"/>
                  </a:ext>
                </a:extLst>
              </a:rPr>
              <a:t>Se necesitan estrategias diferentes para garantizar que los servicios sean accesibles y se presten con dignidad, respeto y privacidad. </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07" name="Google Shape;1307;g3012166399c_7_201"/>
          <p:cNvSpPr/>
          <p:nvPr/>
        </p:nvSpPr>
        <p:spPr>
          <a:xfrm>
            <a:off x="6672263" y="1341450"/>
            <a:ext cx="49073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Una organización dirigida por un grupo de población clave abordó a usuarios de 15 a 24 años por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5"/>
                  </a:ext>
                </a:extLst>
              </a:rPr>
              <a:t>teléfono y en línea para:</a:t>
            </a:r>
            <a:r>
              <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6"/>
                  </a:ext>
                </a:extLst>
              </a:rPr>
              <a:t> </a:t>
            </a:r>
            <a:endParaRPr lang="es-ES_tradnl" sz="14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inscribir a las personas en clubes virtuales de adhesión terapéutica;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brindar apoyo de salud mental e información sobre la PrEP;</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pedir preservativos y lubricantes (con servicio de entrega);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proporcionar derivaciones a consultorios atendidos por personal de salud favorable.</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305;g3012166399c_7_201">
            <a:extLst>
              <a:ext uri="{FF2B5EF4-FFF2-40B4-BE49-F238E27FC236}">
                <a16:creationId xmlns:a16="http://schemas.microsoft.com/office/drawing/2014/main" id="{F1655772-8B2A-1C53-C0BA-D8DE4013BF61}"/>
              </a:ext>
            </a:extLst>
          </p:cNvPr>
          <p:cNvSpPr/>
          <p:nvPr/>
        </p:nvSpPr>
        <p:spPr>
          <a:xfrm>
            <a:off x="5568740"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Atuhura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OAD1903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57C2763D-F410-7B7D-D789-08341E244F97}"/>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9B865C6F-99C0-251E-0E67-D6F8E9204711}"/>
              </a:ext>
            </a:extLst>
          </p:cNvPr>
          <p:cNvSpPr txBox="1"/>
          <p:nvPr/>
        </p:nvSpPr>
        <p:spPr>
          <a:xfrm>
            <a:off x="58659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32DF0B51-D5BD-DB0D-F5DD-A7943DE88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4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3012166399c_7_213"/>
          <p:cNvSpPr/>
          <p:nvPr/>
        </p:nvSpPr>
        <p:spPr>
          <a:xfrm>
            <a:off x="479425" y="115900"/>
            <a:ext cx="11088286"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Derogación de la criminalización de la infección por el VIH en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Zimbabwe</a:t>
            </a: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16" name="Google Shape;1316;g3012166399c_7_213"/>
          <p:cNvSpPr/>
          <p:nvPr/>
        </p:nvSpPr>
        <p:spPr>
          <a:xfrm>
            <a:off x="1169043" y="159609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2022,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Zimbabwe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fue el segundo país africano en derogar una ley específica sobre el VIH que criminalizaba la transmisión del virus.</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Ruth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Labode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parlamentaria que anteriormente había apoyado la ley (destinada a proteger a las mujeres), participó activamente en la campaña para derogarla.</a:t>
            </a:r>
          </a:p>
        </p:txBody>
      </p:sp>
      <p:sp>
        <p:nvSpPr>
          <p:cNvPr id="1317" name="Google Shape;1317;g3012166399c_7_213"/>
          <p:cNvSpPr/>
          <p:nvPr/>
        </p:nvSpPr>
        <p:spPr>
          <a:xfrm>
            <a:off x="1169043" y="76623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Derogación de la criminalización de la infección por el VIH en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Zimbabwe</a:t>
            </a: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18" name="Google Shape;1318;g3012166399c_7_213"/>
          <p:cNvSpPr/>
          <p:nvPr/>
        </p:nvSpPr>
        <p:spPr>
          <a:xfrm>
            <a:off x="6672263" y="1596078"/>
            <a:ext cx="5111749" cy="4326337"/>
          </a:xfrm>
          <a:prstGeom prst="rect">
            <a:avLst/>
          </a:prstGeom>
          <a:noFill/>
          <a:ln>
            <a:noFill/>
          </a:ln>
        </p:spPr>
        <p:txBody>
          <a:bodyPr spcFirstLastPara="1" wrap="square" lIns="0" tIns="0" rIns="0" bIns="0" rtlCol="0" anchor="t" anchorCtr="0">
            <a:noAutofit/>
          </a:bodyPr>
          <a:lstStyle/>
          <a:p>
            <a:pPr marL="228600" marR="0" lvl="0" indent="-228600" algn="l" rtl="0">
              <a:lnSpc>
                <a:spcPct val="100000"/>
              </a:lnSpc>
              <a:spcBef>
                <a:spcPts val="0"/>
              </a:spcBef>
              <a:spcAft>
                <a:spcPts val="0"/>
              </a:spcAft>
              <a:buClr>
                <a:srgbClr val="E0001B"/>
              </a:buClr>
              <a:buSzPts val="1340"/>
              <a:buFont typeface="Merriweather Sans"/>
              <a:buChar char="►"/>
            </a:pPr>
            <a:r>
              <a:rPr lang="es-ES_tradnl" sz="2000" dirty="0" err="1">
                <a:solidFill>
                  <a:schemeClr val="dk1"/>
                </a:solidFill>
                <a:latin typeface="Verdana" panose="020B0604030504040204" pitchFamily="34" charset="0"/>
                <a:ea typeface="Verdana" panose="020B0604030504040204" pitchFamily="34" charset="0"/>
                <a:cs typeface="Calibri"/>
                <a:sym typeface="Calibri"/>
              </a:rPr>
              <a:t>Labode</a:t>
            </a:r>
            <a:r>
              <a:rPr lang="es-ES_tradnl" sz="2000" dirty="0">
                <a:solidFill>
                  <a:schemeClr val="dk1"/>
                </a:solidFill>
                <a:latin typeface="Verdana" panose="020B0604030504040204" pitchFamily="34" charset="0"/>
                <a:ea typeface="Verdana" panose="020B0604030504040204" pitchFamily="34" charset="0"/>
                <a:cs typeface="Calibri"/>
                <a:sym typeface="Calibri"/>
              </a:rPr>
              <a:t> c</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ambió su postura, convencida por la evidencia que indica que esas leyes no reducen la incidencia de la infección ni protegen a las mujeres, sino que desalientan la realización de pruebas de detección del VIH y la participación en la atención del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315;g3012166399c_7_213">
            <a:extLst>
              <a:ext uri="{FF2B5EF4-FFF2-40B4-BE49-F238E27FC236}">
                <a16:creationId xmlns:a16="http://schemas.microsoft.com/office/drawing/2014/main" id="{02ECC5D7-DDAE-40B1-5AA8-A1F4C0F08FB2}"/>
              </a:ext>
            </a:extLst>
          </p:cNvPr>
          <p:cNvSpPr/>
          <p:nvPr/>
        </p:nvSpPr>
        <p:spPr>
          <a:xfrm>
            <a:off x="5742925" y="619176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120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Labode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OAF3105</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1200"/>
              </a:spcBef>
              <a:spcAft>
                <a:spcPts val="0"/>
              </a:spcAft>
              <a:buClr>
                <a:srgbClr val="000000"/>
              </a:buClr>
              <a:buSzPts val="12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095D9A7D-F7C7-E653-F237-E55637EEB519}"/>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C40B347A-F99F-AF29-48B8-9B5220493074}"/>
              </a:ext>
            </a:extLst>
          </p:cNvPr>
          <p:cNvSpPr txBox="1"/>
          <p:nvPr/>
        </p:nvSpPr>
        <p:spPr>
          <a:xfrm>
            <a:off x="61504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8FE01C8D-B3E1-E460-0277-A625FB8751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28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TextBox 3">
            <a:extLst>
              <a:ext uri="{FF2B5EF4-FFF2-40B4-BE49-F238E27FC236}">
                <a16:creationId xmlns:a16="http://schemas.microsoft.com/office/drawing/2014/main" id="{11140841-ECBF-A0FD-0C04-B3B5DACA78BB}"/>
              </a:ext>
            </a:extLst>
          </p:cNvPr>
          <p:cNvSpPr txBox="1"/>
          <p:nvPr/>
        </p:nvSpPr>
        <p:spPr>
          <a:xfrm>
            <a:off x="58575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50" name="Google Shape;150;g300633e8d27_0_53"/>
          <p:cNvSpPr/>
          <p:nvPr/>
        </p:nvSpPr>
        <p:spPr>
          <a:xfrm>
            <a:off x="1180618" y="1341450"/>
            <a:ext cx="4231170" cy="417378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Estos cuatro macacos no lograron la remisión sin TAR.</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
                  </a:ext>
                </a:extLst>
              </a:rPr>
              <a:t>El sistema inmunitario puede reconocer 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
                  </a:ext>
                </a:extLst>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
                  </a:ext>
                </a:extLst>
              </a:rPr>
              <a:t> como ajenos y producir anticuerpos antifármacos (</a:t>
            </a:r>
            <a:r>
              <a:rPr lang="es-ES_tradnl" sz="2000"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
                  </a:ext>
                </a:extLst>
              </a:rPr>
              <a:t>AAF</a:t>
            </a:r>
            <a:r>
              <a:rPr lang="es-ES_tradnl" sz="2000"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
                  </a:ext>
                </a:extLst>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
                  </a:ext>
                </a:extLst>
              </a:rPr>
              <a:t>contra ellos.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nueve de cada diez ocasiones aparecen respuestas de </a:t>
            </a:r>
            <a:r>
              <a:rPr lang="es-ES_tradnl" sz="2000" dirty="0">
                <a:solidFill>
                  <a:schemeClr val="dk1"/>
                </a:solidFill>
                <a:latin typeface="Verdana" panose="020B0604030504040204" pitchFamily="34" charset="0"/>
                <a:ea typeface="Verdana" panose="020B0604030504040204" pitchFamily="34" charset="0"/>
                <a:cs typeface="Calibri"/>
                <a:sym typeface="Calibri"/>
              </a:rPr>
              <a:t>AAF</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que son el principal obstáculo para la administración </a:t>
            </a:r>
            <a:r>
              <a:rPr lang="es-ES_tradnl" sz="2000" dirty="0">
                <a:solidFill>
                  <a:schemeClr val="dk1"/>
                </a:solidFill>
                <a:latin typeface="Verdana" panose="020B0604030504040204" pitchFamily="34" charset="0"/>
                <a:ea typeface="Verdana" panose="020B0604030504040204" pitchFamily="34" charset="0"/>
                <a:cs typeface="Calibri"/>
                <a:sym typeface="Calibri"/>
              </a:rPr>
              <a:t>sostenida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51" name="Google Shape;151;g300633e8d27_0_53"/>
          <p:cNvSpPr/>
          <p:nvPr/>
        </p:nvSpPr>
        <p:spPr>
          <a:xfrm>
            <a:off x="5591175" y="1341450"/>
            <a:ext cx="61929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52" name="Google Shape;152;g300633e8d27_0_53"/>
          <p:cNvSpPr/>
          <p:nvPr/>
        </p:nvSpPr>
        <p:spPr>
          <a:xfrm>
            <a:off x="5591175" y="1412875"/>
            <a:ext cx="6192900" cy="185266"/>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s-ES_tradnl" sz="1400" b="0" i="0" u="none" strike="noStrike" cap="none" dirty="0">
                <a:solidFill>
                  <a:srgbClr val="7F7F7F"/>
                </a:solidFill>
                <a:latin typeface="Calibri"/>
                <a:ea typeface="Calibri"/>
                <a:cs typeface="Calibri"/>
                <a:sym typeface="Calibri"/>
              </a:rPr>
              <a:t>Niveles de AAF y anticuerpos en cuatro de los macacos</a:t>
            </a:r>
            <a:endParaRPr lang="es-ES_tradnl" sz="1400" b="0" i="0" u="none" strike="noStrike" cap="none" dirty="0">
              <a:solidFill>
                <a:srgbClr val="000000"/>
              </a:solidFill>
              <a:latin typeface="Arial"/>
              <a:ea typeface="Arial"/>
              <a:cs typeface="Arial"/>
              <a:sym typeface="Arial"/>
            </a:endParaRPr>
          </a:p>
        </p:txBody>
      </p:sp>
      <p:pic>
        <p:nvPicPr>
          <p:cNvPr id="153" name="Google Shape;153;g300633e8d27_0_53"/>
          <p:cNvPicPr preferRelativeResize="0"/>
          <p:nvPr/>
        </p:nvPicPr>
        <p:blipFill rotWithShape="1">
          <a:blip r:embed="rId4">
            <a:alphaModFix/>
          </a:blip>
          <a:srcRect/>
          <a:stretch/>
        </p:blipFill>
        <p:spPr>
          <a:xfrm>
            <a:off x="5733535" y="1776425"/>
            <a:ext cx="5917240" cy="3715185"/>
          </a:xfrm>
          <a:prstGeom prst="rect">
            <a:avLst/>
          </a:prstGeom>
          <a:noFill/>
          <a:ln>
            <a:noFill/>
          </a:ln>
        </p:spPr>
      </p:pic>
      <p:sp>
        <p:nvSpPr>
          <p:cNvPr id="154" name="Google Shape;154;g300633e8d27_0_53"/>
          <p:cNvSpPr/>
          <p:nvPr/>
        </p:nvSpPr>
        <p:spPr>
          <a:xfrm>
            <a:off x="479425" y="115888"/>
            <a:ext cx="11454074" cy="576312"/>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con anticuerpos ampliamente neutralizantes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123;g300633e8d27_0_23">
            <a:hlinkClick r:id="rId5"/>
            <a:extLst>
              <a:ext uri="{FF2B5EF4-FFF2-40B4-BE49-F238E27FC236}">
                <a16:creationId xmlns:a16="http://schemas.microsoft.com/office/drawing/2014/main" id="{39BFC5AA-6E65-B55C-8FDF-DD98F4B7D6F0}"/>
              </a:ext>
            </a:extLst>
          </p:cNvPr>
          <p:cNvSpPr/>
          <p:nvPr/>
        </p:nvSpPr>
        <p:spPr>
          <a:xfrm>
            <a:off x="568782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Stevenson SAT00704</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15000"/>
              </a:lnSpc>
              <a:spcBef>
                <a:spcPts val="0"/>
              </a:spcBef>
              <a:spcAft>
                <a:spcPts val="0"/>
              </a:spcAft>
              <a:buClr>
                <a:schemeClr val="dk1"/>
              </a:buClr>
              <a:buSzPts val="110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CEBDC479-A655-407A-E895-5200ABECE3B3}"/>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64D45AC4-2235-627E-D266-0877B80F89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99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g3012166399c_7_226"/>
          <p:cNvSpPr/>
          <p:nvPr/>
        </p:nvSpPr>
        <p:spPr>
          <a:xfrm>
            <a:off x="479425" y="115900"/>
            <a:ext cx="1106625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Derogación de la criminalización de la infección por el VIH en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Zimbabwe</a:t>
            </a: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26" name="Google Shape;1326;g3012166399c_7_226"/>
          <p:cNvSpPr/>
          <p:nvPr/>
        </p:nvSpPr>
        <p:spPr>
          <a:xfrm>
            <a:off x="1157468" y="1225702"/>
            <a:ext cx="5567423" cy="5289609"/>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Estrategias y enseñanzas clave:</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sociedad civil colaboró con los parlamentarios para mejorar la comprensión de los problemas.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Se establecieron alianzas entre los  parlamentarios, el Consejo Nacional del Sida, la sociedad civil y los organismos de desarrollo.</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parlamentarios colaboraron estrechamente con el ministro de justicia (responsable de la ley).</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derogación de la ley se integró en un proyecto de ley más amplio: otras disposiciones llamaron más la atención que el cambio respecto a la infección por el VIH.</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personas con infección por el VIH que hablaron en audiencias públicas sobre el proyecto de ley.</a:t>
            </a:r>
          </a:p>
        </p:txBody>
      </p:sp>
      <p:sp>
        <p:nvSpPr>
          <p:cNvPr id="1327" name="Google Shape;1327;g3012166399c_7_226"/>
          <p:cNvSpPr/>
          <p:nvPr/>
        </p:nvSpPr>
        <p:spPr>
          <a:xfrm>
            <a:off x="6851650" y="1236127"/>
            <a:ext cx="4934400" cy="3108365"/>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328" name="Google Shape;1328;g3012166399c_7_226"/>
          <p:cNvSpPr/>
          <p:nvPr/>
        </p:nvSpPr>
        <p:spPr>
          <a:xfrm>
            <a:off x="6851650" y="1297128"/>
            <a:ext cx="4934400" cy="3669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Hoja de ruta para despenalizar la transmisión del VIH en </a:t>
            </a:r>
            <a:r>
              <a:rPr lang="es-ES_tradnl" sz="1400" b="0" i="0" u="none" strike="noStrike" cap="none" dirty="0" err="1">
                <a:solidFill>
                  <a:srgbClr val="7F7F7F"/>
                </a:solidFill>
                <a:latin typeface="Calibri"/>
                <a:ea typeface="Calibri"/>
                <a:cs typeface="Calibri"/>
                <a:sym typeface="Calibri"/>
              </a:rPr>
              <a:t>Zimbabwe</a:t>
            </a:r>
            <a:endParaRPr lang="es-ES_tradnl" sz="1400" b="0" i="0" u="none" strike="noStrike" cap="none" dirty="0">
              <a:solidFill>
                <a:srgbClr val="000000"/>
              </a:solidFill>
              <a:latin typeface="Arial"/>
              <a:ea typeface="Arial"/>
              <a:cs typeface="Arial"/>
              <a:sym typeface="Arial"/>
            </a:endParaRPr>
          </a:p>
        </p:txBody>
      </p:sp>
      <p:pic>
        <p:nvPicPr>
          <p:cNvPr id="1329" name="Google Shape;1329;g3012166399c_7_226"/>
          <p:cNvPicPr preferRelativeResize="0"/>
          <p:nvPr/>
        </p:nvPicPr>
        <p:blipFill rotWithShape="1">
          <a:blip r:embed="rId4">
            <a:alphaModFix/>
          </a:blip>
          <a:srcRect/>
          <a:stretch/>
        </p:blipFill>
        <p:spPr>
          <a:xfrm>
            <a:off x="6971263" y="1683807"/>
            <a:ext cx="4812750" cy="2372449"/>
          </a:xfrm>
          <a:prstGeom prst="rect">
            <a:avLst/>
          </a:prstGeom>
          <a:noFill/>
          <a:ln>
            <a:noFill/>
          </a:ln>
        </p:spPr>
      </p:pic>
      <p:sp>
        <p:nvSpPr>
          <p:cNvPr id="2" name="Google Shape;1315;g3012166399c_7_213">
            <a:extLst>
              <a:ext uri="{FF2B5EF4-FFF2-40B4-BE49-F238E27FC236}">
                <a16:creationId xmlns:a16="http://schemas.microsoft.com/office/drawing/2014/main" id="{FC743BE2-F34D-FE5F-F105-4862C762001D}"/>
              </a:ext>
            </a:extLst>
          </p:cNvPr>
          <p:cNvSpPr/>
          <p:nvPr/>
        </p:nvSpPr>
        <p:spPr>
          <a:xfrm>
            <a:off x="5742925" y="616128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120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Labode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OAF3105</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1200"/>
              </a:spcBef>
              <a:spcAft>
                <a:spcPts val="0"/>
              </a:spcAft>
              <a:buClr>
                <a:srgbClr val="000000"/>
              </a:buClr>
              <a:buSzPts val="12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14CC982C-6A92-44B9-E21B-E830397BBB71}"/>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FD0B8FB5-BE9E-9E35-34CD-E9754D6E014D}"/>
              </a:ext>
            </a:extLst>
          </p:cNvPr>
          <p:cNvSpPr txBox="1"/>
          <p:nvPr/>
        </p:nvSpPr>
        <p:spPr>
          <a:xfrm>
            <a:off x="61403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89809FB2-DD07-F843-BB7C-5775611D3C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27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g3012166399c_7_239"/>
          <p:cNvSpPr/>
          <p:nvPr/>
        </p:nvSpPr>
        <p:spPr>
          <a:xfrm>
            <a:off x="479424" y="115900"/>
            <a:ext cx="11077269"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Estigmatización entre los trabajadores de salud</a:t>
            </a:r>
          </a:p>
        </p:txBody>
      </p:sp>
      <p:sp>
        <p:nvSpPr>
          <p:cNvPr id="1339" name="Google Shape;1339;g3012166399c_7_239"/>
          <p:cNvSpPr/>
          <p:nvPr/>
        </p:nvSpPr>
        <p:spPr>
          <a:xfrm>
            <a:off x="1169043" y="1341438"/>
            <a:ext cx="4242745" cy="478801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realizó una encuesta a 18 430 trabajadores de salud en 54 países de Europa y Asia central.</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v="urn:schemas-microsoft-com:vml" xmlns:pvml="urn:schemas-microsoft-com:office:powerpoint" xmlns:p15="http://schemas.microsoft.com/office/powerpoint/2012/main" xmlns:p14="http://schemas.microsoft.com/office/powerpoint/2010/main" xmlns:o="urn:schemas-microsoft-com:office:office" xmlns:mv="urn:schemas-microsoft-com:mac:vml" xmlns:mc="http://schemas.openxmlformats.org/markup-compatibility/2006" xmlns:dgm="http://schemas.openxmlformats.org/drawingml/2006/diagram" xmlns:com="http://schemas.openxmlformats.org/drawingml/2006/compatibility" xmlns:c="http://schemas.openxmlformats.org/drawingml/2006/chart" xmlns:ahyp="http://schemas.microsoft.com/office/drawing/2018/hyperlinkcolor" xmlns:go="http://customooxmlschemas.google.com/" xmlns="" textRoundtripDataId="147"/>
                  </a:ext>
                </a:extLst>
              </a:rPr>
              <a:t>El 74% de los encuestados eran mujeres; incluían personal médico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44%), de enfermería (22%) y otros, que trabajaban en hospitales (58%), centros de atención primaria (17%) y otros entornos.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45% no recordaba haber tratado alguna vez a una persona con infección por</a:t>
            </a:r>
            <a:r>
              <a:rPr lang="es-ES_tradnl" sz="2000"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340" name="Google Shape;1340;g3012166399c_7_239"/>
          <p:cNvSpPr/>
          <p:nvPr/>
        </p:nvSpPr>
        <p:spPr>
          <a:xfrm>
            <a:off x="1169043" y="69094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Estigmatización entre los trabajadores de salud</a:t>
            </a:r>
          </a:p>
        </p:txBody>
      </p:sp>
      <p:pic>
        <p:nvPicPr>
          <p:cNvPr id="1341" name="Google Shape;1341;g3012166399c_7_239"/>
          <p:cNvPicPr preferRelativeResize="0"/>
          <p:nvPr/>
        </p:nvPicPr>
        <p:blipFill rotWithShape="1">
          <a:blip r:embed="rId4">
            <a:alphaModFix/>
          </a:blip>
          <a:srcRect t="4323" b="5990"/>
          <a:stretch/>
        </p:blipFill>
        <p:spPr>
          <a:xfrm>
            <a:off x="5602714" y="1341439"/>
            <a:ext cx="6589286" cy="4464050"/>
          </a:xfrm>
          <a:prstGeom prst="rect">
            <a:avLst/>
          </a:prstGeom>
          <a:noFill/>
          <a:ln>
            <a:noFill/>
          </a:ln>
        </p:spPr>
      </p:pic>
      <p:sp>
        <p:nvSpPr>
          <p:cNvPr id="1342" name="Google Shape;1342;g3012166399c_7_239"/>
          <p:cNvSpPr txBox="1"/>
          <p:nvPr/>
        </p:nvSpPr>
        <p:spPr>
          <a:xfrm>
            <a:off x="8376375" y="5967638"/>
            <a:ext cx="3407700" cy="161700"/>
          </a:xfrm>
          <a:prstGeom prst="rect">
            <a:avLst/>
          </a:prstGeom>
          <a:noFill/>
          <a:ln>
            <a:noFill/>
          </a:ln>
        </p:spPr>
        <p:txBody>
          <a:bodyPr spcFirstLastPara="1" wrap="square" lIns="0" tIns="0" rIns="0" bIns="0" rtlCol="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s-ES_tradnl" sz="1050" b="0" i="0" u="none" strike="noStrike" cap="none" dirty="0">
                <a:solidFill>
                  <a:srgbClr val="7F7F7F"/>
                </a:solidFill>
                <a:latin typeface="Calibri"/>
                <a:ea typeface="Calibri"/>
                <a:cs typeface="Calibri"/>
                <a:sym typeface="Calibri"/>
              </a:rPr>
              <a:t>orestligetka.ukr.net/</a:t>
            </a:r>
            <a:r>
              <a:rPr lang="es-ES_tradnl" sz="1050" b="0" i="0" u="none" strike="noStrike" cap="none" dirty="0" err="1">
                <a:solidFill>
                  <a:srgbClr val="7F7F7F"/>
                </a:solidFill>
                <a:latin typeface="Calibri"/>
                <a:ea typeface="Calibri"/>
                <a:cs typeface="Calibri"/>
                <a:sym typeface="Calibri"/>
              </a:rPr>
              <a:t>Depositphotos</a:t>
            </a:r>
            <a:endParaRPr lang="es-ES_tradnl" sz="1050" b="0" i="0" u="none" strike="noStrike" cap="none" dirty="0">
              <a:solidFill>
                <a:srgbClr val="7F7F7F"/>
              </a:solidFill>
              <a:latin typeface="Calibri"/>
              <a:ea typeface="Calibri"/>
              <a:cs typeface="Calibri"/>
              <a:sym typeface="Calibri"/>
            </a:endParaRPr>
          </a:p>
        </p:txBody>
      </p:sp>
      <p:sp>
        <p:nvSpPr>
          <p:cNvPr id="2" name="Google Shape;1338;g3012166399c_7_239">
            <a:extLst>
              <a:ext uri="{FF2B5EF4-FFF2-40B4-BE49-F238E27FC236}">
                <a16:creationId xmlns:a16="http://schemas.microsoft.com/office/drawing/2014/main" id="{004DE54E-5868-0936-C440-B5113223E05F}"/>
              </a:ext>
            </a:extLst>
          </p:cNvPr>
          <p:cNvSpPr/>
          <p:nvPr/>
        </p:nvSpPr>
        <p:spPr>
          <a:xfrm>
            <a:off x="5849357" y="635795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Noori</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OAD3206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A86983C-AB89-399C-436F-E5B241FDA5BF}"/>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4FA8845B-D0DC-131A-050F-3ED0FD809BD9}"/>
              </a:ext>
            </a:extLst>
          </p:cNvPr>
          <p:cNvSpPr txBox="1"/>
          <p:nvPr/>
        </p:nvSpPr>
        <p:spPr>
          <a:xfrm>
            <a:off x="63435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738085D6-2A22-252F-864C-FCC15393F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9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g3012166399c_7_256"/>
          <p:cNvSpPr/>
          <p:nvPr/>
        </p:nvSpPr>
        <p:spPr>
          <a:xfrm>
            <a:off x="479424" y="115900"/>
            <a:ext cx="11197573"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Estigmatización entre los trabajadores de salud</a:t>
            </a:r>
          </a:p>
        </p:txBody>
      </p:sp>
      <p:sp>
        <p:nvSpPr>
          <p:cNvPr id="1350" name="Google Shape;1350;g3012166399c_7_256"/>
          <p:cNvSpPr/>
          <p:nvPr/>
        </p:nvSpPr>
        <p:spPr>
          <a:xfrm>
            <a:off x="1169043" y="1341450"/>
            <a:ext cx="5369482"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Muchos tenían lagunas en los conocimientos sobre el concepto “indetectable equivale a intransmisible” (I = I) y la profilaxis anterior y posterior a la exposición (PrEP y PEP)</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lagunas en los conocimientos se asociaron a:</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mayores niveles de preocupación al prestar atención a las personas con infección por el VIH;</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mayor uso de medidas excesivas de control de infecciones.</a:t>
            </a:r>
          </a:p>
        </p:txBody>
      </p:sp>
      <p:sp>
        <p:nvSpPr>
          <p:cNvPr id="1351" name="Google Shape;1351;g3012166399c_7_256"/>
          <p:cNvSpPr/>
          <p:nvPr/>
        </p:nvSpPr>
        <p:spPr>
          <a:xfrm>
            <a:off x="6851650" y="1351875"/>
            <a:ext cx="4934400" cy="4453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352" name="Google Shape;1352;g3012166399c_7_256"/>
          <p:cNvSpPr/>
          <p:nvPr/>
        </p:nvSpPr>
        <p:spPr>
          <a:xfrm>
            <a:off x="6851650" y="1412875"/>
            <a:ext cx="4934400" cy="3669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Conocimientos correctos por región geográfica</a:t>
            </a:r>
            <a:endParaRPr lang="es-ES_tradnl" sz="1400" b="0" i="0" u="none" strike="noStrike" cap="none" dirty="0">
              <a:solidFill>
                <a:srgbClr val="000000"/>
              </a:solidFill>
              <a:latin typeface="Arial"/>
              <a:ea typeface="Arial"/>
              <a:cs typeface="Arial"/>
              <a:sym typeface="Arial"/>
            </a:endParaRPr>
          </a:p>
        </p:txBody>
      </p:sp>
      <p:pic>
        <p:nvPicPr>
          <p:cNvPr id="1353" name="Google Shape;1353;g3012166399c_7_256"/>
          <p:cNvPicPr preferRelativeResize="0"/>
          <p:nvPr/>
        </p:nvPicPr>
        <p:blipFill rotWithShape="1">
          <a:blip r:embed="rId4">
            <a:alphaModFix/>
          </a:blip>
          <a:srcRect r="5738"/>
          <a:stretch/>
        </p:blipFill>
        <p:spPr>
          <a:xfrm>
            <a:off x="6913300" y="1931200"/>
            <a:ext cx="4763698" cy="3143944"/>
          </a:xfrm>
          <a:prstGeom prst="rect">
            <a:avLst/>
          </a:prstGeom>
          <a:noFill/>
          <a:ln>
            <a:noFill/>
          </a:ln>
        </p:spPr>
      </p:pic>
      <p:pic>
        <p:nvPicPr>
          <p:cNvPr id="1354" name="Google Shape;1354;g3012166399c_7_256"/>
          <p:cNvPicPr preferRelativeResize="0"/>
          <p:nvPr/>
        </p:nvPicPr>
        <p:blipFill rotWithShape="1">
          <a:blip r:embed="rId4">
            <a:alphaModFix/>
          </a:blip>
          <a:srcRect l="43792" r="15172" b="87720"/>
          <a:stretch/>
        </p:blipFill>
        <p:spPr>
          <a:xfrm>
            <a:off x="8329338" y="5297325"/>
            <a:ext cx="1970775" cy="366899"/>
          </a:xfrm>
          <a:prstGeom prst="rect">
            <a:avLst/>
          </a:prstGeom>
          <a:noFill/>
          <a:ln>
            <a:noFill/>
          </a:ln>
        </p:spPr>
      </p:pic>
      <p:sp>
        <p:nvSpPr>
          <p:cNvPr id="1355" name="Google Shape;1355;g3012166399c_7_256"/>
          <p:cNvSpPr/>
          <p:nvPr/>
        </p:nvSpPr>
        <p:spPr>
          <a:xfrm>
            <a:off x="9102250" y="1887250"/>
            <a:ext cx="2329800" cy="526200"/>
          </a:xfrm>
          <a:prstGeom prst="rect">
            <a:avLst/>
          </a:prstGeom>
          <a:solidFill>
            <a:schemeClr val="lt1"/>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2" name="Google Shape;1338;g3012166399c_7_239">
            <a:extLst>
              <a:ext uri="{FF2B5EF4-FFF2-40B4-BE49-F238E27FC236}">
                <a16:creationId xmlns:a16="http://schemas.microsoft.com/office/drawing/2014/main" id="{8D11B366-6B05-4E4E-7961-E758646B09AB}"/>
              </a:ext>
            </a:extLst>
          </p:cNvPr>
          <p:cNvSpPr/>
          <p:nvPr/>
        </p:nvSpPr>
        <p:spPr>
          <a:xfrm>
            <a:off x="5849357" y="637827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Noori</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OAD3206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8F984548-3376-768B-84B4-5366E2C18474}"/>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93E80C9E-24CD-0B31-707D-72CA00C0D9C2}"/>
              </a:ext>
            </a:extLst>
          </p:cNvPr>
          <p:cNvSpPr txBox="1"/>
          <p:nvPr/>
        </p:nvSpPr>
        <p:spPr>
          <a:xfrm>
            <a:off x="63333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0EA51EAB-73CC-789C-486F-1E7D02310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57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3012166399c_7_269"/>
          <p:cNvSpPr/>
          <p:nvPr/>
        </p:nvSpPr>
        <p:spPr>
          <a:xfrm>
            <a:off x="479424" y="115900"/>
            <a:ext cx="11162169"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Estigmatización entre los trabajadores de salud</a:t>
            </a:r>
          </a:p>
        </p:txBody>
      </p:sp>
      <p:sp>
        <p:nvSpPr>
          <p:cNvPr id="1364" name="Google Shape;1364;g3012166399c_7_269"/>
          <p:cNvSpPr/>
          <p:nvPr/>
        </p:nvSpPr>
        <p:spPr>
          <a:xfrm>
            <a:off x="1169043" y="1341450"/>
            <a:ext cx="5503282"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 57% le preocuparía extraerle sangre a una persona con infección por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 53% le preocuparía curar una herida de una persona con infección por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8% evitaba el contacto físico con personas con infección por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26% usaba guantes dobles al atender a personas con infección por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12% preferiría no atender a personas que consumen drogas inyectables.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6% preferiría no atender a hombres que tienen relaciones sexuales con hombres, trabajadoras o trabajadores sexuales y personas trans.</a:t>
            </a:r>
          </a:p>
        </p:txBody>
      </p:sp>
      <p:sp>
        <p:nvSpPr>
          <p:cNvPr id="1365" name="Google Shape;1365;g3012166399c_7_269"/>
          <p:cNvSpPr/>
          <p:nvPr/>
        </p:nvSpPr>
        <p:spPr>
          <a:xfrm>
            <a:off x="6851650" y="1351875"/>
            <a:ext cx="4934400" cy="4453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1366" name="Google Shape;1366;g3012166399c_7_269"/>
          <p:cNvPicPr preferRelativeResize="0"/>
          <p:nvPr/>
        </p:nvPicPr>
        <p:blipFill rotWithShape="1">
          <a:blip r:embed="rId4">
            <a:alphaModFix/>
          </a:blip>
          <a:srcRect l="-852" t="-3128" r="57567" b="12957"/>
          <a:stretch/>
        </p:blipFill>
        <p:spPr>
          <a:xfrm>
            <a:off x="6934100" y="1833750"/>
            <a:ext cx="2243300" cy="2032850"/>
          </a:xfrm>
          <a:prstGeom prst="rect">
            <a:avLst/>
          </a:prstGeom>
          <a:noFill/>
          <a:ln>
            <a:noFill/>
          </a:ln>
        </p:spPr>
      </p:pic>
      <p:sp>
        <p:nvSpPr>
          <p:cNvPr id="1367" name="Google Shape;1367;g3012166399c_7_269"/>
          <p:cNvSpPr/>
          <p:nvPr/>
        </p:nvSpPr>
        <p:spPr>
          <a:xfrm>
            <a:off x="6807869" y="1433380"/>
            <a:ext cx="4934400" cy="3669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Nivel de preocupación al atender a personas con infección </a:t>
            </a:r>
            <a:br>
              <a:rPr lang="es-ES_tradnl" sz="1400" b="0" i="0" u="none" strike="noStrike" cap="none" dirty="0">
                <a:solidFill>
                  <a:srgbClr val="7F7F7F"/>
                </a:solidFill>
                <a:latin typeface="Calibri"/>
                <a:ea typeface="Calibri"/>
                <a:cs typeface="Calibri"/>
                <a:sym typeface="Calibri"/>
              </a:rPr>
            </a:br>
            <a:r>
              <a:rPr lang="es-ES_tradnl" sz="1400" b="0" i="0" u="none" strike="noStrike" cap="none" dirty="0">
                <a:solidFill>
                  <a:srgbClr val="7F7F7F"/>
                </a:solidFill>
                <a:latin typeface="Calibri"/>
                <a:ea typeface="Calibri"/>
                <a:cs typeface="Calibri"/>
                <a:sym typeface="Calibri"/>
              </a:rPr>
              <a:t>por el VIH</a:t>
            </a:r>
            <a:endParaRPr lang="es-ES_tradnl" sz="1400" b="0" i="0" u="none" strike="noStrike" cap="none" dirty="0">
              <a:solidFill>
                <a:srgbClr val="000000"/>
              </a:solidFill>
              <a:latin typeface="Arial"/>
              <a:ea typeface="Arial"/>
              <a:cs typeface="Arial"/>
              <a:sym typeface="Arial"/>
            </a:endParaRPr>
          </a:p>
        </p:txBody>
      </p:sp>
      <p:pic>
        <p:nvPicPr>
          <p:cNvPr id="1368" name="Google Shape;1368;g3012166399c_7_269"/>
          <p:cNvPicPr preferRelativeResize="0"/>
          <p:nvPr/>
        </p:nvPicPr>
        <p:blipFill rotWithShape="1">
          <a:blip r:embed="rId4">
            <a:alphaModFix/>
          </a:blip>
          <a:srcRect l="20419" t="91935" r="7270" b="-1847"/>
          <a:stretch/>
        </p:blipFill>
        <p:spPr>
          <a:xfrm>
            <a:off x="6934094" y="5436945"/>
            <a:ext cx="4769508" cy="284481"/>
          </a:xfrm>
          <a:prstGeom prst="rect">
            <a:avLst/>
          </a:prstGeom>
          <a:noFill/>
          <a:ln>
            <a:noFill/>
          </a:ln>
        </p:spPr>
      </p:pic>
      <p:pic>
        <p:nvPicPr>
          <p:cNvPr id="1369" name="Google Shape;1369;g3012166399c_7_269"/>
          <p:cNvPicPr preferRelativeResize="0"/>
          <p:nvPr/>
        </p:nvPicPr>
        <p:blipFill rotWithShape="1">
          <a:blip r:embed="rId4">
            <a:alphaModFix/>
          </a:blip>
          <a:srcRect l="47062" t="-3128" r="7273" b="12957"/>
          <a:stretch/>
        </p:blipFill>
        <p:spPr>
          <a:xfrm>
            <a:off x="9275069" y="3187175"/>
            <a:ext cx="2366525" cy="2032850"/>
          </a:xfrm>
          <a:prstGeom prst="rect">
            <a:avLst/>
          </a:prstGeom>
          <a:noFill/>
          <a:ln>
            <a:noFill/>
          </a:ln>
        </p:spPr>
      </p:pic>
      <p:sp>
        <p:nvSpPr>
          <p:cNvPr id="2" name="Google Shape;1338;g3012166399c_7_239">
            <a:extLst>
              <a:ext uri="{FF2B5EF4-FFF2-40B4-BE49-F238E27FC236}">
                <a16:creationId xmlns:a16="http://schemas.microsoft.com/office/drawing/2014/main" id="{8D88C128-B5C8-68BC-9DAB-7667CE307AD9}"/>
              </a:ext>
            </a:extLst>
          </p:cNvPr>
          <p:cNvSpPr/>
          <p:nvPr/>
        </p:nvSpPr>
        <p:spPr>
          <a:xfrm>
            <a:off x="5849357" y="637827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Noori</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OAD3206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BC28CD31-95F5-E1AF-7D75-6632EDFAD371}"/>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B9108440-4B2A-1043-8A50-2E338838AC7F}"/>
              </a:ext>
            </a:extLst>
          </p:cNvPr>
          <p:cNvSpPr txBox="1"/>
          <p:nvPr/>
        </p:nvSpPr>
        <p:spPr>
          <a:xfrm>
            <a:off x="63841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184D7E56-0E3D-4F31-917D-0A5F5AF00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65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g3012166399c_7_283"/>
          <p:cNvSpPr/>
          <p:nvPr/>
        </p:nvSpPr>
        <p:spPr>
          <a:xfrm>
            <a:off x="479424" y="115900"/>
            <a:ext cx="11060303"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Estigmatización y participación en la atención</a:t>
            </a:r>
          </a:p>
        </p:txBody>
      </p:sp>
      <p:sp>
        <p:nvSpPr>
          <p:cNvPr id="1379" name="Google Shape;1379;g3012166399c_7_283"/>
          <p:cNvSpPr/>
          <p:nvPr/>
        </p:nvSpPr>
        <p:spPr>
          <a:xfrm>
            <a:off x="1180618" y="1341450"/>
            <a:ext cx="5393007"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análisis de 76 encuestas representativas a nivel nacional de 33 países africanos se evaluaron las relaciones entre la estigmatización, la discriminación y los resultados en materia de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encuestó a 842 169 personas, entre ellas más de 16 000 con infección por </a:t>
            </a:r>
            <a:b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preguntó a todos los encuestados acerca de las actitudes discriminatorias, la estigmatización percibida y la vergüenza por la asociación.</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preguntó a las personas con VIH acerca de la estigmatización prevista y experimentada en la atención de salud.</a:t>
            </a:r>
          </a:p>
        </p:txBody>
      </p:sp>
      <p:sp>
        <p:nvSpPr>
          <p:cNvPr id="1380" name="Google Shape;1380;g3012166399c_7_283"/>
          <p:cNvSpPr/>
          <p:nvPr/>
        </p:nvSpPr>
        <p:spPr>
          <a:xfrm>
            <a:off x="6851650" y="1351875"/>
            <a:ext cx="4934400" cy="4453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381" name="Google Shape;1381;g3012166399c_7_283"/>
          <p:cNvSpPr/>
          <p:nvPr/>
        </p:nvSpPr>
        <p:spPr>
          <a:xfrm>
            <a:off x="1180618" y="69937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Estigmatización y participación en la atención</a:t>
            </a:r>
          </a:p>
        </p:txBody>
      </p:sp>
      <p:sp>
        <p:nvSpPr>
          <p:cNvPr id="1382" name="Google Shape;1382;g3012166399c_7_283"/>
          <p:cNvSpPr/>
          <p:nvPr/>
        </p:nvSpPr>
        <p:spPr>
          <a:xfrm>
            <a:off x="6851650" y="1412875"/>
            <a:ext cx="4934400" cy="3669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Prevalencia de la estigmatización</a:t>
            </a:r>
            <a:endParaRPr lang="es-ES_tradnl" sz="1400" b="0" i="0" u="none" strike="noStrike" cap="none" dirty="0">
              <a:solidFill>
                <a:srgbClr val="000000"/>
              </a:solidFill>
              <a:latin typeface="Arial"/>
              <a:ea typeface="Arial"/>
              <a:cs typeface="Arial"/>
              <a:sym typeface="Arial"/>
            </a:endParaRPr>
          </a:p>
        </p:txBody>
      </p:sp>
      <p:pic>
        <p:nvPicPr>
          <p:cNvPr id="1383" name="Google Shape;1383;g3012166399c_7_283"/>
          <p:cNvPicPr preferRelativeResize="0"/>
          <p:nvPr/>
        </p:nvPicPr>
        <p:blipFill rotWithShape="1">
          <a:blip r:embed="rId4">
            <a:alphaModFix/>
          </a:blip>
          <a:srcRect l="2152" b="51676"/>
          <a:stretch/>
        </p:blipFill>
        <p:spPr>
          <a:xfrm>
            <a:off x="7027863" y="1933826"/>
            <a:ext cx="4684924" cy="1448675"/>
          </a:xfrm>
          <a:prstGeom prst="rect">
            <a:avLst/>
          </a:prstGeom>
          <a:solidFill>
            <a:schemeClr val="lt1"/>
          </a:solidFill>
          <a:ln>
            <a:noFill/>
          </a:ln>
        </p:spPr>
      </p:pic>
      <p:pic>
        <p:nvPicPr>
          <p:cNvPr id="1384" name="Google Shape;1384;g3012166399c_7_283"/>
          <p:cNvPicPr preferRelativeResize="0"/>
          <p:nvPr/>
        </p:nvPicPr>
        <p:blipFill rotWithShape="1">
          <a:blip r:embed="rId4">
            <a:alphaModFix/>
          </a:blip>
          <a:srcRect t="48328" b="-1379"/>
          <a:stretch/>
        </p:blipFill>
        <p:spPr>
          <a:xfrm>
            <a:off x="6924913" y="3854751"/>
            <a:ext cx="4787875" cy="1590374"/>
          </a:xfrm>
          <a:prstGeom prst="rect">
            <a:avLst/>
          </a:prstGeom>
          <a:solidFill>
            <a:schemeClr val="lt1"/>
          </a:solidFill>
          <a:ln>
            <a:noFill/>
          </a:ln>
        </p:spPr>
      </p:pic>
      <p:sp>
        <p:nvSpPr>
          <p:cNvPr id="1385" name="Google Shape;1385;g3012166399c_7_283"/>
          <p:cNvSpPr/>
          <p:nvPr/>
        </p:nvSpPr>
        <p:spPr>
          <a:xfrm>
            <a:off x="11292840" y="5193792"/>
            <a:ext cx="246888" cy="173736"/>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chemeClr val="lt1"/>
              </a:solidFill>
              <a:latin typeface="Arial"/>
              <a:ea typeface="Arial"/>
              <a:cs typeface="Arial"/>
              <a:sym typeface="Arial"/>
            </a:endParaRPr>
          </a:p>
        </p:txBody>
      </p:sp>
      <p:sp>
        <p:nvSpPr>
          <p:cNvPr id="2" name="Google Shape;1378;g3012166399c_7_283">
            <a:extLst>
              <a:ext uri="{FF2B5EF4-FFF2-40B4-BE49-F238E27FC236}">
                <a16:creationId xmlns:a16="http://schemas.microsoft.com/office/drawing/2014/main" id="{C790E1F0-455A-AA0F-B64F-5AFC93DB0FD9}"/>
              </a:ext>
            </a:extLst>
          </p:cNvPr>
          <p:cNvSpPr/>
          <p:nvPr/>
        </p:nvSpPr>
        <p:spPr>
          <a:xfrm>
            <a:off x="57429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Kuchukhidze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OAF1106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75154A8-E485-281B-F027-323D2575D82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C2BA0D23-9A47-82F7-E9AA-BE8C50CAB57F}"/>
              </a:ext>
            </a:extLst>
          </p:cNvPr>
          <p:cNvSpPr txBox="1"/>
          <p:nvPr/>
        </p:nvSpPr>
        <p:spPr>
          <a:xfrm>
            <a:off x="57948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DF2E64B0-E362-202D-4800-FA492D641E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72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g3012166399c_7_299"/>
          <p:cNvSpPr/>
          <p:nvPr/>
        </p:nvSpPr>
        <p:spPr>
          <a:xfrm>
            <a:off x="479425" y="115900"/>
            <a:ext cx="1103320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Estigmatización y participación en la atención</a:t>
            </a:r>
          </a:p>
        </p:txBody>
      </p:sp>
      <p:sp>
        <p:nvSpPr>
          <p:cNvPr id="1393" name="Google Shape;1393;g3012166399c_7_299"/>
          <p:cNvSpPr/>
          <p:nvPr/>
        </p:nvSpPr>
        <p:spPr>
          <a:xfrm>
            <a:off x="1169043" y="1341450"/>
            <a:ext cx="4242682" cy="4788000"/>
          </a:xfrm>
          <a:prstGeom prst="rect">
            <a:avLst/>
          </a:prstGeom>
          <a:noFill/>
          <a:ln>
            <a:noFill/>
          </a:ln>
        </p:spPr>
        <p:txBody>
          <a:bodyPr spcFirstLastPara="1" wrap="square" lIns="0" tIns="0" rIns="0" bIns="0" rtlCol="0" anchor="t" anchorCtr="0">
            <a:noAutofit/>
          </a:bodyPr>
          <a:lstStyle/>
          <a:p>
            <a:pPr marL="228600" marR="0" lvl="1" indent="-219075" algn="l" rtl="0">
              <a:lnSpc>
                <a:spcPct val="100000"/>
              </a:lnSpc>
              <a:spcBef>
                <a:spcPts val="25"/>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estigmatización se asoció a una menor participación en cada etapa de la realización de pruebas, el uso del TAR y la supresión de la carga viral.</a:t>
            </a:r>
          </a:p>
          <a:p>
            <a:pPr marL="228600" marR="0" lvl="1" indent="-219075" algn="l" rtl="0">
              <a:lnSpc>
                <a:spcPct val="100000"/>
              </a:lnSpc>
              <a:spcBef>
                <a:spcPts val="25"/>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personas con infección por el VIH que sentían la necesidad de ocultar su estado serológico al personal de salud tuvieron menos probabilidades de recibir TAR (6%) y de lograr la supresión </a:t>
            </a:r>
            <a:b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viral (6%).</a:t>
            </a:r>
          </a:p>
          <a:p>
            <a:pPr marL="228600" marR="0" lvl="1" indent="-219075" algn="l" rtl="0">
              <a:lnSpc>
                <a:spcPct val="100000"/>
              </a:lnSpc>
              <a:spcBef>
                <a:spcPts val="25"/>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personas a quienes se negó la atención debido a su estado serológico con respecto al VIH tuvieron un menor uso del TAR (10%) y menos supresión viral (12%).</a:t>
            </a:r>
          </a:p>
        </p:txBody>
      </p:sp>
      <p:sp>
        <p:nvSpPr>
          <p:cNvPr id="1394" name="Google Shape;1394;g3012166399c_7_299"/>
          <p:cNvSpPr/>
          <p:nvPr/>
        </p:nvSpPr>
        <p:spPr>
          <a:xfrm>
            <a:off x="5591175" y="1332750"/>
            <a:ext cx="6195000" cy="4472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395" name="Google Shape;1395;g3012166399c_7_299"/>
          <p:cNvSpPr/>
          <p:nvPr/>
        </p:nvSpPr>
        <p:spPr>
          <a:xfrm>
            <a:off x="5591175" y="1412875"/>
            <a:ext cx="6195000"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Probabilidad de uso del TAR y prevalencia de la estigmatización</a:t>
            </a:r>
            <a:endParaRPr lang="es-ES_tradnl" sz="1400" b="0" i="0" u="none" strike="noStrike" cap="none" dirty="0">
              <a:solidFill>
                <a:srgbClr val="000000"/>
              </a:solidFill>
              <a:latin typeface="Arial"/>
              <a:ea typeface="Arial"/>
              <a:cs typeface="Arial"/>
              <a:sym typeface="Arial"/>
            </a:endParaRPr>
          </a:p>
        </p:txBody>
      </p:sp>
      <p:pic>
        <p:nvPicPr>
          <p:cNvPr id="1396" name="Google Shape;1396;g3012166399c_7_299"/>
          <p:cNvPicPr preferRelativeResize="0"/>
          <p:nvPr/>
        </p:nvPicPr>
        <p:blipFill rotWithShape="1">
          <a:blip r:embed="rId4">
            <a:alphaModFix/>
          </a:blip>
          <a:srcRect/>
          <a:stretch/>
        </p:blipFill>
        <p:spPr>
          <a:xfrm>
            <a:off x="5680675" y="1761731"/>
            <a:ext cx="6015751" cy="1403869"/>
          </a:xfrm>
          <a:prstGeom prst="rect">
            <a:avLst/>
          </a:prstGeom>
          <a:noFill/>
          <a:ln>
            <a:noFill/>
          </a:ln>
        </p:spPr>
      </p:pic>
      <p:pic>
        <p:nvPicPr>
          <p:cNvPr id="1397" name="Google Shape;1397;g3012166399c_7_299"/>
          <p:cNvPicPr preferRelativeResize="0"/>
          <p:nvPr/>
        </p:nvPicPr>
        <p:blipFill rotWithShape="1">
          <a:blip r:embed="rId5">
            <a:alphaModFix/>
          </a:blip>
          <a:srcRect/>
          <a:stretch/>
        </p:blipFill>
        <p:spPr>
          <a:xfrm>
            <a:off x="5680800" y="3977051"/>
            <a:ext cx="6015751" cy="1493174"/>
          </a:xfrm>
          <a:prstGeom prst="rect">
            <a:avLst/>
          </a:prstGeom>
          <a:noFill/>
          <a:ln>
            <a:noFill/>
          </a:ln>
        </p:spPr>
      </p:pic>
      <p:sp>
        <p:nvSpPr>
          <p:cNvPr id="1398" name="Google Shape;1398;g3012166399c_7_299"/>
          <p:cNvSpPr txBox="1"/>
          <p:nvPr/>
        </p:nvSpPr>
        <p:spPr>
          <a:xfrm>
            <a:off x="5668813" y="3536953"/>
            <a:ext cx="6115200" cy="400200"/>
          </a:xfrm>
          <a:prstGeom prst="rect">
            <a:avLst/>
          </a:prstGeom>
          <a:noFill/>
          <a:ln>
            <a:noFill/>
          </a:ln>
        </p:spPr>
        <p:txBody>
          <a:bodyPr spcFirstLastPara="1" wrap="square" lIns="91425" tIns="91425" rIns="91425" bIns="91425" rtlCol="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s-ES_tradnl" sz="1400" b="0" i="0" u="none" strike="noStrike" cap="none" dirty="0">
                <a:solidFill>
                  <a:srgbClr val="7F7F7F"/>
                </a:solidFill>
                <a:latin typeface="Calibri"/>
                <a:ea typeface="Calibri"/>
                <a:cs typeface="Calibri"/>
                <a:sym typeface="Calibri"/>
              </a:rPr>
              <a:t>Probabilidad de supresión viral y prevalencia de la estigmatización</a:t>
            </a:r>
            <a:endParaRPr lang="es-ES_tradnl" sz="1400" b="0" i="0" u="none" strike="noStrike" cap="none" dirty="0">
              <a:solidFill>
                <a:schemeClr val="dk1"/>
              </a:solidFill>
              <a:latin typeface="Arial"/>
              <a:ea typeface="Arial"/>
              <a:cs typeface="Arial"/>
              <a:sym typeface="Arial"/>
            </a:endParaRPr>
          </a:p>
        </p:txBody>
      </p:sp>
      <p:sp>
        <p:nvSpPr>
          <p:cNvPr id="2" name="Google Shape;1378;g3012166399c_7_283">
            <a:extLst>
              <a:ext uri="{FF2B5EF4-FFF2-40B4-BE49-F238E27FC236}">
                <a16:creationId xmlns:a16="http://schemas.microsoft.com/office/drawing/2014/main" id="{E2A9850E-C3E0-39F5-2154-652B82FC7708}"/>
              </a:ext>
            </a:extLst>
          </p:cNvPr>
          <p:cNvSpPr/>
          <p:nvPr/>
        </p:nvSpPr>
        <p:spPr>
          <a:xfrm>
            <a:off x="57429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Kuchukhidze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 OAF1106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6">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9C2F3391-C41E-5D14-62CC-8B897057885B}"/>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8BDEB160-A51D-0746-47FF-561C2FCFB9ED}"/>
              </a:ext>
            </a:extLst>
          </p:cNvPr>
          <p:cNvSpPr txBox="1"/>
          <p:nvPr/>
        </p:nvSpPr>
        <p:spPr>
          <a:xfrm>
            <a:off x="57847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F0A1F4FD-6EF2-46D1-2112-A3B66C14E8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71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g3012166399c_7_312"/>
          <p:cNvSpPr/>
          <p:nvPr/>
        </p:nvSpPr>
        <p:spPr>
          <a:xfrm>
            <a:off x="479425" y="115900"/>
            <a:ext cx="96396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Personal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parajurídico</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en Tailandia</a:t>
            </a:r>
          </a:p>
        </p:txBody>
      </p:sp>
      <p:sp>
        <p:nvSpPr>
          <p:cNvPr id="1408" name="Google Shape;1408;g3012166399c_7_312"/>
          <p:cNvSpPr/>
          <p:nvPr/>
        </p:nvSpPr>
        <p:spPr>
          <a:xfrm>
            <a:off x="1180618" y="1341450"/>
            <a:ext cx="5059845"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Muchas personas de Tailandia carecen de conocimientos jurídicos y sobre derechos humanos, por lo que desconocen sus derechos, no cuestionan las experiencias discriminatorias y no solicitan servicios jurídicos.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organización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Foundation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for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Action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on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Inclusion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Rights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capacitó a 64 asistentes jurídicos comunitarios (personal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parajurídico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para promover y proteger los derechos humanos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8"/>
                  </a:ext>
                </a:extLst>
              </a:rPr>
              <a:t>de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las personas con vulnerabilidades transversales.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914400" marR="0" lvl="0" indent="0"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409" name="Google Shape;1409;g3012166399c_7_312"/>
          <p:cNvSpPr/>
          <p:nvPr/>
        </p:nvSpPr>
        <p:spPr>
          <a:xfrm>
            <a:off x="1180618" y="678004"/>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Personal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parajurídico</a:t>
            </a: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en Tailandia</a:t>
            </a:r>
          </a:p>
        </p:txBody>
      </p:sp>
      <p:sp>
        <p:nvSpPr>
          <p:cNvPr id="1410" name="Google Shape;1410;g3012166399c_7_312"/>
          <p:cNvSpPr/>
          <p:nvPr/>
        </p:nvSpPr>
        <p:spPr>
          <a:xfrm>
            <a:off x="6672263" y="1031088"/>
            <a:ext cx="5111687" cy="4788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asistentes jurídicos tienen cierta capacitación jurídica, pero no están plenamente calificados como abogados.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organizaciones de la sociedad civil identificaron a personas con capacidad para convertirse en asistentes jurídicos: que gozaran de la confianza de las comunidades y estuvieran deseosas de empoderar a sus pares en materia de derechos humanos.</a:t>
            </a:r>
          </a:p>
        </p:txBody>
      </p:sp>
      <p:sp>
        <p:nvSpPr>
          <p:cNvPr id="2" name="Google Shape;1407;g3012166399c_7_312">
            <a:extLst>
              <a:ext uri="{FF2B5EF4-FFF2-40B4-BE49-F238E27FC236}">
                <a16:creationId xmlns:a16="http://schemas.microsoft.com/office/drawing/2014/main" id="{6B769D00-EFF2-E015-DA81-04882C4400CD}"/>
              </a:ext>
            </a:extLst>
          </p:cNvPr>
          <p:cNvSpPr/>
          <p:nvPr/>
        </p:nvSpPr>
        <p:spPr>
          <a:xfrm>
            <a:off x="561657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Siriphan</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OAF3104</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6ECC5928-5D8C-3151-0579-7BD1DCF8BCB3}"/>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905A7741-36A8-B52F-BBD8-230816796F02}"/>
              </a:ext>
            </a:extLst>
          </p:cNvPr>
          <p:cNvSpPr txBox="1"/>
          <p:nvPr/>
        </p:nvSpPr>
        <p:spPr>
          <a:xfrm>
            <a:off x="59574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ED258AE0-6916-AA14-86DE-AE5454178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98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g3012166399c_7_328"/>
          <p:cNvSpPr/>
          <p:nvPr/>
        </p:nvSpPr>
        <p:spPr>
          <a:xfrm>
            <a:off x="479425" y="115900"/>
            <a:ext cx="96396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Criminalización, discriminación y estigmatización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Personal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parajurídico</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en Tailandia</a:t>
            </a:r>
          </a:p>
        </p:txBody>
      </p:sp>
      <p:sp>
        <p:nvSpPr>
          <p:cNvPr id="1418" name="Google Shape;1418;g3012166399c_7_328"/>
          <p:cNvSpPr/>
          <p:nvPr/>
        </p:nvSpPr>
        <p:spPr>
          <a:xfrm>
            <a:off x="1157468" y="1067130"/>
            <a:ext cx="5082995"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capacitación incluía: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concepto del respeto a la dignidad y la diversidad humanas;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conocimientos básicos sobre los derechos humanos y el sistema de justicia tailandés;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competencias para la búsqueda de información y el análisis de casos.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asistentes jurídicos empoderaron a las comunidades con conocimientos básicos sobre los derechos y se encargaron de atender casos individuales.</a:t>
            </a:r>
          </a:p>
        </p:txBody>
      </p:sp>
      <p:sp>
        <p:nvSpPr>
          <p:cNvPr id="1419" name="Google Shape;1419;g3012166399c_7_328"/>
          <p:cNvSpPr/>
          <p:nvPr/>
        </p:nvSpPr>
        <p:spPr>
          <a:xfrm>
            <a:off x="6672263" y="1067129"/>
            <a:ext cx="5076887" cy="5087625"/>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9"/>
                  </a:ext>
                </a:extLst>
              </a:rPr>
              <a:t>Las violaciones de los derechos humanos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y los incidentes discriminatorios se documentaron por medio del sistema de respuesta a las crisis de Tailandia.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192 incidentes relacionados con la infección por el VIH, incluidas las pruebas obligatorias de detección del VIH en el trabajo, la divulgación involuntaria del estado serológico con respecto al VIH y la denegación de servicios.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datos se utilizaron para promover una ley contra la discriminación en Tailandia.</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plan de capacitación se ha ampliado y adaptado para que los asistentes jurídicos atiendan a personas migrantes o que consumen drogas.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407;g3012166399c_7_312">
            <a:extLst>
              <a:ext uri="{FF2B5EF4-FFF2-40B4-BE49-F238E27FC236}">
                <a16:creationId xmlns:a16="http://schemas.microsoft.com/office/drawing/2014/main" id="{19B78BFE-0990-DBC3-0FF2-828187E64C2B}"/>
              </a:ext>
            </a:extLst>
          </p:cNvPr>
          <p:cNvSpPr/>
          <p:nvPr/>
        </p:nvSpPr>
        <p:spPr>
          <a:xfrm>
            <a:off x="561657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Siriphan</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OAF3104</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4D4715DA-DA60-55A3-2A5C-1B62B110D84C}"/>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E41D5644-BB41-2BDF-B2DB-DD2CEBD1755A}"/>
              </a:ext>
            </a:extLst>
          </p:cNvPr>
          <p:cNvSpPr txBox="1"/>
          <p:nvPr/>
        </p:nvSpPr>
        <p:spPr>
          <a:xfrm>
            <a:off x="59371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7AD811D0-F5C7-0FF7-AFCE-117D8BCA7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95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98"/>
          <p:cNvSpPr/>
          <p:nvPr/>
        </p:nvSpPr>
        <p:spPr>
          <a:xfrm>
            <a:off x="-161365" y="-2"/>
            <a:ext cx="12720900" cy="6231825"/>
          </a:xfrm>
          <a:prstGeom prst="rect">
            <a:avLst/>
          </a:prstGeom>
          <a:solidFill>
            <a:srgbClr val="E0001B"/>
          </a:solidFill>
          <a:ln w="12700" cap="flat" cmpd="sng">
            <a:solidFill>
              <a:srgbClr val="D9222A"/>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_tradnl" sz="1800" b="0" i="0" u="none" strike="noStrike" cap="none" dirty="0">
                <a:solidFill>
                  <a:srgbClr val="E0001B"/>
                </a:solidFill>
                <a:latin typeface="Calibri"/>
                <a:ea typeface="Calibri"/>
                <a:cs typeface="Calibri"/>
                <a:sym typeface="Calibri"/>
              </a:rPr>
              <a:t>  </a:t>
            </a:r>
            <a:endParaRPr lang="es-ES_tradnl" sz="1400" b="0" i="0" u="none" strike="noStrike" cap="none" dirty="0">
              <a:solidFill>
                <a:srgbClr val="000000"/>
              </a:solidFill>
              <a:sym typeface="Arial"/>
            </a:endParaRPr>
          </a:p>
        </p:txBody>
      </p:sp>
      <p:sp>
        <p:nvSpPr>
          <p:cNvPr id="1428" name="Google Shape;1428;p98"/>
          <p:cNvSpPr txBox="1"/>
          <p:nvPr/>
        </p:nvSpPr>
        <p:spPr>
          <a:xfrm>
            <a:off x="1694070" y="470922"/>
            <a:ext cx="6908100" cy="3549600"/>
          </a:xfrm>
          <a:prstGeom prst="rect">
            <a:avLst/>
          </a:prstGeom>
          <a:noFill/>
          <a:ln>
            <a:noFill/>
          </a:ln>
        </p:spPr>
        <p:txBody>
          <a:bodyPr spcFirstLastPara="1" wrap="square" lIns="0" tIns="0" rIns="0" bIns="0" rtlCol="0" anchor="t" anchorCtr="0">
            <a:noAutofit/>
          </a:bodyPr>
          <a:lstStyle/>
          <a:p>
            <a:pPr marL="0" marR="0" lvl="0" indent="0" algn="l" rtl="0">
              <a:lnSpc>
                <a:spcPct val="90000"/>
              </a:lnSpc>
              <a:spcBef>
                <a:spcPts val="0"/>
              </a:spcBef>
              <a:spcAft>
                <a:spcPts val="0"/>
              </a:spcAft>
              <a:buClr>
                <a:schemeClr val="lt1"/>
              </a:buClr>
              <a:buSzPts val="9200"/>
              <a:buFont typeface="Calibri"/>
              <a:buNone/>
            </a:pPr>
            <a:r>
              <a:rPr lang="es-ES_tradnl" sz="9200" b="0" i="0" u="none" strike="noStrike" cap="none" dirty="0">
                <a:solidFill>
                  <a:schemeClr val="lt1"/>
                </a:solidFill>
                <a:latin typeface="Verdana" panose="020B0604030504040204" pitchFamily="34" charset="0"/>
                <a:ea typeface="Verdana" panose="020B0604030504040204" pitchFamily="34" charset="0"/>
                <a:cs typeface="Calibri"/>
                <a:sym typeface="Calibri"/>
              </a:rPr>
              <a:t>Gracias</a:t>
            </a:r>
          </a:p>
        </p:txBody>
      </p:sp>
      <p:sp>
        <p:nvSpPr>
          <p:cNvPr id="1429" name="Google Shape;1429;p98"/>
          <p:cNvSpPr txBox="1"/>
          <p:nvPr/>
        </p:nvSpPr>
        <p:spPr>
          <a:xfrm>
            <a:off x="5953539" y="4522304"/>
            <a:ext cx="184800" cy="369300"/>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dk1"/>
              </a:solidFill>
              <a:latin typeface="Calibri"/>
              <a:ea typeface="Calibri"/>
              <a:cs typeface="Calibri"/>
              <a:sym typeface="Calibri"/>
            </a:endParaRPr>
          </a:p>
        </p:txBody>
      </p:sp>
      <p:sp>
        <p:nvSpPr>
          <p:cNvPr id="1430" name="Google Shape;1430;p98"/>
          <p:cNvSpPr txBox="1"/>
          <p:nvPr/>
        </p:nvSpPr>
        <p:spPr>
          <a:xfrm>
            <a:off x="1784988" y="1994470"/>
            <a:ext cx="7613198" cy="2450470"/>
          </a:xfrm>
          <a:prstGeom prst="rect">
            <a:avLst/>
          </a:prstGeom>
          <a:noFill/>
          <a:ln>
            <a:noFill/>
          </a:ln>
        </p:spPr>
        <p:txBody>
          <a:bodyPr spcFirstLastPara="1" wrap="square" lIns="0" tIns="0" rIns="0" bIns="0" rtlCol="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s-ES_tradnl"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Elaborado por </a:t>
            </a:r>
            <a:r>
              <a:rPr lang="es-ES_tradnl" sz="2400" b="1" i="0" u="none" strike="noStrike" cap="none" dirty="0">
                <a:solidFill>
                  <a:schemeClr val="lt1"/>
                </a:solidFill>
                <a:latin typeface="Verdana" panose="020B0604030504040204" pitchFamily="34" charset="0"/>
                <a:ea typeface="Verdana" panose="020B0604030504040204" pitchFamily="34" charset="0"/>
                <a:cs typeface="Calibri"/>
                <a:sym typeface="Calibri"/>
              </a:rPr>
              <a:t>IAS, la Sociedad Internacional del Sida</a:t>
            </a:r>
            <a:br>
              <a:rPr lang="es-ES_tradnl" sz="24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La IAS lidera la acción colectiva en todos los frentes de la respuesta mundial al VIH a través de su base de miembros, autoridad científica  </a:t>
            </a:r>
            <a:br>
              <a:rPr lang="es-ES_tradnl"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br>
            <a:r>
              <a:rPr lang="es-ES_tradnl"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y poder de convocatoria. </a:t>
            </a:r>
            <a:r>
              <a:rPr lang="es-ES_tradnl" sz="2400" b="1" i="0" u="none" strike="noStrike" cap="none" dirty="0">
                <a:solidFill>
                  <a:schemeClr val="lt1"/>
                </a:solidFill>
                <a:latin typeface="Verdana" panose="020B0604030504040204" pitchFamily="34" charset="0"/>
                <a:ea typeface="Verdana" panose="020B0604030504040204" pitchFamily="34" charset="0"/>
                <a:cs typeface="Calibri"/>
                <a:sym typeface="Calibri"/>
              </a:rPr>
              <a:t>www.iasociety.org</a:t>
            </a:r>
          </a:p>
          <a:p>
            <a:pPr marL="0" marR="0" lvl="0" indent="0" algn="l" rtl="0">
              <a:lnSpc>
                <a:spcPct val="90000"/>
              </a:lnSpc>
              <a:spcBef>
                <a:spcPts val="0"/>
              </a:spcBef>
              <a:spcAft>
                <a:spcPts val="0"/>
              </a:spcAft>
              <a:buClr>
                <a:schemeClr val="lt1"/>
              </a:buClr>
              <a:buSzPts val="2400"/>
              <a:buFont typeface="Arial"/>
              <a:buNone/>
            </a:pPr>
            <a:endParaRPr lang="es-ES_tradnl" sz="2400" b="1" dirty="0">
              <a:solidFill>
                <a:schemeClr val="lt1"/>
              </a:solidFill>
              <a:latin typeface="Verdana" panose="020B0604030504040204" pitchFamily="34" charset="0"/>
              <a:ea typeface="Verdana" panose="020B0604030504040204" pitchFamily="34" charset="0"/>
              <a:cs typeface="Calibri"/>
              <a:sym typeface="Calibri"/>
            </a:endParaRPr>
          </a:p>
          <a:p>
            <a:pPr marL="0" marR="0" lvl="0" indent="0" algn="l" rtl="0">
              <a:lnSpc>
                <a:spcPct val="90000"/>
              </a:lnSpc>
              <a:spcBef>
                <a:spcPts val="1075"/>
              </a:spcBef>
              <a:spcAft>
                <a:spcPts val="0"/>
              </a:spcAft>
              <a:buClr>
                <a:schemeClr val="dk1"/>
              </a:buClr>
              <a:buSzPts val="2400"/>
              <a:buFont typeface="Arial"/>
              <a:buNone/>
            </a:pPr>
            <a:endParaRPr lang="es-ES_tradnl" sz="24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1431" name="Google Shape;1431;p98"/>
          <p:cNvSpPr/>
          <p:nvPr/>
        </p:nvSpPr>
        <p:spPr>
          <a:xfrm>
            <a:off x="1780183" y="5629446"/>
            <a:ext cx="6908099" cy="339042"/>
          </a:xfrm>
          <a:prstGeom prst="rect">
            <a:avLst/>
          </a:prstGeom>
          <a:noFill/>
          <a:ln>
            <a:noFill/>
          </a:ln>
        </p:spPr>
        <p:txBody>
          <a:bodyPr spcFirstLastPara="1" wrap="square" lIns="0" tIns="0" rIns="0" bIns="0" rtlCol="0" anchor="t" anchorCtr="0">
            <a:noAutofit/>
          </a:bodyPr>
          <a:lstStyle/>
          <a:p>
            <a:pPr marL="0" marR="0" lvl="0" indent="0" algn="l" rtl="0">
              <a:lnSpc>
                <a:spcPct val="75000"/>
              </a:lnSpc>
              <a:spcBef>
                <a:spcPts val="0"/>
              </a:spcBef>
              <a:spcAft>
                <a:spcPts val="0"/>
              </a:spcAft>
              <a:buClr>
                <a:srgbClr val="000000"/>
              </a:buClr>
              <a:buSzPts val="1200"/>
              <a:buFont typeface="Arial"/>
              <a:buNone/>
            </a:pPr>
            <a:r>
              <a:rPr lang="es-ES_tradnl" sz="1200" b="0" i="0" u="none" strike="noStrike" cap="none" dirty="0">
                <a:solidFill>
                  <a:schemeClr val="lt1"/>
                </a:solidFill>
                <a:latin typeface="Verdana" panose="020B0604030504040204" pitchFamily="34" charset="0"/>
                <a:ea typeface="Verdana" panose="020B0604030504040204" pitchFamily="34" charset="0"/>
                <a:cs typeface="Calibri"/>
                <a:sym typeface="Calibri"/>
              </a:rPr>
              <a:t>Las imágenes utilizadas en este material son solo para fines ilustrativos. </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cxnSp>
        <p:nvCxnSpPr>
          <p:cNvPr id="1432" name="Google Shape;1432;p98"/>
          <p:cNvCxnSpPr/>
          <p:nvPr/>
        </p:nvCxnSpPr>
        <p:spPr>
          <a:xfrm flipH="1">
            <a:off x="8612724" y="-456413"/>
            <a:ext cx="2557500" cy="6765600"/>
          </a:xfrm>
          <a:prstGeom prst="straightConnector1">
            <a:avLst/>
          </a:prstGeom>
          <a:noFill/>
          <a:ln w="76200" cap="flat" cmpd="sng">
            <a:solidFill>
              <a:schemeClr val="lt1"/>
            </a:solidFill>
            <a:prstDash val="solid"/>
            <a:miter lim="800000"/>
            <a:headEnd type="none" w="sm" len="sm"/>
            <a:tailEnd type="none" w="sm" len="sm"/>
          </a:ln>
        </p:spPr>
      </p:cxnSp>
      <p:sp>
        <p:nvSpPr>
          <p:cNvPr id="1433" name="Google Shape;1433;p98"/>
          <p:cNvSpPr txBox="1"/>
          <p:nvPr/>
        </p:nvSpPr>
        <p:spPr>
          <a:xfrm>
            <a:off x="1754882" y="4559593"/>
            <a:ext cx="6908099" cy="95520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100"/>
              <a:buFont typeface="Arial"/>
              <a:buNone/>
            </a:pPr>
            <a:r>
              <a:rPr lang="es-ES_tradnl" sz="1800" dirty="0">
                <a:solidFill>
                  <a:schemeClr val="lt1"/>
                </a:solidFill>
                <a:latin typeface="Verdana" panose="020B0604030504040204" pitchFamily="34" charset="0"/>
                <a:ea typeface="Verdana" panose="020B0604030504040204" pitchFamily="34" charset="0"/>
                <a:cs typeface="Calibri"/>
                <a:sym typeface="Calibri"/>
              </a:rPr>
              <a:t>En colaboración con: </a:t>
            </a:r>
          </a:p>
          <a:p>
            <a:pPr marL="0" lvl="0" indent="0" algn="l" rtl="0">
              <a:lnSpc>
                <a:spcPct val="100000"/>
              </a:lnSpc>
              <a:spcBef>
                <a:spcPts val="0"/>
              </a:spcBef>
              <a:spcAft>
                <a:spcPts val="0"/>
              </a:spcAft>
              <a:buClr>
                <a:schemeClr val="dk1"/>
              </a:buClr>
              <a:buSzPts val="1100"/>
              <a:buFont typeface="Arial"/>
              <a:buNone/>
            </a:pPr>
            <a:r>
              <a:rPr lang="es-ES_tradnl" sz="1800" dirty="0">
                <a:solidFill>
                  <a:schemeClr val="lt1"/>
                </a:solidFill>
                <a:latin typeface="Verdana" panose="020B0604030504040204" pitchFamily="34" charset="0"/>
                <a:ea typeface="Verdana" panose="020B0604030504040204" pitchFamily="34" charset="0"/>
                <a:cs typeface="Calibri"/>
                <a:sym typeface="Calibri"/>
              </a:rPr>
              <a:t>Gus Cairns, Amelia Jones, Roger </a:t>
            </a:r>
            <a:r>
              <a:rPr lang="es-ES_tradnl" sz="1800" dirty="0" err="1">
                <a:solidFill>
                  <a:schemeClr val="lt1"/>
                </a:solidFill>
                <a:latin typeface="Verdana" panose="020B0604030504040204" pitchFamily="34" charset="0"/>
                <a:ea typeface="Verdana" panose="020B0604030504040204" pitchFamily="34" charset="0"/>
                <a:cs typeface="Calibri"/>
                <a:sym typeface="Calibri"/>
              </a:rPr>
              <a:t>Pebody</a:t>
            </a:r>
            <a:r>
              <a:rPr lang="es-ES_tradnl" sz="1800" dirty="0">
                <a:solidFill>
                  <a:schemeClr val="lt1"/>
                </a:solidFill>
                <a:latin typeface="Verdana" panose="020B0604030504040204" pitchFamily="34" charset="0"/>
                <a:ea typeface="Verdana" panose="020B0604030504040204" pitchFamily="34" charset="0"/>
                <a:cs typeface="Calibri"/>
                <a:sym typeface="Calibri"/>
              </a:rPr>
              <a:t>, Beth </a:t>
            </a:r>
            <a:r>
              <a:rPr lang="es-ES_tradnl" sz="1800" dirty="0" err="1">
                <a:solidFill>
                  <a:schemeClr val="lt1"/>
                </a:solidFill>
                <a:latin typeface="Verdana" panose="020B0604030504040204" pitchFamily="34" charset="0"/>
                <a:ea typeface="Verdana" panose="020B0604030504040204" pitchFamily="34" charset="0"/>
                <a:cs typeface="Calibri"/>
                <a:sym typeface="Calibri"/>
              </a:rPr>
              <a:t>Tunnicliffe</a:t>
            </a:r>
            <a:r>
              <a:rPr lang="es-ES_tradnl" sz="1800" dirty="0">
                <a:solidFill>
                  <a:schemeClr val="lt1"/>
                </a:solidFill>
                <a:latin typeface="Verdana" panose="020B0604030504040204" pitchFamily="34" charset="0"/>
                <a:ea typeface="Verdana" panose="020B0604030504040204" pitchFamily="34" charset="0"/>
                <a:cs typeface="Calibri"/>
                <a:sym typeface="Calibri"/>
              </a:rPr>
              <a:t> </a:t>
            </a:r>
          </a:p>
        </p:txBody>
      </p:sp>
      <p:pic>
        <p:nvPicPr>
          <p:cNvPr id="2" name="Google Shape;28;p1">
            <a:extLst>
              <a:ext uri="{FF2B5EF4-FFF2-40B4-BE49-F238E27FC236}">
                <a16:creationId xmlns:a16="http://schemas.microsoft.com/office/drawing/2014/main" id="{CE50BE5C-748D-7BDF-CC4A-1FDFA2B2659A}"/>
              </a:ext>
            </a:extLst>
          </p:cNvPr>
          <p:cNvPicPr preferRelativeResize="0"/>
          <p:nvPr/>
        </p:nvPicPr>
        <p:blipFill>
          <a:blip r:embed="rId4">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17D796B5-173D-60B6-A62F-F77683D0D5CF}"/>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D47A557F-CE36-08BC-1F67-3AB505917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27"/>
                                        </p:tgtEl>
                                        <p:attrNameLst>
                                          <p:attrName>style.visibility</p:attrName>
                                        </p:attrNameLst>
                                      </p:cBhvr>
                                      <p:to>
                                        <p:strVal val="visible"/>
                                      </p:to>
                                    </p:set>
                                    <p:anim calcmode="lin" valueType="num">
                                      <p:cBhvr additive="base">
                                        <p:cTn id="7" dur="3000"/>
                                        <p:tgtEl>
                                          <p:spTgt spid="1427"/>
                                        </p:tgtEl>
                                        <p:attrNameLst>
                                          <p:attrName>ppt_x</p:attrName>
                                        </p:attrNameLst>
                                      </p:cBhvr>
                                      <p:tavLst>
                                        <p:tav tm="0">
                                          <p:val>
                                            <p:strVal val="#ppt_x-1"/>
                                          </p:val>
                                        </p:tav>
                                        <p:tav tm="100000">
                                          <p:val>
                                            <p:strVal val="#ppt_x"/>
                                          </p:val>
                                        </p:tav>
                                      </p:tavLst>
                                    </p:anim>
                                  </p:childTnLst>
                                </p:cTn>
                              </p:par>
                            </p:childTnLst>
                          </p:cTn>
                        </p:par>
                        <p:par>
                          <p:cTn id="8" fill="hold">
                            <p:stCondLst>
                              <p:cond delay="3000"/>
                            </p:stCondLst>
                            <p:childTnLst>
                              <p:par>
                                <p:cTn id="9" presetID="1" presetClass="entr" presetSubtype="0" fill="hold" nodeType="afterEffect">
                                  <p:stCondLst>
                                    <p:cond delay="0"/>
                                  </p:stCondLst>
                                  <p:childTnLst>
                                    <p:set>
                                      <p:cBhvr>
                                        <p:cTn id="10" dur="1" fill="hold">
                                          <p:stCondLst>
                                            <p:cond delay="0"/>
                                          </p:stCondLst>
                                        </p:cTn>
                                        <p:tgtEl>
                                          <p:spTgt spid="1428"/>
                                        </p:tgtEl>
                                        <p:attrNameLst>
                                          <p:attrName>style.visibility</p:attrName>
                                        </p:attrNameLst>
                                      </p:cBhvr>
                                      <p:to>
                                        <p:strVal val="visible"/>
                                      </p:to>
                                    </p:set>
                                  </p:childTnLst>
                                </p:cTn>
                              </p:par>
                            </p:childTnLst>
                          </p:cTn>
                        </p:par>
                        <p:par>
                          <p:cTn id="11" fill="hold">
                            <p:stCondLst>
                              <p:cond delay="3001"/>
                            </p:stCondLst>
                            <p:childTnLst>
                              <p:par>
                                <p:cTn id="12" presetID="1" presetClass="entr" presetSubtype="0" fill="hold" nodeType="afterEffect">
                                  <p:stCondLst>
                                    <p:cond delay="500"/>
                                  </p:stCondLst>
                                  <p:childTnLst>
                                    <p:set>
                                      <p:cBhvr>
                                        <p:cTn id="13" dur="1" fill="hold">
                                          <p:stCondLst>
                                            <p:cond delay="0"/>
                                          </p:stCondLst>
                                        </p:cTn>
                                        <p:tgtEl>
                                          <p:spTgt spid="1430">
                                            <p:txEl>
                                              <p:pRg st="0" end="0"/>
                                            </p:txEl>
                                          </p:spTgt>
                                        </p:tgtEl>
                                        <p:attrNameLst>
                                          <p:attrName>style.visibility</p:attrName>
                                        </p:attrNameLst>
                                      </p:cBhvr>
                                      <p:to>
                                        <p:strVal val="visible"/>
                                      </p:to>
                                    </p:set>
                                  </p:childTnLst>
                                </p:cTn>
                              </p:par>
                            </p:childTnLst>
                          </p:cTn>
                        </p:par>
                        <p:par>
                          <p:cTn id="14" fill="hold">
                            <p:stCondLst>
                              <p:cond delay="3501"/>
                            </p:stCondLst>
                            <p:childTnLst>
                              <p:par>
                                <p:cTn id="15" presetID="1" presetClass="entr" presetSubtype="0" fill="hold" nodeType="afterEffect">
                                  <p:stCondLst>
                                    <p:cond delay="1000"/>
                                  </p:stCondLst>
                                  <p:childTnLst>
                                    <p:set>
                                      <p:cBhvr>
                                        <p:cTn id="16" dur="1" fill="hold">
                                          <p:stCondLst>
                                            <p:cond delay="0"/>
                                          </p:stCondLst>
                                        </p:cTn>
                                        <p:tgtEl>
                                          <p:spTgt spid="1431"/>
                                        </p:tgtEl>
                                        <p:attrNameLst>
                                          <p:attrName>style.visibility</p:attrName>
                                        </p:attrNameLst>
                                      </p:cBhvr>
                                      <p:to>
                                        <p:strVal val="visible"/>
                                      </p:to>
                                    </p:set>
                                  </p:childTnLst>
                                </p:cTn>
                              </p:par>
                            </p:childTnLst>
                          </p:cTn>
                        </p:par>
                        <p:par>
                          <p:cTn id="17" fill="hold">
                            <p:stCondLst>
                              <p:cond delay="4501"/>
                            </p:stCondLst>
                            <p:childTnLst>
                              <p:par>
                                <p:cTn id="18" presetID="1" presetClass="entr" presetSubtype="0" fill="hold" nodeType="afterEffect">
                                  <p:stCondLst>
                                    <p:cond delay="500"/>
                                  </p:stCondLst>
                                  <p:childTnLst>
                                    <p:set>
                                      <p:cBhvr>
                                        <p:cTn id="19" dur="1" fill="hold">
                                          <p:stCondLst>
                                            <p:cond delay="0"/>
                                          </p:stCondLst>
                                        </p:cTn>
                                        <p:tgtEl>
                                          <p:spTgt spid="14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 name="TextBox 2">
            <a:extLst>
              <a:ext uri="{FF2B5EF4-FFF2-40B4-BE49-F238E27FC236}">
                <a16:creationId xmlns:a16="http://schemas.microsoft.com/office/drawing/2014/main" id="{61A1CCCE-72DF-D127-A977-5999BC7C49DA}"/>
              </a:ext>
            </a:extLst>
          </p:cNvPr>
          <p:cNvSpPr txBox="1"/>
          <p:nvPr/>
        </p:nvSpPr>
        <p:spPr>
          <a:xfrm>
            <a:off x="5970565"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62" name="Google Shape;162;g300633e8d27_0_78">
            <a:hlinkClick r:id="rId4"/>
          </p:cNvPr>
          <p:cNvSpPr/>
          <p:nvPr/>
        </p:nvSpPr>
        <p:spPr>
          <a:xfrm>
            <a:off x="5799991" y="635671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Klastrup</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a:t>
            </a:r>
            <a:r>
              <a:rPr lang="es-ES_tradnl" sz="1050" b="0" i="0" u="sng"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OAA0206LB</a:t>
            </a:r>
            <a:endParaRPr lang="es-ES_tradnl" sz="105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63" name="Google Shape;163;g300633e8d27_0_78"/>
          <p:cNvSpPr/>
          <p:nvPr/>
        </p:nvSpPr>
        <p:spPr>
          <a:xfrm>
            <a:off x="6851650" y="1341450"/>
            <a:ext cx="49323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000000"/>
                </a:solidFill>
                <a:latin typeface="Arial"/>
                <a:ea typeface="Arial"/>
                <a:cs typeface="Arial"/>
                <a:sym typeface="Arial"/>
              </a:rPr>
              <a:t>     </a:t>
            </a:r>
          </a:p>
        </p:txBody>
      </p:sp>
      <p:pic>
        <p:nvPicPr>
          <p:cNvPr id="164" name="Google Shape;164;g300633e8d27_0_78"/>
          <p:cNvPicPr preferRelativeResize="0"/>
          <p:nvPr/>
        </p:nvPicPr>
        <p:blipFill rotWithShape="1">
          <a:blip r:embed="rId5">
            <a:alphaModFix/>
          </a:blip>
          <a:srcRect r="32808"/>
          <a:stretch/>
        </p:blipFill>
        <p:spPr>
          <a:xfrm>
            <a:off x="6988275" y="1779080"/>
            <a:ext cx="4659025" cy="2714625"/>
          </a:xfrm>
          <a:prstGeom prst="rect">
            <a:avLst/>
          </a:prstGeom>
          <a:noFill/>
          <a:ln>
            <a:noFill/>
          </a:ln>
        </p:spPr>
      </p:pic>
      <p:pic>
        <p:nvPicPr>
          <p:cNvPr id="165" name="Google Shape;165;g300633e8d27_0_78"/>
          <p:cNvPicPr preferRelativeResize="0"/>
          <p:nvPr/>
        </p:nvPicPr>
        <p:blipFill rotWithShape="1">
          <a:blip r:embed="rId5">
            <a:alphaModFix/>
          </a:blip>
          <a:srcRect l="69745" t="23353" r="10341" b="49924"/>
          <a:stretch/>
        </p:blipFill>
        <p:spPr>
          <a:xfrm>
            <a:off x="7586080" y="4950292"/>
            <a:ext cx="1380799" cy="725300"/>
          </a:xfrm>
          <a:prstGeom prst="rect">
            <a:avLst/>
          </a:prstGeom>
          <a:noFill/>
          <a:ln>
            <a:noFill/>
          </a:ln>
        </p:spPr>
      </p:pic>
      <p:pic>
        <p:nvPicPr>
          <p:cNvPr id="166" name="Google Shape;166;g300633e8d27_0_78"/>
          <p:cNvPicPr preferRelativeResize="0"/>
          <p:nvPr/>
        </p:nvPicPr>
        <p:blipFill rotWithShape="1">
          <a:blip r:embed="rId5">
            <a:alphaModFix/>
          </a:blip>
          <a:srcRect l="69871" t="49307" r="-3576" b="22364"/>
          <a:stretch/>
        </p:blipFill>
        <p:spPr>
          <a:xfrm>
            <a:off x="9082591" y="4950286"/>
            <a:ext cx="2337049" cy="769000"/>
          </a:xfrm>
          <a:prstGeom prst="rect">
            <a:avLst/>
          </a:prstGeom>
          <a:noFill/>
          <a:ln>
            <a:noFill/>
          </a:ln>
        </p:spPr>
      </p:pic>
      <p:sp>
        <p:nvSpPr>
          <p:cNvPr id="167" name="Google Shape;167;g300633e8d27_0_78"/>
          <p:cNvSpPr/>
          <p:nvPr/>
        </p:nvSpPr>
        <p:spPr>
          <a:xfrm>
            <a:off x="479423" y="115900"/>
            <a:ext cx="11511949" cy="500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con anticuerpos ampliamente neutralizantes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68" name="Google Shape;168;g300633e8d27_0_78"/>
          <p:cNvSpPr/>
          <p:nvPr/>
        </p:nvSpPr>
        <p:spPr>
          <a:xfrm>
            <a:off x="1180618" y="1341450"/>
            <a:ext cx="544334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En un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metanálisis</a:t>
            </a:r>
            <a:r>
              <a:rPr lang="es-ES_tradnl"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 de seis estudios de curación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 con o sin fármacos inmunomoduladores, se examinaron los factores asociados a la pérdida del control virológico.</a:t>
            </a: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Las intervenciones solo fueron eficaces si los participantes eran sensibles a 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 en el tamizaje previo para detectar resistencia. </a:t>
            </a:r>
          </a:p>
        </p:txBody>
      </p:sp>
      <p:sp>
        <p:nvSpPr>
          <p:cNvPr id="169" name="Google Shape;169;g300633e8d27_0_78"/>
          <p:cNvSpPr/>
          <p:nvPr/>
        </p:nvSpPr>
        <p:spPr>
          <a:xfrm>
            <a:off x="6851650" y="1412875"/>
            <a:ext cx="4932300" cy="281100"/>
          </a:xfrm>
          <a:prstGeom prst="rect">
            <a:avLst/>
          </a:prstGeom>
          <a:noFill/>
          <a:ln>
            <a:noFill/>
          </a:ln>
        </p:spPr>
        <p:txBody>
          <a:bodyPr spcFirstLastPara="1" wrap="square" lIns="0" tIns="0" rIns="0" bIns="0" rtlCol="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s-ES_tradnl" sz="1400" b="0" i="0" u="none" strike="noStrike" cap="none" dirty="0">
                <a:solidFill>
                  <a:srgbClr val="7F7F7F"/>
                </a:solidFill>
                <a:latin typeface="Calibri"/>
                <a:ea typeface="Calibri"/>
                <a:cs typeface="Calibri"/>
                <a:sym typeface="Calibri"/>
              </a:rPr>
              <a:t>Tiempo transcurrido hasta la pérdida del control virológico</a:t>
            </a:r>
          </a:p>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7F7F7F"/>
              </a:solidFill>
              <a:latin typeface="Calibri"/>
              <a:ea typeface="Calibri"/>
              <a:cs typeface="Calibri"/>
              <a:sym typeface="Calibri"/>
            </a:endParaRPr>
          </a:p>
        </p:txBody>
      </p:sp>
      <p:pic>
        <p:nvPicPr>
          <p:cNvPr id="2" name="Google Shape;28;p1">
            <a:extLst>
              <a:ext uri="{FF2B5EF4-FFF2-40B4-BE49-F238E27FC236}">
                <a16:creationId xmlns:a16="http://schemas.microsoft.com/office/drawing/2014/main" id="{0F3E5C31-A517-B17B-C267-EF4CDE4F5CD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0CB35F3F-EB1C-6D3A-5138-9C4871424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2985"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TextBox 2">
            <a:extLst>
              <a:ext uri="{FF2B5EF4-FFF2-40B4-BE49-F238E27FC236}">
                <a16:creationId xmlns:a16="http://schemas.microsoft.com/office/drawing/2014/main" id="{9F1A0262-3BCF-8A34-E469-1C73CECE6B2C}"/>
              </a:ext>
            </a:extLst>
          </p:cNvPr>
          <p:cNvSpPr txBox="1"/>
          <p:nvPr/>
        </p:nvSpPr>
        <p:spPr>
          <a:xfrm>
            <a:off x="60938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76" name="Google Shape;176;g300633e8d27_0_104"/>
          <p:cNvSpPr/>
          <p:nvPr/>
        </p:nvSpPr>
        <p:spPr>
          <a:xfrm>
            <a:off x="1180618" y="74176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Estrategias de curación en la población infantil</a:t>
            </a:r>
          </a:p>
        </p:txBody>
      </p:sp>
      <p:sp>
        <p:nvSpPr>
          <p:cNvPr id="177" name="Google Shape;177;g300633e8d27_0_104"/>
          <p:cNvSpPr/>
          <p:nvPr/>
        </p:nvSpPr>
        <p:spPr>
          <a:xfrm>
            <a:off x="1180618" y="1341450"/>
            <a:ext cx="2935707" cy="43908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Varios casos pediátricos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
                  </a:ext>
                </a:extLst>
              </a:rPr>
              <a:t>curados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son un recordatorio de que los lactantes pueden tener ventajas en lo relativo a la supresión viral a largo plazo.</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78" name="Google Shape;178;g300633e8d27_0_104"/>
          <p:cNvSpPr/>
          <p:nvPr/>
        </p:nvSpPr>
        <p:spPr>
          <a:xfrm>
            <a:off x="4295775" y="1341450"/>
            <a:ext cx="7488300" cy="4462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179" name="Google Shape;179;g300633e8d27_0_104"/>
          <p:cNvPicPr preferRelativeResize="0"/>
          <p:nvPr/>
        </p:nvPicPr>
        <p:blipFill rotWithShape="1">
          <a:blip r:embed="rId4">
            <a:alphaModFix/>
          </a:blip>
          <a:srcRect l="1497"/>
          <a:stretch/>
        </p:blipFill>
        <p:spPr>
          <a:xfrm>
            <a:off x="4450331" y="2057235"/>
            <a:ext cx="7333682" cy="3233750"/>
          </a:xfrm>
          <a:prstGeom prst="rect">
            <a:avLst/>
          </a:prstGeom>
          <a:noFill/>
          <a:ln>
            <a:noFill/>
          </a:ln>
        </p:spPr>
      </p:pic>
      <p:sp>
        <p:nvSpPr>
          <p:cNvPr id="180" name="Google Shape;180;g300633e8d27_0_104"/>
          <p:cNvSpPr/>
          <p:nvPr/>
        </p:nvSpPr>
        <p:spPr>
          <a:xfrm>
            <a:off x="4295775" y="1412875"/>
            <a:ext cx="7488300" cy="197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Cronología de los casos de remisión y curación de la infección por el VIH</a:t>
            </a:r>
          </a:p>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7F7F7F"/>
              </a:solidFill>
              <a:latin typeface="Calibri"/>
              <a:ea typeface="Calibri"/>
              <a:cs typeface="Calibri"/>
              <a:sym typeface="Calibri"/>
            </a:endParaRPr>
          </a:p>
        </p:txBody>
      </p:sp>
      <p:sp>
        <p:nvSpPr>
          <p:cNvPr id="181" name="Google Shape;181;g300633e8d27_0_104"/>
          <p:cNvSpPr/>
          <p:nvPr/>
        </p:nvSpPr>
        <p:spPr>
          <a:xfrm>
            <a:off x="479424" y="115887"/>
            <a:ext cx="8748713" cy="492941"/>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en la población infantil</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82" name="Google Shape;182;g300633e8d27_0_104"/>
          <p:cNvSpPr/>
          <p:nvPr/>
        </p:nvSpPr>
        <p:spPr>
          <a:xfrm>
            <a:off x="5799991" y="635671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Persaud</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PC120103</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90000"/>
              </a:lnSpc>
              <a:spcBef>
                <a:spcPts val="1000"/>
              </a:spcBef>
              <a:spcAft>
                <a:spcPts val="0"/>
              </a:spcAft>
              <a:buClr>
                <a:schemeClr val="dk1"/>
              </a:buClr>
              <a:buSzPts val="11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2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0B370549-D2C4-71BA-AF6A-1A1AA3381BA8}"/>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81CD633B-C8D6-08A4-5F78-985D5342B0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62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id="{2B29D58F-4CE0-7A79-6594-63683FAE95F6}"/>
              </a:ext>
            </a:extLst>
          </p:cNvPr>
          <p:cNvSpPr txBox="1"/>
          <p:nvPr/>
        </p:nvSpPr>
        <p:spPr>
          <a:xfrm>
            <a:off x="60938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89" name="Google Shape;189;g309e6a506fa_2_221"/>
          <p:cNvSpPr/>
          <p:nvPr/>
        </p:nvSpPr>
        <p:spPr>
          <a:xfrm>
            <a:off x="1180619" y="1341450"/>
            <a:ext cx="5347504" cy="43908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La edad al inicio del TAR y la duración de la supresión virológica influyen en la magnitud del reservorio </a:t>
            </a:r>
            <a:r>
              <a:rPr lang="es-ES_tradnl" sz="2000" b="0" i="0" u="none" strike="noStrike" cap="none" dirty="0" err="1">
                <a:solidFill>
                  <a:srgbClr val="000000"/>
                </a:solidFill>
                <a:latin typeface="Verdana" panose="020B0604030504040204" pitchFamily="34" charset="0"/>
                <a:ea typeface="Verdana" panose="020B0604030504040204" pitchFamily="34" charset="0"/>
                <a:cs typeface="Calibri"/>
                <a:sym typeface="Calibri"/>
              </a:rPr>
              <a:t>proviral</a:t>
            </a: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 en </a:t>
            </a:r>
            <a:r>
              <a:rPr lang="es-ES_tradnl" sz="2000" dirty="0">
                <a:solidFill>
                  <a:schemeClr val="dk1"/>
                </a:solidFill>
                <a:latin typeface="Verdana" panose="020B0604030504040204" pitchFamily="34" charset="0"/>
                <a:ea typeface="Verdana" panose="020B0604030504040204" pitchFamily="34" charset="0"/>
                <a:cs typeface="Calibri"/>
                <a:sym typeface="Calibri"/>
              </a:rPr>
              <a:t>lactantes con infección por el VIH contraída en el período perinatal.</a:t>
            </a:r>
            <a:endPar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En los estudios se destacan las diferencias en la dinámica de los reservorios: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en la población infantil comparada con la adulta;</a:t>
            </a:r>
            <a:endParaRPr lang="es-ES_tradnl" sz="14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según la edad al inicio del TAR;</a:t>
            </a:r>
            <a:endParaRPr lang="es-ES_tradnl" sz="14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según la duración del </a:t>
            </a: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
                  </a:ext>
                </a:extLst>
              </a:rPr>
              <a:t>TAR</a:t>
            </a:r>
            <a:r>
              <a:rPr lang="es-ES_tradnl"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a:t>
            </a:r>
          </a:p>
        </p:txBody>
      </p:sp>
      <p:sp>
        <p:nvSpPr>
          <p:cNvPr id="190" name="Google Shape;190;g309e6a506fa_2_221"/>
          <p:cNvSpPr/>
          <p:nvPr/>
        </p:nvSpPr>
        <p:spPr>
          <a:xfrm>
            <a:off x="6851650" y="1341450"/>
            <a:ext cx="4932300" cy="4462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rgbClr val="FFFFFF"/>
              </a:solidFill>
              <a:latin typeface="Calibri"/>
              <a:ea typeface="Calibri"/>
              <a:cs typeface="Calibri"/>
              <a:sym typeface="Calibri"/>
            </a:endParaRPr>
          </a:p>
        </p:txBody>
      </p:sp>
      <p:sp>
        <p:nvSpPr>
          <p:cNvPr id="191" name="Google Shape;191;g309e6a506fa_2_221"/>
          <p:cNvSpPr/>
          <p:nvPr/>
        </p:nvSpPr>
        <p:spPr>
          <a:xfrm>
            <a:off x="5799991" y="635671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Persaud</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PC120103</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90000"/>
              </a:lnSpc>
              <a:spcBef>
                <a:spcPts val="1000"/>
              </a:spcBef>
              <a:spcAft>
                <a:spcPts val="0"/>
              </a:spcAft>
              <a:buClr>
                <a:srgbClr val="000000"/>
              </a:buClr>
              <a:buSzPts val="1100"/>
              <a:buFont typeface="Arial"/>
              <a:buNone/>
            </a:pPr>
            <a:endParaRPr lang="es-ES_tradnl" sz="105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pic>
        <p:nvPicPr>
          <p:cNvPr id="192" name="Google Shape;192;g309e6a506fa_2_221"/>
          <p:cNvPicPr preferRelativeResize="0"/>
          <p:nvPr/>
        </p:nvPicPr>
        <p:blipFill rotWithShape="1">
          <a:blip r:embed="rId5">
            <a:alphaModFix/>
          </a:blip>
          <a:srcRect/>
          <a:stretch/>
        </p:blipFill>
        <p:spPr>
          <a:xfrm>
            <a:off x="6922263" y="2074650"/>
            <a:ext cx="4791075" cy="3657600"/>
          </a:xfrm>
          <a:prstGeom prst="rect">
            <a:avLst/>
          </a:prstGeom>
          <a:noFill/>
          <a:ln>
            <a:noFill/>
          </a:ln>
        </p:spPr>
      </p:pic>
      <p:sp>
        <p:nvSpPr>
          <p:cNvPr id="193" name="Google Shape;193;g309e6a506fa_2_221"/>
          <p:cNvSpPr/>
          <p:nvPr/>
        </p:nvSpPr>
        <p:spPr>
          <a:xfrm>
            <a:off x="6851775" y="1412875"/>
            <a:ext cx="4932300" cy="197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Niveles de ADN del VIH en lactantes que recibían TAR</a:t>
            </a:r>
            <a:endParaRPr lang="es-ES_tradnl" sz="1400" b="0" i="0" u="none" strike="noStrike" cap="none" dirty="0">
              <a:solidFill>
                <a:srgbClr val="000000"/>
              </a:solidFill>
              <a:latin typeface="Arial"/>
              <a:ea typeface="Arial"/>
              <a:cs typeface="Arial"/>
              <a:sym typeface="Arial"/>
            </a:endParaRPr>
          </a:p>
        </p:txBody>
      </p:sp>
      <p:sp>
        <p:nvSpPr>
          <p:cNvPr id="194" name="Google Shape;194;g309e6a506fa_2_221"/>
          <p:cNvSpPr/>
          <p:nvPr/>
        </p:nvSpPr>
        <p:spPr>
          <a:xfrm>
            <a:off x="479424" y="115887"/>
            <a:ext cx="8748600" cy="4929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en la población infantil</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89B2D702-86BD-1435-AAFD-DF05600A3F61}"/>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DA3CDCC4-036C-C078-59FA-6FDEBEA6D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62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3" name="TextBox 2">
            <a:extLst>
              <a:ext uri="{FF2B5EF4-FFF2-40B4-BE49-F238E27FC236}">
                <a16:creationId xmlns:a16="http://schemas.microsoft.com/office/drawing/2014/main" id="{912B1A1D-8442-4CEE-96BA-F5F1F693E0D7}"/>
              </a:ext>
            </a:extLst>
          </p:cNvPr>
          <p:cNvSpPr txBox="1"/>
          <p:nvPr/>
        </p:nvSpPr>
        <p:spPr>
          <a:xfrm>
            <a:off x="621714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01" name="Google Shape;201;g300633e8d27_0_140"/>
          <p:cNvSpPr/>
          <p:nvPr/>
        </p:nvSpPr>
        <p:spPr>
          <a:xfrm>
            <a:off x="4295775" y="1341439"/>
            <a:ext cx="7488250"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02" name="Google Shape;202;g300633e8d27_0_140"/>
          <p:cNvSpPr/>
          <p:nvPr/>
        </p:nvSpPr>
        <p:spPr>
          <a:xfrm>
            <a:off x="4295775" y="1412875"/>
            <a:ext cx="7578281" cy="1279800"/>
          </a:xfrm>
          <a:prstGeom prst="rect">
            <a:avLst/>
          </a:prstGeom>
          <a:noFill/>
          <a:ln>
            <a:noFill/>
          </a:ln>
        </p:spPr>
        <p:txBody>
          <a:bodyPr spcFirstLastPara="1" wrap="square" lIns="0" tIns="0" rIns="0" bIns="0" rtlCol="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s-ES_tradnl" sz="1400" b="0" i="0" u="none" strike="noStrike" cap="none" dirty="0" err="1">
                <a:solidFill>
                  <a:srgbClr val="7F7F7F"/>
                </a:solidFill>
                <a:latin typeface="Calibri"/>
                <a:ea typeface="Calibri"/>
                <a:cs typeface="Calibri"/>
                <a:sym typeface="Calibri"/>
              </a:rPr>
              <a:t>Aviremia</a:t>
            </a:r>
            <a:r>
              <a:rPr lang="es-ES_tradnl" sz="1400" b="0" i="0" u="none" strike="noStrike" cap="none" dirty="0">
                <a:solidFill>
                  <a:srgbClr val="7F7F7F"/>
                </a:solidFill>
                <a:latin typeface="Calibri"/>
                <a:ea typeface="Calibri"/>
                <a:cs typeface="Calibri"/>
                <a:sym typeface="Calibri"/>
              </a:rPr>
              <a:t> sostenida sin TAR (remisión sin TAR)</a:t>
            </a:r>
          </a:p>
          <a:p>
            <a:pPr marL="0" marR="0" lvl="0" indent="0" algn="ctr" rtl="0">
              <a:lnSpc>
                <a:spcPct val="100000"/>
              </a:lnSpc>
              <a:spcBef>
                <a:spcPts val="0"/>
              </a:spcBef>
              <a:spcAft>
                <a:spcPts val="0"/>
              </a:spcAft>
              <a:buClr>
                <a:srgbClr val="000000"/>
              </a:buClr>
              <a:buSzPts val="1400"/>
              <a:buFont typeface="Arial"/>
              <a:buNone/>
            </a:pPr>
            <a:endParaRPr lang="es-ES_tradnl" sz="1400" b="1" i="0" u="none" strike="noStrike" cap="none" dirty="0">
              <a:solidFill>
                <a:srgbClr val="7F7F7F"/>
              </a:solidFill>
              <a:latin typeface="Calibri"/>
              <a:ea typeface="Calibri"/>
              <a:cs typeface="Calibri"/>
              <a:sym typeface="Calibri"/>
            </a:endParaRPr>
          </a:p>
        </p:txBody>
      </p:sp>
      <p:pic>
        <p:nvPicPr>
          <p:cNvPr id="203" name="Google Shape;203;g300633e8d27_0_140"/>
          <p:cNvPicPr preferRelativeResize="0"/>
          <p:nvPr/>
        </p:nvPicPr>
        <p:blipFill rotWithShape="1">
          <a:blip r:embed="rId4">
            <a:alphaModFix/>
          </a:blip>
          <a:srcRect l="30983" r="-1"/>
          <a:stretch/>
        </p:blipFill>
        <p:spPr>
          <a:xfrm>
            <a:off x="4368800" y="1966353"/>
            <a:ext cx="5774728" cy="3653258"/>
          </a:xfrm>
          <a:prstGeom prst="rect">
            <a:avLst/>
          </a:prstGeom>
          <a:noFill/>
          <a:ln>
            <a:noFill/>
          </a:ln>
        </p:spPr>
      </p:pic>
      <p:sp>
        <p:nvSpPr>
          <p:cNvPr id="204" name="Google Shape;204;g300633e8d27_0_140"/>
          <p:cNvSpPr/>
          <p:nvPr/>
        </p:nvSpPr>
        <p:spPr>
          <a:xfrm>
            <a:off x="1180619" y="1349632"/>
            <a:ext cx="2935770" cy="2874896"/>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Estudio IMPAACT P1115: cuatro de los seis niños tratados</a:t>
            </a:r>
            <a:r>
              <a:rPr lang="es-ES_tradnl" sz="2000" dirty="0">
                <a:solidFill>
                  <a:schemeClr val="dk1"/>
                </a:solidFill>
                <a:latin typeface="Verdana" panose="020B0604030504040204" pitchFamily="34" charset="0"/>
                <a:ea typeface="Verdana" panose="020B0604030504040204" pitchFamily="34" charset="0"/>
                <a:cs typeface="Calibri"/>
                <a:sym typeface="Calibri"/>
              </a:rPr>
              <a:t> de forma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muy temprana, con supresión virológica duradera, lograron la remisión sin TAR sin presentar un rebote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virémico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durante 48 semanas o más.</a:t>
            </a:r>
          </a:p>
        </p:txBody>
      </p:sp>
      <p:pic>
        <p:nvPicPr>
          <p:cNvPr id="205" name="Google Shape;205;g300633e8d27_0_140"/>
          <p:cNvPicPr preferRelativeResize="0"/>
          <p:nvPr/>
        </p:nvPicPr>
        <p:blipFill rotWithShape="1">
          <a:blip r:embed="rId4">
            <a:alphaModFix/>
          </a:blip>
          <a:srcRect l="3484" t="12510" r="76533" b="10358"/>
          <a:stretch/>
        </p:blipFill>
        <p:spPr>
          <a:xfrm>
            <a:off x="10183125" y="2579525"/>
            <a:ext cx="1487301" cy="2196499"/>
          </a:xfrm>
          <a:prstGeom prst="rect">
            <a:avLst/>
          </a:prstGeom>
          <a:noFill/>
          <a:ln>
            <a:noFill/>
          </a:ln>
        </p:spPr>
      </p:pic>
      <p:sp>
        <p:nvSpPr>
          <p:cNvPr id="206" name="Google Shape;206;g300633e8d27_0_140"/>
          <p:cNvSpPr/>
          <p:nvPr/>
        </p:nvSpPr>
        <p:spPr>
          <a:xfrm>
            <a:off x="479424" y="115887"/>
            <a:ext cx="8748713" cy="492941"/>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en la población infantil</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 name="Google Shape;214;g300633e8d27_0_156">
            <a:extLst>
              <a:ext uri="{FF2B5EF4-FFF2-40B4-BE49-F238E27FC236}">
                <a16:creationId xmlns:a16="http://schemas.microsoft.com/office/drawing/2014/main" id="{8C2754D9-8104-5AD0-1967-F9830DF99E6B}"/>
              </a:ext>
            </a:extLst>
          </p:cNvPr>
          <p:cNvSpPr/>
          <p:nvPr/>
        </p:nvSpPr>
        <p:spPr>
          <a:xfrm>
            <a:off x="5688025" y="6373941"/>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Presti</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SY20603</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p:txBody>
      </p:sp>
      <p:pic>
        <p:nvPicPr>
          <p:cNvPr id="2" name="Google Shape;28;p1">
            <a:extLst>
              <a:ext uri="{FF2B5EF4-FFF2-40B4-BE49-F238E27FC236}">
                <a16:creationId xmlns:a16="http://schemas.microsoft.com/office/drawing/2014/main" id="{53F488E9-1BF1-2458-EA07-A06828BB798F}"/>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A00EC986-2C02-30FC-D720-A696AAD5CE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956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TextBox 3">
            <a:extLst>
              <a:ext uri="{FF2B5EF4-FFF2-40B4-BE49-F238E27FC236}">
                <a16:creationId xmlns:a16="http://schemas.microsoft.com/office/drawing/2014/main" id="{2CB48D8F-449F-D200-3855-D42C6186ABAB}"/>
              </a:ext>
            </a:extLst>
          </p:cNvPr>
          <p:cNvSpPr txBox="1"/>
          <p:nvPr/>
        </p:nvSpPr>
        <p:spPr>
          <a:xfrm>
            <a:off x="622593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15" name="Google Shape;215;g300633e8d27_0_156"/>
          <p:cNvSpPr/>
          <p:nvPr/>
        </p:nvSpPr>
        <p:spPr>
          <a:xfrm>
            <a:off x="1180618" y="676628"/>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Estrategias de curación mediante ingeniería genética</a:t>
            </a:r>
          </a:p>
        </p:txBody>
      </p:sp>
      <p:sp>
        <p:nvSpPr>
          <p:cNvPr id="216" name="Google Shape;216;g300633e8d27_0_156"/>
          <p:cNvSpPr/>
          <p:nvPr/>
        </p:nvSpPr>
        <p:spPr>
          <a:xfrm>
            <a:off x="1180618" y="1341450"/>
            <a:ext cx="423110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EBT-101 es el primer estudio en seres humanos en utilizar la tecnología CRISPR/Cas9 para la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excisión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del ADN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proviral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del VIH de las células reservorio.</a:t>
            </a: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Tras una interrupción analítica del tratamiento (IAT), uno de los cuatro participantes mostró un rebote retardado. Todavía no hay datos sobre dos de los participantes.</a:t>
            </a:r>
          </a:p>
        </p:txBody>
      </p:sp>
      <p:sp>
        <p:nvSpPr>
          <p:cNvPr id="217" name="Google Shape;217;g300633e8d27_0_156"/>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mediante ingeniería genética</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18" name="Google Shape;218;g300633e8d27_0_156"/>
          <p:cNvSpPr/>
          <p:nvPr/>
        </p:nvSpPr>
        <p:spPr>
          <a:xfrm>
            <a:off x="5591148" y="1341450"/>
            <a:ext cx="6192901" cy="4462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19" name="Google Shape;219;g300633e8d27_0_156"/>
          <p:cNvSpPr/>
          <p:nvPr/>
        </p:nvSpPr>
        <p:spPr>
          <a:xfrm>
            <a:off x="5591175" y="1424642"/>
            <a:ext cx="6192900" cy="159407"/>
          </a:xfrm>
          <a:prstGeom prst="rect">
            <a:avLst/>
          </a:prstGeom>
          <a:noFill/>
          <a:ln>
            <a:noFill/>
          </a:ln>
        </p:spPr>
        <p:txBody>
          <a:bodyPr spcFirstLastPara="1" wrap="square" lIns="0" tIns="0" rIns="0" bIns="0" rtlCol="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s-ES_tradnl" sz="1400" b="0" i="0" u="none" strike="noStrike" cap="none" dirty="0">
                <a:solidFill>
                  <a:srgbClr val="7F7F7F"/>
                </a:solidFill>
                <a:latin typeface="Calibri"/>
                <a:ea typeface="Calibri"/>
                <a:cs typeface="Calibri"/>
                <a:sym typeface="Calibri"/>
              </a:rPr>
              <a:t>Resultados de la IAT sobre los niveles de ARN del VIH sin TAR</a:t>
            </a:r>
          </a:p>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7F7F7F"/>
              </a:solidFill>
              <a:latin typeface="Calibri"/>
              <a:ea typeface="Calibri"/>
              <a:cs typeface="Calibri"/>
              <a:sym typeface="Calibri"/>
            </a:endParaRPr>
          </a:p>
        </p:txBody>
      </p:sp>
      <p:pic>
        <p:nvPicPr>
          <p:cNvPr id="220" name="Google Shape;220;g300633e8d27_0_156"/>
          <p:cNvPicPr preferRelativeResize="0"/>
          <p:nvPr/>
        </p:nvPicPr>
        <p:blipFill rotWithShape="1">
          <a:blip r:embed="rId4">
            <a:alphaModFix/>
          </a:blip>
          <a:srcRect l="992" t="5457" r="1731" b="2673"/>
          <a:stretch/>
        </p:blipFill>
        <p:spPr>
          <a:xfrm>
            <a:off x="5700584" y="2248871"/>
            <a:ext cx="6037565" cy="3105724"/>
          </a:xfrm>
          <a:prstGeom prst="rect">
            <a:avLst/>
          </a:prstGeom>
          <a:noFill/>
          <a:ln>
            <a:noFill/>
          </a:ln>
        </p:spPr>
      </p:pic>
      <p:sp>
        <p:nvSpPr>
          <p:cNvPr id="2" name="Google Shape;214;g300633e8d27_0_156">
            <a:extLst>
              <a:ext uri="{FF2B5EF4-FFF2-40B4-BE49-F238E27FC236}">
                <a16:creationId xmlns:a16="http://schemas.microsoft.com/office/drawing/2014/main" id="{634CA07B-5C9C-40AB-2B9D-4D1C01BFF379}"/>
              </a:ext>
            </a:extLst>
          </p:cNvPr>
          <p:cNvSpPr/>
          <p:nvPr/>
        </p:nvSpPr>
        <p:spPr>
          <a:xfrm>
            <a:off x="5688025" y="6343461"/>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Presti</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SY20603</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B5ED8994-E114-9BDA-8870-C297E2420B64}"/>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5A3BA9DD-EA85-8A20-C704-79F8307930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835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4" name="TextBox 3">
            <a:extLst>
              <a:ext uri="{FF2B5EF4-FFF2-40B4-BE49-F238E27FC236}">
                <a16:creationId xmlns:a16="http://schemas.microsoft.com/office/drawing/2014/main" id="{1FE73BE9-6962-4030-CA9B-1E9889F3EFEC}"/>
              </a:ext>
            </a:extLst>
          </p:cNvPr>
          <p:cNvSpPr txBox="1"/>
          <p:nvPr/>
        </p:nvSpPr>
        <p:spPr>
          <a:xfrm>
            <a:off x="622593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27" name="Google Shape;227;g300633e8d27_0_177"/>
          <p:cNvSpPr/>
          <p:nvPr/>
        </p:nvSpPr>
        <p:spPr>
          <a:xfrm>
            <a:off x="1169043" y="1412875"/>
            <a:ext cx="5503282" cy="4183500"/>
          </a:xfrm>
          <a:prstGeom prst="rect">
            <a:avLst/>
          </a:prstGeom>
          <a:noFill/>
          <a:ln>
            <a:noFill/>
          </a:ln>
        </p:spPr>
        <p:txBody>
          <a:bodyPr spcFirstLastPara="1" wrap="square" lIns="0" tIns="0" rIns="0" bIns="0" rtlCol="0" anchor="t" anchorCtr="0">
            <a:noAutofit/>
          </a:bodyPr>
          <a:lstStyle/>
          <a:p>
            <a:pPr marL="201168" marR="0" lvl="1" indent="-201168"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resultados ilustran la dificultad de emparejar exactamente la sonda del gen CRISPR/Cas9 con el ADN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proviral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del huésped.</a:t>
            </a:r>
          </a:p>
        </p:txBody>
      </p:sp>
      <p:sp>
        <p:nvSpPr>
          <p:cNvPr id="228" name="Google Shape;228;g300633e8d27_0_177"/>
          <p:cNvSpPr/>
          <p:nvPr/>
        </p:nvSpPr>
        <p:spPr>
          <a:xfrm>
            <a:off x="1342664" y="2700488"/>
            <a:ext cx="10441174" cy="3105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229" name="Google Shape;229;g300633e8d27_0_177"/>
          <p:cNvPicPr preferRelativeResize="0"/>
          <p:nvPr/>
        </p:nvPicPr>
        <p:blipFill rotWithShape="1">
          <a:blip r:embed="rId4">
            <a:alphaModFix/>
          </a:blip>
          <a:srcRect/>
          <a:stretch/>
        </p:blipFill>
        <p:spPr>
          <a:xfrm>
            <a:off x="1342490" y="2700488"/>
            <a:ext cx="7570016" cy="2809875"/>
          </a:xfrm>
          <a:prstGeom prst="rect">
            <a:avLst/>
          </a:prstGeom>
          <a:noFill/>
          <a:ln>
            <a:noFill/>
          </a:ln>
        </p:spPr>
      </p:pic>
      <p:sp>
        <p:nvSpPr>
          <p:cNvPr id="230" name="Google Shape;230;g300633e8d27_0_177"/>
          <p:cNvSpPr/>
          <p:nvPr/>
        </p:nvSpPr>
        <p:spPr>
          <a:xfrm>
            <a:off x="6851650" y="1409500"/>
            <a:ext cx="4987800" cy="930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 probable que dos de los seis participantes no reúnan los criterios para la IAT por discordancias en el emparejamiento.</a:t>
            </a:r>
          </a:p>
        </p:txBody>
      </p:sp>
      <p:sp>
        <p:nvSpPr>
          <p:cNvPr id="231" name="Google Shape;231;g300633e8d27_0_177"/>
          <p:cNvSpPr/>
          <p:nvPr/>
        </p:nvSpPr>
        <p:spPr>
          <a:xfrm>
            <a:off x="9025127" y="2771924"/>
            <a:ext cx="2758885" cy="236451"/>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Resumen de los resultados para cada</a:t>
            </a:r>
          </a:p>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participante en el estudio EBT-101</a:t>
            </a:r>
            <a:endParaRPr lang="es-ES_tradnl" sz="1400" b="0" i="0" u="none" strike="noStrike" cap="none" dirty="0">
              <a:solidFill>
                <a:srgbClr val="000000"/>
              </a:solidFill>
              <a:latin typeface="Arial"/>
              <a:ea typeface="Arial"/>
              <a:cs typeface="Arial"/>
              <a:sym typeface="Arial"/>
            </a:endParaRPr>
          </a:p>
        </p:txBody>
      </p:sp>
      <p:sp>
        <p:nvSpPr>
          <p:cNvPr id="232" name="Google Shape;232;g300633e8d27_0_177"/>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mediante ingeniería genética</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214;g300633e8d27_0_156">
            <a:extLst>
              <a:ext uri="{FF2B5EF4-FFF2-40B4-BE49-F238E27FC236}">
                <a16:creationId xmlns:a16="http://schemas.microsoft.com/office/drawing/2014/main" id="{72F889A7-C24C-8814-6C4F-905E24703A87}"/>
              </a:ext>
            </a:extLst>
          </p:cNvPr>
          <p:cNvSpPr/>
          <p:nvPr/>
        </p:nvSpPr>
        <p:spPr>
          <a:xfrm>
            <a:off x="5688025" y="6343461"/>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Presti</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SY20603</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5FE6051C-339A-3948-F72E-15ADCA9ECF75}"/>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8BAD6809-3E3E-3B7F-059D-F9F0480FD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835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Box 3">
            <a:extLst>
              <a:ext uri="{FF2B5EF4-FFF2-40B4-BE49-F238E27FC236}">
                <a16:creationId xmlns:a16="http://schemas.microsoft.com/office/drawing/2014/main" id="{5404B39B-4B73-AE99-1653-5CB34ADA6B47}"/>
              </a:ext>
            </a:extLst>
          </p:cNvPr>
          <p:cNvSpPr txBox="1"/>
          <p:nvPr/>
        </p:nvSpPr>
        <p:spPr>
          <a:xfrm>
            <a:off x="603289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41" name="Google Shape;241;g300633e8d27_0_194"/>
          <p:cNvSpPr/>
          <p:nvPr/>
        </p:nvSpPr>
        <p:spPr>
          <a:xfrm>
            <a:off x="1238491" y="1341450"/>
            <a:ext cx="5433834" cy="47292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Es necesario tener cuidado con las estrategias que emplean CRISPR/Cas9.</a:t>
            </a:r>
          </a:p>
          <a:p>
            <a:pPr marL="228600" lvl="1" indent="-228600">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edición con CRISPR-Cas produce lesiones intencionadas (inserciones-deleciones [</a:t>
            </a:r>
            <a:r>
              <a:rPr lang="es-ES_tradnl" sz="18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indels</a:t>
            </a:r>
            <a:r>
              <a:rPr lang="es-ES_tradnl" sz="1800" b="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excisión</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pero también deleciones </a:t>
            </a:r>
            <a:r>
              <a:rPr lang="es-ES_tradnl" sz="1800" dirty="0">
                <a:solidFill>
                  <a:schemeClr val="dk1"/>
                </a:solidFill>
                <a:latin typeface="Verdana" panose="020B0604030504040204" pitchFamily="34" charset="0"/>
                <a:ea typeface="Verdana" panose="020B0604030504040204" pitchFamily="34" charset="0"/>
                <a:cs typeface="Calibri"/>
                <a:sym typeface="Calibri"/>
              </a:rPr>
              <a:t>grandes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no pretendidas en el ADN celular.</a:t>
            </a:r>
          </a:p>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Estas grandes deleciones no han sido fáciles de detectar.</a:t>
            </a:r>
          </a:p>
        </p:txBody>
      </p:sp>
      <p:sp>
        <p:nvSpPr>
          <p:cNvPr id="242" name="Google Shape;242;g300633e8d27_0_194"/>
          <p:cNvSpPr/>
          <p:nvPr/>
        </p:nvSpPr>
        <p:spPr>
          <a:xfrm>
            <a:off x="1423686" y="4186450"/>
            <a:ext cx="10360339" cy="1955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244" name="Google Shape;244;g300633e8d27_0_194"/>
          <p:cNvPicPr preferRelativeResize="0"/>
          <p:nvPr/>
        </p:nvPicPr>
        <p:blipFill rotWithShape="1">
          <a:blip r:embed="rId4">
            <a:alphaModFix/>
          </a:blip>
          <a:srcRect/>
          <a:stretch/>
        </p:blipFill>
        <p:spPr>
          <a:xfrm>
            <a:off x="1528224" y="4278661"/>
            <a:ext cx="7285801" cy="1749609"/>
          </a:xfrm>
          <a:prstGeom prst="rect">
            <a:avLst/>
          </a:prstGeom>
          <a:noFill/>
          <a:ln>
            <a:noFill/>
          </a:ln>
        </p:spPr>
      </p:pic>
      <p:sp>
        <p:nvSpPr>
          <p:cNvPr id="245" name="Google Shape;245;g300633e8d27_0_194"/>
          <p:cNvSpPr/>
          <p:nvPr/>
        </p:nvSpPr>
        <p:spPr>
          <a:xfrm>
            <a:off x="6851650" y="1341450"/>
            <a:ext cx="5040300" cy="4729200"/>
          </a:xfrm>
          <a:prstGeom prst="rect">
            <a:avLst/>
          </a:prstGeom>
          <a:noFill/>
          <a:ln>
            <a:noFill/>
          </a:ln>
        </p:spPr>
        <p:txBody>
          <a:bodyPr spcFirstLastPara="1" wrap="square" lIns="0" tIns="0" rIns="0" bIns="0" rtlCol="0" anchor="t" anchorCtr="0">
            <a:noAutofit/>
          </a:bodyPr>
          <a:lstStyle/>
          <a:p>
            <a:pPr marL="228600" lvl="1" indent="-228600">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posibles consecuencias de las deleciones </a:t>
            </a:r>
            <a:r>
              <a:rPr lang="es-ES_tradnl" sz="1800" dirty="0">
                <a:solidFill>
                  <a:schemeClr val="dk1"/>
                </a:solidFill>
                <a:latin typeface="Verdana" panose="020B0604030504040204" pitchFamily="34" charset="0"/>
                <a:ea typeface="Verdana" panose="020B0604030504040204" pitchFamily="34" charset="0"/>
                <a:cs typeface="Calibri"/>
                <a:sym typeface="Calibri"/>
              </a:rPr>
              <a:t>grandes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son:</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inactivación del VIH (lo que se desea);</a:t>
            </a:r>
            <a:endParaRPr lang="es-ES_tradnl" sz="18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pérdida de la función génica celular;</a:t>
            </a:r>
            <a:endParaRPr lang="es-ES_tradnl" sz="18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activación de los protooncogenes (inducción de cáncer, probabilidad remota);</a:t>
            </a:r>
            <a:endParaRPr lang="es-ES_tradnl" sz="18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inactivación de los genes supresores de tumores (inducción de cáncer, más probable).</a:t>
            </a:r>
            <a:endParaRPr lang="es-ES_tradnl" sz="18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246" name="Google Shape;246;g300633e8d27_0_194"/>
          <p:cNvSpPr/>
          <p:nvPr/>
        </p:nvSpPr>
        <p:spPr>
          <a:xfrm>
            <a:off x="8993350" y="4359900"/>
            <a:ext cx="2790575" cy="335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CRISPR/Cas9 puede dar lugar a deleciones mayores de lo previsto</a:t>
            </a:r>
            <a:endParaRPr lang="es-ES_tradnl" sz="1400" b="0" i="0" u="none" strike="noStrike" cap="none" dirty="0">
              <a:solidFill>
                <a:srgbClr val="000000"/>
              </a:solidFill>
              <a:latin typeface="Arial"/>
              <a:ea typeface="Arial"/>
              <a:cs typeface="Arial"/>
              <a:sym typeface="Arial"/>
            </a:endParaRPr>
          </a:p>
        </p:txBody>
      </p:sp>
      <p:sp>
        <p:nvSpPr>
          <p:cNvPr id="247" name="Google Shape;247;g300633e8d27_0_194"/>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mediante ingeniería genética</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240;g300633e8d27_0_194">
            <a:extLst>
              <a:ext uri="{FF2B5EF4-FFF2-40B4-BE49-F238E27FC236}">
                <a16:creationId xmlns:a16="http://schemas.microsoft.com/office/drawing/2014/main" id="{DEE4C9E0-0776-DA5D-6887-C60F69AFBACA}"/>
              </a:ext>
            </a:extLst>
          </p:cNvPr>
          <p:cNvSpPr/>
          <p:nvPr/>
        </p:nvSpPr>
        <p:spPr>
          <a:xfrm>
            <a:off x="5616575" y="633667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Berkhout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SY2602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6A795283-8407-B57B-ACF1-D814A32B2802}"/>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0BBF93C6-533A-2E24-DD99-EECB7B94D8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531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4" name="TextBox 3">
            <a:extLst>
              <a:ext uri="{FF2B5EF4-FFF2-40B4-BE49-F238E27FC236}">
                <a16:creationId xmlns:a16="http://schemas.microsoft.com/office/drawing/2014/main" id="{CE4F2812-0AFC-D58B-9F22-CF48BA88D9FE}"/>
              </a:ext>
            </a:extLst>
          </p:cNvPr>
          <p:cNvSpPr txBox="1"/>
          <p:nvPr/>
        </p:nvSpPr>
        <p:spPr>
          <a:xfrm>
            <a:off x="602273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54" name="Google Shape;254;g300633e8d27_0_216"/>
          <p:cNvSpPr/>
          <p:nvPr/>
        </p:nvSpPr>
        <p:spPr>
          <a:xfrm>
            <a:off x="1180618" y="1341450"/>
            <a:ext cx="4208607" cy="4254900"/>
          </a:xfrm>
          <a:prstGeom prst="rect">
            <a:avLst/>
          </a:prstGeom>
          <a:noFill/>
          <a:ln>
            <a:noFill/>
          </a:ln>
        </p:spPr>
        <p:txBody>
          <a:bodyPr spcFirstLastPara="1" wrap="square" lIns="0" tIns="0" rIns="0" bIns="0" rtlCol="0" anchor="t" anchorCtr="0">
            <a:noAutofit/>
          </a:bodyPr>
          <a:lstStyle/>
          <a:p>
            <a:pPr marL="228600" lvl="1" indent="-228600">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Un nuevo método de análisis detectó deleciones </a:t>
            </a:r>
            <a:r>
              <a:rPr lang="es-ES_tradnl" sz="2000" dirty="0">
                <a:solidFill>
                  <a:schemeClr val="dk1"/>
                </a:solidFill>
                <a:latin typeface="Verdana" panose="020B0604030504040204" pitchFamily="34" charset="0"/>
                <a:ea typeface="Verdana" panose="020B0604030504040204" pitchFamily="34" charset="0"/>
                <a:cs typeface="Calibri"/>
                <a:sym typeface="Calibri"/>
              </a:rPr>
              <a:t>grandes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por inactivación de los genes detectores (</a:t>
            </a:r>
            <a:r>
              <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GFP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a:t>
            </a:r>
            <a:r>
              <a:rPr lang="es-ES_tradnl"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cherry</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insertados junto con Cas9. </a:t>
            </a:r>
          </a:p>
        </p:txBody>
      </p:sp>
      <p:sp>
        <p:nvSpPr>
          <p:cNvPr id="255" name="Google Shape;255;g300633e8d27_0_216"/>
          <p:cNvSpPr/>
          <p:nvPr/>
        </p:nvSpPr>
        <p:spPr>
          <a:xfrm>
            <a:off x="5591175" y="1341450"/>
            <a:ext cx="6192900" cy="36384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256" name="Google Shape;256;g300633e8d27_0_216"/>
          <p:cNvPicPr preferRelativeResize="0"/>
          <p:nvPr/>
        </p:nvPicPr>
        <p:blipFill rotWithShape="1">
          <a:blip r:embed="rId4">
            <a:alphaModFix/>
          </a:blip>
          <a:srcRect/>
          <a:stretch/>
        </p:blipFill>
        <p:spPr>
          <a:xfrm>
            <a:off x="5639625" y="1779700"/>
            <a:ext cx="6095999" cy="3004942"/>
          </a:xfrm>
          <a:prstGeom prst="rect">
            <a:avLst/>
          </a:prstGeom>
          <a:noFill/>
          <a:ln>
            <a:noFill/>
          </a:ln>
        </p:spPr>
      </p:pic>
      <p:sp>
        <p:nvSpPr>
          <p:cNvPr id="257" name="Google Shape;257;g300633e8d27_0_216"/>
          <p:cNvSpPr/>
          <p:nvPr/>
        </p:nvSpPr>
        <p:spPr>
          <a:xfrm>
            <a:off x="5591175" y="1412875"/>
            <a:ext cx="6192900" cy="197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Nuevo método de análisis  utilizado para detectar deleciones grandes</a:t>
            </a:r>
            <a:endParaRPr lang="es-ES_tradnl" sz="1400" b="0" i="0" u="none" strike="noStrike" cap="none" dirty="0">
              <a:solidFill>
                <a:srgbClr val="000000"/>
              </a:solidFill>
              <a:latin typeface="Arial"/>
              <a:ea typeface="Arial"/>
              <a:cs typeface="Arial"/>
              <a:sym typeface="Arial"/>
            </a:endParaRPr>
          </a:p>
        </p:txBody>
      </p:sp>
      <p:sp>
        <p:nvSpPr>
          <p:cNvPr id="258" name="Google Shape;258;g300633e8d27_0_216"/>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Estrategias de curación mediante ingeniería genética</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3" name="Google Shape;240;g300633e8d27_0_194">
            <a:extLst>
              <a:ext uri="{FF2B5EF4-FFF2-40B4-BE49-F238E27FC236}">
                <a16:creationId xmlns:a16="http://schemas.microsoft.com/office/drawing/2014/main" id="{DBD175EC-FE9E-2AD7-4F2D-1DAA800A7F56}"/>
              </a:ext>
            </a:extLst>
          </p:cNvPr>
          <p:cNvSpPr/>
          <p:nvPr/>
        </p:nvSpPr>
        <p:spPr>
          <a:xfrm>
            <a:off x="5616575" y="633667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Berkhout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SY2602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D14C025A-7E54-D4F9-95E7-8DFD31BEE7C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DDDEFAD1-B850-2777-35CC-9A27668CD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515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2"/>
          <p:cNvSpPr txBox="1"/>
          <p:nvPr/>
        </p:nvSpPr>
        <p:spPr>
          <a:xfrm>
            <a:off x="1774825" y="1690987"/>
            <a:ext cx="9623212" cy="4321200"/>
          </a:xfrm>
          <a:prstGeom prst="rect">
            <a:avLst/>
          </a:prstGeom>
          <a:noFill/>
          <a:ln>
            <a:noFill/>
          </a:ln>
        </p:spPr>
        <p:txBody>
          <a:bodyPr spcFirstLastPara="1" wrap="square" lIns="0" tIns="0" rIns="0" bIns="0" rtlCol="0" anchor="t" anchorCtr="0">
            <a:noAutofit/>
          </a:bodyPr>
          <a:lstStyle/>
          <a:p>
            <a:pPr marL="722313" marR="0" lvl="0" indent="-722313" algn="l" rtl="0">
              <a:lnSpc>
                <a:spcPct val="100000"/>
              </a:lnSpc>
              <a:spcBef>
                <a:spcPts val="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3</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Remisión, curación y vacunas</a:t>
            </a:r>
            <a:r>
              <a:rPr lang="es-ES_tradnl"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rPr>
              <a:t> </a:t>
            </a:r>
            <a:r>
              <a:rPr lang="es-ES_tradnl" sz="1400" b="1" i="0" u="none" strike="noStrike" cap="none" dirty="0">
                <a:solidFill>
                  <a:srgbClr val="E0001B"/>
                </a:solidFill>
                <a:latin typeface="Verdana" panose="020B0604030504040204" pitchFamily="34" charset="0"/>
                <a:ea typeface="Verdana" panose="020B0604030504040204" pitchFamily="34" charset="0"/>
                <a:sym typeface="Arial"/>
              </a:rPr>
              <a:t>&gt;</a:t>
            </a:r>
          </a:p>
          <a:p>
            <a:pPr marL="722313" marR="0" lvl="0" indent="-722313"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33</a:t>
            </a:r>
            <a:r>
              <a:rPr lang="es-ES_tradnl" sz="2200" b="0" i="0" u="none" strike="noStrike" cap="none" dirty="0">
                <a:solidFill>
                  <a:srgbClr val="212529"/>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Tratamiento antirretroviral (TAR)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5" action="ppaction://hlinksldjump">
                  <a:extLst>
                    <a:ext uri="{A12FA001-AC4F-418D-AE19-62706E023703}">
                      <ahyp:hlinkClr xmlns:ahyp="http://schemas.microsoft.com/office/drawing/2018/hyperlinkcolor" val="tx"/>
                    </a:ext>
                  </a:extLst>
                </a:hlinkClick>
              </a:rPr>
              <a:t>&gt;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722313" marR="0" lvl="0" indent="-722313"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49</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Prevención de la infección por el VIH y las ITS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6" action="ppaction://hlinksldjump">
                  <a:extLst>
                    <a:ext uri="{A12FA001-AC4F-418D-AE19-62706E023703}">
                      <ahyp:hlinkClr xmlns:ahyp="http://schemas.microsoft.com/office/drawing/2018/hyperlinkcolor" val="tx"/>
                    </a:ext>
                  </a:extLst>
                </a:hlinkClick>
              </a:rPr>
              <a:t>&gt;</a:t>
            </a:r>
            <a:r>
              <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722313" marR="0" lvl="0" indent="-722313"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69</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Deficiencias, acceso y recursos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7" action="ppaction://hlinksldjump">
                  <a:extLst>
                    <a:ext uri="{A12FA001-AC4F-418D-AE19-62706E023703}">
                      <ahyp:hlinkClr xmlns:ahyp="http://schemas.microsoft.com/office/drawing/2018/hyperlinkcolor" val="tx"/>
                    </a:ext>
                  </a:extLst>
                </a:hlinkClick>
              </a:rPr>
              <a:t>&gt;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722313" marR="0" lvl="0" indent="-722313"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79</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Cómo mejorar la atención para la infección por el VIH </a:t>
            </a:r>
            <a:r>
              <a:rPr lang="es-ES_tradnl" sz="1400" b="1" i="0" u="none" strike="noStrike" cap="none" dirty="0">
                <a:solidFill>
                  <a:srgbClr val="D9222A"/>
                </a:solidFill>
                <a:uFill>
                  <a:noFill/>
                </a:uFill>
                <a:latin typeface="Verdana" panose="020B0604030504040204" pitchFamily="34" charset="0"/>
                <a:ea typeface="Verdana" panose="020B0604030504040204" pitchFamily="34" charset="0"/>
                <a:sym typeface="Arial"/>
                <a:hlinkClick r:id="rId9" action="ppaction://hlinksldjump">
                  <a:extLst>
                    <a:ext uri="{A12FA001-AC4F-418D-AE19-62706E023703}">
                      <ahyp:hlinkClr xmlns:ahyp="http://schemas.microsoft.com/office/drawing/2018/hyperlinkcolor" val="tx"/>
                    </a:ext>
                  </a:extLst>
                </a:hlinkClick>
              </a:rPr>
              <a:t>&gt;</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10" action="ppaction://hlinksldjump">
                  <a:extLst>
                    <a:ext uri="{A12FA001-AC4F-418D-AE19-62706E023703}">
                      <ahyp:hlinkClr xmlns:ahyp="http://schemas.microsoft.com/office/drawing/2018/hyperlinkcolor" val="tx"/>
                    </a:ext>
                  </a:extLst>
                </a:hlinkClick>
              </a:rPr>
              <a:t> </a:t>
            </a:r>
            <a:endParaRPr lang="es-ES_tradnl" sz="1400" b="0" i="0" u="none" strike="noStrike" cap="none" dirty="0">
              <a:solidFill>
                <a:srgbClr val="323232"/>
              </a:solidFill>
              <a:latin typeface="Verdana" panose="020B0604030504040204" pitchFamily="34" charset="0"/>
              <a:ea typeface="Verdana" panose="020B0604030504040204" pitchFamily="34" charset="0"/>
              <a:sym typeface="Arial"/>
            </a:endParaRPr>
          </a:p>
          <a:p>
            <a:pPr marL="722313" marR="0" lvl="0" indent="-722313"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11" action="ppaction://hlinksldjump">
                  <a:extLst>
                    <a:ext uri="{A12FA001-AC4F-418D-AE19-62706E023703}">
                      <ahyp:hlinkClr xmlns:ahyp="http://schemas.microsoft.com/office/drawing/2018/hyperlinkcolor" val="tx"/>
                    </a:ext>
                  </a:extLst>
                </a:hlinkClick>
              </a:rPr>
              <a:t>95</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11" action="ppaction://hlinksldjump">
                  <a:extLst>
                    <a:ext uri="{A12FA001-AC4F-418D-AE19-62706E023703}">
                      <ahyp:hlinkClr xmlns:ahyp="http://schemas.microsoft.com/office/drawing/2018/hyperlinkcolor" val="tx"/>
                    </a:ext>
                  </a:extLst>
                </a:hlinkClick>
              </a:rPr>
              <a:t>	Factores estructurales y determinantes sociales de la salud</a:t>
            </a:r>
            <a:r>
              <a:rPr lang="es-ES_tradnl" sz="2200" b="0" i="0" u="none" strike="noStrike" cap="none" dirty="0">
                <a:solidFill>
                  <a:srgbClr val="323232"/>
                </a:solidFill>
                <a:latin typeface="Verdana" panose="020B0604030504040204" pitchFamily="34" charset="0"/>
                <a:ea typeface="Verdana" panose="020B0604030504040204" pitchFamily="34" charset="0"/>
                <a:cs typeface="Calibri"/>
                <a:sym typeface="Calibri"/>
              </a:rPr>
              <a:t>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9" action="ppaction://hlinksldjump">
                  <a:extLst>
                    <a:ext uri="{A12FA001-AC4F-418D-AE19-62706E023703}">
                      <ahyp:hlinkClr xmlns:ahyp="http://schemas.microsoft.com/office/drawing/2018/hyperlinkcolor" val="tx"/>
                    </a:ext>
                  </a:extLst>
                </a:hlinkClick>
              </a:rPr>
              <a:t> &gt;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722313" marR="0" lvl="0" indent="-722313"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12" action="ppaction://hlinksldjump">
                  <a:extLst>
                    <a:ext uri="{A12FA001-AC4F-418D-AE19-62706E023703}">
                      <ahyp:hlinkClr xmlns:ahyp="http://schemas.microsoft.com/office/drawing/2018/hyperlinkcolor" val="tx"/>
                    </a:ext>
                  </a:extLst>
                </a:hlinkClick>
              </a:rPr>
              <a:t>105</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12" action="ppaction://hlinksldjump">
                  <a:extLst>
                    <a:ext uri="{A12FA001-AC4F-418D-AE19-62706E023703}">
                      <ahyp:hlinkClr xmlns:ahyp="http://schemas.microsoft.com/office/drawing/2018/hyperlinkcolor" val="tx"/>
                    </a:ext>
                  </a:extLst>
                </a:hlinkClick>
              </a:rPr>
              <a:t>	Criminalización, discriminación y estigmatización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12" action="ppaction://hlinksldjump">
                  <a:extLst>
                    <a:ext uri="{A12FA001-AC4F-418D-AE19-62706E023703}">
                      <ahyp:hlinkClr xmlns:ahyp="http://schemas.microsoft.com/office/drawing/2018/hyperlinkcolor" val="tx"/>
                    </a:ext>
                  </a:extLst>
                </a:hlinkClick>
              </a:rPr>
              <a:t>&gt;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chemeClr val="dk1"/>
              </a:buClr>
              <a:buSzPts val="2200"/>
              <a:buFont typeface="Arial"/>
              <a:buNone/>
            </a:pPr>
            <a:endParaRPr lang="es-ES_tradnl"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34" name="Google Shape;34;p2"/>
          <p:cNvSpPr txBox="1"/>
          <p:nvPr/>
        </p:nvSpPr>
        <p:spPr>
          <a:xfrm>
            <a:off x="1747401" y="596725"/>
            <a:ext cx="7216500"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Índice</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36" name="Google Shape;36;p2"/>
          <p:cNvSpPr/>
          <p:nvPr/>
        </p:nvSpPr>
        <p:spPr>
          <a:xfrm>
            <a:off x="-55413" y="6217237"/>
            <a:ext cx="11694964"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37" name="Google Shape;37;p2"/>
          <p:cNvCxnSpPr/>
          <p:nvPr/>
        </p:nvCxnSpPr>
        <p:spPr>
          <a:xfrm rot="10800000" flipH="1">
            <a:off x="484050" y="6224650"/>
            <a:ext cx="11329800" cy="7500"/>
          </a:xfrm>
          <a:prstGeom prst="straightConnector1">
            <a:avLst/>
          </a:prstGeom>
          <a:noFill/>
          <a:ln w="9525" cap="flat" cmpd="sng">
            <a:solidFill>
              <a:srgbClr val="7F7F7F"/>
            </a:solidFill>
            <a:prstDash val="solid"/>
            <a:miter lim="800000"/>
            <a:headEnd type="none" w="sm" len="sm"/>
            <a:tailEnd type="none" w="sm" len="sm"/>
          </a:ln>
        </p:spPr>
      </p:cxnSp>
      <p:pic>
        <p:nvPicPr>
          <p:cNvPr id="2" name="Google Shape;28;p1">
            <a:extLst>
              <a:ext uri="{FF2B5EF4-FFF2-40B4-BE49-F238E27FC236}">
                <a16:creationId xmlns:a16="http://schemas.microsoft.com/office/drawing/2014/main" id="{E7B00AF7-0D93-4D9C-218D-371ED82E20D2}"/>
              </a:ext>
            </a:extLst>
          </p:cNvPr>
          <p:cNvPicPr preferRelativeResize="0"/>
          <p:nvPr/>
        </p:nvPicPr>
        <p:blipFill>
          <a:blip r:embed="rId13">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3A5C52FD-3E09-9B40-4B34-DD5176DF6DBF}"/>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FA85A212-7660-347D-77E2-2B0EE71468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750"/>
                                  </p:stCondLst>
                                  <p:childTnLst>
                                    <p:set>
                                      <p:cBhvr>
                                        <p:cTn id="9" dur="1" fill="hold">
                                          <p:stCondLst>
                                            <p:cond delay="0"/>
                                          </p:stCondLst>
                                        </p:cTn>
                                        <p:tgtEl>
                                          <p:spTgt spid="33">
                                            <p:txEl>
                                              <p:pRg st="0" end="0"/>
                                            </p:txEl>
                                          </p:spTgt>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750"/>
                                  </p:stCondLst>
                                  <p:childTnLst>
                                    <p:set>
                                      <p:cBhvr>
                                        <p:cTn id="12" dur="1" fill="hold">
                                          <p:stCondLst>
                                            <p:cond delay="0"/>
                                          </p:stCondLst>
                                        </p:cTn>
                                        <p:tgtEl>
                                          <p:spTgt spid="33">
                                            <p:txEl>
                                              <p:pRg st="1" end="1"/>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750"/>
                                  </p:stCondLst>
                                  <p:childTnLst>
                                    <p:set>
                                      <p:cBhvr>
                                        <p:cTn id="15" dur="1" fill="hold">
                                          <p:stCondLst>
                                            <p:cond delay="0"/>
                                          </p:stCondLst>
                                        </p:cTn>
                                        <p:tgtEl>
                                          <p:spTgt spid="33">
                                            <p:txEl>
                                              <p:pRg st="2" end="2"/>
                                            </p:txEl>
                                          </p:spTgt>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nodeType="afterEffect">
                                  <p:stCondLst>
                                    <p:cond delay="75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750"/>
                                  </p:stCondLst>
                                  <p:childTnLst>
                                    <p:set>
                                      <p:cBhvr>
                                        <p:cTn id="21" dur="1" fill="hold">
                                          <p:stCondLst>
                                            <p:cond delay="0"/>
                                          </p:stCondLst>
                                        </p:cTn>
                                        <p:tgtEl>
                                          <p:spTgt spid="33">
                                            <p:txEl>
                                              <p:pRg st="4" end="4"/>
                                            </p:txEl>
                                          </p:spTgt>
                                        </p:tgtEl>
                                        <p:attrNameLst>
                                          <p:attrName>style.visibility</p:attrName>
                                        </p:attrNameLst>
                                      </p:cBhvr>
                                      <p:to>
                                        <p:strVal val="visible"/>
                                      </p:to>
                                    </p:set>
                                  </p:childTnLst>
                                </p:cTn>
                              </p:par>
                            </p:childTnLst>
                          </p:cTn>
                        </p:par>
                        <p:par>
                          <p:cTn id="22" fill="hold">
                            <p:stCondLst>
                              <p:cond delay="4250"/>
                            </p:stCondLst>
                            <p:childTnLst>
                              <p:par>
                                <p:cTn id="23" presetID="1" presetClass="entr" presetSubtype="0" fill="hold" nodeType="afterEffect">
                                  <p:stCondLst>
                                    <p:cond delay="750"/>
                                  </p:stCondLst>
                                  <p:childTnLst>
                                    <p:set>
                                      <p:cBhvr>
                                        <p:cTn id="24" dur="1" fill="hold">
                                          <p:stCondLst>
                                            <p:cond delay="0"/>
                                          </p:stCondLst>
                                        </p:cTn>
                                        <p:tgtEl>
                                          <p:spTgt spid="33">
                                            <p:txEl>
                                              <p:pRg st="5" end="5"/>
                                            </p:txEl>
                                          </p:spTgt>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nodeType="afterEffect">
                                  <p:stCondLst>
                                    <p:cond delay="750"/>
                                  </p:stCondLst>
                                  <p:childTnLst>
                                    <p:set>
                                      <p:cBhvr>
                                        <p:cTn id="27"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TextBox 3">
            <a:extLst>
              <a:ext uri="{FF2B5EF4-FFF2-40B4-BE49-F238E27FC236}">
                <a16:creationId xmlns:a16="http://schemas.microsoft.com/office/drawing/2014/main" id="{B850F298-20D5-78C7-053A-0BBA1F13047B}"/>
              </a:ext>
            </a:extLst>
          </p:cNvPr>
          <p:cNvSpPr txBox="1"/>
          <p:nvPr/>
        </p:nvSpPr>
        <p:spPr>
          <a:xfrm>
            <a:off x="601257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66" name="Google Shape;266;g300633e8d27_0_229"/>
          <p:cNvSpPr/>
          <p:nvPr/>
        </p:nvSpPr>
        <p:spPr>
          <a:xfrm>
            <a:off x="1192192" y="1341438"/>
            <a:ext cx="4903808" cy="425491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análisis mostró que por cada dos eventos de edición intencionados se produce una deleción grande.</a:t>
            </a: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Resultados robustos en diferentes tipos de células: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dirty="0">
                <a:solidFill>
                  <a:schemeClr val="dk1"/>
                </a:solidFill>
                <a:latin typeface="Verdana" panose="020B0604030504040204" pitchFamily="34" charset="0"/>
                <a:ea typeface="Verdana" panose="020B0604030504040204" pitchFamily="34" charset="0"/>
                <a:cs typeface="Calibri"/>
                <a:sym typeface="Calibri"/>
              </a:rPr>
              <a:t>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ara diferentes líneas celulares clonales del VIH (diferente sitio de integración);</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dirty="0">
                <a:solidFill>
                  <a:schemeClr val="dk1"/>
                </a:solidFill>
                <a:latin typeface="Verdana" panose="020B0604030504040204" pitchFamily="34" charset="0"/>
                <a:ea typeface="Verdana" panose="020B0604030504040204" pitchFamily="34" charset="0"/>
                <a:cs typeface="Calibri"/>
                <a:sym typeface="Calibri"/>
              </a:rPr>
              <a:t>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ara Cas9 (extremos romos) y Cas12a (extremos </a:t>
            </a:r>
            <a:r>
              <a:rPr lang="es-ES_tradnl" sz="2000" dirty="0">
                <a:solidFill>
                  <a:schemeClr val="dk1"/>
                </a:solidFill>
                <a:latin typeface="Verdana" panose="020B0604030504040204" pitchFamily="34" charset="0"/>
                <a:ea typeface="Verdana" panose="020B0604030504040204" pitchFamily="34" charset="0"/>
                <a:cs typeface="Calibri"/>
                <a:sym typeface="Calibri"/>
              </a:rPr>
              <a:t>ad</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hesivos) y todos 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ARNg</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267" name="Google Shape;267;g300633e8d27_0_229"/>
          <p:cNvSpPr/>
          <p:nvPr/>
        </p:nvSpPr>
        <p:spPr>
          <a:xfrm>
            <a:off x="6602273" y="1341438"/>
            <a:ext cx="4903808"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¿Qué se necesita?</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lvl="1" indent="-228600">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Mejores sistemas de CRISPR-Cas, que solo produzcan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excisión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sin deleciones </a:t>
            </a:r>
            <a:r>
              <a:rPr lang="es-ES_tradnl" sz="2000" dirty="0">
                <a:solidFill>
                  <a:schemeClr val="dk1"/>
                </a:solidFill>
                <a:latin typeface="Verdana" panose="020B0604030504040204" pitchFamily="34" charset="0"/>
                <a:ea typeface="Verdana" panose="020B0604030504040204" pitchFamily="34" charset="0"/>
                <a:cs typeface="Calibri"/>
                <a:sym typeface="Calibri"/>
              </a:rPr>
              <a:t>grandes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Estudios de oncogénesis en ratones para evaluar el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
                  </a:ext>
                </a:extLst>
              </a:rPr>
              <a:t>riesgo de cáncer.</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Seguimiento estrecho y a largo plazo de los participantes en todos los estudios de edición génica.</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268" name="Google Shape;268;g300633e8d27_0_229"/>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mediante ingeniería genética</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240;g300633e8d27_0_194">
            <a:extLst>
              <a:ext uri="{FF2B5EF4-FFF2-40B4-BE49-F238E27FC236}">
                <a16:creationId xmlns:a16="http://schemas.microsoft.com/office/drawing/2014/main" id="{FA3352D6-13A6-46AD-3AF0-C35E3BAA3D75}"/>
              </a:ext>
            </a:extLst>
          </p:cNvPr>
          <p:cNvSpPr/>
          <p:nvPr/>
        </p:nvSpPr>
        <p:spPr>
          <a:xfrm>
            <a:off x="5616575" y="633667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Berkhout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SY2602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D455BC17-A23B-DD4C-D1E1-C06C188948CD}"/>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6566E974-8BF9-D2D8-F141-579FD5C6D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499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3" name="TextBox 2">
            <a:extLst>
              <a:ext uri="{FF2B5EF4-FFF2-40B4-BE49-F238E27FC236}">
                <a16:creationId xmlns:a16="http://schemas.microsoft.com/office/drawing/2014/main" id="{A6D85E86-7996-D5A7-5AD8-559B3FF890A0}"/>
              </a:ext>
            </a:extLst>
          </p:cNvPr>
          <p:cNvSpPr txBox="1"/>
          <p:nvPr/>
        </p:nvSpPr>
        <p:spPr>
          <a:xfrm>
            <a:off x="659169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76" name="Google Shape;276;g300633e8d27_0_250"/>
          <p:cNvSpPr/>
          <p:nvPr/>
        </p:nvSpPr>
        <p:spPr>
          <a:xfrm>
            <a:off x="5799991" y="636687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Ott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PL0402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77" name="Google Shape;277;g300633e8d27_0_250"/>
          <p:cNvSpPr/>
          <p:nvPr/>
        </p:nvSpPr>
        <p:spPr>
          <a:xfrm>
            <a:off x="1152055" y="715621"/>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Estrategias de curación mediante inhibición de la transcripción</a:t>
            </a:r>
          </a:p>
          <a:p>
            <a:pPr marL="0" marR="0" lvl="0" indent="0" algn="l" rtl="0">
              <a:lnSpc>
                <a:spcPct val="100000"/>
              </a:lnSpc>
              <a:spcBef>
                <a:spcPts val="0"/>
              </a:spcBef>
              <a:spcAft>
                <a:spcPts val="0"/>
              </a:spcAft>
              <a:buClr>
                <a:srgbClr val="000000"/>
              </a:buClr>
              <a:buSzPts val="2200"/>
              <a:buFont typeface="Arial"/>
              <a:buNone/>
            </a:pP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78" name="Google Shape;278;g300633e8d27_0_250"/>
          <p:cNvSpPr/>
          <p:nvPr/>
        </p:nvSpPr>
        <p:spPr>
          <a:xfrm>
            <a:off x="1152055" y="1341450"/>
            <a:ext cx="4259734"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investigaciones más recientes se han centrado en la inhibición de la transcripción.</a:t>
            </a: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 Conferencia sobre el Sida del 2024 se presentaron los resultados de los estudios sobre “bloqueo y cierre” (</a:t>
            </a:r>
            <a:r>
              <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block and </a:t>
            </a:r>
            <a:r>
              <a:rPr lang="es-ES_tradnl"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lock</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sp>
        <p:nvSpPr>
          <p:cNvPr id="279" name="Google Shape;279;g300633e8d27_0_250"/>
          <p:cNvSpPr/>
          <p:nvPr/>
        </p:nvSpPr>
        <p:spPr>
          <a:xfrm>
            <a:off x="5591175" y="1341450"/>
            <a:ext cx="6192775" cy="4788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280" name="Google Shape;280;g300633e8d27_0_250"/>
          <p:cNvPicPr preferRelativeResize="0"/>
          <p:nvPr/>
        </p:nvPicPr>
        <p:blipFill rotWithShape="1">
          <a:blip r:embed="rId5">
            <a:alphaModFix/>
          </a:blip>
          <a:srcRect/>
          <a:stretch/>
        </p:blipFill>
        <p:spPr>
          <a:xfrm>
            <a:off x="6032183" y="1676530"/>
            <a:ext cx="5007763" cy="4345150"/>
          </a:xfrm>
          <a:prstGeom prst="rect">
            <a:avLst/>
          </a:prstGeom>
          <a:noFill/>
          <a:ln>
            <a:noFill/>
          </a:ln>
        </p:spPr>
      </p:pic>
      <p:sp>
        <p:nvSpPr>
          <p:cNvPr id="281" name="Google Shape;281;g300633e8d27_0_250"/>
          <p:cNvSpPr/>
          <p:nvPr/>
        </p:nvSpPr>
        <p:spPr>
          <a:xfrm>
            <a:off x="479424" y="115900"/>
            <a:ext cx="1056052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mediante inhibición de la transcripción</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82" name="Google Shape;282;g300633e8d27_0_250"/>
          <p:cNvSpPr/>
          <p:nvPr/>
        </p:nvSpPr>
        <p:spPr>
          <a:xfrm>
            <a:off x="5591175" y="1408628"/>
            <a:ext cx="6192774" cy="339021"/>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Ciclo de vida del VIH</a:t>
            </a:r>
            <a:endParaRPr lang="es-ES_tradnl" sz="1400" b="0" i="0" u="none" strike="noStrike" cap="none" dirty="0">
              <a:solidFill>
                <a:srgbClr val="000000"/>
              </a:solidFill>
              <a:latin typeface="Arial"/>
              <a:ea typeface="Arial"/>
              <a:cs typeface="Arial"/>
              <a:sym typeface="Arial"/>
            </a:endParaRPr>
          </a:p>
        </p:txBody>
      </p:sp>
      <p:pic>
        <p:nvPicPr>
          <p:cNvPr id="2" name="Google Shape;28;p1">
            <a:extLst>
              <a:ext uri="{FF2B5EF4-FFF2-40B4-BE49-F238E27FC236}">
                <a16:creationId xmlns:a16="http://schemas.microsoft.com/office/drawing/2014/main" id="{CAE4C532-228F-9A61-657E-28DF3F944D8F}"/>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9D70363A-0BB9-A0DA-ADFC-86CFE4EF1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411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9" name="Google Shape;299;g300633e8d27_0_267"/>
          <p:cNvSpPr/>
          <p:nvPr/>
        </p:nvSpPr>
        <p:spPr>
          <a:xfrm>
            <a:off x="5799991" y="637703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Ott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PL0402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 name="TextBox 3">
            <a:extLst>
              <a:ext uri="{FF2B5EF4-FFF2-40B4-BE49-F238E27FC236}">
                <a16:creationId xmlns:a16="http://schemas.microsoft.com/office/drawing/2014/main" id="{E3AE45D7-E0D5-05AD-6E06-F316EDAF2AE8}"/>
              </a:ext>
            </a:extLst>
          </p:cNvPr>
          <p:cNvSpPr txBox="1"/>
          <p:nvPr/>
        </p:nvSpPr>
        <p:spPr>
          <a:xfrm>
            <a:off x="661201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89" name="Google Shape;289;g300633e8d27_0_267"/>
          <p:cNvSpPr/>
          <p:nvPr/>
        </p:nvSpPr>
        <p:spPr>
          <a:xfrm>
            <a:off x="1184517" y="1341450"/>
            <a:ext cx="4897500" cy="6927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 1: Inhibir la proteína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Tat</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con fármacos</a:t>
            </a:r>
          </a:p>
        </p:txBody>
      </p:sp>
      <p:sp>
        <p:nvSpPr>
          <p:cNvPr id="290" name="Google Shape;290;g300633e8d27_0_267"/>
          <p:cNvSpPr/>
          <p:nvPr/>
        </p:nvSpPr>
        <p:spPr>
          <a:xfrm>
            <a:off x="1184517" y="2373838"/>
            <a:ext cx="4897500" cy="3755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291" name="Google Shape;291;g300633e8d27_0_267"/>
          <p:cNvPicPr preferRelativeResize="0"/>
          <p:nvPr/>
        </p:nvPicPr>
        <p:blipFill rotWithShape="1">
          <a:blip r:embed="rId5">
            <a:alphaModFix/>
          </a:blip>
          <a:srcRect/>
          <a:stretch/>
        </p:blipFill>
        <p:spPr>
          <a:xfrm>
            <a:off x="6343942" y="2896809"/>
            <a:ext cx="4785625" cy="3232541"/>
          </a:xfrm>
          <a:prstGeom prst="rect">
            <a:avLst/>
          </a:prstGeom>
          <a:noFill/>
          <a:ln>
            <a:noFill/>
          </a:ln>
        </p:spPr>
      </p:pic>
      <p:pic>
        <p:nvPicPr>
          <p:cNvPr id="292" name="Google Shape;292;g300633e8d27_0_267"/>
          <p:cNvPicPr preferRelativeResize="0"/>
          <p:nvPr/>
        </p:nvPicPr>
        <p:blipFill rotWithShape="1">
          <a:blip r:embed="rId6">
            <a:alphaModFix/>
          </a:blip>
          <a:srcRect/>
          <a:stretch/>
        </p:blipFill>
        <p:spPr>
          <a:xfrm>
            <a:off x="1267842" y="3140126"/>
            <a:ext cx="4785627" cy="2839300"/>
          </a:xfrm>
          <a:prstGeom prst="rect">
            <a:avLst/>
          </a:prstGeom>
          <a:noFill/>
          <a:ln>
            <a:noFill/>
          </a:ln>
        </p:spPr>
      </p:pic>
      <p:sp>
        <p:nvSpPr>
          <p:cNvPr id="293" name="Google Shape;293;g300633e8d27_0_267"/>
          <p:cNvSpPr/>
          <p:nvPr/>
        </p:nvSpPr>
        <p:spPr>
          <a:xfrm>
            <a:off x="1184517" y="2476400"/>
            <a:ext cx="4897500" cy="2190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err="1">
                <a:solidFill>
                  <a:srgbClr val="7F7F7F"/>
                </a:solidFill>
                <a:latin typeface="Calibri"/>
                <a:ea typeface="Calibri"/>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
                  </a:ext>
                </a:extLst>
              </a:rPr>
              <a:t>Dideshidrocortistatina</a:t>
            </a:r>
            <a:r>
              <a:rPr lang="es-ES_tradnl" sz="1400" b="0" i="0" u="none" strike="noStrike" cap="none" dirty="0">
                <a:solidFill>
                  <a:srgbClr val="7F7F7F"/>
                </a:solidFill>
                <a:latin typeface="Calibri"/>
                <a:ea typeface="Calibri"/>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
                  </a:ext>
                </a:extLst>
              </a:rPr>
              <a:t> A (</a:t>
            </a:r>
            <a:r>
              <a:rPr lang="es-ES_tradnl" sz="1400" b="0" i="0" u="none" strike="noStrike" cap="none" dirty="0" err="1">
                <a:solidFill>
                  <a:srgbClr val="7F7F7F"/>
                </a:solidFill>
                <a:latin typeface="Calibri"/>
                <a:ea typeface="Calibri"/>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
                  </a:ext>
                </a:extLst>
              </a:rPr>
              <a:t>dCA</a:t>
            </a:r>
            <a:r>
              <a:rPr lang="es-ES_tradnl" sz="1400" b="0" i="0" u="none" strike="noStrike" cap="none" dirty="0">
                <a:solidFill>
                  <a:srgbClr val="7F7F7F"/>
                </a:solidFill>
                <a:latin typeface="Calibri"/>
                <a:ea typeface="Calibri"/>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4"/>
                  </a:ext>
                </a:extLst>
              </a:rPr>
              <a:t>)</a:t>
            </a:r>
            <a:endParaRPr lang="es-ES_tradnl" sz="1400" b="0" i="0" u="none" strike="noStrike" cap="none" dirty="0">
              <a:solidFill>
                <a:srgbClr val="000000"/>
              </a:solidFill>
              <a:latin typeface="Arial"/>
              <a:ea typeface="Arial"/>
              <a:cs typeface="Arial"/>
              <a:sym typeface="Arial"/>
            </a:endParaRPr>
          </a:p>
        </p:txBody>
      </p:sp>
      <p:sp>
        <p:nvSpPr>
          <p:cNvPr id="294" name="Google Shape;294;g300633e8d27_0_267"/>
          <p:cNvSpPr/>
          <p:nvPr/>
        </p:nvSpPr>
        <p:spPr>
          <a:xfrm>
            <a:off x="6261342" y="1341438"/>
            <a:ext cx="4897500" cy="7742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proteína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Tat</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intensifica la replicación; la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dCA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detiene la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96" name="Google Shape;296;g300633e8d27_0_267"/>
          <p:cNvSpPr/>
          <p:nvPr/>
        </p:nvSpPr>
        <p:spPr>
          <a:xfrm>
            <a:off x="6261341" y="2366224"/>
            <a:ext cx="4932300" cy="3755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97" name="Google Shape;297;g300633e8d27_0_267"/>
          <p:cNvSpPr/>
          <p:nvPr/>
        </p:nvSpPr>
        <p:spPr>
          <a:xfrm>
            <a:off x="6232067" y="2458782"/>
            <a:ext cx="4897500" cy="2190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Agregar </a:t>
            </a:r>
            <a:r>
              <a:rPr lang="es-ES_tradnl" sz="1400" b="0" i="0" u="none" strike="noStrike" cap="none" dirty="0" err="1">
                <a:solidFill>
                  <a:srgbClr val="7F7F7F"/>
                </a:solidFill>
                <a:latin typeface="Calibri"/>
                <a:ea typeface="Calibri"/>
                <a:cs typeface="Calibri"/>
                <a:sym typeface="Calibri"/>
              </a:rPr>
              <a:t>dCA</a:t>
            </a:r>
            <a:r>
              <a:rPr lang="es-ES_tradnl" sz="1400" b="0" i="0" u="none" strike="noStrike" cap="none" dirty="0">
                <a:solidFill>
                  <a:srgbClr val="7F7F7F"/>
                </a:solidFill>
                <a:latin typeface="Calibri"/>
                <a:ea typeface="Calibri"/>
                <a:cs typeface="Calibri"/>
                <a:sym typeface="Calibri"/>
              </a:rPr>
              <a:t> al cultivo celular reduce la replicación del VIH a la milésima parte (en 3 unidades logarítmicas)</a:t>
            </a:r>
            <a:endParaRPr lang="es-ES_tradnl" sz="1400" b="0" i="0" u="none" strike="noStrike" cap="none" dirty="0">
              <a:solidFill>
                <a:srgbClr val="000000"/>
              </a:solidFill>
              <a:latin typeface="Arial"/>
              <a:ea typeface="Arial"/>
              <a:cs typeface="Arial"/>
              <a:sym typeface="Arial"/>
            </a:endParaRPr>
          </a:p>
        </p:txBody>
      </p:sp>
      <p:sp>
        <p:nvSpPr>
          <p:cNvPr id="298" name="Google Shape;298;g300633e8d27_0_267"/>
          <p:cNvSpPr/>
          <p:nvPr/>
        </p:nvSpPr>
        <p:spPr>
          <a:xfrm>
            <a:off x="1466792" y="3481950"/>
            <a:ext cx="2657400" cy="452100"/>
          </a:xfrm>
          <a:prstGeom prst="rect">
            <a:avLst/>
          </a:prstGeom>
          <a:solidFill>
            <a:srgbClr val="F6FBFB"/>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3" name="Google Shape;281;g300633e8d27_0_250">
            <a:extLst>
              <a:ext uri="{FF2B5EF4-FFF2-40B4-BE49-F238E27FC236}">
                <a16:creationId xmlns:a16="http://schemas.microsoft.com/office/drawing/2014/main" id="{83B2787A-63EA-D1F6-C2E7-0BC2F470FFC8}"/>
              </a:ext>
            </a:extLst>
          </p:cNvPr>
          <p:cNvSpPr/>
          <p:nvPr/>
        </p:nvSpPr>
        <p:spPr>
          <a:xfrm>
            <a:off x="479424" y="115900"/>
            <a:ext cx="1056052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mediante inhibición de la transcripción</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85734FA9-B5B7-FACB-E486-DBC7145B582B}"/>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29146F11-795E-1F11-C32D-1446216FB5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443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4" name="TextBox 3">
            <a:extLst>
              <a:ext uri="{FF2B5EF4-FFF2-40B4-BE49-F238E27FC236}">
                <a16:creationId xmlns:a16="http://schemas.microsoft.com/office/drawing/2014/main" id="{EF9B2F49-485F-F064-66A7-D700B3FD0FD7}"/>
              </a:ext>
            </a:extLst>
          </p:cNvPr>
          <p:cNvSpPr txBox="1"/>
          <p:nvPr/>
        </p:nvSpPr>
        <p:spPr>
          <a:xfrm>
            <a:off x="66018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06" name="Google Shape;306;g300633e8d27_0_285"/>
          <p:cNvSpPr/>
          <p:nvPr/>
        </p:nvSpPr>
        <p:spPr>
          <a:xfrm>
            <a:off x="1169043" y="1016335"/>
            <a:ext cx="5023413"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 2: Ingeniería genética para alterar la proteína del huésped y que deje de ser receptiva a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Tat</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p>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Centrarse en la ciclina T1 dentro del SEC (complejo de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superelongación</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proteínas del huésped, que regulan la transcripción génica y la división celular)</a:t>
            </a:r>
            <a:endParaRPr lang="es-ES_tradnl" sz="18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07" name="Google Shape;307;g300633e8d27_0_285"/>
          <p:cNvPicPr preferRelativeResize="0"/>
          <p:nvPr/>
        </p:nvPicPr>
        <p:blipFill rotWithShape="1">
          <a:blip r:embed="rId4">
            <a:alphaModFix/>
          </a:blip>
          <a:srcRect/>
          <a:stretch/>
        </p:blipFill>
        <p:spPr>
          <a:xfrm>
            <a:off x="1651790" y="3819204"/>
            <a:ext cx="3588148" cy="2263525"/>
          </a:xfrm>
          <a:prstGeom prst="rect">
            <a:avLst/>
          </a:prstGeom>
          <a:noFill/>
          <a:ln>
            <a:noFill/>
          </a:ln>
        </p:spPr>
      </p:pic>
      <p:sp>
        <p:nvSpPr>
          <p:cNvPr id="309" name="Google Shape;309;g300633e8d27_0_285"/>
          <p:cNvSpPr/>
          <p:nvPr/>
        </p:nvSpPr>
        <p:spPr>
          <a:xfrm>
            <a:off x="6547590" y="998311"/>
            <a:ext cx="4932363" cy="1340217"/>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Un aminoácido cisteína (C261) es crucial para que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Tat</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se fije al complejo SEC. Los ratones tienen tirosina (Y261) en esta posición y son insensibles a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Tat</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8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10" name="Google Shape;310;g300633e8d27_0_285"/>
          <p:cNvSpPr/>
          <p:nvPr/>
        </p:nvSpPr>
        <p:spPr>
          <a:xfrm>
            <a:off x="6547591" y="3105272"/>
            <a:ext cx="4932363" cy="3082371"/>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311" name="Google Shape;311;g300633e8d27_0_285"/>
          <p:cNvSpPr/>
          <p:nvPr/>
        </p:nvSpPr>
        <p:spPr>
          <a:xfrm>
            <a:off x="6656316" y="3190616"/>
            <a:ext cx="4897500" cy="222987"/>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Y261 reduce la replicación del VIH en cultivos celulares a la diezmilésima parte (4 unidades logarítmicas)</a:t>
            </a:r>
            <a:endParaRPr lang="es-ES_tradnl" sz="1400" b="0" i="0" u="none" strike="noStrike" cap="none" dirty="0">
              <a:solidFill>
                <a:srgbClr val="000000"/>
              </a:solidFill>
              <a:latin typeface="Arial"/>
              <a:ea typeface="Arial"/>
              <a:cs typeface="Arial"/>
              <a:sym typeface="Arial"/>
            </a:endParaRPr>
          </a:p>
        </p:txBody>
      </p:sp>
      <p:sp>
        <p:nvSpPr>
          <p:cNvPr id="312" name="Google Shape;312;g300633e8d27_0_285"/>
          <p:cNvSpPr/>
          <p:nvPr/>
        </p:nvSpPr>
        <p:spPr>
          <a:xfrm>
            <a:off x="1170681" y="3079198"/>
            <a:ext cx="4895800" cy="310833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313" name="Google Shape;313;g300633e8d27_0_285"/>
          <p:cNvSpPr/>
          <p:nvPr/>
        </p:nvSpPr>
        <p:spPr>
          <a:xfrm>
            <a:off x="1169043" y="3196673"/>
            <a:ext cx="4680840" cy="243123"/>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La ingeniería genética altera la proteína del huésped para que deje de ser receptiva a </a:t>
            </a:r>
            <a:r>
              <a:rPr lang="es-ES_tradnl" sz="1400" b="0" i="0" u="none" strike="noStrike" cap="none" dirty="0" err="1">
                <a:solidFill>
                  <a:srgbClr val="7F7F7F"/>
                </a:solidFill>
                <a:latin typeface="Calibri"/>
                <a:ea typeface="Calibri"/>
                <a:cs typeface="Calibri"/>
                <a:sym typeface="Calibri"/>
              </a:rPr>
              <a:t>laTat</a:t>
            </a:r>
            <a:r>
              <a:rPr lang="es-ES_tradnl" sz="1400" b="0" i="0" u="none" strike="noStrike" cap="none" dirty="0">
                <a:solidFill>
                  <a:srgbClr val="7F7F7F"/>
                </a:solidFill>
                <a:latin typeface="Calibri"/>
                <a:ea typeface="Calibri"/>
                <a:cs typeface="Calibri"/>
                <a:sym typeface="Calibri"/>
              </a:rPr>
              <a:t>. </a:t>
            </a:r>
            <a:br>
              <a:rPr lang="es-ES_tradnl" sz="1400" b="0" i="0" u="none" strike="noStrike" cap="none" dirty="0">
                <a:solidFill>
                  <a:srgbClr val="7F7F7F"/>
                </a:solidFill>
                <a:latin typeface="Calibri"/>
                <a:ea typeface="Calibri"/>
                <a:cs typeface="Calibri"/>
                <a:sym typeface="Calibri"/>
              </a:rPr>
            </a:br>
            <a:endParaRPr lang="es-ES_tradnl" sz="1400" b="0" i="0" u="none" strike="noStrike" cap="none" dirty="0">
              <a:solidFill>
                <a:srgbClr val="000000"/>
              </a:solidFill>
              <a:latin typeface="Arial"/>
              <a:ea typeface="Arial"/>
              <a:cs typeface="Arial"/>
              <a:sym typeface="Arial"/>
            </a:endParaRPr>
          </a:p>
        </p:txBody>
      </p:sp>
      <p:pic>
        <p:nvPicPr>
          <p:cNvPr id="314" name="Google Shape;314;g300633e8d27_0_285"/>
          <p:cNvPicPr preferRelativeResize="0"/>
          <p:nvPr/>
        </p:nvPicPr>
        <p:blipFill rotWithShape="1">
          <a:blip r:embed="rId5">
            <a:alphaModFix/>
          </a:blip>
          <a:srcRect/>
          <a:stretch/>
        </p:blipFill>
        <p:spPr>
          <a:xfrm>
            <a:off x="7845888" y="3699507"/>
            <a:ext cx="2518356" cy="2370208"/>
          </a:xfrm>
          <a:prstGeom prst="rect">
            <a:avLst/>
          </a:prstGeom>
          <a:noFill/>
          <a:ln>
            <a:noFill/>
          </a:ln>
        </p:spPr>
      </p:pic>
      <p:sp>
        <p:nvSpPr>
          <p:cNvPr id="315" name="Google Shape;315;g300633e8d27_0_285"/>
          <p:cNvSpPr/>
          <p:nvPr/>
        </p:nvSpPr>
        <p:spPr>
          <a:xfrm>
            <a:off x="5799991" y="636687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Ott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 PL0402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Calibri"/>
              <a:ea typeface="Calibri"/>
              <a:cs typeface="Calibri"/>
              <a:sym typeface="Calibri"/>
            </a:endParaRPr>
          </a:p>
        </p:txBody>
      </p:sp>
      <p:sp>
        <p:nvSpPr>
          <p:cNvPr id="3" name="Google Shape;281;g300633e8d27_0_250">
            <a:extLst>
              <a:ext uri="{FF2B5EF4-FFF2-40B4-BE49-F238E27FC236}">
                <a16:creationId xmlns:a16="http://schemas.microsoft.com/office/drawing/2014/main" id="{CD459DE9-5AB9-FB58-5AEB-EAA372EFEB62}"/>
              </a:ext>
            </a:extLst>
          </p:cNvPr>
          <p:cNvSpPr/>
          <p:nvPr/>
        </p:nvSpPr>
        <p:spPr>
          <a:xfrm>
            <a:off x="479424" y="115900"/>
            <a:ext cx="1056052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mediante inhibición de la transcripción</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837B98F1-18A2-E7D2-0DAA-463F3BE775C2}"/>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5686ADFA-23BE-4D13-EB05-CAB5EF423D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42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4" name="TextBox 3">
            <a:extLst>
              <a:ext uri="{FF2B5EF4-FFF2-40B4-BE49-F238E27FC236}">
                <a16:creationId xmlns:a16="http://schemas.microsoft.com/office/drawing/2014/main" id="{1FA2A661-BC8E-16CC-A81D-0F74A1C38FFD}"/>
              </a:ext>
            </a:extLst>
          </p:cNvPr>
          <p:cNvSpPr txBox="1"/>
          <p:nvPr/>
        </p:nvSpPr>
        <p:spPr>
          <a:xfrm>
            <a:off x="659169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22" name="Google Shape;322;g300633e8d27_0_301"/>
          <p:cNvSpPr/>
          <p:nvPr/>
        </p:nvSpPr>
        <p:spPr>
          <a:xfrm>
            <a:off x="1169043" y="1412876"/>
            <a:ext cx="4176243"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 3: </a:t>
            </a:r>
            <a:r>
              <a:rPr lang="es-ES_tradnl" sz="2000" b="0" u="none" strike="noStrike" cap="none" dirty="0">
                <a:solidFill>
                  <a:schemeClr val="dk1"/>
                </a:solidFill>
                <a:latin typeface="Verdana" panose="020B0604030504040204" pitchFamily="34" charset="0"/>
                <a:ea typeface="Verdana" panose="020B0604030504040204" pitchFamily="34" charset="0"/>
                <a:cs typeface="Calibri"/>
                <a:sym typeface="Calibri"/>
              </a:rPr>
              <a:t>Ingeniería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epigenética para inducir los mismos cambios a largo plazo en la conformación del genoma observados en los “retrovirus fósiles” y en algunos controladores pos</a:t>
            </a:r>
            <a:r>
              <a:rPr lang="es-ES_tradnl" sz="2000" dirty="0">
                <a:solidFill>
                  <a:schemeClr val="dk1"/>
                </a:solidFill>
                <a:latin typeface="Verdana" panose="020B0604030504040204" pitchFamily="34" charset="0"/>
                <a:ea typeface="Verdana" panose="020B0604030504040204" pitchFamily="34" charset="0"/>
                <a:cs typeface="Calibri"/>
                <a:sym typeface="Calibri"/>
              </a:rPr>
              <a:t>t</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ratamiento.</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inserción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BrecOFF</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lleva a inhibir la transcripción del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143510" algn="l" rtl="0">
              <a:lnSpc>
                <a:spcPct val="100000"/>
              </a:lnSpc>
              <a:spcBef>
                <a:spcPts val="0"/>
              </a:spcBef>
              <a:spcAft>
                <a:spcPts val="0"/>
              </a:spcAft>
              <a:buClr>
                <a:srgbClr val="E0001B"/>
              </a:buClr>
              <a:buSzPts val="1340"/>
              <a:buFont typeface="Calibri"/>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23" name="Google Shape;323;g300633e8d27_0_301"/>
          <p:cNvPicPr preferRelativeResize="0"/>
          <p:nvPr/>
        </p:nvPicPr>
        <p:blipFill rotWithShape="1">
          <a:blip r:embed="rId4">
            <a:alphaModFix/>
          </a:blip>
          <a:srcRect l="834" r="46375"/>
          <a:stretch/>
        </p:blipFill>
        <p:spPr>
          <a:xfrm>
            <a:off x="5627751" y="1996890"/>
            <a:ext cx="2848717" cy="2794062"/>
          </a:xfrm>
          <a:prstGeom prst="rect">
            <a:avLst/>
          </a:prstGeom>
          <a:noFill/>
          <a:ln>
            <a:noFill/>
          </a:ln>
        </p:spPr>
      </p:pic>
      <p:sp>
        <p:nvSpPr>
          <p:cNvPr id="325" name="Google Shape;325;g300633e8d27_0_301"/>
          <p:cNvSpPr/>
          <p:nvPr/>
        </p:nvSpPr>
        <p:spPr>
          <a:xfrm>
            <a:off x="8744940" y="1488926"/>
            <a:ext cx="3008375" cy="403588"/>
          </a:xfrm>
          <a:prstGeom prst="rect">
            <a:avLst/>
          </a:prstGeom>
          <a:noFill/>
          <a:ln>
            <a:noFill/>
          </a:ln>
        </p:spPr>
        <p:txBody>
          <a:bodyPr spcFirstLastPara="1" wrap="square" lIns="0" tIns="0" rIns="0" bIns="0" rtlCol="0" anchor="t" anchorCtr="0">
            <a:noAutofit/>
          </a:bodyPr>
          <a:lstStyle/>
          <a:p>
            <a:pPr marL="0" marR="0" lvl="0" indent="0" algn="ctr" rtl="0">
              <a:spcBef>
                <a:spcPts val="0"/>
              </a:spcBef>
              <a:spcAft>
                <a:spcPts val="0"/>
              </a:spcAft>
              <a:buClr>
                <a:srgbClr val="000000"/>
              </a:buClr>
              <a:buSzPts val="1100"/>
              <a:buFont typeface="Arial"/>
              <a:buNone/>
            </a:pPr>
            <a:r>
              <a:rPr lang="es-ES_tradnl" sz="1400" b="0" i="0" u="none" strike="noStrike" cap="none" dirty="0">
                <a:solidFill>
                  <a:srgbClr val="7F7F7F"/>
                </a:solidFill>
                <a:latin typeface="Calibri"/>
                <a:ea typeface="Calibri"/>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5"/>
                  </a:ext>
                </a:extLst>
              </a:rPr>
              <a:t>Activación génica en las semanas 2, 3 y 4</a:t>
            </a:r>
            <a:endParaRPr lang="es-ES_tradnl" sz="1400" b="1" i="0" u="none" strike="noStrike" cap="none" dirty="0">
              <a:solidFill>
                <a:srgbClr val="7F7F7F"/>
              </a:solidFill>
              <a:latin typeface="Calibri"/>
              <a:ea typeface="Calibri"/>
              <a:cs typeface="Calibri"/>
              <a:sym typeface="Calibri"/>
            </a:endParaRPr>
          </a:p>
        </p:txBody>
      </p:sp>
      <p:sp>
        <p:nvSpPr>
          <p:cNvPr id="326" name="Google Shape;326;g300633e8d27_0_301"/>
          <p:cNvSpPr/>
          <p:nvPr/>
        </p:nvSpPr>
        <p:spPr>
          <a:xfrm>
            <a:off x="5577841" y="1488926"/>
            <a:ext cx="3008376" cy="34049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Activación génica con diferentes concentraciones de dBrec1 y </a:t>
            </a:r>
            <a:r>
              <a:rPr lang="es-ES_tradnl" sz="1400" b="0" i="0" u="none" strike="noStrike" cap="none" dirty="0" err="1">
                <a:solidFill>
                  <a:srgbClr val="7F7F7F"/>
                </a:solidFill>
                <a:latin typeface="Calibri"/>
                <a:ea typeface="Calibri"/>
                <a:cs typeface="Calibri"/>
                <a:sym typeface="Calibri"/>
              </a:rPr>
              <a:t>BrecOFF</a:t>
            </a:r>
            <a:endParaRPr lang="es-ES_tradnl" sz="1400" b="0" i="0" u="none" strike="noStrike" cap="none" dirty="0">
              <a:solidFill>
                <a:srgbClr val="000000"/>
              </a:solidFill>
              <a:latin typeface="Arial"/>
              <a:ea typeface="Arial"/>
              <a:cs typeface="Arial"/>
              <a:sym typeface="Arial"/>
            </a:endParaRPr>
          </a:p>
        </p:txBody>
      </p:sp>
      <p:pic>
        <p:nvPicPr>
          <p:cNvPr id="327" name="Google Shape;327;g300633e8d27_0_301"/>
          <p:cNvPicPr preferRelativeResize="0"/>
          <p:nvPr/>
        </p:nvPicPr>
        <p:blipFill rotWithShape="1">
          <a:blip r:embed="rId4">
            <a:alphaModFix/>
          </a:blip>
          <a:srcRect l="53037" t="3599" r="-3372" b="-3599"/>
          <a:stretch/>
        </p:blipFill>
        <p:spPr>
          <a:xfrm>
            <a:off x="8932328" y="2108068"/>
            <a:ext cx="2716212" cy="2794062"/>
          </a:xfrm>
          <a:prstGeom prst="rect">
            <a:avLst/>
          </a:prstGeom>
          <a:noFill/>
          <a:ln>
            <a:noFill/>
          </a:ln>
        </p:spPr>
      </p:pic>
      <p:sp>
        <p:nvSpPr>
          <p:cNvPr id="328" name="Google Shape;328;g300633e8d27_0_301"/>
          <p:cNvSpPr/>
          <p:nvPr/>
        </p:nvSpPr>
        <p:spPr>
          <a:xfrm>
            <a:off x="5591175" y="1412876"/>
            <a:ext cx="6192838" cy="362318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329" name="Google Shape;329;g300633e8d27_0_301"/>
          <p:cNvCxnSpPr/>
          <p:nvPr/>
        </p:nvCxnSpPr>
        <p:spPr>
          <a:xfrm>
            <a:off x="8731605" y="1636100"/>
            <a:ext cx="0" cy="3266030"/>
          </a:xfrm>
          <a:prstGeom prst="straightConnector1">
            <a:avLst/>
          </a:prstGeom>
          <a:noFill/>
          <a:ln w="9525" cap="flat" cmpd="sng">
            <a:solidFill>
              <a:srgbClr val="BFBFBF"/>
            </a:solidFill>
            <a:prstDash val="solid"/>
            <a:round/>
            <a:headEnd type="none" w="sm" len="sm"/>
            <a:tailEnd type="none" w="sm" len="sm"/>
          </a:ln>
        </p:spPr>
      </p:cxnSp>
      <p:sp>
        <p:nvSpPr>
          <p:cNvPr id="330" name="Google Shape;330;g300633e8d27_0_301"/>
          <p:cNvSpPr/>
          <p:nvPr/>
        </p:nvSpPr>
        <p:spPr>
          <a:xfrm>
            <a:off x="5799991" y="636687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Ott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PL0402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281;g300633e8d27_0_250">
            <a:extLst>
              <a:ext uri="{FF2B5EF4-FFF2-40B4-BE49-F238E27FC236}">
                <a16:creationId xmlns:a16="http://schemas.microsoft.com/office/drawing/2014/main" id="{0DBBA620-E0CC-5DAD-3DC5-6B8AA94B9BFB}"/>
              </a:ext>
            </a:extLst>
          </p:cNvPr>
          <p:cNvSpPr/>
          <p:nvPr/>
        </p:nvSpPr>
        <p:spPr>
          <a:xfrm>
            <a:off x="479424" y="115900"/>
            <a:ext cx="1056052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mediante inhibición de la transcripción</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43695D45-C161-5A45-55CA-FBA7B79AAB3D}"/>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CD5F9A3C-B734-45C1-B663-610AA8D30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411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4" name="TextBox 3">
            <a:extLst>
              <a:ext uri="{FF2B5EF4-FFF2-40B4-BE49-F238E27FC236}">
                <a16:creationId xmlns:a16="http://schemas.microsoft.com/office/drawing/2014/main" id="{392609A8-A807-0EE7-A331-72A3455AE662}"/>
              </a:ext>
            </a:extLst>
          </p:cNvPr>
          <p:cNvSpPr txBox="1"/>
          <p:nvPr/>
        </p:nvSpPr>
        <p:spPr>
          <a:xfrm>
            <a:off x="652057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38" name="Google Shape;338;g300633e8d27_0_319"/>
          <p:cNvSpPr/>
          <p:nvPr/>
        </p:nvSpPr>
        <p:spPr>
          <a:xfrm>
            <a:off x="1180619" y="1341450"/>
            <a:ext cx="4231170" cy="4464038"/>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6"/>
                  </a:ext>
                </a:extLst>
              </a:rPr>
              <a:t>El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ensayo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Antibody</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Mediated</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Prevention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(ensayo sobre prevención con anticuerpos, 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AMP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 mostró que los anticuerpos ampliamente neutralizantes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7"/>
                  </a:ext>
                </a:extLst>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pueden prevenir que se contraiga el VIH, con una eficacia del 75%, pero solo contra los virus que eran sensibles al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concreto utilizado (VRC01).</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39" name="Google Shape;339;g300633e8d27_0_319"/>
          <p:cNvSpPr/>
          <p:nvPr/>
        </p:nvSpPr>
        <p:spPr>
          <a:xfrm>
            <a:off x="5591175" y="1341439"/>
            <a:ext cx="6192775" cy="410368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340" name="Google Shape;340;g300633e8d27_0_319"/>
          <p:cNvSpPr/>
          <p:nvPr/>
        </p:nvSpPr>
        <p:spPr>
          <a:xfrm>
            <a:off x="5591175" y="1412874"/>
            <a:ext cx="6192838" cy="278425"/>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Resultados del ensayo AMP de prevención con anticuerpos</a:t>
            </a:r>
            <a:endParaRPr lang="es-ES_tradnl" sz="1400" b="0" i="0" u="none" strike="noStrike" cap="none" dirty="0">
              <a:solidFill>
                <a:srgbClr val="000000"/>
              </a:solidFill>
              <a:latin typeface="Arial"/>
              <a:ea typeface="Arial"/>
              <a:cs typeface="Arial"/>
              <a:sym typeface="Arial"/>
            </a:endParaRPr>
          </a:p>
        </p:txBody>
      </p:sp>
      <p:sp>
        <p:nvSpPr>
          <p:cNvPr id="341" name="Google Shape;341;g300633e8d27_0_319"/>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42" name="Google Shape;342;g300633e8d27_0_319"/>
          <p:cNvPicPr preferRelativeResize="0"/>
          <p:nvPr/>
        </p:nvPicPr>
        <p:blipFill rotWithShape="1">
          <a:blip r:embed="rId4">
            <a:alphaModFix/>
          </a:blip>
          <a:srcRect l="30847" t="10121" r="3379" b="3802"/>
          <a:stretch/>
        </p:blipFill>
        <p:spPr>
          <a:xfrm>
            <a:off x="5669280" y="2194450"/>
            <a:ext cx="6072307" cy="3056819"/>
          </a:xfrm>
          <a:prstGeom prst="rect">
            <a:avLst/>
          </a:prstGeom>
          <a:noFill/>
          <a:ln>
            <a:noFill/>
          </a:ln>
        </p:spPr>
      </p:pic>
      <p:sp>
        <p:nvSpPr>
          <p:cNvPr id="343" name="Google Shape;343;g300633e8d27_0_319"/>
          <p:cNvSpPr/>
          <p:nvPr/>
        </p:nvSpPr>
        <p:spPr>
          <a:xfrm>
            <a:off x="1180619" y="701453"/>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Calibri"/>
                <a:ea typeface="Calibri"/>
                <a:cs typeface="Calibri"/>
                <a:sym typeface="Calibri"/>
              </a:rPr>
              <a:t>En busca de una vacuna contra el VIH</a:t>
            </a:r>
          </a:p>
        </p:txBody>
      </p:sp>
      <p:sp>
        <p:nvSpPr>
          <p:cNvPr id="2" name="Google Shape;337;g300633e8d27_0_319">
            <a:extLst>
              <a:ext uri="{FF2B5EF4-FFF2-40B4-BE49-F238E27FC236}">
                <a16:creationId xmlns:a16="http://schemas.microsoft.com/office/drawing/2014/main" id="{DE5A619D-2F98-B1D9-6DA4-A9B952696408}"/>
              </a:ext>
            </a:extLst>
          </p:cNvPr>
          <p:cNvSpPr/>
          <p:nvPr/>
        </p:nvSpPr>
        <p:spPr>
          <a:xfrm>
            <a:off x="574292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7B4C471B-B188-60A8-0B31-B7F7D8F6EBA3}"/>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323FA08B-50CA-2410-258C-EB9182ABD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99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5" name="TextBox 4">
            <a:extLst>
              <a:ext uri="{FF2B5EF4-FFF2-40B4-BE49-F238E27FC236}">
                <a16:creationId xmlns:a16="http://schemas.microsoft.com/office/drawing/2014/main" id="{A3460B63-FBB5-DCC2-226A-D1DDFCC30A29}"/>
              </a:ext>
            </a:extLst>
          </p:cNvPr>
          <p:cNvSpPr txBox="1"/>
          <p:nvPr/>
        </p:nvSpPr>
        <p:spPr>
          <a:xfrm>
            <a:off x="65002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50" name="Google Shape;350;g300633e8d27_0_337"/>
          <p:cNvSpPr/>
          <p:nvPr/>
        </p:nvSpPr>
        <p:spPr>
          <a:xfrm>
            <a:off x="1180619" y="1341450"/>
            <a:ext cx="4915381"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Principales conclusiones del ensayo AMP:</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pueden proteger contra el VIH.</a:t>
            </a: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 necesario que la vacunación genere cantidades relativamente altas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deben estar presentes durante mucho tiempo para garantizar una protección duradera.</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necesitan múltiples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dirigidos a diferentes epítopos para aumentar la cobertura de neutralización.</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351" name="Google Shape;351;g300633e8d27_0_337"/>
          <p:cNvSpPr/>
          <p:nvPr/>
        </p:nvSpPr>
        <p:spPr>
          <a:xfrm>
            <a:off x="6674164" y="1341450"/>
            <a:ext cx="5081286" cy="4323000"/>
          </a:xfrm>
          <a:prstGeom prst="rect">
            <a:avLst/>
          </a:prstGeom>
          <a:noFill/>
          <a:ln>
            <a:noFill/>
          </a:ln>
        </p:spPr>
        <p:txBody>
          <a:bodyPr spcFirstLastPara="1" wrap="square" lIns="0" tIns="0" rIns="0" bIns="0" rtlCol="0" anchor="t" anchorCtr="0">
            <a:noAutofit/>
          </a:bodyPr>
          <a:lstStyle/>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9"/>
                  </a:ext>
                </a:extLst>
              </a:rPr>
              <a:t>Es necesario que los anticuerpos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lc="http://schemas.openxmlformats.org/drawingml/2006/lockedCanvas" textRoundtripDataId="19"/>
                  </a:ext>
                </a:extLst>
              </a:rPr>
              <a:t> se produzcan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9"/>
                  </a:ext>
                </a:extLst>
              </a:rPr>
              <a:t> antes de que se contraiga la infección (antes de la integración del ADN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9"/>
                  </a:ext>
                </a:extLst>
              </a:rPr>
              <a:t>proviral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9"/>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Esto implicaría una vacuna que pueda producir una verdadera “inmunidad esterilizante” (ausencia de infección), a diferencia de la mayoría de las vacunas, que estimulan la respuesta inmunitaria ante una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0"/>
                  </a:ext>
                </a:extLst>
              </a:rPr>
              <a:t>infección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337;g300633e8d27_0_319">
            <a:extLst>
              <a:ext uri="{FF2B5EF4-FFF2-40B4-BE49-F238E27FC236}">
                <a16:creationId xmlns:a16="http://schemas.microsoft.com/office/drawing/2014/main" id="{CE4E00BA-B86D-275F-091E-EA1C2C7EF680}"/>
              </a:ext>
            </a:extLst>
          </p:cNvPr>
          <p:cNvSpPr/>
          <p:nvPr/>
        </p:nvSpPr>
        <p:spPr>
          <a:xfrm>
            <a:off x="574292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341;g300633e8d27_0_319">
            <a:extLst>
              <a:ext uri="{FF2B5EF4-FFF2-40B4-BE49-F238E27FC236}">
                <a16:creationId xmlns:a16="http://schemas.microsoft.com/office/drawing/2014/main" id="{F040EF3C-722D-C89B-BA41-A0EFC901C8ED}"/>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D02A21A8-6D3A-7DB2-1AD2-19A571C95ADC}"/>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B2FA0D74-CC5F-3479-850F-DE7F48CC9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26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5" name="TextBox 4">
            <a:extLst>
              <a:ext uri="{FF2B5EF4-FFF2-40B4-BE49-F238E27FC236}">
                <a16:creationId xmlns:a16="http://schemas.microsoft.com/office/drawing/2014/main" id="{BC475D90-CBA0-4ECD-EFCB-AEE4F0FB7787}"/>
              </a:ext>
            </a:extLst>
          </p:cNvPr>
          <p:cNvSpPr txBox="1"/>
          <p:nvPr/>
        </p:nvSpPr>
        <p:spPr>
          <a:xfrm>
            <a:off x="649009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60" name="Google Shape;360;g300633e8d27_0_354"/>
          <p:cNvSpPr/>
          <p:nvPr/>
        </p:nvSpPr>
        <p:spPr>
          <a:xfrm>
            <a:off x="1180618" y="1341450"/>
            <a:ext cx="10541119" cy="844401"/>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direccionamiento de la línea germinal consiste en “entrenar” a las células para que tengan la capacidad de producir los anticuerpos adecuados, en la concentración adecuada y lo suficientemente rápido, en respuesta al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1"/>
                  </a:ext>
                </a:extLst>
              </a:rPr>
              <a:t>VIH</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24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61" name="Google Shape;361;g300633e8d27_0_354"/>
          <p:cNvSpPr/>
          <p:nvPr/>
        </p:nvSpPr>
        <p:spPr>
          <a:xfrm>
            <a:off x="1180618" y="2403242"/>
            <a:ext cx="10405640" cy="333279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362" name="Google Shape;362;g300633e8d27_0_354"/>
          <p:cNvSpPr/>
          <p:nvPr/>
        </p:nvSpPr>
        <p:spPr>
          <a:xfrm>
            <a:off x="9395481" y="2519952"/>
            <a:ext cx="1942012" cy="753468"/>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El reto de la línea germinal: seleccionar algo específico e  infrecuente</a:t>
            </a:r>
          </a:p>
        </p:txBody>
      </p:sp>
      <p:pic>
        <p:nvPicPr>
          <p:cNvPr id="363" name="Google Shape;363;g300633e8d27_0_354"/>
          <p:cNvPicPr preferRelativeResize="0"/>
          <p:nvPr/>
        </p:nvPicPr>
        <p:blipFill rotWithShape="1">
          <a:blip r:embed="rId4">
            <a:alphaModFix/>
          </a:blip>
          <a:srcRect l="1038" t="18534" r="1027" b="5284"/>
          <a:stretch/>
        </p:blipFill>
        <p:spPr>
          <a:xfrm>
            <a:off x="1282269" y="2519952"/>
            <a:ext cx="7864447" cy="3135300"/>
          </a:xfrm>
          <a:prstGeom prst="rect">
            <a:avLst/>
          </a:prstGeom>
          <a:noFill/>
          <a:ln>
            <a:noFill/>
          </a:ln>
        </p:spPr>
      </p:pic>
      <p:sp>
        <p:nvSpPr>
          <p:cNvPr id="2" name="Google Shape;337;g300633e8d27_0_319">
            <a:extLst>
              <a:ext uri="{FF2B5EF4-FFF2-40B4-BE49-F238E27FC236}">
                <a16:creationId xmlns:a16="http://schemas.microsoft.com/office/drawing/2014/main" id="{DB25B21E-9299-666E-E6B5-33551B1CEBB0}"/>
              </a:ext>
            </a:extLst>
          </p:cNvPr>
          <p:cNvSpPr/>
          <p:nvPr/>
        </p:nvSpPr>
        <p:spPr>
          <a:xfrm>
            <a:off x="5742925" y="628852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341;g300633e8d27_0_319">
            <a:extLst>
              <a:ext uri="{FF2B5EF4-FFF2-40B4-BE49-F238E27FC236}">
                <a16:creationId xmlns:a16="http://schemas.microsoft.com/office/drawing/2014/main" id="{96E0A241-6038-407F-C651-FE484BD04645}"/>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586FB9F9-EED6-6B59-D503-8BFC8FB417F5}"/>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86D0D31D-F943-66FD-8E82-CF694959F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51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5" name="TextBox 4">
            <a:extLst>
              <a:ext uri="{FF2B5EF4-FFF2-40B4-BE49-F238E27FC236}">
                <a16:creationId xmlns:a16="http://schemas.microsoft.com/office/drawing/2014/main" id="{1C654BB3-91D9-C471-2D64-F5BE617B753D}"/>
              </a:ext>
            </a:extLst>
          </p:cNvPr>
          <p:cNvSpPr txBox="1"/>
          <p:nvPr/>
        </p:nvSpPr>
        <p:spPr>
          <a:xfrm>
            <a:off x="652057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72" name="Google Shape;372;g300633e8d27_0_370"/>
          <p:cNvSpPr/>
          <p:nvPr/>
        </p:nvSpPr>
        <p:spPr>
          <a:xfrm>
            <a:off x="1192191" y="1341450"/>
            <a:ext cx="4903809" cy="739899"/>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Para tener una vacuna eficaz, se necesitará un equipo de élite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sp>
        <p:nvSpPr>
          <p:cNvPr id="373" name="Google Shape;373;g300633e8d27_0_370"/>
          <p:cNvSpPr/>
          <p:nvPr/>
        </p:nvSpPr>
        <p:spPr>
          <a:xfrm>
            <a:off x="1192191" y="3025799"/>
            <a:ext cx="10009188" cy="31139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374" name="Google Shape;374;g300633e8d27_0_370"/>
          <p:cNvSpPr/>
          <p:nvPr/>
        </p:nvSpPr>
        <p:spPr>
          <a:xfrm>
            <a:off x="7825626" y="3108099"/>
            <a:ext cx="3869985" cy="784631"/>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Un equipo de élite de </a:t>
            </a:r>
            <a:r>
              <a:rPr lang="es-ES_tradnl" sz="1400" b="0" i="0" u="none" strike="noStrike" cap="none" dirty="0" err="1">
                <a:solidFill>
                  <a:srgbClr val="7F7F7F"/>
                </a:solidFill>
                <a:latin typeface="Calibri"/>
                <a:ea typeface="Calibri"/>
                <a:cs typeface="Calibri"/>
                <a:sym typeface="Calibri"/>
              </a:rPr>
              <a:t>bNAb</a:t>
            </a:r>
            <a:endParaRPr lang="es-ES_tradnl" sz="1400" b="0" i="0" u="none" strike="noStrike" cap="none" dirty="0">
              <a:solidFill>
                <a:srgbClr val="7F7F7F"/>
              </a:solidFill>
              <a:latin typeface="Calibri"/>
              <a:ea typeface="Calibri"/>
              <a:cs typeface="Calibri"/>
              <a:sym typeface="Calibri"/>
            </a:endParaRPr>
          </a:p>
        </p:txBody>
      </p:sp>
      <p:pic>
        <p:nvPicPr>
          <p:cNvPr id="375" name="Google Shape;375;g300633e8d27_0_370"/>
          <p:cNvPicPr preferRelativeResize="0"/>
          <p:nvPr/>
        </p:nvPicPr>
        <p:blipFill rotWithShape="1">
          <a:blip r:embed="rId4">
            <a:alphaModFix/>
          </a:blip>
          <a:srcRect t="11032" b="4430"/>
          <a:stretch/>
        </p:blipFill>
        <p:spPr>
          <a:xfrm>
            <a:off x="1319005" y="3118511"/>
            <a:ext cx="5778886" cy="2870809"/>
          </a:xfrm>
          <a:prstGeom prst="rect">
            <a:avLst/>
          </a:prstGeom>
          <a:noFill/>
          <a:ln>
            <a:noFill/>
          </a:ln>
        </p:spPr>
      </p:pic>
      <p:sp>
        <p:nvSpPr>
          <p:cNvPr id="377" name="Google Shape;377;g300633e8d27_0_370"/>
          <p:cNvSpPr/>
          <p:nvPr/>
        </p:nvSpPr>
        <p:spPr>
          <a:xfrm>
            <a:off x="6331352" y="1341450"/>
            <a:ext cx="5452599" cy="2640241"/>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vacunas deben inducir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contra diferentes partes de la envoltura del VIH, no solo el sitio de unión a los CD4, que es el epítopo (la secuencia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inmunógena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al que se dirige VRC01. </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0"/>
              </a:spcBef>
              <a:spcAft>
                <a:spcPts val="0"/>
              </a:spcAft>
              <a:buClr>
                <a:srgbClr val="000000"/>
              </a:buClr>
              <a:buSzPts val="134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337;g300633e8d27_0_319">
            <a:extLst>
              <a:ext uri="{FF2B5EF4-FFF2-40B4-BE49-F238E27FC236}">
                <a16:creationId xmlns:a16="http://schemas.microsoft.com/office/drawing/2014/main" id="{463F17F6-9D09-CD3B-0559-B1794B9249D3}"/>
              </a:ext>
            </a:extLst>
          </p:cNvPr>
          <p:cNvSpPr/>
          <p:nvPr/>
        </p:nvSpPr>
        <p:spPr>
          <a:xfrm>
            <a:off x="57429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341;g300633e8d27_0_319">
            <a:extLst>
              <a:ext uri="{FF2B5EF4-FFF2-40B4-BE49-F238E27FC236}">
                <a16:creationId xmlns:a16="http://schemas.microsoft.com/office/drawing/2014/main" id="{280B5923-6BFA-F224-89BD-8CDE6D5FA11B}"/>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DB13E89A-9D4D-90B2-2B6A-CB0EFF5C0FC1}"/>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1C8B3045-1B31-961D-1603-B021F427FF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99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g300633e8d27_0_384"/>
          <p:cNvSpPr/>
          <p:nvPr/>
        </p:nvSpPr>
        <p:spPr>
          <a:xfrm>
            <a:off x="1188078" y="1340744"/>
            <a:ext cx="512545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ensayo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3"/>
                  </a:ext>
                </a:extLst>
              </a:rPr>
              <a:t>IAVI</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3"/>
                  </a:ext>
                </a:extLst>
              </a:rPr>
              <a:t> G002 se planteó  si se pueden cebar los linfocitos B VRC01 con ARNm y si esas respuestas se pueden potenciar. </a:t>
            </a:r>
            <a:endParaRPr lang="es-ES_tradnl" sz="2000" b="0" i="0" u="none" strike="sngStrike" cap="none" dirty="0">
              <a:solidFill>
                <a:schemeClr val="dk1"/>
              </a:solidFill>
              <a:highlight>
                <a:srgbClr val="FF00FF"/>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Principales conclusiones: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15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respuestas de ARNm parecen mejores (mayor número de linfocitos de clase VRC01 y mayor semejanza con VRC01) que las de las proteínas en el ensayo G001.</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15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4"/>
                  </a:ext>
                </a:extLst>
              </a:rPr>
              <a:t> estudio fue una prueba de concepto clínica sobre el reforzamiento de las respuestas.</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87" name="Google Shape;387;g300633e8d27_0_384"/>
          <p:cNvSpPr/>
          <p:nvPr/>
        </p:nvSpPr>
        <p:spPr>
          <a:xfrm>
            <a:off x="6782765" y="1341438"/>
            <a:ext cx="5001248" cy="432296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5"/>
                  </a:ext>
                </a:extLst>
              </a:rPr>
              <a:t>En el ensayo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5"/>
                  </a:ext>
                </a:extLst>
              </a:rPr>
              <a:t>IAVI</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5"/>
                  </a:ext>
                </a:extLst>
              </a:rPr>
              <a:t> C101 se planteó si los linfocitos B de clase VRCO1 se pueden cebar con un trímero recombinante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6"/>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7"/>
                </a:ext>
              </a:extLst>
            </a:endParaRPr>
          </a:p>
          <a:p>
            <a:pPr marL="228600" marR="0" lvl="1" indent="-228600" algn="l" rtl="0">
              <a:lnSpc>
                <a:spcPct val="115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8"/>
                  </a:ext>
                </a:extLst>
              </a:rPr>
              <a:t>Principales conclusiones: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detectaron anticuerpos séricos dirigidos al epítopo correcto en el 72% de los receptores de dosis altas.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anticuerpos monoclonales de linfocitos B de participantes seleccionados pueden neutralizar </a:t>
            </a:r>
            <a:b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VIH.</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385;g300633e8d27_0_384">
            <a:extLst>
              <a:ext uri="{FF2B5EF4-FFF2-40B4-BE49-F238E27FC236}">
                <a16:creationId xmlns:a16="http://schemas.microsoft.com/office/drawing/2014/main" id="{1A32CC91-C394-F47E-7791-6591FDBDEE8F}"/>
              </a:ext>
            </a:extLst>
          </p:cNvPr>
          <p:cNvSpPr/>
          <p:nvPr/>
        </p:nvSpPr>
        <p:spPr>
          <a:xfrm>
            <a:off x="5688013" y="6368378"/>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0">
              <a:lnSpc>
                <a:spcPct val="115000"/>
              </a:lnSpc>
              <a:buClr>
                <a:schemeClr val="dk1"/>
              </a:buClr>
              <a:buSzPts val="1100"/>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PL0302 </a:t>
            </a:r>
            <a:r>
              <a:rPr lang="es-ES_tradnl" sz="1050" u="sng" dirty="0">
                <a:solidFill>
                  <a:schemeClr val="dk1"/>
                </a:solidFill>
                <a:latin typeface="Verdana" panose="020B0604030504040204" pitchFamily="34" charset="0"/>
                <a:ea typeface="Verdana" panose="020B0604030504040204" pitchFamily="34" charset="0"/>
                <a:cs typeface="Calibri"/>
                <a:sym typeface="Calibri"/>
              </a:rPr>
              <a:t> </a:t>
            </a:r>
            <a:r>
              <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a:t>
            </a: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Caniels</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SY4102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15000"/>
              </a:lnSpc>
              <a:spcBef>
                <a:spcPts val="0"/>
              </a:spcBef>
              <a:spcAft>
                <a:spcPts val="0"/>
              </a:spcAft>
              <a:buClr>
                <a:srgbClr val="000000"/>
              </a:buClr>
              <a:buSzPts val="110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341;g300633e8d27_0_319">
            <a:extLst>
              <a:ext uri="{FF2B5EF4-FFF2-40B4-BE49-F238E27FC236}">
                <a16:creationId xmlns:a16="http://schemas.microsoft.com/office/drawing/2014/main" id="{32E68CAC-393D-B47E-0460-6C79B78894A9}"/>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4AF5CE7A-1F75-B204-88B5-EDC1F00FE93C}"/>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64EBBA36-6CA4-A6E6-EC14-C9692A40E7A0}"/>
              </a:ext>
            </a:extLst>
          </p:cNvPr>
          <p:cNvSpPr txBox="1"/>
          <p:nvPr/>
        </p:nvSpPr>
        <p:spPr>
          <a:xfrm>
            <a:off x="51794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9A2231A9-4BF5-EB75-AE36-E65917C15C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18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3"/>
          <p:cNvSpPr txBox="1"/>
          <p:nvPr/>
        </p:nvSpPr>
        <p:spPr>
          <a:xfrm>
            <a:off x="1754136" y="2305305"/>
            <a:ext cx="8433477" cy="4321200"/>
          </a:xfrm>
          <a:prstGeom prst="rect">
            <a:avLst/>
          </a:prstGeom>
          <a:noFill/>
          <a:ln>
            <a:noFill/>
          </a:ln>
        </p:spPr>
        <p:txBody>
          <a:bodyPr spcFirstLastPara="1" wrap="square" lIns="0" tIns="0" rIns="0" bIns="0" rtlCol="0" anchor="t" anchorCtr="0">
            <a:noAutofit/>
          </a:bodyPr>
          <a:lstStyle/>
          <a:p>
            <a:pPr marL="540000" marR="0" lvl="0" indent="-540000" algn="l" rtl="0">
              <a:lnSpc>
                <a:spcPct val="100000"/>
              </a:lnSpc>
              <a:spcBef>
                <a:spcPts val="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4</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Las curaciones más recientes con trasplantes de células madre </a:t>
            </a:r>
            <a:r>
              <a:rPr lang="es-ES_tradnl" sz="1400" b="1" i="0" u="none" strike="noStrike" cap="none" dirty="0">
                <a:solidFill>
                  <a:srgbClr val="D9222A"/>
                </a:solidFill>
                <a:uFill>
                  <a:noFill/>
                </a:uFill>
                <a:latin typeface="Verdana" panose="020B0604030504040204" pitchFamily="34" charset="0"/>
                <a:ea typeface="Verdana" panose="020B0604030504040204" pitchFamily="34" charset="0"/>
                <a:sym typeface="Arial"/>
                <a:hlinkClick r:id="rId4" action="ppaction://hlinksldjump">
                  <a:extLst>
                    <a:ext uri="{A12FA001-AC4F-418D-AE19-62706E023703}">
                      <ahyp:hlinkClr xmlns:ahyp="http://schemas.microsoft.com/office/drawing/2018/hyperlinkcolor" val="tx"/>
                    </a:ext>
                  </a:extLst>
                </a:hlinkClick>
              </a:rPr>
              <a:t>&gt;</a:t>
            </a:r>
            <a:endParaRPr lang="es-ES_tradnl" sz="2800" b="0" i="0" u="none" strike="noStrike" cap="none" dirty="0">
              <a:solidFill>
                <a:srgbClr val="D9222A"/>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8</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Estrategias de curación con anticuerpos ampliamente neutralizantes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bNAb</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5"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13</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Estrategias de curación en la población infantil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6"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16</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Estrategias de curación mediante ingeniería genética</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7"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21</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Estrategias de curación mediante inhibición</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a:t>
            </a:r>
            <a:r>
              <a:rPr lang="es-ES_tradnl" sz="2200" dirty="0">
                <a:solidFill>
                  <a:srgbClr val="323232"/>
                </a:solidFill>
                <a:uFill>
                  <a:noFill/>
                </a:uFill>
                <a:latin typeface="Verdana" panose="020B0604030504040204" pitchFamily="34" charset="0"/>
                <a:ea typeface="Verdana" panose="020B0604030504040204" pitchFamily="34" charset="0"/>
                <a:cs typeface="Calibri"/>
                <a:hlinkClick r:id="rId8" action="ppaction://hlinksldjump">
                  <a:extLst>
                    <a:ext uri="{A12FA001-AC4F-418D-AE19-62706E023703}">
                      <ahyp:hlinkClr xmlns:ahyp="http://schemas.microsoft.com/office/drawing/2018/hyperlinkcolor" val="tx"/>
                    </a:ext>
                  </a:extLst>
                </a:hlinkClick>
              </a:rPr>
              <a:t>de la transcripción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8"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9" action="ppaction://hlinksldjump">
                  <a:extLst>
                    <a:ext uri="{A12FA001-AC4F-418D-AE19-62706E023703}">
                      <ahyp:hlinkClr xmlns:ahyp="http://schemas.microsoft.com/office/drawing/2018/hyperlinkcolor" val="tx"/>
                    </a:ext>
                  </a:extLst>
                </a:hlinkClick>
              </a:rPr>
              <a:t>25</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9"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9" action="ppaction://hlinksldjump">
                  <a:extLst>
                    <a:ext uri="{A12FA001-AC4F-418D-AE19-62706E023703}">
                      <ahyp:hlinkClr xmlns:ahyp="http://schemas.microsoft.com/office/drawing/2018/hyperlinkcolor" val="tx"/>
                    </a:ext>
                  </a:extLst>
                </a:hlinkClick>
              </a:rPr>
              <a:t>En busca de una vacuna contra el VIH</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9" action="ppaction://hlinksldjump">
                  <a:extLst>
                    <a:ext uri="{A12FA001-AC4F-418D-AE19-62706E023703}">
                      <ahyp:hlinkClr xmlns:ahyp="http://schemas.microsoft.com/office/drawing/2018/hyperlinkcolor" val="tx"/>
                    </a:ext>
                  </a:extLst>
                </a:hlinkClick>
              </a:rPr>
              <a:t>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9"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endParaRPr lang="es-ES_tradnl"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45" name="Google Shape;45;p3"/>
          <p:cNvSpPr txBox="1"/>
          <p:nvPr/>
        </p:nvSpPr>
        <p:spPr>
          <a:xfrm>
            <a:off x="1738475" y="365230"/>
            <a:ext cx="8464800"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p:txBody>
      </p:sp>
      <p:sp>
        <p:nvSpPr>
          <p:cNvPr id="47" name="Google Shape;47;p3"/>
          <p:cNvSpPr/>
          <p:nvPr/>
        </p:nvSpPr>
        <p:spPr>
          <a:xfrm>
            <a:off x="0" y="6280910"/>
            <a:ext cx="11575559"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48" name="Google Shape;48;p3"/>
          <p:cNvCxnSpPr/>
          <p:nvPr/>
        </p:nvCxnSpPr>
        <p:spPr>
          <a:xfrm rot="10800000" flipH="1">
            <a:off x="484050" y="6224650"/>
            <a:ext cx="11329800" cy="7500"/>
          </a:xfrm>
          <a:prstGeom prst="straightConnector1">
            <a:avLst/>
          </a:prstGeom>
          <a:noFill/>
          <a:ln w="9525" cap="flat" cmpd="sng">
            <a:solidFill>
              <a:srgbClr val="7F7F7F"/>
            </a:solidFill>
            <a:prstDash val="solid"/>
            <a:miter lim="800000"/>
            <a:headEnd type="none" w="sm" len="sm"/>
            <a:tailEnd type="none" w="sm" len="sm"/>
          </a:ln>
        </p:spPr>
      </p:cxnSp>
      <p:pic>
        <p:nvPicPr>
          <p:cNvPr id="2" name="Google Shape;28;p1">
            <a:extLst>
              <a:ext uri="{FF2B5EF4-FFF2-40B4-BE49-F238E27FC236}">
                <a16:creationId xmlns:a16="http://schemas.microsoft.com/office/drawing/2014/main" id="{17A6A244-CB0B-066E-C338-3B0CB271A9F6}"/>
              </a:ext>
            </a:extLst>
          </p:cNvPr>
          <p:cNvPicPr preferRelativeResize="0"/>
          <p:nvPr/>
        </p:nvPicPr>
        <p:blipFill>
          <a:blip r:embed="rId10">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9DFCF63A-C54C-BE04-6480-3CE529E2AEBF}"/>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0C573A94-E0BD-D101-D967-9AF34DDDED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44">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44">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44">
                                            <p:txEl>
                                              <p:pRg st="2" end="2"/>
                                            </p:txEl>
                                          </p:spTgt>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000"/>
                                  </p:stCondLst>
                                  <p:childTnLst>
                                    <p:set>
                                      <p:cBhvr>
                                        <p:cTn id="18" dur="1" fill="hold">
                                          <p:stCondLst>
                                            <p:cond delay="0"/>
                                          </p:stCondLst>
                                        </p:cTn>
                                        <p:tgtEl>
                                          <p:spTgt spid="44">
                                            <p:txEl>
                                              <p:pRg st="3" end="3"/>
                                            </p:txEl>
                                          </p:spTgt>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1000"/>
                                  </p:stCondLst>
                                  <p:childTnLst>
                                    <p:set>
                                      <p:cBhvr>
                                        <p:cTn id="21" dur="1" fill="hold">
                                          <p:stCondLst>
                                            <p:cond delay="0"/>
                                          </p:stCondLst>
                                        </p:cTn>
                                        <p:tgtEl>
                                          <p:spTgt spid="44">
                                            <p:txEl>
                                              <p:pRg st="4" end="4"/>
                                            </p:txEl>
                                          </p:spTgt>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nodeType="afterEffect">
                                  <p:stCondLst>
                                    <p:cond delay="1000"/>
                                  </p:stCondLst>
                                  <p:childTnLst>
                                    <p:set>
                                      <p:cBhvr>
                                        <p:cTn id="24" dur="1" fill="hold">
                                          <p:stCondLst>
                                            <p:cond delay="0"/>
                                          </p:stCondLst>
                                        </p:cTn>
                                        <p:tgtEl>
                                          <p:spTgt spid="4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5" name="TextBox 4">
            <a:extLst>
              <a:ext uri="{FF2B5EF4-FFF2-40B4-BE49-F238E27FC236}">
                <a16:creationId xmlns:a16="http://schemas.microsoft.com/office/drawing/2014/main" id="{F1D525AC-C734-B1FE-0B9A-2A7CCA98B453}"/>
              </a:ext>
            </a:extLst>
          </p:cNvPr>
          <p:cNvSpPr txBox="1"/>
          <p:nvPr/>
        </p:nvSpPr>
        <p:spPr>
          <a:xfrm>
            <a:off x="647993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397" name="Google Shape;397;g30069efc52b_0_1"/>
          <p:cNvSpPr/>
          <p:nvPr/>
        </p:nvSpPr>
        <p:spPr>
          <a:xfrm>
            <a:off x="1180618" y="1341438"/>
            <a:ext cx="5088721" cy="4464000"/>
          </a:xfrm>
          <a:prstGeom prst="rect">
            <a:avLst/>
          </a:prstGeom>
          <a:noFill/>
          <a:ln>
            <a:noFill/>
          </a:ln>
        </p:spPr>
        <p:txBody>
          <a:bodyPr spcFirstLastPara="1" wrap="square" lIns="0" tIns="0" rIns="0" bIns="0" rtlCol="0" anchor="t" anchorCtr="0">
            <a:noAutofit/>
          </a:bodyPr>
          <a:lstStyle/>
          <a:p>
            <a:pPr marL="228600" marR="0" lvl="1" indent="-220345"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9"/>
                  </a:ext>
                </a:extLst>
              </a:rPr>
              <a:t>En el ensayo HVTN133 se planteó si 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9"/>
                  </a:ext>
                </a:extLst>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9"/>
                  </a:ext>
                </a:extLst>
              </a:rPr>
              <a:t> se pueden cebar y potenciar a la región externa próxima a la membrana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9"/>
                  </a:ext>
                </a:extLst>
              </a:rPr>
              <a:t>MPER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29"/>
                  </a:ext>
                </a:extLst>
              </a:rPr>
              <a:t>)</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0"/>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0345"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Principales conclusiones: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034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anticuerpos monoclonales de los linfocitos B mostraron neutralización del VIH (amplitud del 15% entre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clados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034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evidencia de una línea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después de dos inmunizaciones.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399" name="Google Shape;399;g30069efc52b_0_1"/>
          <p:cNvPicPr preferRelativeResize="0"/>
          <p:nvPr/>
        </p:nvPicPr>
        <p:blipFill rotWithShape="1">
          <a:blip r:embed="rId4">
            <a:alphaModFix/>
          </a:blip>
          <a:srcRect t="22227" r="7876"/>
          <a:stretch/>
        </p:blipFill>
        <p:spPr>
          <a:xfrm>
            <a:off x="6898234" y="1679222"/>
            <a:ext cx="4487649" cy="3881116"/>
          </a:xfrm>
          <a:prstGeom prst="rect">
            <a:avLst/>
          </a:prstGeom>
          <a:noFill/>
          <a:ln>
            <a:noFill/>
          </a:ln>
        </p:spPr>
      </p:pic>
      <p:sp>
        <p:nvSpPr>
          <p:cNvPr id="400" name="Google Shape;400;g30069efc52b_0_1"/>
          <p:cNvSpPr/>
          <p:nvPr/>
        </p:nvSpPr>
        <p:spPr>
          <a:xfrm>
            <a:off x="6557211" y="1341438"/>
            <a:ext cx="5226739"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01" name="Google Shape;401;g30069efc52b_0_1"/>
          <p:cNvSpPr txBox="1"/>
          <p:nvPr/>
        </p:nvSpPr>
        <p:spPr>
          <a:xfrm>
            <a:off x="7186104" y="1341450"/>
            <a:ext cx="3968951" cy="400200"/>
          </a:xfrm>
          <a:prstGeom prst="rect">
            <a:avLst/>
          </a:prstGeom>
          <a:noFill/>
          <a:ln>
            <a:noFill/>
          </a:ln>
        </p:spPr>
        <p:txBody>
          <a:bodyPr spcFirstLastPara="1" wrap="square" lIns="91425" tIns="91425" rIns="91425" bIns="91425" rtlCol="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highlight>
                  <a:srgbClr val="FFFFFF"/>
                </a:highlight>
                <a:latin typeface="Calibri"/>
                <a:ea typeface="Calibri"/>
                <a:cs typeface="Calibri"/>
                <a:sym typeface="Calibri"/>
              </a:rPr>
              <a:t>Región externa próxima a la membrana (MPER)</a:t>
            </a:r>
            <a:endParaRPr lang="es-ES_tradnl" sz="1400" b="0" i="0" u="none" strike="noStrike" cap="none" dirty="0">
              <a:solidFill>
                <a:srgbClr val="7F7F7F"/>
              </a:solidFill>
              <a:latin typeface="Calibri"/>
              <a:ea typeface="Calibri"/>
              <a:cs typeface="Calibri"/>
              <a:sym typeface="Calibri"/>
            </a:endParaRPr>
          </a:p>
        </p:txBody>
      </p:sp>
      <p:sp>
        <p:nvSpPr>
          <p:cNvPr id="2" name="Google Shape;337;g300633e8d27_0_319">
            <a:extLst>
              <a:ext uri="{FF2B5EF4-FFF2-40B4-BE49-F238E27FC236}">
                <a16:creationId xmlns:a16="http://schemas.microsoft.com/office/drawing/2014/main" id="{A206D4FB-82CE-9F6C-174F-1FAE255E90D2}"/>
              </a:ext>
            </a:extLst>
          </p:cNvPr>
          <p:cNvSpPr/>
          <p:nvPr/>
        </p:nvSpPr>
        <p:spPr>
          <a:xfrm>
            <a:off x="5742925" y="635964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341;g300633e8d27_0_319">
            <a:extLst>
              <a:ext uri="{FF2B5EF4-FFF2-40B4-BE49-F238E27FC236}">
                <a16:creationId xmlns:a16="http://schemas.microsoft.com/office/drawing/2014/main" id="{FA13D28D-5612-061D-C9CD-08FF395D7E0B}"/>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B1BF698D-F67F-FD77-D2FA-42B431DE0FC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BA0DB0B7-9F6A-7A81-EC1B-FE7F50A4ED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235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5" name="TextBox 4">
            <a:extLst>
              <a:ext uri="{FF2B5EF4-FFF2-40B4-BE49-F238E27FC236}">
                <a16:creationId xmlns:a16="http://schemas.microsoft.com/office/drawing/2014/main" id="{EE1279C5-A2CE-AC1C-C873-492E0DF10BEC}"/>
              </a:ext>
            </a:extLst>
          </p:cNvPr>
          <p:cNvSpPr txBox="1"/>
          <p:nvPr/>
        </p:nvSpPr>
        <p:spPr>
          <a:xfrm>
            <a:off x="65002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408" name="Google Shape;408;g30221dc98df_0_0"/>
          <p:cNvSpPr txBox="1"/>
          <p:nvPr/>
        </p:nvSpPr>
        <p:spPr>
          <a:xfrm>
            <a:off x="1169043" y="1289525"/>
            <a:ext cx="4312194" cy="4093428"/>
          </a:xfrm>
          <a:prstGeom prst="rect">
            <a:avLst/>
          </a:prstGeom>
          <a:noFill/>
          <a:ln>
            <a:noFill/>
          </a:ln>
        </p:spPr>
        <p:txBody>
          <a:bodyPr spcFirstLastPara="1" wrap="square" lIns="0" tIns="0" rIns="0" bIns="0" rtlCol="0" anchor="t" anchorCtr="0">
            <a:sp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Desarrollo de vacunas de linfocitos T: como parte de una vacuna eficaz, probablemente se necesiten respuestas tanto de linfocitos B como de linfocitos T.</a:t>
            </a:r>
            <a:endParaRPr lang="es-ES_tradnl" sz="19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Incorporar la inteligencia </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v="urn:schemas-microsoft-com:vml" xmlns:pvml="urn:schemas-microsoft-com:office:powerpoint" xmlns:p15="http://schemas.microsoft.com/office/powerpoint/2012/main" xmlns:p14="http://schemas.microsoft.com/office/powerpoint/2010/main" xmlns:o="urn:schemas-microsoft-com:office:office" xmlns:mv="urn:schemas-microsoft-com:mac:vml" xmlns:mc="http://schemas.openxmlformats.org/markup-compatibility/2006" xmlns:dgm="http://schemas.openxmlformats.org/drawingml/2006/diagram" xmlns:com="http://schemas.openxmlformats.org/drawingml/2006/compatibility" xmlns:c="http://schemas.openxmlformats.org/drawingml/2006/chart" xmlns:ahyp="http://schemas.microsoft.com/office/drawing/2018/hyperlinkcolor" xmlns:go="http://customooxmlschemas.google.com/" xmlns="" textRoundtripDataId="31"/>
                  </a:ext>
                </a:extLst>
              </a:rPr>
              <a:t>artificial</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 y el aprendizaje automático para guiar el desarrollo de vacunas.</a:t>
            </a:r>
            <a:endParaRPr lang="es-ES_tradnl" sz="19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Invertir en nuevas plataformas y métodos para el desarrollo de vacunas de linfocitos T.</a:t>
            </a:r>
            <a:r>
              <a:rPr lang="es-ES_tradnl" sz="1900" b="0"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endParaRPr lang="es-ES_tradnl" sz="19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Integrar los ensayos sobre vacunas de linfocitos T y B.</a:t>
            </a:r>
            <a:endParaRPr lang="es-ES_tradnl" sz="19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410" name="Google Shape;410;g30221dc98df_0_0"/>
          <p:cNvSpPr/>
          <p:nvPr/>
        </p:nvSpPr>
        <p:spPr>
          <a:xfrm>
            <a:off x="5591175" y="1341438"/>
            <a:ext cx="6192775" cy="447988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11" name="Google Shape;411;g30221dc98df_0_0"/>
          <p:cNvSpPr txBox="1"/>
          <p:nvPr/>
        </p:nvSpPr>
        <p:spPr>
          <a:xfrm>
            <a:off x="6985199" y="5971255"/>
            <a:ext cx="4987200" cy="231089"/>
          </a:xfrm>
          <a:prstGeom prst="rect">
            <a:avLst/>
          </a:prstGeom>
          <a:noFill/>
          <a:ln>
            <a:noFill/>
          </a:ln>
        </p:spPr>
        <p:txBody>
          <a:bodyPr spcFirstLastPara="1" wrap="square" lIns="0" tIns="0" rIns="0" bIns="0" rtlCol="0" anchor="t" anchorCtr="0">
            <a:spAutoFit/>
          </a:bodyPr>
          <a:lstStyle/>
          <a:p>
            <a:pPr marL="0" marR="203200" lvl="0" indent="0" algn="r" rtl="0">
              <a:lnSpc>
                <a:spcPct val="142857"/>
              </a:lnSpc>
              <a:spcBef>
                <a:spcPts val="0"/>
              </a:spcBef>
              <a:spcAft>
                <a:spcPts val="0"/>
              </a:spcAft>
              <a:buClr>
                <a:schemeClr val="dk1"/>
              </a:buClr>
              <a:buSzPts val="1100"/>
              <a:buFont typeface="Arial"/>
              <a:buNone/>
            </a:pPr>
            <a:r>
              <a:rPr lang="es-ES_tradnl" sz="1050" b="0" i="0" u="none" strike="noStrike" cap="none" dirty="0">
                <a:solidFill>
                  <a:srgbClr val="7F7F7F"/>
                </a:solidFill>
                <a:latin typeface="Calibri"/>
                <a:ea typeface="Calibri"/>
                <a:cs typeface="Calibri"/>
                <a:sym typeface="Calibri"/>
              </a:rPr>
              <a:t>Devin </a:t>
            </a:r>
            <a:r>
              <a:rPr lang="es-ES_tradnl" sz="1050" b="0" i="0" u="none" strike="noStrike" cap="none" dirty="0" err="1">
                <a:solidFill>
                  <a:srgbClr val="7F7F7F"/>
                </a:solidFill>
                <a:latin typeface="Calibri"/>
                <a:ea typeface="Calibri"/>
                <a:cs typeface="Calibri"/>
                <a:sym typeface="Calibri"/>
              </a:rPr>
              <a:t>Sok</a:t>
            </a:r>
            <a:r>
              <a:rPr lang="es-ES_tradnl" sz="1050" b="0" i="0" u="none" strike="noStrike" cap="none" dirty="0">
                <a:solidFill>
                  <a:srgbClr val="7F7F7F"/>
                </a:solidFill>
                <a:latin typeface="Calibri"/>
                <a:ea typeface="Calibri"/>
                <a:cs typeface="Calibri"/>
                <a:sym typeface="Calibri"/>
              </a:rPr>
              <a:t>. © Marcus Rose / IAS</a:t>
            </a:r>
            <a:endParaRPr lang="es-ES_tradnl" sz="1050" b="0" i="0" u="none" strike="noStrike" cap="none" dirty="0">
              <a:solidFill>
                <a:srgbClr val="444746"/>
              </a:solidFill>
              <a:latin typeface="Calibri"/>
              <a:ea typeface="Calibri"/>
              <a:cs typeface="Calibri"/>
              <a:sym typeface="Calibri"/>
            </a:endParaRPr>
          </a:p>
        </p:txBody>
      </p:sp>
      <p:pic>
        <p:nvPicPr>
          <p:cNvPr id="412" name="Google Shape;412;g30221dc98df_0_0"/>
          <p:cNvPicPr preferRelativeResize="0"/>
          <p:nvPr/>
        </p:nvPicPr>
        <p:blipFill rotWithShape="1">
          <a:blip r:embed="rId4">
            <a:alphaModFix/>
          </a:blip>
          <a:srcRect l="18004" t="-1163" r="1414" b="-1518"/>
          <a:stretch/>
        </p:blipFill>
        <p:spPr>
          <a:xfrm>
            <a:off x="5591175" y="1289525"/>
            <a:ext cx="6600825" cy="4608355"/>
          </a:xfrm>
          <a:prstGeom prst="rect">
            <a:avLst/>
          </a:prstGeom>
          <a:noFill/>
          <a:ln>
            <a:noFill/>
          </a:ln>
        </p:spPr>
      </p:pic>
      <p:sp>
        <p:nvSpPr>
          <p:cNvPr id="2" name="Google Shape;337;g300633e8d27_0_319">
            <a:extLst>
              <a:ext uri="{FF2B5EF4-FFF2-40B4-BE49-F238E27FC236}">
                <a16:creationId xmlns:a16="http://schemas.microsoft.com/office/drawing/2014/main" id="{BE009AF3-1B85-B5C2-D254-C7CBDFF2ED4F}"/>
              </a:ext>
            </a:extLst>
          </p:cNvPr>
          <p:cNvSpPr/>
          <p:nvPr/>
        </p:nvSpPr>
        <p:spPr>
          <a:xfrm>
            <a:off x="57429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 name="Google Shape;341;g300633e8d27_0_319">
            <a:extLst>
              <a:ext uri="{FF2B5EF4-FFF2-40B4-BE49-F238E27FC236}">
                <a16:creationId xmlns:a16="http://schemas.microsoft.com/office/drawing/2014/main" id="{7276502B-088D-4011-334B-687A259D9161}"/>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8533212A-C53B-18F6-A444-A986879035A3}"/>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7A9B182E-D466-6D6B-6F24-1FBCD0051C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26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5" name="TextBox 4">
            <a:extLst>
              <a:ext uri="{FF2B5EF4-FFF2-40B4-BE49-F238E27FC236}">
                <a16:creationId xmlns:a16="http://schemas.microsoft.com/office/drawing/2014/main" id="{7472F538-C720-B78D-56DB-5CF1F1295F39}"/>
              </a:ext>
            </a:extLst>
          </p:cNvPr>
          <p:cNvSpPr txBox="1"/>
          <p:nvPr/>
        </p:nvSpPr>
        <p:spPr>
          <a:xfrm>
            <a:off x="647993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 name="Google Shape;337;g300633e8d27_0_319">
            <a:extLst>
              <a:ext uri="{FF2B5EF4-FFF2-40B4-BE49-F238E27FC236}">
                <a16:creationId xmlns:a16="http://schemas.microsoft.com/office/drawing/2014/main" id="{E2C5A5F2-9073-6B1B-C7A2-8D23CAC85CD6}"/>
              </a:ext>
            </a:extLst>
          </p:cNvPr>
          <p:cNvSpPr/>
          <p:nvPr/>
        </p:nvSpPr>
        <p:spPr>
          <a:xfrm>
            <a:off x="5742925" y="635964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Sok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PL0302</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20" name="Google Shape;420;g30069efc52b_0_17"/>
          <p:cNvSpPr/>
          <p:nvPr/>
        </p:nvSpPr>
        <p:spPr>
          <a:xfrm>
            <a:off x="1192192" y="1341450"/>
            <a:ext cx="10591821" cy="1241288"/>
          </a:xfrm>
          <a:prstGeom prst="rect">
            <a:avLst/>
          </a:prstGeom>
          <a:noFill/>
          <a:ln>
            <a:noFill/>
          </a:ln>
        </p:spPr>
        <p:txBody>
          <a:bodyPr spcFirstLastPara="1" wrap="square" lIns="0" tIns="0" rIns="0" bIns="3600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 bien quizá no parezca que estamos más cerca de una vacuna contra la infección por el VIH que hace 10 años, ahora tenemos los conocimientos, la experiencia y las herramientas para acelerar la investigación sobre las vacunas y aplicar múltiples estrategias como nunca antes. </a:t>
            </a:r>
          </a:p>
        </p:txBody>
      </p:sp>
      <p:sp>
        <p:nvSpPr>
          <p:cNvPr id="422" name="Google Shape;422;g30069efc52b_0_17"/>
          <p:cNvSpPr/>
          <p:nvPr/>
        </p:nvSpPr>
        <p:spPr>
          <a:xfrm>
            <a:off x="1774825" y="2756607"/>
            <a:ext cx="10009175" cy="3302612"/>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23" name="Google Shape;423;g30069efc52b_0_17"/>
          <p:cNvSpPr/>
          <p:nvPr/>
        </p:nvSpPr>
        <p:spPr>
          <a:xfrm>
            <a:off x="8591243" y="2868738"/>
            <a:ext cx="2543164" cy="673246"/>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La innovación como impulso para la búsqueda de una vacuna.</a:t>
            </a:r>
          </a:p>
        </p:txBody>
      </p:sp>
      <p:pic>
        <p:nvPicPr>
          <p:cNvPr id="424" name="Google Shape;424;g30069efc52b_0_17"/>
          <p:cNvPicPr preferRelativeResize="0"/>
          <p:nvPr/>
        </p:nvPicPr>
        <p:blipFill rotWithShape="1">
          <a:blip r:embed="rId5">
            <a:alphaModFix/>
          </a:blip>
          <a:srcRect t="11745"/>
          <a:stretch/>
        </p:blipFill>
        <p:spPr>
          <a:xfrm>
            <a:off x="1926447" y="2893133"/>
            <a:ext cx="6489355" cy="3110334"/>
          </a:xfrm>
          <a:prstGeom prst="rect">
            <a:avLst/>
          </a:prstGeom>
          <a:noFill/>
          <a:ln>
            <a:noFill/>
          </a:ln>
        </p:spPr>
      </p:pic>
      <p:sp>
        <p:nvSpPr>
          <p:cNvPr id="3" name="Google Shape;341;g300633e8d27_0_319">
            <a:extLst>
              <a:ext uri="{FF2B5EF4-FFF2-40B4-BE49-F238E27FC236}">
                <a16:creationId xmlns:a16="http://schemas.microsoft.com/office/drawing/2014/main" id="{67CE0648-903A-5C87-BCCF-C1267818FCC5}"/>
              </a:ext>
            </a:extLst>
          </p:cNvPr>
          <p:cNvSpPr/>
          <p:nvPr/>
        </p:nvSpPr>
        <p:spPr>
          <a:xfrm>
            <a:off x="479425" y="115900"/>
            <a:ext cx="93834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En busca de una vacuna contra el VIH</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C1514961-2AEE-DDE7-B15B-91196EEE511F}"/>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16D37467-5DAF-83C0-C244-5201402FD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235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9"/>
          <p:cNvSpPr txBox="1"/>
          <p:nvPr/>
        </p:nvSpPr>
        <p:spPr>
          <a:xfrm>
            <a:off x="1777794" y="2351872"/>
            <a:ext cx="9705900" cy="3736411"/>
          </a:xfrm>
          <a:prstGeom prst="rect">
            <a:avLst/>
          </a:prstGeom>
          <a:noFill/>
          <a:ln>
            <a:noFill/>
          </a:ln>
        </p:spPr>
        <p:txBody>
          <a:bodyPr spcFirstLastPara="1" wrap="square" lIns="0" tIns="0" rIns="0" bIns="0" rtlCol="0" anchor="t" anchorCtr="0">
            <a:noAutofit/>
          </a:bodyPr>
          <a:lstStyle/>
          <a:p>
            <a:pPr marL="540000" marR="0" lvl="0" indent="-540000" algn="l" rtl="0">
              <a:lnSpc>
                <a:spcPct val="100000"/>
              </a:lnSpc>
              <a:spcBef>
                <a:spcPts val="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34</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Bictegravir</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 +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lenacapavir</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&gt;</a:t>
            </a:r>
            <a:endParaRPr lang="es-ES_tradnl"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38</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Cabotegravir</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rilpivirina</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para adolescentes</a:t>
            </a: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41</a:t>
            </a:r>
            <a:r>
              <a:rPr lang="es-ES_tradnl" sz="2200" b="1"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Abacavir y salud cardiovascular</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44</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Aumento de peso </a:t>
            </a: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47</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Cambio de tratamiento para reducir los trastornos</a:t>
            </a: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a:t>
            </a:r>
            <a:r>
              <a:rPr lang="es-ES_tradnl" sz="2200"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del sueño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endParaRPr lang="es-ES_tradnl"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433" name="Google Shape;433;p19"/>
          <p:cNvSpPr txBox="1"/>
          <p:nvPr/>
        </p:nvSpPr>
        <p:spPr>
          <a:xfrm>
            <a:off x="1777793" y="596724"/>
            <a:ext cx="10006219" cy="1464829"/>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a:t>
            </a:r>
          </a:p>
          <a:p>
            <a:pPr marL="0" marR="0" lvl="0" indent="0" algn="l" rtl="0">
              <a:lnSpc>
                <a:spcPct val="100000"/>
              </a:lnSpc>
              <a:spcBef>
                <a:spcPts val="0"/>
              </a:spcBef>
              <a:spcAft>
                <a:spcPts val="0"/>
              </a:spcAft>
              <a:buClr>
                <a:srgbClr val="076382"/>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(TAR) </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436" name="Google Shape;436;p19"/>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8" name="Google Shape;28;p1">
            <a:extLst>
              <a:ext uri="{FF2B5EF4-FFF2-40B4-BE49-F238E27FC236}">
                <a16:creationId xmlns:a16="http://schemas.microsoft.com/office/drawing/2014/main" id="{6EA133D2-8C48-7263-A596-B8270427E406}"/>
              </a:ext>
            </a:extLst>
          </p:cNvPr>
          <p:cNvPicPr preferRelativeResize="0"/>
          <p:nvPr/>
        </p:nvPicPr>
        <p:blipFill>
          <a:blip r:embed="rId8">
            <a:alphaModFix/>
          </a:blip>
          <a:stretch>
            <a:fillRect/>
          </a:stretch>
        </p:blipFill>
        <p:spPr>
          <a:xfrm>
            <a:off x="376683" y="6369840"/>
            <a:ext cx="823913" cy="302976"/>
          </a:xfrm>
          <a:prstGeom prst="rect">
            <a:avLst/>
          </a:prstGeom>
          <a:noFill/>
          <a:ln>
            <a:noFill/>
          </a:ln>
        </p:spPr>
      </p:pic>
      <p:sp>
        <p:nvSpPr>
          <p:cNvPr id="9" name="TextBox 8">
            <a:extLst>
              <a:ext uri="{FF2B5EF4-FFF2-40B4-BE49-F238E27FC236}">
                <a16:creationId xmlns:a16="http://schemas.microsoft.com/office/drawing/2014/main" id="{EEE7F0D2-65A5-D9AC-BF8D-E16AF219D49D}"/>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10" name="Picture 4" descr="Portal de Buenas Prácticas en Salud Pública | Experiencias y ...">
            <a:extLst>
              <a:ext uri="{FF2B5EF4-FFF2-40B4-BE49-F238E27FC236}">
                <a16:creationId xmlns:a16="http://schemas.microsoft.com/office/drawing/2014/main" id="{367CE039-FA6B-F089-62EE-FE701775C1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432">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432">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432">
                                            <p:txEl>
                                              <p:pRg st="2" end="2"/>
                                            </p:txEl>
                                          </p:spTgt>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000"/>
                                  </p:stCondLst>
                                  <p:childTnLst>
                                    <p:set>
                                      <p:cBhvr>
                                        <p:cTn id="18" dur="1" fill="hold">
                                          <p:stCondLst>
                                            <p:cond delay="0"/>
                                          </p:stCondLst>
                                        </p:cTn>
                                        <p:tgtEl>
                                          <p:spTgt spid="432">
                                            <p:txEl>
                                              <p:pRg st="3" end="3"/>
                                            </p:txEl>
                                          </p:spTgt>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1000"/>
                                  </p:stCondLst>
                                  <p:childTnLst>
                                    <p:set>
                                      <p:cBhvr>
                                        <p:cTn id="21" dur="1" fill="hold">
                                          <p:stCondLst>
                                            <p:cond delay="0"/>
                                          </p:stCondLst>
                                        </p:cTn>
                                        <p:tgtEl>
                                          <p:spTgt spid="4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3" name="TextBox 2">
            <a:extLst>
              <a:ext uri="{FF2B5EF4-FFF2-40B4-BE49-F238E27FC236}">
                <a16:creationId xmlns:a16="http://schemas.microsoft.com/office/drawing/2014/main" id="{39CCCDD0-F896-0249-E49E-2D9AE7307DC4}"/>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443" name="Google Shape;443;p20"/>
          <p:cNvSpPr/>
          <p:nvPr/>
        </p:nvSpPr>
        <p:spPr>
          <a:xfrm>
            <a:off x="1180618" y="698473"/>
            <a:ext cx="10064100" cy="338700"/>
          </a:xfrm>
          <a:prstGeom prst="rect">
            <a:avLst/>
          </a:prstGeom>
          <a:noFill/>
          <a:ln>
            <a:noFill/>
          </a:ln>
        </p:spPr>
        <p:txBody>
          <a:bodyPr spcFirstLastPara="1" wrap="square" lIns="0" tIns="0" rIns="0" bIns="0" rtlCol="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44" name="Google Shape;444;p20"/>
          <p:cNvSpPr/>
          <p:nvPr/>
        </p:nvSpPr>
        <p:spPr>
          <a:xfrm>
            <a:off x="5795963" y="6372832"/>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Segal-Maurer OAB2602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445" name="Google Shape;445;p20"/>
          <p:cNvSpPr/>
          <p:nvPr/>
        </p:nvSpPr>
        <p:spPr>
          <a:xfrm>
            <a:off x="1180618" y="1341450"/>
            <a:ext cx="5491645" cy="4744889"/>
          </a:xfrm>
          <a:prstGeom prst="rect">
            <a:avLst/>
          </a:prstGeom>
          <a:noFill/>
          <a:ln>
            <a:noFill/>
          </a:ln>
        </p:spPr>
        <p:txBody>
          <a:bodyPr spcFirstLastPara="1" wrap="square" lIns="0" tIns="0" rIns="0" bIns="0" rtlCol="0" anchor="t" anchorCtr="0">
            <a:sp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ensayo controlado aleatorizado se evaluó la nueva combinación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diarios por vía oral en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2"/>
                  </a:ext>
                </a:extLst>
              </a:rPr>
              <a:t>comparación con la permanencia con un esquema inicial complejo y estable.</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3"/>
                  </a:ext>
                </a:extLst>
              </a:rPr>
              <a:t>Al inicio, todos los participantes mostraban supresión viral con esquemas de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3"/>
                  </a:ext>
                </a:extLst>
              </a:rPr>
              <a:t>TAR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3"/>
                  </a:ext>
                </a:extLst>
              </a:rPr>
              <a:t> “complejos”. </a:t>
            </a:r>
            <a:endParaRPr lang="es-ES_tradnl" sz="2000" b="0" i="0" u="none" strike="sngStrike" cap="none" dirty="0">
              <a:solidFill>
                <a:srgbClr val="000000"/>
              </a:solidFill>
              <a:highlight>
                <a:srgbClr val="FF00FF"/>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Tanto 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como 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tienen una barrera alta a la resistencia y poco riesgo de interacciones farmacológicas; tampoco tienen requisitos alimentarios. </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500"/>
              </a:spcBef>
              <a:spcAft>
                <a:spcPts val="0"/>
              </a:spcAft>
              <a:buClr>
                <a:srgbClr val="000000"/>
              </a:buClr>
              <a:buSzPts val="134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46" name="Google Shape;446;p20"/>
          <p:cNvSpPr/>
          <p:nvPr/>
        </p:nvSpPr>
        <p:spPr>
          <a:xfrm>
            <a:off x="479425" y="115888"/>
            <a:ext cx="7596300" cy="5499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47" name="Google Shape;447;p20"/>
          <p:cNvPicPr preferRelativeResize="0"/>
          <p:nvPr/>
        </p:nvPicPr>
        <p:blipFill rotWithShape="1">
          <a:blip r:embed="rId5">
            <a:alphaModFix/>
          </a:blip>
          <a:srcRect l="20669" r="37408"/>
          <a:stretch/>
        </p:blipFill>
        <p:spPr>
          <a:xfrm>
            <a:off x="6851650" y="1363142"/>
            <a:ext cx="5349111" cy="4442346"/>
          </a:xfrm>
          <a:prstGeom prst="rect">
            <a:avLst/>
          </a:prstGeom>
          <a:noFill/>
          <a:ln>
            <a:noFill/>
          </a:ln>
        </p:spPr>
      </p:pic>
      <p:sp>
        <p:nvSpPr>
          <p:cNvPr id="448" name="Google Shape;448;p20"/>
          <p:cNvSpPr txBox="1"/>
          <p:nvPr/>
        </p:nvSpPr>
        <p:spPr>
          <a:xfrm>
            <a:off x="6985199" y="5971255"/>
            <a:ext cx="4987200" cy="231089"/>
          </a:xfrm>
          <a:prstGeom prst="rect">
            <a:avLst/>
          </a:prstGeom>
          <a:noFill/>
          <a:ln>
            <a:noFill/>
          </a:ln>
        </p:spPr>
        <p:txBody>
          <a:bodyPr spcFirstLastPara="1" wrap="square" lIns="0" tIns="0" rIns="0" bIns="0" rtlCol="0" anchor="t" anchorCtr="0">
            <a:spAutoFit/>
          </a:bodyPr>
          <a:lstStyle/>
          <a:p>
            <a:pPr marL="0" marR="203200" lvl="0" indent="0" algn="r" rtl="0">
              <a:lnSpc>
                <a:spcPct val="142857"/>
              </a:lnSpc>
              <a:spcBef>
                <a:spcPts val="0"/>
              </a:spcBef>
              <a:spcAft>
                <a:spcPts val="0"/>
              </a:spcAft>
              <a:buClr>
                <a:srgbClr val="000000"/>
              </a:buClr>
              <a:buSzPts val="1100"/>
              <a:buFont typeface="Arial"/>
              <a:buNone/>
            </a:pPr>
            <a:r>
              <a:rPr lang="es-ES_tradnl" sz="1050" b="0" i="0" u="none" strike="noStrike" cap="none" dirty="0" err="1">
                <a:solidFill>
                  <a:srgbClr val="7F7F7F"/>
                </a:solidFill>
                <a:latin typeface="Calibri"/>
                <a:ea typeface="Calibri"/>
                <a:cs typeface="Calibri"/>
                <a:sym typeface="Calibri"/>
              </a:rPr>
              <a:t>NewAfrica</a:t>
            </a:r>
            <a:r>
              <a:rPr lang="es-ES_tradnl" sz="1050" b="0" i="0" u="none" strike="noStrike" cap="none" dirty="0">
                <a:solidFill>
                  <a:srgbClr val="7F7F7F"/>
                </a:solidFill>
                <a:latin typeface="Calibri"/>
                <a:ea typeface="Calibri"/>
                <a:cs typeface="Calibri"/>
                <a:sym typeface="Calibri"/>
              </a:rPr>
              <a:t>/</a:t>
            </a:r>
            <a:r>
              <a:rPr lang="es-ES_tradnl" sz="1050" b="0" i="0" u="none" strike="noStrike" cap="none" dirty="0" err="1">
                <a:solidFill>
                  <a:srgbClr val="7F7F7F"/>
                </a:solidFill>
                <a:latin typeface="Calibri"/>
                <a:ea typeface="Calibri"/>
                <a:cs typeface="Calibri"/>
                <a:sym typeface="Calibri"/>
              </a:rPr>
              <a:t>Depositphotos</a:t>
            </a:r>
            <a:endParaRPr lang="es-ES_tradnl" sz="1050" b="0" i="0" u="none" strike="noStrike" cap="none" dirty="0">
              <a:solidFill>
                <a:srgbClr val="7F7F7F"/>
              </a:solidFill>
              <a:latin typeface="Calibri"/>
              <a:ea typeface="Calibri"/>
              <a:cs typeface="Calibri"/>
              <a:sym typeface="Calibri"/>
            </a:endParaRPr>
          </a:p>
        </p:txBody>
      </p:sp>
      <p:pic>
        <p:nvPicPr>
          <p:cNvPr id="2" name="Google Shape;28;p1">
            <a:extLst>
              <a:ext uri="{FF2B5EF4-FFF2-40B4-BE49-F238E27FC236}">
                <a16:creationId xmlns:a16="http://schemas.microsoft.com/office/drawing/2014/main" id="{C72C4E24-A7CB-2119-DC9E-D0B17B000BC2}"/>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82494AB7-64BF-3AC3-CC8E-D8675207A9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1"/>
          <p:cNvSpPr/>
          <p:nvPr/>
        </p:nvSpPr>
        <p:spPr>
          <a:xfrm>
            <a:off x="479425" y="115888"/>
            <a:ext cx="7596300" cy="5499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56" name="Google Shape;456;p21"/>
          <p:cNvPicPr preferRelativeResize="0"/>
          <p:nvPr/>
        </p:nvPicPr>
        <p:blipFill rotWithShape="1">
          <a:blip r:embed="rId4">
            <a:alphaModFix/>
          </a:blip>
          <a:srcRect t="1555" r="62004"/>
          <a:stretch/>
        </p:blipFill>
        <p:spPr>
          <a:xfrm>
            <a:off x="6621572" y="1188350"/>
            <a:ext cx="3823977" cy="1961875"/>
          </a:xfrm>
          <a:prstGeom prst="rect">
            <a:avLst/>
          </a:prstGeom>
          <a:noFill/>
          <a:ln>
            <a:noFill/>
          </a:ln>
        </p:spPr>
      </p:pic>
      <p:pic>
        <p:nvPicPr>
          <p:cNvPr id="457" name="Google Shape;457;p21"/>
          <p:cNvPicPr preferRelativeResize="0"/>
          <p:nvPr/>
        </p:nvPicPr>
        <p:blipFill rotWithShape="1">
          <a:blip r:embed="rId4">
            <a:alphaModFix/>
          </a:blip>
          <a:srcRect l="37903" t="1555" r="26062"/>
          <a:stretch/>
        </p:blipFill>
        <p:spPr>
          <a:xfrm>
            <a:off x="7873807" y="3401461"/>
            <a:ext cx="3626474" cy="1961875"/>
          </a:xfrm>
          <a:prstGeom prst="rect">
            <a:avLst/>
          </a:prstGeom>
          <a:noFill/>
          <a:ln>
            <a:noFill/>
          </a:ln>
        </p:spPr>
      </p:pic>
      <p:cxnSp>
        <p:nvCxnSpPr>
          <p:cNvPr id="458" name="Google Shape;458;p21"/>
          <p:cNvCxnSpPr/>
          <p:nvPr/>
        </p:nvCxnSpPr>
        <p:spPr>
          <a:xfrm>
            <a:off x="7460280" y="2971800"/>
            <a:ext cx="2750" cy="1548723"/>
          </a:xfrm>
          <a:prstGeom prst="straightConnector1">
            <a:avLst/>
          </a:prstGeom>
          <a:noFill/>
          <a:ln w="19050" cap="flat" cmpd="sng">
            <a:solidFill>
              <a:schemeClr val="dk2"/>
            </a:solidFill>
            <a:prstDash val="solid"/>
            <a:round/>
            <a:headEnd type="none" w="sm" len="sm"/>
            <a:tailEnd type="none" w="sm" len="sm"/>
          </a:ln>
        </p:spPr>
      </p:cxnSp>
      <p:cxnSp>
        <p:nvCxnSpPr>
          <p:cNvPr id="459" name="Google Shape;459;p21"/>
          <p:cNvCxnSpPr/>
          <p:nvPr/>
        </p:nvCxnSpPr>
        <p:spPr>
          <a:xfrm>
            <a:off x="7460330" y="4512423"/>
            <a:ext cx="1315500" cy="2700"/>
          </a:xfrm>
          <a:prstGeom prst="straightConnector1">
            <a:avLst/>
          </a:prstGeom>
          <a:noFill/>
          <a:ln w="19050" cap="flat" cmpd="sng">
            <a:solidFill>
              <a:schemeClr val="dk2"/>
            </a:solidFill>
            <a:prstDash val="solid"/>
            <a:round/>
            <a:headEnd type="none" w="sm" len="sm"/>
            <a:tailEnd type="none" w="sm" len="sm"/>
          </a:ln>
        </p:spPr>
      </p:cxnSp>
      <p:sp>
        <p:nvSpPr>
          <p:cNvPr id="460" name="Google Shape;460;p21"/>
          <p:cNvSpPr/>
          <p:nvPr/>
        </p:nvSpPr>
        <p:spPr>
          <a:xfrm>
            <a:off x="6577330" y="884250"/>
            <a:ext cx="49323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61" name="Google Shape;461;p21"/>
          <p:cNvSpPr/>
          <p:nvPr/>
        </p:nvSpPr>
        <p:spPr>
          <a:xfrm>
            <a:off x="6612180" y="955675"/>
            <a:ext cx="4897500" cy="197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Diseño del estudio</a:t>
            </a:r>
          </a:p>
        </p:txBody>
      </p:sp>
      <p:sp>
        <p:nvSpPr>
          <p:cNvPr id="462" name="Google Shape;462;p21"/>
          <p:cNvSpPr/>
          <p:nvPr/>
        </p:nvSpPr>
        <p:spPr>
          <a:xfrm>
            <a:off x="917872" y="884249"/>
            <a:ext cx="5395257" cy="5001477"/>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4"/>
                  </a:ext>
                </a:extLst>
              </a:rPr>
              <a:t>Este estudio aleatorizado de fase II, sin enmascaramiento, incluyó dos esquemas diferentes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4"/>
                  </a:ext>
                </a:extLst>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4"/>
                  </a:ext>
                </a:extLst>
              </a:rPr>
              <a:t> y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4"/>
                  </a:ext>
                </a:extLst>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4"/>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criterio de valoración principal fue un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un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ARN del VIH-1 &lt;50 copias/ml en la semana 48</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5"/>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estudio contó con 128 participantes </a:t>
            </a:r>
            <a:r>
              <a:rPr lang="es-ES_tradnl" sz="2000" dirty="0">
                <a:solidFill>
                  <a:schemeClr val="dk1"/>
                </a:solidFill>
                <a:latin typeface="Verdana" panose="020B0604030504040204" pitchFamily="34" charset="0"/>
                <a:ea typeface="Verdana" panose="020B0604030504040204" pitchFamily="34" charset="0"/>
                <a:cs typeface="Calibri"/>
                <a:sym typeface="Calibri"/>
              </a:rPr>
              <a:t>de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15 países: un 19% eran mujeres y un 65% eran blancos.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50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trató de una cohorte de edad avanzada (mediana de edad de 60 años), con una exposición considerable al TAR (mediana de 27 años, mediana de seis esquemas anteriores) y una alta prevalencia de comorbilidades.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463" name="Google Shape;463;p21"/>
          <p:cNvSpPr/>
          <p:nvPr/>
        </p:nvSpPr>
        <p:spPr>
          <a:xfrm>
            <a:off x="10724955" y="3801800"/>
            <a:ext cx="735000" cy="1470300"/>
          </a:xfrm>
          <a:prstGeom prst="rect">
            <a:avLst/>
          </a:prstGeom>
          <a:solidFill>
            <a:schemeClr val="lt1"/>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000000"/>
                </a:solidFill>
                <a:latin typeface="Arial"/>
                <a:ea typeface="Arial"/>
                <a:cs typeface="Arial"/>
                <a:sym typeface="Arial"/>
              </a:rPr>
              <a:t> </a:t>
            </a:r>
          </a:p>
        </p:txBody>
      </p:sp>
      <p:sp>
        <p:nvSpPr>
          <p:cNvPr id="464" name="Google Shape;464;p21"/>
          <p:cNvSpPr/>
          <p:nvPr/>
        </p:nvSpPr>
        <p:spPr>
          <a:xfrm>
            <a:off x="5795963" y="6382992"/>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Segal-Maurer OAB2602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E108FCB8-0FFB-FA8A-FB11-7CC89CA421FD}"/>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45B763C8-E75C-B0B5-4A7A-D3D6188FBB24}"/>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C50A5E40-3895-9E78-1D63-8E030BBB7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2"/>
          <p:cNvSpPr/>
          <p:nvPr/>
        </p:nvSpPr>
        <p:spPr>
          <a:xfrm>
            <a:off x="5591175" y="1341450"/>
            <a:ext cx="6192900" cy="383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72" name="Google Shape;472;p22"/>
          <p:cNvSpPr/>
          <p:nvPr/>
        </p:nvSpPr>
        <p:spPr>
          <a:xfrm>
            <a:off x="5704888" y="1412881"/>
            <a:ext cx="6079062" cy="215444"/>
          </a:xfrm>
          <a:prstGeom prst="rect">
            <a:avLst/>
          </a:prstGeom>
          <a:noFill/>
          <a:ln>
            <a:noFill/>
          </a:ln>
        </p:spPr>
        <p:txBody>
          <a:bodyPr spcFirstLastPara="1" wrap="square" lIns="0" tIns="0" rIns="0" bIns="0" rtlCol="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Esquemas de TAR al inicio</a:t>
            </a:r>
            <a:endParaRPr lang="es-ES_tradnl" sz="1400" b="0" i="0" u="none" strike="noStrike" cap="none" dirty="0">
              <a:solidFill>
                <a:srgbClr val="000000"/>
              </a:solidFill>
              <a:latin typeface="Arial"/>
              <a:ea typeface="Arial"/>
              <a:cs typeface="Arial"/>
              <a:sym typeface="Arial"/>
            </a:endParaRPr>
          </a:p>
        </p:txBody>
      </p:sp>
      <p:sp>
        <p:nvSpPr>
          <p:cNvPr id="473" name="Google Shape;473;p22"/>
          <p:cNvSpPr/>
          <p:nvPr/>
        </p:nvSpPr>
        <p:spPr>
          <a:xfrm>
            <a:off x="479425" y="115888"/>
            <a:ext cx="7596300" cy="5499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74" name="Google Shape;474;p22"/>
          <p:cNvSpPr/>
          <p:nvPr/>
        </p:nvSpPr>
        <p:spPr>
          <a:xfrm>
            <a:off x="1157468" y="1175189"/>
            <a:ext cx="4182883" cy="4254936"/>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participantes en el estudio estaban siendo tratados con esquemas complejos de TAR:</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38% tomaba cuatro comprimidos o más al día.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41% tomaba el TAR dos veces al día.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72% tomaba inhibidores de la proteasa potenciados, a menudo en combinación con un inhibidor de la integrasa.</a:t>
            </a:r>
          </a:p>
          <a:p>
            <a:pPr marL="228600" marR="0" lvl="1" indent="-228600" algn="l" rtl="0">
              <a:lnSpc>
                <a:spcPct val="100000"/>
              </a:lnSpc>
              <a:spcBef>
                <a:spcPts val="50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Eran comunes las mutaciones de resistencia conocidas: 52% a los INNRT, 64% a los INRT, 36% a los inhibidores de la proteasa, pero 0% a los inhibidores de la integrasa.</a:t>
            </a:r>
          </a:p>
          <a:p>
            <a:pPr marL="228600" marR="0" lvl="0" indent="-228600" algn="l" rtl="0">
              <a:lnSpc>
                <a:spcPct val="100000"/>
              </a:lnSpc>
              <a:spcBef>
                <a:spcPts val="500"/>
              </a:spcBef>
              <a:spcAft>
                <a:spcPts val="0"/>
              </a:spcAft>
              <a:buClr>
                <a:srgbClr val="000000"/>
              </a:buClr>
              <a:buSzPts val="1340"/>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475" name="Google Shape;475;p22"/>
          <p:cNvPicPr preferRelativeResize="0"/>
          <p:nvPr/>
        </p:nvPicPr>
        <p:blipFill rotWithShape="1">
          <a:blip r:embed="rId4">
            <a:alphaModFix/>
          </a:blip>
          <a:srcRect l="3506" r="6807"/>
          <a:stretch/>
        </p:blipFill>
        <p:spPr>
          <a:xfrm>
            <a:off x="5888736" y="1839425"/>
            <a:ext cx="5758489" cy="3248047"/>
          </a:xfrm>
          <a:prstGeom prst="rect">
            <a:avLst/>
          </a:prstGeom>
          <a:noFill/>
          <a:ln>
            <a:noFill/>
          </a:ln>
        </p:spPr>
      </p:pic>
      <p:sp>
        <p:nvSpPr>
          <p:cNvPr id="476" name="Google Shape;476;p22"/>
          <p:cNvSpPr/>
          <p:nvPr/>
        </p:nvSpPr>
        <p:spPr>
          <a:xfrm>
            <a:off x="11475720" y="2121408"/>
            <a:ext cx="273368" cy="676656"/>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chemeClr val="lt1"/>
              </a:solidFill>
              <a:latin typeface="Arial"/>
              <a:ea typeface="Arial"/>
              <a:cs typeface="Arial"/>
              <a:sym typeface="Arial"/>
            </a:endParaRPr>
          </a:p>
        </p:txBody>
      </p:sp>
      <p:sp>
        <p:nvSpPr>
          <p:cNvPr id="477" name="Google Shape;477;p22"/>
          <p:cNvSpPr/>
          <p:nvPr/>
        </p:nvSpPr>
        <p:spPr>
          <a:xfrm>
            <a:off x="11475770" y="3932209"/>
            <a:ext cx="273300" cy="67680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chemeClr val="lt1"/>
              </a:solidFill>
              <a:latin typeface="Arial"/>
              <a:ea typeface="Arial"/>
              <a:cs typeface="Arial"/>
              <a:sym typeface="Arial"/>
            </a:endParaRPr>
          </a:p>
        </p:txBody>
      </p:sp>
      <p:sp>
        <p:nvSpPr>
          <p:cNvPr id="478" name="Google Shape;478;p22"/>
          <p:cNvSpPr/>
          <p:nvPr/>
        </p:nvSpPr>
        <p:spPr>
          <a:xfrm>
            <a:off x="5795963" y="6382992"/>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Segal-Maurer OAB2602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81E9BD44-2A5B-8120-4896-B58FB8FDF0FC}"/>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0DD30456-16BB-A03F-349F-7032EC768A90}"/>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7C313E20-4252-7D33-3A68-ECD64C8631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3"/>
          <p:cNvSpPr/>
          <p:nvPr/>
        </p:nvSpPr>
        <p:spPr>
          <a:xfrm>
            <a:off x="5591175" y="1341450"/>
            <a:ext cx="61929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486" name="Google Shape;486;p23"/>
          <p:cNvSpPr/>
          <p:nvPr/>
        </p:nvSpPr>
        <p:spPr>
          <a:xfrm>
            <a:off x="5602326" y="1412875"/>
            <a:ext cx="6192900" cy="215400"/>
          </a:xfrm>
          <a:prstGeom prst="rect">
            <a:avLst/>
          </a:prstGeom>
          <a:noFill/>
          <a:ln>
            <a:noFill/>
          </a:ln>
        </p:spPr>
        <p:txBody>
          <a:bodyPr spcFirstLastPara="1" wrap="square" lIns="0" tIns="0" rIns="0" bIns="0" rtlCol="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Supresión virológica en la semana 48</a:t>
            </a:r>
            <a:endParaRPr lang="es-ES_tradnl" sz="1400" b="0" i="0" u="none" strike="noStrike" cap="none" dirty="0">
              <a:solidFill>
                <a:srgbClr val="000000"/>
              </a:solidFill>
              <a:latin typeface="Calibri"/>
              <a:ea typeface="Calibri"/>
              <a:cs typeface="Calibri"/>
              <a:sym typeface="Calibri"/>
            </a:endParaRPr>
          </a:p>
        </p:txBody>
      </p:sp>
      <p:sp>
        <p:nvSpPr>
          <p:cNvPr id="487" name="Google Shape;487;p23"/>
          <p:cNvSpPr/>
          <p:nvPr/>
        </p:nvSpPr>
        <p:spPr>
          <a:xfrm>
            <a:off x="479425" y="115888"/>
            <a:ext cx="7596300" cy="5499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88" name="Google Shape;488;p23"/>
          <p:cNvSpPr/>
          <p:nvPr/>
        </p:nvSpPr>
        <p:spPr>
          <a:xfrm>
            <a:off x="1180618" y="1341450"/>
            <a:ext cx="423110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No hubo diferencias estadísticamente significativas en la supresión virológica entre los grupos del estudio en la semana 48.</a:t>
            </a:r>
          </a:p>
          <a:p>
            <a:pPr marL="228600" marR="0" lvl="1" indent="-228600" algn="l" rtl="0">
              <a:lnSpc>
                <a:spcPct val="100000"/>
              </a:lnSpc>
              <a:spcBef>
                <a:spcPts val="500"/>
              </a:spcBef>
              <a:spcAft>
                <a:spcPts val="0"/>
              </a:spcAft>
              <a:buClr>
                <a:srgbClr val="E0001B"/>
              </a:buClr>
              <a:buSzPts val="1340"/>
              <a:buFont typeface="Calibri"/>
              <a:buChar char="►"/>
            </a:pP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fue generalmente seguro y bien tolerado.</a:t>
            </a:r>
          </a:p>
          <a:p>
            <a:pPr marL="228600" marR="0" lvl="1" indent="-228600" algn="l" rtl="0">
              <a:lnSpc>
                <a:spcPct val="100000"/>
              </a:lnSpc>
              <a:spcBef>
                <a:spcPts val="500"/>
              </a:spcBef>
              <a:spcAft>
                <a:spcPts val="0"/>
              </a:spcAft>
              <a:buClr>
                <a:srgbClr val="E0001B"/>
              </a:buClr>
              <a:buSzPts val="1340"/>
              <a:buFont typeface="Calibri"/>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estudio de fase III más amplio se está evaluando ahora un esquema de comprimido único con 75 mg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+ 50 mg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a:p>
            <a:pPr marL="228600" marR="0" lvl="0" indent="-228600" algn="l" rtl="0">
              <a:lnSpc>
                <a:spcPct val="100000"/>
              </a:lnSpc>
              <a:spcBef>
                <a:spcPts val="500"/>
              </a:spcBef>
              <a:spcAft>
                <a:spcPts val="0"/>
              </a:spcAft>
              <a:buClr>
                <a:srgbClr val="000000"/>
              </a:buClr>
              <a:buSzPts val="134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489" name="Google Shape;489;p23"/>
          <p:cNvPicPr preferRelativeResize="0"/>
          <p:nvPr/>
        </p:nvPicPr>
        <p:blipFill rotWithShape="1">
          <a:blip r:embed="rId4">
            <a:alphaModFix/>
          </a:blip>
          <a:srcRect/>
          <a:stretch/>
        </p:blipFill>
        <p:spPr>
          <a:xfrm>
            <a:off x="5697524" y="1810950"/>
            <a:ext cx="6014175" cy="3853825"/>
          </a:xfrm>
          <a:prstGeom prst="rect">
            <a:avLst/>
          </a:prstGeom>
          <a:noFill/>
          <a:ln>
            <a:noFill/>
          </a:ln>
        </p:spPr>
      </p:pic>
      <p:sp>
        <p:nvSpPr>
          <p:cNvPr id="490" name="Google Shape;490;p23"/>
          <p:cNvSpPr/>
          <p:nvPr/>
        </p:nvSpPr>
        <p:spPr>
          <a:xfrm>
            <a:off x="5795963" y="6393152"/>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Segal-Maurer OAB2602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972873C3-6D40-64AB-D701-733ADC6531C4}"/>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F192457C-9534-EF1A-6312-BE29C690FBA7}"/>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C50AEEE6-3425-FA14-F897-7CD8CC1D87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3" name="TextBox 2">
            <a:extLst>
              <a:ext uri="{FF2B5EF4-FFF2-40B4-BE49-F238E27FC236}">
                <a16:creationId xmlns:a16="http://schemas.microsoft.com/office/drawing/2014/main" id="{A3596999-C320-63A7-0A74-CD768FF8AFFF}"/>
              </a:ext>
            </a:extLst>
          </p:cNvPr>
          <p:cNvSpPr txBox="1"/>
          <p:nvPr/>
        </p:nvSpPr>
        <p:spPr>
          <a:xfrm>
            <a:off x="61707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497" name="Google Shape;497;p24"/>
          <p:cNvSpPr/>
          <p:nvPr/>
        </p:nvSpPr>
        <p:spPr>
          <a:xfrm>
            <a:off x="5795963" y="6396581"/>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Gaur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OAB2606LB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498" name="Google Shape;498;p24"/>
          <p:cNvSpPr/>
          <p:nvPr/>
        </p:nvSpPr>
        <p:spPr>
          <a:xfrm>
            <a:off x="1169043" y="1350582"/>
            <a:ext cx="5023413" cy="4254912"/>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9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Cabotegravir</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 inyectable + </a:t>
            </a:r>
            <a:r>
              <a:rPr lang="es-ES_tradnl" sz="19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rilpivirina</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 es el primer TAR combinado de acción prolongada aprobado, pero los datos sobre el uso en adolescentes son escasos.</a:t>
            </a:r>
            <a:endParaRPr lang="es-ES_tradnl" sz="19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Dado que hay adolescentes con infección por el VIH que enfrentan dificultades en lo que respecta a la adhesión al tratamiento y la estigmatización, un esquema de acción prolongada podría ser conveniente.</a:t>
            </a:r>
            <a:endParaRPr lang="es-ES_tradnl" sz="19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este ensayo de fase I/II de un solo grupo se notificaron resultados </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6"/>
                  </a:ext>
                </a:extLst>
              </a:rPr>
              <a:t>en </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144 adolescentes con supresión virológica que cambiaron al esquema y a los que se </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7"/>
                  </a:ext>
                </a:extLst>
              </a:rPr>
              <a:t>siguió</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 durante 48 semanas.</a:t>
            </a:r>
            <a:endParaRPr lang="es-ES_tradnl" sz="19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499" name="Google Shape;499;p24"/>
          <p:cNvSpPr/>
          <p:nvPr/>
        </p:nvSpPr>
        <p:spPr>
          <a:xfrm>
            <a:off x="479425" y="115895"/>
            <a:ext cx="8814204"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rilpivirina</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para adolescentes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00" name="Google Shape;500;p24"/>
          <p:cNvSpPr/>
          <p:nvPr/>
        </p:nvSpPr>
        <p:spPr>
          <a:xfrm>
            <a:off x="1169043" y="708157"/>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Cabotegravir</a:t>
            </a: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rilpivirina</a:t>
            </a: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para adolescentes</a:t>
            </a:r>
          </a:p>
        </p:txBody>
      </p:sp>
      <p:sp>
        <p:nvSpPr>
          <p:cNvPr id="501" name="Google Shape;501;p24"/>
          <p:cNvSpPr/>
          <p:nvPr/>
        </p:nvSpPr>
        <p:spPr>
          <a:xfrm>
            <a:off x="6609144" y="1341438"/>
            <a:ext cx="4942390" cy="41984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500"/>
              </a:spcBef>
              <a:spcAft>
                <a:spcPts val="0"/>
              </a:spcAft>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centros del estudio se localizaron en </a:t>
            </a:r>
            <a:r>
              <a:rPr lang="es-ES_tradnl" sz="19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Botswana</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 Estados Unidos, Sudáfrica, Uganda y Tailandia.</a:t>
            </a:r>
          </a:p>
          <a:p>
            <a:pPr marL="228600" marR="0" lvl="1" indent="-215900" algn="l" rtl="0">
              <a:lnSpc>
                <a:spcPct val="100000"/>
              </a:lnSpc>
              <a:spcBef>
                <a:spcPts val="500"/>
              </a:spcBef>
              <a:spcAft>
                <a:spcPts val="0"/>
              </a:spcAft>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La mediana de edad fue de 15 años (límites: 12-17); un 51% eran mujeres y el 92% habían contraído el VIH por transmisión maternoinfantil.</a:t>
            </a:r>
            <a:endParaRPr lang="es-ES_tradnl" sz="19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1CACB4C8-88D0-5CC2-11F9-E167876B60D8}"/>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8D70C30B-C602-82BD-B31D-BABD9BC18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32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5"/>
          <p:cNvSpPr/>
          <p:nvPr/>
        </p:nvSpPr>
        <p:spPr>
          <a:xfrm>
            <a:off x="479424" y="115895"/>
            <a:ext cx="9435757" cy="281099"/>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rilpivirina</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para adolescentes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09" name="Google Shape;509;p25"/>
          <p:cNvSpPr/>
          <p:nvPr/>
        </p:nvSpPr>
        <p:spPr>
          <a:xfrm>
            <a:off x="5591175" y="1341438"/>
            <a:ext cx="6192775" cy="4464049"/>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510" name="Google Shape;510;p25"/>
          <p:cNvSpPr/>
          <p:nvPr/>
        </p:nvSpPr>
        <p:spPr>
          <a:xfrm>
            <a:off x="5579963" y="1412875"/>
            <a:ext cx="6204050" cy="281099"/>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Farmacocinética</a:t>
            </a:r>
            <a:endParaRPr lang="es-ES_tradnl" sz="1400" b="0" i="0" u="none" strike="noStrike" cap="none" dirty="0">
              <a:solidFill>
                <a:srgbClr val="000000"/>
              </a:solidFill>
              <a:latin typeface="Calibri"/>
              <a:ea typeface="Calibri"/>
              <a:cs typeface="Calibri"/>
              <a:sym typeface="Calibri"/>
            </a:endParaRPr>
          </a:p>
        </p:txBody>
      </p:sp>
      <p:pic>
        <p:nvPicPr>
          <p:cNvPr id="511" name="Google Shape;511;p25"/>
          <p:cNvPicPr preferRelativeResize="0"/>
          <p:nvPr/>
        </p:nvPicPr>
        <p:blipFill rotWithShape="1">
          <a:blip r:embed="rId4">
            <a:alphaModFix/>
          </a:blip>
          <a:srcRect/>
          <a:stretch/>
        </p:blipFill>
        <p:spPr>
          <a:xfrm>
            <a:off x="5712823" y="1981799"/>
            <a:ext cx="5973277" cy="3582977"/>
          </a:xfrm>
          <a:prstGeom prst="rect">
            <a:avLst/>
          </a:prstGeom>
          <a:noFill/>
          <a:ln>
            <a:noFill/>
          </a:ln>
        </p:spPr>
      </p:pic>
      <p:sp>
        <p:nvSpPr>
          <p:cNvPr id="512" name="Google Shape;512;p25"/>
          <p:cNvSpPr/>
          <p:nvPr/>
        </p:nvSpPr>
        <p:spPr>
          <a:xfrm>
            <a:off x="1157469" y="1350582"/>
            <a:ext cx="4254320" cy="4254912"/>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50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Para la semana 48, el 97% de los participantes habían recibido todas las inyecciones planificadas.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97% tenían un ARN del VIH &lt;50 copias/ml, sin fracasos virológicos confirmados.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Farmacocinética: las concentraciones mínimas fueron similares a las de los adultos.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500"/>
              </a:spcBef>
              <a:spcAft>
                <a:spcPts val="0"/>
              </a:spcAft>
              <a:buClr>
                <a:srgbClr val="000000"/>
              </a:buClr>
              <a:buSzPts val="938"/>
              <a:buFont typeface="Arial"/>
              <a:buNone/>
            </a:pP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513" name="Google Shape;513;p25"/>
          <p:cNvSpPr/>
          <p:nvPr/>
        </p:nvSpPr>
        <p:spPr>
          <a:xfrm>
            <a:off x="5795963" y="6406741"/>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Gaur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OAB2606LB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9AEB48B6-B9C4-73BE-D354-8B19BCCE9EDD}"/>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918BCD53-1C2E-C7D4-24F4-9CD5C799A125}"/>
              </a:ext>
            </a:extLst>
          </p:cNvPr>
          <p:cNvSpPr txBox="1"/>
          <p:nvPr/>
        </p:nvSpPr>
        <p:spPr>
          <a:xfrm>
            <a:off x="61606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78360A76-F2E7-67A4-C651-C2166C2B0A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30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6" name="TextBox 5">
            <a:extLst>
              <a:ext uri="{FF2B5EF4-FFF2-40B4-BE49-F238E27FC236}">
                <a16:creationId xmlns:a16="http://schemas.microsoft.com/office/drawing/2014/main" id="{341AD40B-BD8C-5F51-410E-2DB3BAD6D446}"/>
              </a:ext>
            </a:extLst>
          </p:cNvPr>
          <p:cNvSpPr txBox="1"/>
          <p:nvPr/>
        </p:nvSpPr>
        <p:spPr>
          <a:xfrm>
            <a:off x="60938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55" name="Google Shape;55;p4"/>
          <p:cNvSpPr/>
          <p:nvPr/>
        </p:nvSpPr>
        <p:spPr>
          <a:xfrm>
            <a:off x="461924" y="115888"/>
            <a:ext cx="10950713" cy="500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Las curaciones más recientes con trasplantes de células madre</a:t>
            </a:r>
            <a:endParaRPr lang="es-ES_tradnl"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6" name="Google Shape;56;p4"/>
          <p:cNvSpPr/>
          <p:nvPr/>
        </p:nvSpPr>
        <p:spPr>
          <a:xfrm>
            <a:off x="5799991" y="6263081"/>
            <a:ext cx="6096000" cy="538825"/>
          </a:xfrm>
          <a:prstGeom prst="rect">
            <a:avLst/>
          </a:prstGeom>
          <a:noFill/>
          <a:ln>
            <a:noFill/>
          </a:ln>
        </p:spPr>
        <p:txBody>
          <a:bodyPr spcFirstLastPara="1" wrap="square" lIns="91425" tIns="45700" rIns="91425" bIns="45700" rtlCol="0" anchor="t" anchorCtr="0">
            <a:spAutoFit/>
          </a:bodyPr>
          <a:lstStyle/>
          <a:p>
            <a:pPr marL="0" marR="0" lvl="0" indent="0" algn="r" rtl="0">
              <a:lnSpc>
                <a:spcPct val="90000"/>
              </a:lnSpc>
              <a:spcBef>
                <a:spcPts val="1000"/>
              </a:spcBef>
              <a:spcAft>
                <a:spcPts val="0"/>
              </a:spcAft>
              <a:buClr>
                <a:schemeClr val="dk1"/>
              </a:buClr>
              <a:buSzPts val="1100"/>
              <a:buFont typeface="Arial"/>
              <a:buNone/>
            </a:pPr>
            <a:r>
              <a:rPr lang="es-ES_tradnl" sz="1050" u="sng" dirty="0">
                <a:solidFill>
                  <a:schemeClr val="tx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Gabler </a:t>
            </a:r>
            <a:r>
              <a:rPr lang="es-ES_tradnl" sz="1050" b="0" i="0" u="sng" strike="noStrike" cap="none" dirty="0">
                <a:solidFill>
                  <a:schemeClr val="tx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SS0402LB</a:t>
            </a:r>
            <a:endParaRPr lang="es-ES_tradnl" sz="1050" b="0" i="0" u="none" strike="noStrike" cap="none" dirty="0">
              <a:solidFill>
                <a:schemeClr val="tx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7" name="Google Shape;57;p4"/>
          <p:cNvSpPr/>
          <p:nvPr/>
        </p:nvSpPr>
        <p:spPr>
          <a:xfrm>
            <a:off x="1163638" y="763654"/>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Las curaciones más recientes con trasplantes de células madre</a:t>
            </a:r>
          </a:p>
        </p:txBody>
      </p:sp>
      <p:sp>
        <p:nvSpPr>
          <p:cNvPr id="58" name="Google Shape;58;p4"/>
          <p:cNvSpPr/>
          <p:nvPr/>
        </p:nvSpPr>
        <p:spPr>
          <a:xfrm>
            <a:off x="1163638" y="1341450"/>
            <a:ext cx="4248087" cy="4254900"/>
          </a:xfrm>
          <a:prstGeom prst="rect">
            <a:avLst/>
          </a:prstGeom>
          <a:noFill/>
          <a:ln>
            <a:noFill/>
          </a:ln>
        </p:spPr>
        <p:txBody>
          <a:bodyPr spcFirstLastPara="1" wrap="square" lIns="0" tIns="0" rIns="0" bIns="0" rtlCol="0" anchor="t" anchorCtr="0">
            <a:noAutofit/>
          </a:bodyPr>
          <a:lstStyle/>
          <a:p>
            <a:pPr marL="234950" marR="0" lvl="1" indent="-22669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 Conferencia sobre el Sida del 2024 se presentó el caso del “siguiente paciente de Berlín”, la séptima persona curada de la infección por el VIH mediante un trasplante de células madre.</a:t>
            </a:r>
          </a:p>
          <a:p>
            <a:pPr marL="234950" marR="0" lvl="1" indent="-22669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 conferencia hablaron tres de las siete personas que se han curado: Marc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Franke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Paul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Edmonds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Adam Castillejo (los "pacientes de Düsseldorf, de la Ciudad de la Esperanza y de Londres").</a:t>
            </a:r>
          </a:p>
          <a:p>
            <a:pPr marL="234950" marR="0" lvl="0" indent="-226695" algn="l" rtl="0">
              <a:lnSpc>
                <a:spcPct val="100000"/>
              </a:lnSpc>
              <a:spcBef>
                <a:spcPts val="500"/>
              </a:spcBef>
              <a:spcAft>
                <a:spcPts val="0"/>
              </a:spcAft>
              <a:buClr>
                <a:srgbClr val="E0001B"/>
              </a:buClr>
              <a:buSzPts val="200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9" name="Google Shape;59;p4"/>
          <p:cNvSpPr txBox="1"/>
          <p:nvPr/>
        </p:nvSpPr>
        <p:spPr>
          <a:xfrm>
            <a:off x="6985199" y="5971255"/>
            <a:ext cx="4987200" cy="462178"/>
          </a:xfrm>
          <a:prstGeom prst="rect">
            <a:avLst/>
          </a:prstGeom>
          <a:noFill/>
          <a:ln>
            <a:noFill/>
          </a:ln>
        </p:spPr>
        <p:txBody>
          <a:bodyPr spcFirstLastPara="1" wrap="square" lIns="0" tIns="0" rIns="0" bIns="0" rtlCol="0" anchor="t" anchorCtr="0">
            <a:spAutoFit/>
          </a:bodyPr>
          <a:lstStyle/>
          <a:p>
            <a:pPr marL="0" marR="203200" lvl="0" indent="0" algn="r" rtl="0">
              <a:lnSpc>
                <a:spcPct val="142857"/>
              </a:lnSpc>
              <a:spcBef>
                <a:spcPts val="0"/>
              </a:spcBef>
              <a:spcAft>
                <a:spcPts val="0"/>
              </a:spcAft>
              <a:buClr>
                <a:schemeClr val="dk1"/>
              </a:buClr>
              <a:buSzPts val="1100"/>
              <a:buFont typeface="Arial"/>
              <a:buNone/>
            </a:pP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Marc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Franke</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Paul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Edmonds</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Adam Castillejo. © Gonzalo Bell / IAS</a:t>
            </a:r>
          </a:p>
          <a:p>
            <a:pPr marL="0" marR="203200" lvl="0" indent="0" algn="r" rtl="0">
              <a:lnSpc>
                <a:spcPct val="142857"/>
              </a:lnSpc>
              <a:spcBef>
                <a:spcPts val="0"/>
              </a:spcBef>
              <a:spcAft>
                <a:spcPts val="0"/>
              </a:spcAft>
              <a:buClr>
                <a:srgbClr val="000000"/>
              </a:buClr>
              <a:buSzPts val="1100"/>
              <a:buFont typeface="Arial"/>
              <a:buNone/>
            </a:pPr>
            <a:endParaRPr lang="es-ES_tradnl" sz="1050" b="0" i="0" u="none" strike="noStrike" cap="none" dirty="0">
              <a:solidFill>
                <a:srgbClr val="444746"/>
              </a:solidFill>
              <a:latin typeface="Verdana" panose="020B0604030504040204" pitchFamily="34" charset="0"/>
              <a:ea typeface="Verdana" panose="020B0604030504040204" pitchFamily="34" charset="0"/>
              <a:cs typeface="Roboto"/>
              <a:sym typeface="Roboto"/>
            </a:endParaRPr>
          </a:p>
        </p:txBody>
      </p:sp>
      <p:pic>
        <p:nvPicPr>
          <p:cNvPr id="60" name="Google Shape;60;p4"/>
          <p:cNvPicPr preferRelativeResize="0"/>
          <p:nvPr/>
        </p:nvPicPr>
        <p:blipFill rotWithShape="1">
          <a:blip r:embed="rId5">
            <a:alphaModFix/>
          </a:blip>
          <a:srcRect l="1215" r="1693"/>
          <a:stretch/>
        </p:blipFill>
        <p:spPr>
          <a:xfrm>
            <a:off x="5591176" y="1341438"/>
            <a:ext cx="6192837" cy="3996385"/>
          </a:xfrm>
          <a:prstGeom prst="rect">
            <a:avLst/>
          </a:prstGeom>
          <a:noFill/>
          <a:ln>
            <a:noFill/>
          </a:ln>
        </p:spPr>
      </p:pic>
      <p:pic>
        <p:nvPicPr>
          <p:cNvPr id="5" name="Google Shape;28;p1">
            <a:extLst>
              <a:ext uri="{FF2B5EF4-FFF2-40B4-BE49-F238E27FC236}">
                <a16:creationId xmlns:a16="http://schemas.microsoft.com/office/drawing/2014/main" id="{EA9C2BE3-6FED-7962-9088-A45E24ABA97E}"/>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7" name="Picture 4" descr="Portal de Buenas Prácticas en Salud Pública | Experiencias y ...">
            <a:extLst>
              <a:ext uri="{FF2B5EF4-FFF2-40B4-BE49-F238E27FC236}">
                <a16:creationId xmlns:a16="http://schemas.microsoft.com/office/drawing/2014/main" id="{3C1A3773-7E86-4C50-0B37-AD321B950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62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3072f37b295_6_12"/>
          <p:cNvPicPr preferRelativeResize="0"/>
          <p:nvPr/>
        </p:nvPicPr>
        <p:blipFill rotWithShape="1">
          <a:blip r:embed="rId4">
            <a:alphaModFix/>
          </a:blip>
          <a:srcRect/>
          <a:stretch/>
        </p:blipFill>
        <p:spPr>
          <a:xfrm>
            <a:off x="5591175" y="1937067"/>
            <a:ext cx="6011962" cy="3199766"/>
          </a:xfrm>
          <a:prstGeom prst="rect">
            <a:avLst/>
          </a:prstGeom>
          <a:noFill/>
          <a:ln>
            <a:noFill/>
          </a:ln>
        </p:spPr>
      </p:pic>
      <p:sp>
        <p:nvSpPr>
          <p:cNvPr id="521" name="Google Shape;521;g3072f37b295_6_12"/>
          <p:cNvSpPr/>
          <p:nvPr/>
        </p:nvSpPr>
        <p:spPr>
          <a:xfrm>
            <a:off x="1145895" y="1271016"/>
            <a:ext cx="4265894" cy="4534472"/>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500"/>
              </a:spcBef>
              <a:spcAft>
                <a:spcPts val="0"/>
              </a:spcAft>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No hubo eventos de seguridad imprevistos ni eventos adversos graves relacionados con los medicamentos.</a:t>
            </a:r>
          </a:p>
          <a:p>
            <a:pPr marL="228600" marR="0" lvl="1" indent="-215900" algn="l" rtl="0">
              <a:lnSpc>
                <a:spcPct val="100000"/>
              </a:lnSpc>
              <a:spcBef>
                <a:spcPts val="500"/>
              </a:spcBef>
              <a:spcAft>
                <a:spcPts val="0"/>
              </a:spcAft>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34% se produjeron reacciones en el sitio de la inyección (en su mayoría de grado 1 y que se resolvieron mayoritariamente en un plazo de 7 días).</a:t>
            </a:r>
            <a:endParaRPr lang="es-ES_tradnl" sz="19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lvl="1" indent="-215900">
              <a:spcBef>
                <a:spcPts val="500"/>
              </a:spcBef>
              <a:buClr>
                <a:srgbClr val="E0001B"/>
              </a:buClr>
              <a:buSzPts val="1274"/>
              <a:buFont typeface="Merriweather Sans"/>
              <a:buChar char="►"/>
            </a:pP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Si bien se notificó con frecuencia </a:t>
            </a:r>
            <a:r>
              <a:rPr lang="es-ES_tradnl" sz="1900" dirty="0">
                <a:solidFill>
                  <a:schemeClr val="dk1"/>
                </a:solidFill>
                <a:latin typeface="Verdana" panose="020B0604030504040204" pitchFamily="34" charset="0"/>
                <a:ea typeface="Verdana" panose="020B0604030504040204" pitchFamily="34" charset="0"/>
                <a:cs typeface="Calibri"/>
                <a:sym typeface="Calibri"/>
              </a:rPr>
              <a:t>dolor </a:t>
            </a:r>
            <a:r>
              <a:rPr lang="es-ES_tradnl" sz="1900" b="0" i="0" u="none" strike="noStrike" cap="none" dirty="0">
                <a:solidFill>
                  <a:schemeClr val="dk1"/>
                </a:solidFill>
                <a:latin typeface="Verdana" panose="020B0604030504040204" pitchFamily="34" charset="0"/>
                <a:ea typeface="Verdana" panose="020B0604030504040204" pitchFamily="34" charset="0"/>
                <a:cs typeface="Calibri"/>
                <a:sym typeface="Calibri"/>
              </a:rPr>
              <a:t>después de la inyección, el 100% de los participantes prefirieron el esquema inyectable de acción prolongada al TAR oral.</a:t>
            </a:r>
            <a:endParaRPr lang="es-ES_tradnl" sz="19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500"/>
              </a:spcBef>
              <a:spcAft>
                <a:spcPts val="0"/>
              </a:spcAft>
              <a:buClr>
                <a:srgbClr val="000000"/>
              </a:buClr>
              <a:buSzPts val="938"/>
              <a:buFont typeface="Arial"/>
              <a:buNone/>
            </a:pPr>
            <a:endParaRPr lang="es-ES_tradnl" sz="19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522" name="Google Shape;522;g3072f37b295_6_12"/>
          <p:cNvSpPr/>
          <p:nvPr/>
        </p:nvSpPr>
        <p:spPr>
          <a:xfrm>
            <a:off x="5591175" y="1341438"/>
            <a:ext cx="6192775" cy="4464049"/>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523" name="Google Shape;523;g3072f37b295_6_12"/>
          <p:cNvSpPr/>
          <p:nvPr/>
        </p:nvSpPr>
        <p:spPr>
          <a:xfrm>
            <a:off x="5579963" y="1412875"/>
            <a:ext cx="6204050" cy="281099"/>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Reacciones en el sitio de la inyección</a:t>
            </a:r>
            <a:endParaRPr lang="es-ES_tradnl" sz="1400" b="0" i="0" u="none" strike="noStrike" cap="none" dirty="0">
              <a:solidFill>
                <a:srgbClr val="000000"/>
              </a:solidFill>
              <a:latin typeface="Arial"/>
              <a:ea typeface="Arial"/>
              <a:cs typeface="Arial"/>
              <a:sym typeface="Arial"/>
            </a:endParaRPr>
          </a:p>
        </p:txBody>
      </p:sp>
      <p:sp>
        <p:nvSpPr>
          <p:cNvPr id="524" name="Google Shape;524;g3072f37b295_6_12"/>
          <p:cNvSpPr/>
          <p:nvPr/>
        </p:nvSpPr>
        <p:spPr>
          <a:xfrm>
            <a:off x="479424" y="115894"/>
            <a:ext cx="9226435" cy="281099"/>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rilpivirina</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para adolescentes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25" name="Google Shape;525;g3072f37b295_6_12"/>
          <p:cNvSpPr/>
          <p:nvPr/>
        </p:nvSpPr>
        <p:spPr>
          <a:xfrm>
            <a:off x="5795963" y="6386421"/>
            <a:ext cx="6096000" cy="265160"/>
          </a:xfrm>
          <a:prstGeom prst="rect">
            <a:avLst/>
          </a:prstGeom>
          <a:noFill/>
          <a:ln>
            <a:noFill/>
          </a:ln>
        </p:spPr>
        <p:txBody>
          <a:bodyPr spcFirstLastPara="1" wrap="square" lIns="91425" tIns="45700" rIns="91425" bIns="45700"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Gaur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OAB2606LB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13D18FFB-CB48-1A28-9ABF-89AD19A72EBF}"/>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383E7F4D-18A7-210C-D812-242FDFE87E08}"/>
              </a:ext>
            </a:extLst>
          </p:cNvPr>
          <p:cNvSpPr txBox="1"/>
          <p:nvPr/>
        </p:nvSpPr>
        <p:spPr>
          <a:xfrm>
            <a:off x="61606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1E8BDE00-EAD4-BE72-F4DB-8E7D407821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30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4" name="TextBox 3">
            <a:extLst>
              <a:ext uri="{FF2B5EF4-FFF2-40B4-BE49-F238E27FC236}">
                <a16:creationId xmlns:a16="http://schemas.microsoft.com/office/drawing/2014/main" id="{E5756BA6-DC1C-8432-B8E8-F9388A890762}"/>
              </a:ext>
            </a:extLst>
          </p:cNvPr>
          <p:cNvSpPr txBox="1"/>
          <p:nvPr/>
        </p:nvSpPr>
        <p:spPr>
          <a:xfrm>
            <a:off x="55510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533" name="Google Shape;533;p26"/>
          <p:cNvSpPr/>
          <p:nvPr/>
        </p:nvSpPr>
        <p:spPr>
          <a:xfrm>
            <a:off x="1196087" y="1301544"/>
            <a:ext cx="4897438" cy="4254912"/>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datos del estudio REPRIEVE evaluaron la influencia del TAR anterior y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38"/>
                  </a:ext>
                </a:extLst>
              </a:rPr>
              <a:t>actual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la aparición de eventos cardiovasculares graves (MACE).</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ciertos estudios anteriores se ha vinculado el uso reciente y </a:t>
            </a:r>
            <a:r>
              <a:rPr lang="es-ES_tradnl" sz="2000" i="0" u="none" strike="noStrike" cap="none" dirty="0">
                <a:solidFill>
                  <a:schemeClr val="dk1"/>
                </a:solidFill>
                <a:latin typeface="Verdana" panose="020B0604030504040204" pitchFamily="34" charset="0"/>
                <a:ea typeface="Verdana" panose="020B0604030504040204" pitchFamily="34" charset="0"/>
                <a:cs typeface="Calibri"/>
                <a:sym typeface="Calibri"/>
              </a:rPr>
              <a:t>acumulado de abacavir con las enfermedades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cardiovasculares, pero sigue siendo un esquema preferido en algunas directrices.</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534" name="Google Shape;534;p26"/>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Abacavir y salud cardiovascular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35" name="Google Shape;535;p26"/>
          <p:cNvSpPr/>
          <p:nvPr/>
        </p:nvSpPr>
        <p:spPr>
          <a:xfrm>
            <a:off x="1196087" y="739720"/>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Abacavir y salud cardiovascular</a:t>
            </a:r>
          </a:p>
        </p:txBody>
      </p:sp>
      <p:sp>
        <p:nvSpPr>
          <p:cNvPr id="536" name="Google Shape;536;p26"/>
          <p:cNvSpPr/>
          <p:nvPr/>
        </p:nvSpPr>
        <p:spPr>
          <a:xfrm>
            <a:off x="6851650" y="1286574"/>
            <a:ext cx="4932363" cy="425491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50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Para el estudio REPRIEVE se reclutó a una cohorte mundial diversa de personas con infección por el VIH de 40 a 75 años: </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50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participantes tenían un riesgo de enfermedad cardiovascular de bajo a moderado.</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50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participantes estaban tomando distintos esquemas antirretrovirales contemporáneos.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50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hizo un seguimiento cuidadoso de la incidencia de eventos cardiovasculares.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2" name="Google Shape;532;p26">
            <a:extLst>
              <a:ext uri="{FF2B5EF4-FFF2-40B4-BE49-F238E27FC236}">
                <a16:creationId xmlns:a16="http://schemas.microsoft.com/office/drawing/2014/main" id="{F6D226D0-2F86-17BA-BE2D-01947F68CB5B}"/>
              </a:ext>
            </a:extLst>
          </p:cNvPr>
          <p:cNvSpPr/>
          <p:nvPr/>
        </p:nvSpPr>
        <p:spPr>
          <a:xfrm>
            <a:off x="5688602" y="6387935"/>
            <a:ext cx="6096000" cy="265160"/>
          </a:xfrm>
          <a:prstGeom prst="rect">
            <a:avLst/>
          </a:prstGeom>
          <a:noFill/>
          <a:ln>
            <a:noFill/>
          </a:ln>
        </p:spPr>
        <p:txBody>
          <a:bodyPr spcFirstLastPara="1" wrap="square" lIns="91425" tIns="45700" rIns="91425" bIns="4570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Fichtenbaum</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OAB3406LB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F2C74B3F-BB05-3AF4-3915-D6754CB51296}"/>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43DA9CC7-1A8A-CC3C-5686-589444F61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34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7" name="TextBox 6">
            <a:extLst>
              <a:ext uri="{FF2B5EF4-FFF2-40B4-BE49-F238E27FC236}">
                <a16:creationId xmlns:a16="http://schemas.microsoft.com/office/drawing/2014/main" id="{8C7E1586-122D-2B29-3CD9-4EC957849DFE}"/>
              </a:ext>
            </a:extLst>
          </p:cNvPr>
          <p:cNvSpPr txBox="1"/>
          <p:nvPr/>
        </p:nvSpPr>
        <p:spPr>
          <a:xfrm>
            <a:off x="55713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543" name="Google Shape;543;g2fd68d29540_1_96"/>
          <p:cNvSpPr/>
          <p:nvPr/>
        </p:nvSpPr>
        <p:spPr>
          <a:xfrm>
            <a:off x="1180618" y="1341450"/>
            <a:ext cx="5491707" cy="42549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estudio participaron 7769 personas, un 88% con supresión viral, con una mediana de 50 años, un 31% de mujeres y un 35% de personas blancas.</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criterio de valoración de interés fueron los eventos cardiovasculares graves (MACE)</a:t>
            </a:r>
            <a:r>
              <a:rPr lang="es-ES_tradnl" sz="1800" dirty="0">
                <a:solidFill>
                  <a:schemeClr val="dk1"/>
                </a:solidFill>
                <a:latin typeface="Verdana" panose="020B0604030504040204" pitchFamily="34" charset="0"/>
                <a:ea typeface="Verdana" panose="020B0604030504040204" pitchFamily="34" charset="0"/>
                <a:cs typeface="Calibri"/>
                <a:sym typeface="Calibri"/>
              </a:rPr>
              <a:t> consistentes en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infarto de miocardio, accidente cerebrovascular, revascularización, arteriopatía periférica y muerte por causas cardiovasculares.</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mediana del seguimiento fue de 5,6 años, con una mediana de uso del TAR de 9,5 años.</a:t>
            </a:r>
          </a:p>
          <a:p>
            <a:pPr marL="228600" marR="0" lvl="1" indent="-215900" algn="l" rtl="0">
              <a:lnSpc>
                <a:spcPct val="100000"/>
              </a:lnSpc>
              <a:spcBef>
                <a:spcPts val="50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22% de los participantes había tomado abacavir: el 9% anteriormente (mediana de 3 años) y el 13% al inicio (mediana de 1,5 años).</a:t>
            </a:r>
          </a:p>
          <a:p>
            <a:pPr marL="228600" marR="0" lvl="0" indent="-228600" algn="l" rtl="0">
              <a:lnSpc>
                <a:spcPct val="100000"/>
              </a:lnSpc>
              <a:spcBef>
                <a:spcPts val="500"/>
              </a:spcBef>
              <a:spcAft>
                <a:spcPts val="0"/>
              </a:spcAft>
              <a:buClr>
                <a:srgbClr val="000000"/>
              </a:buClr>
              <a:buSzPts val="1474"/>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44" name="Google Shape;544;g2fd68d29540_1_96"/>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Abacavir y salud cardiovascular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45" name="Google Shape;545;g2fd68d29540_1_96"/>
          <p:cNvSpPr/>
          <p:nvPr/>
        </p:nvSpPr>
        <p:spPr>
          <a:xfrm>
            <a:off x="6861123" y="1412876"/>
            <a:ext cx="4934101" cy="370298"/>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[OJO OMITIR] </a:t>
            </a:r>
            <a:endParaRPr lang="es-ES_tradnl" sz="1400" b="0" i="0" u="none" strike="noStrike" cap="none" dirty="0">
              <a:solidFill>
                <a:srgbClr val="000000"/>
              </a:solidFill>
              <a:latin typeface="Calibri"/>
              <a:ea typeface="Calibri"/>
              <a:cs typeface="Calibri"/>
              <a:sym typeface="Calibri"/>
            </a:endParaRPr>
          </a:p>
        </p:txBody>
      </p:sp>
      <p:pic>
        <p:nvPicPr>
          <p:cNvPr id="546" name="Google Shape;546;g2fd68d29540_1_96"/>
          <p:cNvPicPr preferRelativeResize="0"/>
          <p:nvPr/>
        </p:nvPicPr>
        <p:blipFill rotWithShape="1">
          <a:blip r:embed="rId4">
            <a:alphaModFix/>
          </a:blip>
          <a:srcRect l="7423" r="12910"/>
          <a:stretch/>
        </p:blipFill>
        <p:spPr>
          <a:xfrm>
            <a:off x="6861126" y="1341450"/>
            <a:ext cx="5330874" cy="4464050"/>
          </a:xfrm>
          <a:prstGeom prst="rect">
            <a:avLst/>
          </a:prstGeom>
          <a:noFill/>
          <a:ln w="12700" cap="flat" cmpd="sng">
            <a:solidFill>
              <a:srgbClr val="A5A5A5"/>
            </a:solidFill>
            <a:prstDash val="solid"/>
            <a:miter lim="8000"/>
            <a:headEnd type="none" w="sm" len="sm"/>
            <a:tailEnd type="none" w="sm" len="sm"/>
          </a:ln>
        </p:spPr>
      </p:pic>
      <p:sp>
        <p:nvSpPr>
          <p:cNvPr id="547" name="Google Shape;547;g2fd68d29540_1_96"/>
          <p:cNvSpPr txBox="1"/>
          <p:nvPr/>
        </p:nvSpPr>
        <p:spPr>
          <a:xfrm>
            <a:off x="9106325" y="5805500"/>
            <a:ext cx="3155100" cy="346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_tradnl" sz="1050" b="0" i="0" u="none" strike="noStrike" cap="none" dirty="0">
                <a:solidFill>
                  <a:srgbClr val="7F7F7F"/>
                </a:solidFill>
                <a:highlight>
                  <a:srgbClr val="FFFFFF"/>
                </a:highlight>
                <a:latin typeface="Calibri"/>
                <a:ea typeface="Calibri"/>
                <a:cs typeface="Calibri"/>
                <a:sym typeface="Calibri"/>
              </a:rPr>
              <a:t>Ariadna Creus i Àngel García. CC BY-NC-ND 2.0</a:t>
            </a:r>
            <a:endParaRPr lang="es-ES_tradnl" sz="1050" b="0" i="0" u="none" strike="noStrike" cap="none" dirty="0">
              <a:solidFill>
                <a:srgbClr val="7F7F7F"/>
              </a:solidFill>
              <a:latin typeface="Calibri"/>
              <a:ea typeface="Calibri"/>
              <a:cs typeface="Calibri"/>
              <a:sym typeface="Calibri"/>
            </a:endParaRPr>
          </a:p>
        </p:txBody>
      </p:sp>
      <p:sp>
        <p:nvSpPr>
          <p:cNvPr id="2" name="Google Shape;532;p26">
            <a:extLst>
              <a:ext uri="{FF2B5EF4-FFF2-40B4-BE49-F238E27FC236}">
                <a16:creationId xmlns:a16="http://schemas.microsoft.com/office/drawing/2014/main" id="{BF6A5274-5961-E606-8EC6-677C23A8D5D7}"/>
              </a:ext>
            </a:extLst>
          </p:cNvPr>
          <p:cNvSpPr/>
          <p:nvPr/>
        </p:nvSpPr>
        <p:spPr>
          <a:xfrm>
            <a:off x="5699224" y="6388435"/>
            <a:ext cx="6096000" cy="265160"/>
          </a:xfrm>
          <a:prstGeom prst="rect">
            <a:avLst/>
          </a:prstGeom>
          <a:noFill/>
          <a:ln>
            <a:noFill/>
          </a:ln>
        </p:spPr>
        <p:txBody>
          <a:bodyPr spcFirstLastPara="1" wrap="square" lIns="91425" tIns="45700" rIns="91425" bIns="4570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Fichtenbaum</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OAB3406LB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6" name="Google Shape;28;p1">
            <a:extLst>
              <a:ext uri="{FF2B5EF4-FFF2-40B4-BE49-F238E27FC236}">
                <a16:creationId xmlns:a16="http://schemas.microsoft.com/office/drawing/2014/main" id="{EE69238A-AC20-F4D6-7F60-FD9623E721C7}"/>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8" name="Picture 4" descr="Portal de Buenas Prácticas en Salud Pública | Experiencias y ...">
            <a:extLst>
              <a:ext uri="{FF2B5EF4-FFF2-40B4-BE49-F238E27FC236}">
                <a16:creationId xmlns:a16="http://schemas.microsoft.com/office/drawing/2014/main" id="{C37CFB14-6CB3-E000-65C2-865659E50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4" name="TextBox 3">
            <a:extLst>
              <a:ext uri="{FF2B5EF4-FFF2-40B4-BE49-F238E27FC236}">
                <a16:creationId xmlns:a16="http://schemas.microsoft.com/office/drawing/2014/main" id="{B0E26ABA-B8C7-B7C3-D8AE-D1F41297FBC1}"/>
              </a:ext>
            </a:extLst>
          </p:cNvPr>
          <p:cNvSpPr txBox="1"/>
          <p:nvPr/>
        </p:nvSpPr>
        <p:spPr>
          <a:xfrm>
            <a:off x="55408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555" name="Google Shape;555;p27"/>
          <p:cNvSpPr/>
          <p:nvPr/>
        </p:nvSpPr>
        <p:spPr>
          <a:xfrm>
            <a:off x="5591175" y="1412875"/>
            <a:ext cx="6192837" cy="215444"/>
          </a:xfrm>
          <a:prstGeom prst="rect">
            <a:avLst/>
          </a:prstGeom>
          <a:noFill/>
          <a:ln>
            <a:noFill/>
          </a:ln>
        </p:spPr>
        <p:txBody>
          <a:bodyPr spcFirstLastPara="1" wrap="square" lIns="0" tIns="0" rIns="0" bIns="0" rtlCol="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Exposición al abacavir y MACE</a:t>
            </a:r>
            <a:endParaRPr lang="es-ES_tradnl" sz="1400" b="0" i="0" u="none" strike="noStrike" cap="none" dirty="0">
              <a:solidFill>
                <a:srgbClr val="000000"/>
              </a:solidFill>
              <a:latin typeface="Calibri"/>
              <a:ea typeface="Calibri"/>
              <a:cs typeface="Calibri"/>
              <a:sym typeface="Calibri"/>
            </a:endParaRPr>
          </a:p>
        </p:txBody>
      </p:sp>
      <p:sp>
        <p:nvSpPr>
          <p:cNvPr id="556" name="Google Shape;556;p27"/>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Abacavir y salud cardiovascular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57" name="Google Shape;557;p27"/>
          <p:cNvSpPr/>
          <p:nvPr/>
        </p:nvSpPr>
        <p:spPr>
          <a:xfrm>
            <a:off x="1157469" y="1341450"/>
            <a:ext cx="4254320" cy="44640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Después del ajuste, los participantes con uso anterior o actual de abacavir mostraron una incidencia de MACE un 50% y 42% mayor, respectivamente, en comparación con los participantes sin exposición al abacavir.</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eventos cardiovasculares no se asociaron a la exposición a otros varios antirretrovirales considerados: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inhibidores de la proteasa;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disoproxilo</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zidovudina o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estavudina</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(análogos de la timidina),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558" name="Google Shape;558;p27"/>
          <p:cNvSpPr txBox="1"/>
          <p:nvPr/>
        </p:nvSpPr>
        <p:spPr>
          <a:xfrm>
            <a:off x="5615963" y="4173085"/>
            <a:ext cx="2112600" cy="307800"/>
          </a:xfrm>
          <a:prstGeom prst="rect">
            <a:avLst/>
          </a:prstGeom>
          <a:noFill/>
          <a:ln>
            <a:noFill/>
          </a:ln>
        </p:spPr>
        <p:txBody>
          <a:bodyPr spcFirstLastPara="1" wrap="square" lIns="91425" tIns="45700" rIns="91425" bIns="45700"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000000"/>
                </a:solidFill>
                <a:latin typeface="Arial"/>
                <a:ea typeface="Arial"/>
                <a:cs typeface="Arial"/>
                <a:sym typeface="Arial"/>
              </a:rPr>
              <a:t>FR: factor(es) de riesgo.</a:t>
            </a:r>
            <a:endParaRPr lang="es-ES_tradnl" sz="1400" b="0" i="0" u="none" strike="noStrike" cap="none" baseline="30000" dirty="0">
              <a:solidFill>
                <a:srgbClr val="000000"/>
              </a:solidFill>
              <a:latin typeface="Arial"/>
              <a:ea typeface="Arial"/>
              <a:cs typeface="Arial"/>
              <a:sym typeface="Arial"/>
            </a:endParaRPr>
          </a:p>
        </p:txBody>
      </p:sp>
      <p:pic>
        <p:nvPicPr>
          <p:cNvPr id="559" name="Google Shape;559;p27"/>
          <p:cNvPicPr preferRelativeResize="0"/>
          <p:nvPr/>
        </p:nvPicPr>
        <p:blipFill rotWithShape="1">
          <a:blip r:embed="rId4">
            <a:alphaModFix/>
          </a:blip>
          <a:srcRect/>
          <a:stretch/>
        </p:blipFill>
        <p:spPr>
          <a:xfrm>
            <a:off x="5615963" y="1781571"/>
            <a:ext cx="6192774" cy="2259182"/>
          </a:xfrm>
          <a:prstGeom prst="rect">
            <a:avLst/>
          </a:prstGeom>
          <a:noFill/>
          <a:ln>
            <a:noFill/>
          </a:ln>
        </p:spPr>
      </p:pic>
      <p:sp>
        <p:nvSpPr>
          <p:cNvPr id="560" name="Google Shape;560;p27"/>
          <p:cNvSpPr/>
          <p:nvPr/>
        </p:nvSpPr>
        <p:spPr>
          <a:xfrm>
            <a:off x="5591175" y="1341439"/>
            <a:ext cx="6192775" cy="3346084"/>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 name="Google Shape;532;p26">
            <a:extLst>
              <a:ext uri="{FF2B5EF4-FFF2-40B4-BE49-F238E27FC236}">
                <a16:creationId xmlns:a16="http://schemas.microsoft.com/office/drawing/2014/main" id="{C3B3A4B0-E973-5931-73EF-5E169DE6079A}"/>
              </a:ext>
            </a:extLst>
          </p:cNvPr>
          <p:cNvSpPr/>
          <p:nvPr/>
        </p:nvSpPr>
        <p:spPr>
          <a:xfrm>
            <a:off x="5712737" y="6367007"/>
            <a:ext cx="6096000" cy="265160"/>
          </a:xfrm>
          <a:prstGeom prst="rect">
            <a:avLst/>
          </a:prstGeom>
          <a:noFill/>
          <a:ln>
            <a:noFill/>
          </a:ln>
        </p:spPr>
        <p:txBody>
          <a:bodyPr spcFirstLastPara="1" wrap="square" lIns="91425" tIns="45700" rIns="91425" bIns="4570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Fichtenbaum</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OAB3406LB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D03156DE-B2C8-294A-326A-548C29E956C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C1A47C4C-42CE-C371-5691-09F6418FA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32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 name="TextBox 3">
            <a:extLst>
              <a:ext uri="{FF2B5EF4-FFF2-40B4-BE49-F238E27FC236}">
                <a16:creationId xmlns:a16="http://schemas.microsoft.com/office/drawing/2014/main" id="{4251BB00-0636-1D09-CF04-578F98ED0DC8}"/>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568" name="Google Shape;568;p29"/>
          <p:cNvSpPr/>
          <p:nvPr/>
        </p:nvSpPr>
        <p:spPr>
          <a:xfrm>
            <a:off x="1169043" y="809418"/>
            <a:ext cx="5044200" cy="4575161"/>
          </a:xfrm>
          <a:prstGeom prst="rect">
            <a:avLst/>
          </a:prstGeom>
          <a:noFill/>
          <a:ln>
            <a:noFill/>
          </a:ln>
        </p:spPr>
        <p:txBody>
          <a:bodyPr spcFirstLastPara="1" wrap="square" lIns="0" tIns="0" rIns="0" bIns="0" rtlCol="0" anchor="t" anchorCtr="0">
            <a:noAutofit/>
          </a:bodyPr>
          <a:lstStyle/>
          <a:p>
            <a:pPr marL="228600" marR="0" lvl="1" indent="-217170"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nuevos conocimientos sobre el aumento de peso surgieron de un estudio aleatorizado en el que se compararon dos estrategias de cambio de tratamiento: </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dolutegravir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lamivudina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Dovato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emtricitabina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alafenamida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Biktarvy</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a:p>
            <a:pPr marL="228600" marR="0" lvl="1" indent="-217170"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Estos son los esquemas preferidos en algunas directrices, pero hasta ahora no se han comparado en ningún ensayo amplio.</a:t>
            </a:r>
          </a:p>
        </p:txBody>
      </p:sp>
      <p:sp>
        <p:nvSpPr>
          <p:cNvPr id="569" name="Google Shape;569;p29"/>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Tratamiento antirretroviral (TAR)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Aumento de peso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70" name="Google Shape;570;p29"/>
          <p:cNvSpPr/>
          <p:nvPr/>
        </p:nvSpPr>
        <p:spPr>
          <a:xfrm>
            <a:off x="1169043" y="450398"/>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Aumento de peso</a:t>
            </a:r>
          </a:p>
        </p:txBody>
      </p:sp>
      <p:sp>
        <p:nvSpPr>
          <p:cNvPr id="572" name="Google Shape;572;p29"/>
          <p:cNvSpPr txBox="1"/>
          <p:nvPr/>
        </p:nvSpPr>
        <p:spPr>
          <a:xfrm>
            <a:off x="6668375" y="809406"/>
            <a:ext cx="5044200" cy="5878532"/>
          </a:xfrm>
          <a:prstGeom prst="rect">
            <a:avLst/>
          </a:prstGeom>
          <a:noFill/>
          <a:ln>
            <a:noFill/>
          </a:ln>
        </p:spPr>
        <p:txBody>
          <a:bodyPr spcFirstLastPara="1" wrap="square" lIns="0" tIns="0" rIns="0" bIns="0" rtlCol="0" anchor="t" anchorCtr="0">
            <a:sp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Para este estudio español multicéntrico se reclutó a 533 personas con supresión viral cuyo esquema de tratamiento actual incluía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efavirenz</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disoproxilo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cobicistat</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 más de un comprimido.</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excluyó a las personas con hepatitis B, antecedentes de fracaso virológico, resistencia o uso previo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dolutegravir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mediana de edad era de 50 años, 27% eran mujeres y 73% blancos, con una mediana de 11 años en tratamiento antirretroviral.</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mediana del </a:t>
            </a:r>
            <a:r>
              <a:rPr lang="es-ES_tradnl" sz="2000" dirty="0">
                <a:solidFill>
                  <a:schemeClr val="dk1"/>
                </a:solidFill>
                <a:latin typeface="Verdana" panose="020B0604030504040204" pitchFamily="34" charset="0"/>
                <a:ea typeface="Verdana" panose="020B0604030504040204" pitchFamily="34" charset="0"/>
                <a:cs typeface="Calibri"/>
                <a:sym typeface="Calibri"/>
              </a:rPr>
              <a:t>índice de masa corporal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IMC) al inicio fue de 25 kg/</a:t>
            </a:r>
            <a:r>
              <a:rPr lang="es-ES_tradnl" sz="200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rPr>
              <a:t>m</a:t>
            </a:r>
            <a:r>
              <a:rPr lang="es-ES_tradnl" sz="2000" b="0" i="0" u="none" strike="noStrike" cap="none" baseline="30000" dirty="0">
                <a:solidFill>
                  <a:schemeClr val="dk1"/>
                </a:solidFill>
                <a:latin typeface="Verdana" panose="020B0604030504040204" pitchFamily="34" charset="0"/>
                <a:ea typeface="Verdana" panose="020B0604030504040204" pitchFamily="34" charset="0"/>
                <a:cs typeface="Calibri"/>
                <a:sym typeface="Calibri"/>
              </a:rPr>
              <a:t>2</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571;p29">
            <a:extLst>
              <a:ext uri="{FF2B5EF4-FFF2-40B4-BE49-F238E27FC236}">
                <a16:creationId xmlns:a16="http://schemas.microsoft.com/office/drawing/2014/main" id="{20BDB837-2849-9BD6-3C10-EBFE66A3518F}"/>
              </a:ext>
            </a:extLst>
          </p:cNvPr>
          <p:cNvSpPr/>
          <p:nvPr/>
        </p:nvSpPr>
        <p:spPr>
          <a:xfrm>
            <a:off x="5616575" y="63730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Martinez OAB3606LB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9AD00F8B-0C50-A247-5EBA-9F2E7EAD98D5}"/>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026C5084-1FD5-FCFF-6CED-1EF85B353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3" name="TextBox 2">
            <a:extLst>
              <a:ext uri="{FF2B5EF4-FFF2-40B4-BE49-F238E27FC236}">
                <a16:creationId xmlns:a16="http://schemas.microsoft.com/office/drawing/2014/main" id="{A98EACE3-6956-45C4-8D66-7BEAED664C4B}"/>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579" name="Google Shape;579;p28"/>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Tratamiento antirretroviral (TAR)</a:t>
            </a:r>
            <a:r>
              <a:rPr kumimoji="0" lang="es-ES_tradnl" sz="1600" b="0" i="0" u="none" strike="noStrike" kern="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Calibri"/>
                <a:sym typeface="Calibri"/>
              </a:rPr>
              <a:t>  |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Aumento de peso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80" name="Google Shape;580;p28"/>
          <p:cNvSpPr/>
          <p:nvPr/>
        </p:nvSpPr>
        <p:spPr>
          <a:xfrm>
            <a:off x="1169044" y="1341450"/>
            <a:ext cx="5180956" cy="4464000"/>
          </a:xfrm>
          <a:prstGeom prst="rect">
            <a:avLst/>
          </a:prstGeom>
          <a:noFill/>
          <a:ln>
            <a:noFill/>
          </a:ln>
        </p:spPr>
        <p:txBody>
          <a:bodyPr spcFirstLastPara="1" wrap="square" lIns="0" tIns="0" rIns="0" bIns="0" rtlCol="0" anchor="t" anchorCtr="0">
            <a:noAutofit/>
          </a:bodyPr>
          <a:lstStyle/>
          <a:p>
            <a:pPr marL="228600" marR="0" lvl="1" indent="-217170"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cuanto a la eficacia virológica a las 48 semanas, se observó una ausencia de inferioridad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dolutegravir</a:t>
            </a:r>
            <a:r>
              <a:rPr lang="es-ES_tradnl" sz="2000" dirty="0">
                <a:solidFill>
                  <a:schemeClr val="dk1"/>
                </a:solidFill>
                <a:latin typeface="Verdana" panose="020B0604030504040204" pitchFamily="34" charset="0"/>
                <a:ea typeface="Verdana" panose="020B0604030504040204" pitchFamily="34" charset="0"/>
                <a:cs typeface="Calibri"/>
                <a:sym typeface="Calibri"/>
              </a:rPr>
              <a:t>/</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lamivudina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(DTG/3TC) frente 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emtricitabina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alafenamida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(BIC/FTC/TAF). </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581" name="Google Shape;581;p28"/>
          <p:cNvPicPr preferRelativeResize="0"/>
          <p:nvPr/>
        </p:nvPicPr>
        <p:blipFill rotWithShape="1">
          <a:blip r:embed="rId4">
            <a:alphaModFix/>
          </a:blip>
          <a:srcRect t="10593" b="5303"/>
          <a:stretch/>
        </p:blipFill>
        <p:spPr>
          <a:xfrm>
            <a:off x="1293780" y="3305891"/>
            <a:ext cx="7400839" cy="2728424"/>
          </a:xfrm>
          <a:prstGeom prst="rect">
            <a:avLst/>
          </a:prstGeom>
          <a:noFill/>
          <a:ln>
            <a:noFill/>
          </a:ln>
        </p:spPr>
      </p:pic>
      <p:sp>
        <p:nvSpPr>
          <p:cNvPr id="582" name="Google Shape;582;p28"/>
          <p:cNvSpPr/>
          <p:nvPr/>
        </p:nvSpPr>
        <p:spPr>
          <a:xfrm>
            <a:off x="6679439" y="1341450"/>
            <a:ext cx="5034986" cy="14601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las 48 semanas, hubo un mayor aumento de peso (0,92 kg) con el esquema a base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comparación con el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dolutegravir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lamivudina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583" name="Google Shape;583;p28"/>
          <p:cNvSpPr/>
          <p:nvPr/>
        </p:nvSpPr>
        <p:spPr>
          <a:xfrm>
            <a:off x="8806782" y="3302641"/>
            <a:ext cx="2225124" cy="673246"/>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Cambio de peso con respecto al inicio en la semana 48</a:t>
            </a:r>
            <a:endParaRPr lang="es-ES_tradnl" sz="1400" b="0" i="0" u="none" strike="noStrike" cap="none" dirty="0">
              <a:solidFill>
                <a:srgbClr val="000000"/>
              </a:solidFill>
              <a:latin typeface="Arial"/>
              <a:ea typeface="Arial"/>
              <a:cs typeface="Arial"/>
              <a:sym typeface="Arial"/>
            </a:endParaRPr>
          </a:p>
        </p:txBody>
      </p:sp>
      <p:sp>
        <p:nvSpPr>
          <p:cNvPr id="584" name="Google Shape;584;p28"/>
          <p:cNvSpPr/>
          <p:nvPr/>
        </p:nvSpPr>
        <p:spPr>
          <a:xfrm>
            <a:off x="1169044" y="3202467"/>
            <a:ext cx="10009175" cy="2898714"/>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 name="Google Shape;571;p29">
            <a:extLst>
              <a:ext uri="{FF2B5EF4-FFF2-40B4-BE49-F238E27FC236}">
                <a16:creationId xmlns:a16="http://schemas.microsoft.com/office/drawing/2014/main" id="{3AB92876-01BA-3853-F17B-47601166E574}"/>
              </a:ext>
            </a:extLst>
          </p:cNvPr>
          <p:cNvSpPr/>
          <p:nvPr/>
        </p:nvSpPr>
        <p:spPr>
          <a:xfrm>
            <a:off x="5616575" y="63730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Martinez OAB3606LB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4" name="Google Shape;28;p1">
            <a:extLst>
              <a:ext uri="{FF2B5EF4-FFF2-40B4-BE49-F238E27FC236}">
                <a16:creationId xmlns:a16="http://schemas.microsoft.com/office/drawing/2014/main" id="{A0B9CC8C-F92F-1841-12BD-2881AC60664B}"/>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31FDCCE6-4DD6-2ECF-0FC3-9C9BCF5916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3" name="TextBox 2">
            <a:extLst>
              <a:ext uri="{FF2B5EF4-FFF2-40B4-BE49-F238E27FC236}">
                <a16:creationId xmlns:a16="http://schemas.microsoft.com/office/drawing/2014/main" id="{C6B048FF-07D5-DEDF-1FAD-72269238F4FD}"/>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Google Shape;28;p1">
            <a:extLst>
              <a:ext uri="{FF2B5EF4-FFF2-40B4-BE49-F238E27FC236}">
                <a16:creationId xmlns:a16="http://schemas.microsoft.com/office/drawing/2014/main" id="{F745A580-6968-5597-CACA-070C5CE101D1}"/>
              </a:ext>
            </a:extLst>
          </p:cNvPr>
          <p:cNvPicPr preferRelativeResize="0"/>
          <p:nvPr/>
        </p:nvPicPr>
        <p:blipFill>
          <a:blip r:embed="rId4">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28B83A4C-9E4A-C9DB-F5DD-D38969DEC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
        <p:nvSpPr>
          <p:cNvPr id="592" name="Google Shape;592;p30"/>
          <p:cNvSpPr/>
          <p:nvPr/>
        </p:nvSpPr>
        <p:spPr>
          <a:xfrm>
            <a:off x="1180618" y="882884"/>
            <a:ext cx="10603407" cy="4464000"/>
          </a:xfrm>
          <a:prstGeom prst="rect">
            <a:avLst/>
          </a:prstGeom>
          <a:noFill/>
          <a:ln>
            <a:noFill/>
          </a:ln>
        </p:spPr>
        <p:txBody>
          <a:bodyPr spcFirstLastPara="1" wrap="square" lIns="0" tIns="0" rIns="0" bIns="0" rtlCol="0" anchor="t" anchorCtr="0">
            <a:noAutofit/>
          </a:bodyPr>
          <a:lstStyle/>
          <a:p>
            <a:pPr marL="228600" marR="0" lvl="1" indent="-217551"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INRT de los esquemas anteriores influyeron en el aumento de peso. </a:t>
            </a:r>
          </a:p>
          <a:p>
            <a:pPr marL="228600" marR="0" lvl="1" indent="-217551" algn="l" rtl="0">
              <a:lnSpc>
                <a:spcPct val="100000"/>
              </a:lnSpc>
              <a:spcBef>
                <a:spcPts val="0"/>
              </a:spcBef>
              <a:spcAft>
                <a:spcPts val="0"/>
              </a:spcAft>
              <a:buClr>
                <a:srgbClr val="E0001B"/>
              </a:buClr>
              <a:buSzPts val="130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proporción de participantes con un aumento de peso &gt;5% para la semana 48 fue la siguiente:</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20% con DTG/3TC frente a 30% con BIC/FTC/TAF (todos los participantes);</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20% con DTG/3TC frente a 41% con BIC/FTC/TAF (participantes que antes tomaban TDF);</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21% con DTG/3TC frente a 31% con BIC/FTC/TAF (participantes que anteriormente tomaban abacavir).</a:t>
            </a:r>
          </a:p>
        </p:txBody>
      </p:sp>
      <p:sp>
        <p:nvSpPr>
          <p:cNvPr id="593" name="Google Shape;593;p30"/>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Tratamiento antirretroviral (TAR)</a:t>
            </a:r>
            <a:r>
              <a:rPr kumimoji="0" lang="es-ES_tradnl" sz="1600" b="0" i="0" u="none" strike="noStrike" kern="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Calibri"/>
                <a:sym typeface="Calibri"/>
              </a:rPr>
              <a:t>  |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Aumento de peso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594" name="Google Shape;594;p30"/>
          <p:cNvPicPr preferRelativeResize="0"/>
          <p:nvPr/>
        </p:nvPicPr>
        <p:blipFill rotWithShape="1">
          <a:blip r:embed="rId6">
            <a:alphaModFix/>
          </a:blip>
          <a:srcRect l="5261" t="7484" r="4327"/>
          <a:stretch/>
        </p:blipFill>
        <p:spPr>
          <a:xfrm>
            <a:off x="1774825" y="3567209"/>
            <a:ext cx="6864349" cy="2670550"/>
          </a:xfrm>
          <a:prstGeom prst="rect">
            <a:avLst/>
          </a:prstGeom>
          <a:noFill/>
          <a:ln w="12700" cap="flat" cmpd="sng">
            <a:solidFill>
              <a:schemeClr val="lt1"/>
            </a:solidFill>
            <a:prstDash val="solid"/>
            <a:miter lim="8000"/>
            <a:headEnd type="none" w="sm" len="sm"/>
            <a:tailEnd type="none" w="sm" len="sm"/>
          </a:ln>
        </p:spPr>
      </p:pic>
      <p:sp>
        <p:nvSpPr>
          <p:cNvPr id="595" name="Google Shape;595;p30"/>
          <p:cNvSpPr/>
          <p:nvPr/>
        </p:nvSpPr>
        <p:spPr>
          <a:xfrm>
            <a:off x="8479070" y="3528481"/>
            <a:ext cx="2931800" cy="799274"/>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Proporción de participantes con </a:t>
            </a:r>
            <a:r>
              <a:rPr lang="es-ES_tradnl" dirty="0">
                <a:solidFill>
                  <a:srgbClr val="7F7F7F"/>
                </a:solidFill>
                <a:latin typeface="Calibri"/>
                <a:ea typeface="Calibri"/>
                <a:cs typeface="Calibri"/>
                <a:sym typeface="Calibri"/>
              </a:rPr>
              <a:t>un</a:t>
            </a:r>
            <a:r>
              <a:rPr lang="es-ES_tradnl" sz="1400" b="0" i="0" u="none" strike="noStrike" cap="none" dirty="0">
                <a:solidFill>
                  <a:srgbClr val="7F7F7F"/>
                </a:solidFill>
                <a:latin typeface="Calibri"/>
                <a:ea typeface="Calibri"/>
                <a:cs typeface="Calibri"/>
                <a:sym typeface="Calibri"/>
              </a:rPr>
              <a:t> aumento de peso &gt;5%, estratificados según el uso de INTR al inicio.</a:t>
            </a:r>
            <a:endParaRPr lang="es-ES_tradnl" sz="1400" b="0" i="0" u="none" strike="noStrike" cap="none" dirty="0">
              <a:solidFill>
                <a:srgbClr val="000000"/>
              </a:solidFill>
              <a:latin typeface="Arial"/>
              <a:ea typeface="Arial"/>
              <a:cs typeface="Arial"/>
              <a:sym typeface="Arial"/>
            </a:endParaRPr>
          </a:p>
        </p:txBody>
      </p:sp>
      <p:sp>
        <p:nvSpPr>
          <p:cNvPr id="596" name="Google Shape;596;p30"/>
          <p:cNvSpPr/>
          <p:nvPr/>
        </p:nvSpPr>
        <p:spPr>
          <a:xfrm>
            <a:off x="1180618" y="3349530"/>
            <a:ext cx="10009188" cy="28866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 name="Google Shape;571;p29">
            <a:extLst>
              <a:ext uri="{FF2B5EF4-FFF2-40B4-BE49-F238E27FC236}">
                <a16:creationId xmlns:a16="http://schemas.microsoft.com/office/drawing/2014/main" id="{A584F570-CCAF-7342-A755-A21048A98DF1}"/>
              </a:ext>
            </a:extLst>
          </p:cNvPr>
          <p:cNvSpPr/>
          <p:nvPr/>
        </p:nvSpPr>
        <p:spPr>
          <a:xfrm>
            <a:off x="5616575" y="63730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7">
                  <a:extLst>
                    <a:ext uri="{A12FA001-AC4F-418D-AE19-62706E023703}">
                      <ahyp:hlinkClr xmlns:ahyp="http://schemas.microsoft.com/office/drawing/2018/hyperlinkcolor" val="tx"/>
                    </a:ext>
                  </a:extLst>
                </a:hlinkClick>
              </a:rPr>
              <a:t>Martinez OAB3606LB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7">
                <a:extLst>
                  <a:ext uri="{A12FA001-AC4F-418D-AE19-62706E023703}">
                    <ahyp:hlinkClr xmlns:ahyp="http://schemas.microsoft.com/office/drawing/2018/hyperlinkcolor" val="tx"/>
                  </a:ext>
                </a:extLst>
              </a:hlinkClick>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3" name="TextBox 2">
            <a:extLst>
              <a:ext uri="{FF2B5EF4-FFF2-40B4-BE49-F238E27FC236}">
                <a16:creationId xmlns:a16="http://schemas.microsoft.com/office/drawing/2014/main" id="{43D4B0E4-E9BD-E840-BBFC-BC9E6A114F83}"/>
              </a:ext>
            </a:extLst>
          </p:cNvPr>
          <p:cNvSpPr txBox="1"/>
          <p:nvPr/>
        </p:nvSpPr>
        <p:spPr>
          <a:xfrm>
            <a:off x="59066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1031389E-FD0F-872A-D72F-2114AC437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0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
        <p:nvSpPr>
          <p:cNvPr id="604" name="Google Shape;604;p31"/>
          <p:cNvSpPr/>
          <p:nvPr/>
        </p:nvSpPr>
        <p:spPr>
          <a:xfrm>
            <a:off x="1186925" y="1301550"/>
            <a:ext cx="4897500" cy="42549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0"/>
                  </a:ext>
                </a:extLst>
              </a:rPr>
              <a:t>El uso de inhibidores de la integrasa se ha asociado a trastornos del sueño en personas con infección por 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2"/>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3"/>
                  </a:ext>
                </a:extLst>
              </a:rPr>
              <a:t>En este estudio piloto exploratorio se evaluaron las modificaciones en la actividad cerebral al cambiar el inhibidor de la integrasa,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3"/>
                  </a:ext>
                </a:extLst>
              </a:rPr>
              <a:t>dolutegravir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3"/>
                  </a:ext>
                </a:extLst>
              </a:rPr>
              <a:t> 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3"/>
                  </a:ext>
                </a:extLst>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3"/>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05" name="Google Shape;605;p31"/>
          <p:cNvSpPr/>
          <p:nvPr/>
        </p:nvSpPr>
        <p:spPr>
          <a:xfrm>
            <a:off x="479424" y="115895"/>
            <a:ext cx="10967509"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Tratamiento antirretroviral (TAR)</a:t>
            </a:r>
            <a:r>
              <a:rPr kumimoji="0" lang="es-ES_tradnl" sz="1600" b="0" i="0" u="none" strike="noStrike" kern="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Calibri"/>
                <a:sym typeface="Calibri"/>
              </a:rPr>
              <a:t>  |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Cambio de tratamiento para reducir los trastornos del sueño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06" name="Google Shape;606;p31"/>
          <p:cNvSpPr/>
          <p:nvPr/>
        </p:nvSpPr>
        <p:spPr>
          <a:xfrm>
            <a:off x="1186925" y="65997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Cambio para reducir los trastornos del sueño</a:t>
            </a:r>
          </a:p>
        </p:txBody>
      </p:sp>
      <p:sp>
        <p:nvSpPr>
          <p:cNvPr id="608" name="Google Shape;608;p31"/>
          <p:cNvSpPr txBox="1"/>
          <p:nvPr/>
        </p:nvSpPr>
        <p:spPr>
          <a:xfrm>
            <a:off x="6672263" y="1301550"/>
            <a:ext cx="4897500" cy="4001095"/>
          </a:xfrm>
          <a:prstGeom prst="rect">
            <a:avLst/>
          </a:prstGeom>
          <a:noFill/>
          <a:ln>
            <a:noFill/>
          </a:ln>
        </p:spPr>
        <p:txBody>
          <a:bodyPr spcFirstLastPara="1" wrap="square" lIns="0" tIns="0" rIns="0" bIns="0" rtlCol="0" anchor="t" anchorCtr="0">
            <a:sp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4"/>
                  </a:ext>
                </a:extLst>
              </a:rPr>
              <a:t>Este estudio piloto sin enmascaramiento en el Reino Unido contó con 19 participantes varones.</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5"/>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6"/>
                  </a:ext>
                </a:extLst>
              </a:rPr>
              <a:t>Todos los participantes tenían una supresión viral con un esquema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6"/>
                  </a:ext>
                </a:extLst>
              </a:rPr>
              <a:t>dolutegravir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6"/>
                  </a:ext>
                </a:extLst>
              </a:rPr>
              <a:t> y presentaban</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7"/>
                  </a:ext>
                </a:extLst>
              </a:rPr>
              <a:t> síntomas de insomnio.</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Se aleatorizó a los participantes para que siguieran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dolutegravir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 (12 personas) o lo </a:t>
            </a:r>
            <a:r>
              <a:rPr lang="es-ES_tradnl" sz="2000"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reemplazaran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por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bictegravir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8"/>
                  </a:ext>
                </a:extLst>
              </a:rPr>
              <a:t> (7 personas).</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49"/>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0"/>
                  </a:ext>
                </a:extLst>
              </a:rPr>
              <a:t>Los resultados se evaluaron al inicio y después de 120 días.</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2" name="Google Shape;607;p31">
            <a:extLst>
              <a:ext uri="{FF2B5EF4-FFF2-40B4-BE49-F238E27FC236}">
                <a16:creationId xmlns:a16="http://schemas.microsoft.com/office/drawing/2014/main" id="{5DB304D4-01F6-700F-5F5B-29DB4ED9ADA8}"/>
              </a:ext>
            </a:extLst>
          </p:cNvPr>
          <p:cNvSpPr/>
          <p:nvPr/>
        </p:nvSpPr>
        <p:spPr>
          <a:xfrm>
            <a:off x="5742925" y="63912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Henderson OAB3605</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6">
                <a:extLst>
                  <a:ext uri="{A12FA001-AC4F-418D-AE19-62706E023703}">
                    <ahyp:hlinkClr xmlns:ahyp="http://schemas.microsoft.com/office/drawing/2018/hyperlinkcolor" val="tx"/>
                  </a:ext>
                </a:extLst>
              </a:hlinkClick>
            </a:endParaRPr>
          </a:p>
        </p:txBody>
      </p:sp>
      <p:pic>
        <p:nvPicPr>
          <p:cNvPr id="4" name="Google Shape;28;p1">
            <a:extLst>
              <a:ext uri="{FF2B5EF4-FFF2-40B4-BE49-F238E27FC236}">
                <a16:creationId xmlns:a16="http://schemas.microsoft.com/office/drawing/2014/main" id="{0B8D78A4-C1B9-367B-6B59-0BCA8A56F426}"/>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spTree>
    <p:custDataLst>
      <p:tags r:id="rId1"/>
    </p:custDataLst>
  </p:cSld>
  <p:clrMapOvr>
    <a:masterClrMapping/>
  </p:clrMapOvr>
  <p:extLst>
    <p:ext uri="{6950BFC3-D8DA-4A85-94F7-54DA5524770B}">
      <p188:commentRel xmlns:p188="http://schemas.microsoft.com/office/powerpoint/2018/8/main" r:id="rId4"/>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3" name="TextBox 2">
            <a:extLst>
              <a:ext uri="{FF2B5EF4-FFF2-40B4-BE49-F238E27FC236}">
                <a16:creationId xmlns:a16="http://schemas.microsoft.com/office/drawing/2014/main" id="{0093F6F9-10E2-055E-197B-F1D13D70C113}"/>
              </a:ext>
            </a:extLst>
          </p:cNvPr>
          <p:cNvSpPr txBox="1"/>
          <p:nvPr/>
        </p:nvSpPr>
        <p:spPr>
          <a:xfrm>
            <a:off x="58964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BC08D506-6BAD-AD61-1E99-FC747FE6A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8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
        <p:nvSpPr>
          <p:cNvPr id="615" name="Google Shape;615;p32"/>
          <p:cNvSpPr/>
          <p:nvPr/>
        </p:nvSpPr>
        <p:spPr>
          <a:xfrm>
            <a:off x="1186987" y="1320667"/>
            <a:ext cx="4897438" cy="4915512"/>
          </a:xfrm>
          <a:prstGeom prst="rect">
            <a:avLst/>
          </a:prstGeom>
          <a:noFill/>
          <a:ln>
            <a:noFill/>
          </a:ln>
        </p:spPr>
        <p:txBody>
          <a:bodyPr spcFirstLastPara="1" wrap="square" lIns="0" tIns="0" rIns="0" bIns="0" rtlCol="0" anchor="t" anchorCtr="0">
            <a:noAutofit/>
          </a:bodyPr>
          <a:lstStyle/>
          <a:p>
            <a:pPr marL="228600" marR="0" lvl="1" indent="-217170" algn="l" rtl="0">
              <a:lnSpc>
                <a:spcPct val="100000"/>
              </a:lnSpc>
              <a:spcBef>
                <a:spcPts val="0"/>
              </a:spcBef>
              <a:spcAft>
                <a:spcPts val="0"/>
              </a:spcAft>
              <a:buClr>
                <a:srgbClr val="E0001B"/>
              </a:buClr>
              <a:buSzPts val="130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1"/>
                  </a:ext>
                </a:extLst>
              </a:rPr>
              <a:t>Hubo mejoras en el</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2"/>
                  </a:ext>
                </a:extLst>
              </a:rPr>
              <a:t> sueño y la calidad de vida en el grupo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2"/>
                  </a:ext>
                </a:extLst>
              </a:rPr>
              <a:t>bictegravir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2"/>
                  </a:ext>
                </a:extLst>
              </a:rPr>
              <a:t> en comparación con el grupo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2"/>
                  </a:ext>
                </a:extLst>
              </a:rPr>
              <a:t>dolutegravir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2"/>
                  </a:ext>
                </a:extLst>
              </a:rPr>
              <a:t>, según algunos criterios de valoración (pero no todos).</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3"/>
                </a:ext>
              </a:extLst>
            </a:endParaRPr>
          </a:p>
          <a:p>
            <a:pPr marL="228600" marR="0" lvl="1" indent="-217170" algn="l" rtl="0">
              <a:lnSpc>
                <a:spcPct val="100000"/>
              </a:lnSpc>
              <a:spcBef>
                <a:spcPts val="0"/>
              </a:spcBef>
              <a:spcAft>
                <a:spcPts val="0"/>
              </a:spcAft>
              <a:buClr>
                <a:srgbClr val="E0001B"/>
              </a:buClr>
              <a:buSzPts val="130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4"/>
                  </a:ext>
                </a:extLst>
              </a:rPr>
              <a:t>Resonancia magnética cerebral funcional en estado de reposo (informa sobre cómo interactúan entre sí las regiones cerebrales): mayor conectividad funcional.</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5"/>
                </a:ext>
              </a:extLst>
            </a:endParaRPr>
          </a:p>
          <a:p>
            <a:pPr marL="228600" marR="0" lvl="1" indent="-217170" algn="l" rtl="0">
              <a:lnSpc>
                <a:spcPct val="100000"/>
              </a:lnSpc>
              <a:spcBef>
                <a:spcPts val="0"/>
              </a:spcBef>
              <a:spcAft>
                <a:spcPts val="0"/>
              </a:spcAft>
              <a:buClr>
                <a:srgbClr val="E0001B"/>
              </a:buClr>
              <a:buSzPts val="130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6"/>
                  </a:ext>
                </a:extLst>
              </a:rPr>
              <a:t>Biomarcadores inflamatorios asociados a la activación neuronal y la inflamación: sin cambios significativos.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7"/>
                </a:ext>
              </a:extLst>
            </a:endParaRPr>
          </a:p>
          <a:p>
            <a:pPr marL="228600" marR="0" lvl="1" indent="-217170" algn="l" rtl="0">
              <a:lnSpc>
                <a:spcPct val="100000"/>
              </a:lnSpc>
              <a:spcBef>
                <a:spcPts val="0"/>
              </a:spcBef>
              <a:spcAft>
                <a:spcPts val="0"/>
              </a:spcAft>
              <a:buClr>
                <a:srgbClr val="E0001B"/>
              </a:buClr>
              <a:buSzPts val="130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8"/>
                  </a:ext>
                </a:extLst>
              </a:rPr>
              <a:t>Los resultados indican una mejora del sueño en quienes cambiaron a un esquema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8"/>
                  </a:ext>
                </a:extLst>
              </a:rPr>
              <a:t>bictegravir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8"/>
                  </a:ext>
                </a:extLst>
              </a:rPr>
              <a:t>, pero se deben interpretar con cautela.</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16" name="Google Shape;616;p32"/>
          <p:cNvSpPr/>
          <p:nvPr/>
        </p:nvSpPr>
        <p:spPr>
          <a:xfrm>
            <a:off x="479425" y="115895"/>
            <a:ext cx="1042564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Tratamiento antirretroviral (TAR)</a:t>
            </a:r>
            <a:r>
              <a:rPr kumimoji="0" lang="es-ES_tradnl" sz="1600" b="0" i="0" u="none" strike="noStrike" kern="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Calibri"/>
                <a:sym typeface="Calibri"/>
              </a:rPr>
              <a:t>  |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Cambio de tratamiento para reducir los trastornos del sueño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17" name="Google Shape;617;p32"/>
          <p:cNvSpPr/>
          <p:nvPr/>
        </p:nvSpPr>
        <p:spPr>
          <a:xfrm>
            <a:off x="6851650" y="1341450"/>
            <a:ext cx="4932363"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618" name="Google Shape;618;p32"/>
          <p:cNvSpPr/>
          <p:nvPr/>
        </p:nvSpPr>
        <p:spPr>
          <a:xfrm>
            <a:off x="7571731" y="1412887"/>
            <a:ext cx="3671650" cy="570037"/>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Mejor conectividad funcional en quienes cambiaron a </a:t>
            </a:r>
            <a:r>
              <a:rPr lang="es-ES_tradnl" sz="1400" b="0" i="0" u="none" strike="noStrike" cap="none" dirty="0" err="1">
                <a:solidFill>
                  <a:srgbClr val="7F7F7F"/>
                </a:solidFill>
                <a:latin typeface="Calibri"/>
                <a:ea typeface="Calibri"/>
                <a:cs typeface="Calibri"/>
                <a:sym typeface="Calibri"/>
              </a:rPr>
              <a:t>bictegravir</a:t>
            </a:r>
            <a:endParaRPr lang="es-ES_tradnl" sz="1400" b="0" i="0" u="none" strike="noStrike" cap="none" dirty="0">
              <a:solidFill>
                <a:srgbClr val="000000"/>
              </a:solidFill>
              <a:latin typeface="Arial"/>
              <a:ea typeface="Arial"/>
              <a:cs typeface="Arial"/>
              <a:sym typeface="Arial"/>
            </a:endParaRPr>
          </a:p>
        </p:txBody>
      </p:sp>
      <p:pic>
        <p:nvPicPr>
          <p:cNvPr id="619" name="Google Shape;619;p32"/>
          <p:cNvPicPr preferRelativeResize="0"/>
          <p:nvPr/>
        </p:nvPicPr>
        <p:blipFill rotWithShape="1">
          <a:blip r:embed="rId5">
            <a:alphaModFix/>
          </a:blip>
          <a:srcRect l="29768" r="1854"/>
          <a:stretch/>
        </p:blipFill>
        <p:spPr>
          <a:xfrm>
            <a:off x="7427211" y="3833422"/>
            <a:ext cx="3963804" cy="1941701"/>
          </a:xfrm>
          <a:prstGeom prst="rect">
            <a:avLst/>
          </a:prstGeom>
          <a:noFill/>
          <a:ln>
            <a:noFill/>
          </a:ln>
        </p:spPr>
      </p:pic>
      <p:pic>
        <p:nvPicPr>
          <p:cNvPr id="620" name="Google Shape;620;p32"/>
          <p:cNvPicPr preferRelativeResize="0"/>
          <p:nvPr/>
        </p:nvPicPr>
        <p:blipFill rotWithShape="1">
          <a:blip r:embed="rId5">
            <a:alphaModFix/>
          </a:blip>
          <a:srcRect r="71121"/>
          <a:stretch/>
        </p:blipFill>
        <p:spPr>
          <a:xfrm>
            <a:off x="8576708" y="1982924"/>
            <a:ext cx="1674122" cy="1941701"/>
          </a:xfrm>
          <a:prstGeom prst="rect">
            <a:avLst/>
          </a:prstGeom>
          <a:noFill/>
          <a:ln>
            <a:noFill/>
          </a:ln>
        </p:spPr>
      </p:pic>
      <p:sp>
        <p:nvSpPr>
          <p:cNvPr id="2" name="Google Shape;607;p31">
            <a:extLst>
              <a:ext uri="{FF2B5EF4-FFF2-40B4-BE49-F238E27FC236}">
                <a16:creationId xmlns:a16="http://schemas.microsoft.com/office/drawing/2014/main" id="{3E66A753-15A5-0B7F-7A81-9DD55C95E40C}"/>
              </a:ext>
            </a:extLst>
          </p:cNvPr>
          <p:cNvSpPr/>
          <p:nvPr/>
        </p:nvSpPr>
        <p:spPr>
          <a:xfrm>
            <a:off x="5742925" y="63912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Henderson OAB3605</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6">
                <a:extLst>
                  <a:ext uri="{A12FA001-AC4F-418D-AE19-62706E023703}">
                    <ahyp:hlinkClr xmlns:ahyp="http://schemas.microsoft.com/office/drawing/2018/hyperlinkcolor" val="tx"/>
                  </a:ext>
                </a:extLst>
              </a:hlinkClick>
            </a:endParaRPr>
          </a:p>
        </p:txBody>
      </p:sp>
      <p:pic>
        <p:nvPicPr>
          <p:cNvPr id="4" name="Google Shape;28;p1">
            <a:extLst>
              <a:ext uri="{FF2B5EF4-FFF2-40B4-BE49-F238E27FC236}">
                <a16:creationId xmlns:a16="http://schemas.microsoft.com/office/drawing/2014/main" id="{6E7B56D3-226E-FA4F-AA19-549AB814A03E}"/>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7"/>
          <p:cNvSpPr txBox="1"/>
          <p:nvPr/>
        </p:nvSpPr>
        <p:spPr>
          <a:xfrm>
            <a:off x="1028700" y="2582970"/>
            <a:ext cx="9705900" cy="2945440"/>
          </a:xfrm>
          <a:prstGeom prst="rect">
            <a:avLst/>
          </a:prstGeom>
          <a:noFill/>
          <a:ln>
            <a:noFill/>
          </a:ln>
        </p:spPr>
        <p:txBody>
          <a:bodyPr spcFirstLastPara="1" wrap="square" lIns="0" tIns="0" rIns="0" bIns="0" rtlCol="0" anchor="t" anchorCtr="0">
            <a:noAutofit/>
          </a:bodyPr>
          <a:lstStyle/>
          <a:p>
            <a:pPr marL="540000" marR="0" lvl="0" indent="-540000" algn="l" rtl="0">
              <a:lnSpc>
                <a:spcPct val="100000"/>
              </a:lnSpc>
              <a:spcBef>
                <a:spcPts val="0"/>
              </a:spcBef>
              <a:spcAft>
                <a:spcPts val="0"/>
              </a:spcAft>
              <a:buClr>
                <a:srgbClr val="FF890E"/>
              </a:buClr>
              <a:buSzPts val="2200"/>
              <a:buFont typeface="Arial"/>
              <a:buNone/>
            </a:pPr>
            <a:r>
              <a:rPr lang="es-ES_tradnl" sz="2200" b="0" i="0"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50</a:t>
            </a:r>
            <a:r>
              <a:rPr lang="es-ES_tradnl" sz="2200" b="0" i="0" strike="noStrike" cap="none" dirty="0">
                <a:solidFill>
                  <a:schemeClr val="hlink"/>
                </a:solidFill>
                <a:uFill>
                  <a:noFill/>
                </a:uFill>
                <a:latin typeface="Verdana" panose="020B0604030504040204" pitchFamily="34" charset="0"/>
                <a:ea typeface="Verdana" panose="020B0604030504040204" pitchFamily="34" charset="0"/>
                <a:cs typeface="Calibri"/>
                <a:sym typeface="Calibri"/>
                <a:hlinkClick r:id="rId4" action="ppaction://hlinksldjump"/>
              </a:rPr>
              <a:t>	</a:t>
            </a:r>
            <a:r>
              <a:rPr lang="es-ES_tradnl" sz="2200" b="0" i="0"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PrEP</a:t>
            </a:r>
            <a:r>
              <a:rPr lang="es-ES_tradnl" sz="1400" b="0" i="0" strike="noStrike" cap="none" dirty="0">
                <a:solidFill>
                  <a:schemeClr val="hlink"/>
                </a:solidFill>
                <a:uFill>
                  <a:noFill/>
                </a:uFill>
                <a:latin typeface="Verdana" panose="020B0604030504040204" pitchFamily="34" charset="0"/>
                <a:ea typeface="Verdana" panose="020B0604030504040204" pitchFamily="34" charset="0"/>
                <a:sym typeface="Arial"/>
                <a:hlinkClick r:id="rId4" action="ppaction://hlinksldjump"/>
              </a:rPr>
              <a:t> </a:t>
            </a:r>
            <a:r>
              <a:rPr lang="es-ES_tradnl" sz="1400" b="1" i="0" strike="noStrike" cap="none" dirty="0">
                <a:solidFill>
                  <a:srgbClr val="E0001B"/>
                </a:solidFill>
                <a:uFill>
                  <a:noFill/>
                </a:uFill>
                <a:latin typeface="Verdana" panose="020B0604030504040204" pitchFamily="34" charset="0"/>
                <a:ea typeface="Verdana" panose="020B0604030504040204" pitchFamily="34" charset="0"/>
                <a:sym typeface="Arial"/>
                <a:hlinkClick r:id="rId4" action="ppaction://hlinksldjump">
                  <a:extLst>
                    <a:ext uri="{A12FA001-AC4F-418D-AE19-62706E023703}">
                      <ahyp:hlinkClr xmlns:ahyp="http://schemas.microsoft.com/office/drawing/2018/hyperlinkcolor" val="tx"/>
                    </a:ext>
                  </a:extLst>
                </a:hlinkClick>
              </a:rPr>
              <a:t> </a:t>
            </a:r>
            <a:r>
              <a:rPr lang="es-ES_tradnl" sz="2200" dirty="0">
                <a:solidFill>
                  <a:srgbClr val="323232"/>
                </a:solidFill>
                <a:uFill>
                  <a:noFill/>
                </a:uFill>
                <a:latin typeface="Verdana" panose="020B0604030504040204" pitchFamily="34" charset="0"/>
                <a:ea typeface="Verdana" panose="020B0604030504040204" pitchFamily="34" charset="0"/>
                <a:cs typeface="Calibri"/>
                <a:hlinkClick r:id="rId4" action="ppaction://hlinksldjump">
                  <a:extLst>
                    <a:ext uri="{A12FA001-AC4F-418D-AE19-62706E023703}">
                      <ahyp:hlinkClr xmlns:ahyp="http://schemas.microsoft.com/office/drawing/2018/hyperlinkcolor" val="tx"/>
                    </a:ext>
                  </a:extLst>
                </a:hlinkClick>
              </a:rPr>
              <a:t>de acción prolongada con </a:t>
            </a:r>
            <a:r>
              <a:rPr lang="es-ES_tradnl" sz="2200" dirty="0" err="1">
                <a:solidFill>
                  <a:srgbClr val="323232"/>
                </a:solidFill>
                <a:uFill>
                  <a:noFill/>
                </a:uFill>
                <a:latin typeface="Verdana" panose="020B0604030504040204" pitchFamily="34" charset="0"/>
                <a:ea typeface="Verdana" panose="020B0604030504040204" pitchFamily="34" charset="0"/>
                <a:cs typeface="Calibri"/>
                <a:hlinkClick r:id="rId4" action="ppaction://hlinksldjump">
                  <a:extLst>
                    <a:ext uri="{A12FA001-AC4F-418D-AE19-62706E023703}">
                      <ahyp:hlinkClr xmlns:ahyp="http://schemas.microsoft.com/office/drawing/2018/hyperlinkcolor" val="tx"/>
                    </a:ext>
                  </a:extLst>
                </a:hlinkClick>
              </a:rPr>
              <a:t>lenacapavir</a:t>
            </a:r>
            <a:r>
              <a:rPr lang="es-ES_tradnl" sz="2200" dirty="0">
                <a:solidFill>
                  <a:srgbClr val="323232"/>
                </a:solidFill>
                <a:uFill>
                  <a:noFill/>
                </a:uFill>
                <a:latin typeface="Verdana" panose="020B0604030504040204" pitchFamily="34" charset="0"/>
                <a:ea typeface="Verdana" panose="020B0604030504040204" pitchFamily="34" charset="0"/>
                <a:cs typeface="Calibri"/>
                <a:hlinkClick r:id="rId4" action="ppaction://hlinksldjump">
                  <a:extLst>
                    <a:ext uri="{A12FA001-AC4F-418D-AE19-62706E023703}">
                      <ahyp:hlinkClr xmlns:ahyp="http://schemas.microsoft.com/office/drawing/2018/hyperlinkcolor" val="tx"/>
                    </a:ext>
                  </a:extLst>
                </a:hlinkClick>
              </a:rPr>
              <a:t> </a:t>
            </a:r>
            <a:r>
              <a:rPr lang="es-ES_tradnl" sz="1400" b="1" i="0" strike="noStrike" cap="none" dirty="0">
                <a:solidFill>
                  <a:srgbClr val="E0001B"/>
                </a:solidFill>
                <a:uFill>
                  <a:noFill/>
                </a:uFill>
                <a:latin typeface="Verdana" panose="020B0604030504040204" pitchFamily="34" charset="0"/>
                <a:ea typeface="Verdana" panose="020B0604030504040204" pitchFamily="34" charset="0"/>
                <a:sym typeface="Arial"/>
                <a:hlinkClick r:id="rId4" action="ppaction://hlinksldjump">
                  <a:extLst>
                    <a:ext uri="{A12FA001-AC4F-418D-AE19-62706E023703}">
                      <ahyp:hlinkClr xmlns:ahyp="http://schemas.microsoft.com/office/drawing/2018/hyperlinkcolor" val="tx"/>
                    </a:ext>
                  </a:extLst>
                </a:hlinkClick>
              </a:rPr>
              <a:t>&gt;</a:t>
            </a:r>
            <a:endParaRPr lang="es-ES_tradnl" sz="1400" b="1" i="0"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59</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Pruebas de detección del VIH para personas que usan </a:t>
            </a:r>
            <a:b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b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PrEP con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cabotegravir</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5"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61</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PrEP con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cabotegravir</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en el embarazo</a:t>
            </a:r>
            <a:r>
              <a:rPr lang="es-ES_tradnl" sz="1400" b="0" i="0" u="none" strike="noStrike" cap="none" dirty="0">
                <a:solidFill>
                  <a:srgbClr val="323232"/>
                </a:solidFill>
                <a:latin typeface="Verdana" panose="020B0604030504040204" pitchFamily="34" charset="0"/>
                <a:ea typeface="Verdana" panose="020B0604030504040204" pitchFamily="34" charset="0"/>
                <a:sym typeface="Arial"/>
              </a:rPr>
              <a:t> </a:t>
            </a:r>
            <a:r>
              <a:rPr lang="es-ES_tradnl" sz="1400" b="1" i="0" u="none" strike="noStrike" cap="none" dirty="0">
                <a:solidFill>
                  <a:srgbClr val="E0001B"/>
                </a:solidFill>
                <a:latin typeface="Verdana" panose="020B0604030504040204" pitchFamily="34" charset="0"/>
                <a:ea typeface="Verdana" panose="020B0604030504040204" pitchFamily="34" charset="0"/>
                <a:sym typeface="Arial"/>
              </a:rPr>
              <a:t> &gt;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64</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DoxiPrEP</a:t>
            </a:r>
            <a:r>
              <a:rPr lang="es-ES_tradnl" sz="1400" b="0" i="0" u="none" strike="noStrike" cap="none" dirty="0">
                <a:solidFill>
                  <a:srgbClr val="323232"/>
                </a:solidFill>
                <a:latin typeface="Verdana" panose="020B0604030504040204" pitchFamily="34" charset="0"/>
                <a:ea typeface="Verdana" panose="020B0604030504040204" pitchFamily="34" charset="0"/>
                <a:sym typeface="Arial"/>
              </a:rPr>
              <a:t> </a:t>
            </a:r>
            <a:r>
              <a:rPr lang="es-ES_tradnl" sz="1400" b="1" i="0" u="none" strike="noStrike" cap="none" dirty="0">
                <a:solidFill>
                  <a:srgbClr val="E0001B"/>
                </a:solidFill>
                <a:latin typeface="Verdana" panose="020B0604030504040204" pitchFamily="34" charset="0"/>
                <a:ea typeface="Verdana" panose="020B0604030504040204" pitchFamily="34" charset="0"/>
                <a:sym typeface="Arial"/>
              </a:rPr>
              <a:t> &gt;</a:t>
            </a:r>
            <a:endParaRPr lang="es-ES_tradnl"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lvl="0" indent="-540000">
              <a:spcBef>
                <a:spcPts val="1000"/>
              </a:spcBef>
              <a:buClr>
                <a:srgbClr val="FF890E"/>
              </a:buClr>
              <a:buSzPts val="2200"/>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67</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a:t>
            </a:r>
            <a:r>
              <a:rPr lang="es-ES_tradnl" sz="2200" dirty="0">
                <a:solidFill>
                  <a:srgbClr val="323232"/>
                </a:solidFill>
                <a:uFill>
                  <a:noFill/>
                </a:uFill>
                <a:latin typeface="Verdana" panose="020B0604030504040204" pitchFamily="34" charset="0"/>
                <a:ea typeface="Verdana" panose="020B0604030504040204" pitchFamily="34" charset="0"/>
                <a:cs typeface="Calibri"/>
                <a:sym typeface="Calibri"/>
              </a:rPr>
              <a:t>Frecuencia de las pruebas para ITS en usuarios </a:t>
            </a:r>
            <a:br>
              <a:rPr lang="es-ES_tradnl" sz="2200" dirty="0">
                <a:solidFill>
                  <a:srgbClr val="323232"/>
                </a:solidFill>
                <a:uFill>
                  <a:noFill/>
                </a:uFill>
                <a:latin typeface="Verdana" panose="020B0604030504040204" pitchFamily="34" charset="0"/>
                <a:ea typeface="Verdana" panose="020B0604030504040204" pitchFamily="34" charset="0"/>
                <a:cs typeface="Calibri"/>
                <a:sym typeface="Calibri"/>
              </a:rPr>
            </a:br>
            <a:r>
              <a:rPr lang="es-ES_tradnl" sz="2200" dirty="0">
                <a:solidFill>
                  <a:srgbClr val="323232"/>
                </a:solidFill>
                <a:uFill>
                  <a:noFill/>
                </a:uFill>
                <a:latin typeface="Verdana" panose="020B0604030504040204" pitchFamily="34" charset="0"/>
                <a:ea typeface="Verdana" panose="020B0604030504040204" pitchFamily="34" charset="0"/>
                <a:cs typeface="Calibri"/>
                <a:sym typeface="Calibri"/>
              </a:rPr>
              <a:t>de PrEP</a:t>
            </a:r>
            <a:r>
              <a:rPr lang="es-ES_tradnl" sz="1400" b="0" i="0" u="none" strike="noStrike" cap="none" dirty="0">
                <a:solidFill>
                  <a:srgbClr val="323232"/>
                </a:solidFill>
                <a:latin typeface="Verdana" panose="020B0604030504040204" pitchFamily="34" charset="0"/>
                <a:ea typeface="Verdana" panose="020B0604030504040204" pitchFamily="34" charset="0"/>
                <a:sym typeface="Arial"/>
              </a:rPr>
              <a:t> </a:t>
            </a:r>
            <a:r>
              <a:rPr lang="es-ES_tradnl" sz="1400" b="1" i="0" u="none" strike="noStrike" cap="none" dirty="0">
                <a:solidFill>
                  <a:srgbClr val="D9222A"/>
                </a:solidFill>
                <a:latin typeface="Verdana" panose="020B0604030504040204" pitchFamily="34" charset="0"/>
                <a:ea typeface="Verdana" panose="020B0604030504040204" pitchFamily="34" charset="0"/>
                <a:sym typeface="Arial"/>
              </a:rPr>
              <a:t> &gt;</a:t>
            </a:r>
            <a:endParaRPr lang="es-ES_tradnl" sz="1400" b="0" i="0" u="none" strike="noStrike" cap="none" dirty="0">
              <a:solidFill>
                <a:srgbClr val="323232"/>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chemeClr val="dk1"/>
              </a:buClr>
              <a:buSzPts val="2200"/>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chemeClr val="dk1"/>
              </a:buClr>
              <a:buSzPts val="2200"/>
              <a:buFont typeface="Arial"/>
              <a:buNone/>
            </a:pPr>
            <a:endParaRPr lang="es-ES_tradnl"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629" name="Google Shape;629;p37"/>
          <p:cNvSpPr txBox="1"/>
          <p:nvPr/>
        </p:nvSpPr>
        <p:spPr>
          <a:xfrm>
            <a:off x="1028700" y="596725"/>
            <a:ext cx="9029700"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 y las ITS</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630" name="Google Shape;630;p37"/>
          <p:cNvSpPr/>
          <p:nvPr/>
        </p:nvSpPr>
        <p:spPr>
          <a:xfrm>
            <a:off x="0" y="6230686"/>
            <a:ext cx="8525700" cy="6390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631" name="Google Shape;631;p37"/>
          <p:cNvCxnSpPr/>
          <p:nvPr/>
        </p:nvCxnSpPr>
        <p:spPr>
          <a:xfrm flipH="1">
            <a:off x="8595791" y="-422546"/>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632" name="Google Shape;632;p37"/>
          <p:cNvSpPr/>
          <p:nvPr/>
        </p:nvSpPr>
        <p:spPr>
          <a:xfrm>
            <a:off x="53336" y="6221932"/>
            <a:ext cx="11575559"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633" name="Google Shape;633;p37"/>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2" name="Google Shape;28;p1">
            <a:extLst>
              <a:ext uri="{FF2B5EF4-FFF2-40B4-BE49-F238E27FC236}">
                <a16:creationId xmlns:a16="http://schemas.microsoft.com/office/drawing/2014/main" id="{36045D2A-6321-1BA4-FCE2-C9ABE76F2A78}"/>
              </a:ext>
            </a:extLst>
          </p:cNvPr>
          <p:cNvPicPr preferRelativeResize="0"/>
          <p:nvPr/>
        </p:nvPicPr>
        <p:blipFill>
          <a:blip r:embed="rId9">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CCB33252-3D47-B9AD-CA19-3405952B82FD}"/>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82ED6D19-9D52-E9E9-14FF-108FBB09B6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1"/>
                                        </p:tgtEl>
                                        <p:attrNameLst>
                                          <p:attrName>style.visibility</p:attrName>
                                        </p:attrNameLst>
                                      </p:cBhvr>
                                      <p:to>
                                        <p:strVal val="visible"/>
                                      </p:to>
                                    </p:set>
                                    <p:anim calcmode="lin" valueType="num">
                                      <p:cBhvr additive="base">
                                        <p:cTn id="7" dur="2000"/>
                                        <p:tgtEl>
                                          <p:spTgt spid="631"/>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629"/>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628">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628">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628">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1000"/>
                                  </p:stCondLst>
                                  <p:childTnLst>
                                    <p:set>
                                      <p:cBhvr>
                                        <p:cTn id="22" dur="1" fill="hold">
                                          <p:stCondLst>
                                            <p:cond delay="0"/>
                                          </p:stCondLst>
                                        </p:cTn>
                                        <p:tgtEl>
                                          <p:spTgt spid="628">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1000"/>
                                  </p:stCondLst>
                                  <p:childTnLst>
                                    <p:set>
                                      <p:cBhvr>
                                        <p:cTn id="25" dur="1" fill="hold">
                                          <p:stCondLst>
                                            <p:cond delay="0"/>
                                          </p:stCondLst>
                                        </p:cTn>
                                        <p:tgtEl>
                                          <p:spTgt spid="6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4" name="TextBox 3">
            <a:extLst>
              <a:ext uri="{FF2B5EF4-FFF2-40B4-BE49-F238E27FC236}">
                <a16:creationId xmlns:a16="http://schemas.microsoft.com/office/drawing/2014/main" id="{50A50FD7-C399-925C-3BA4-0D4F2B08508D}"/>
              </a:ext>
            </a:extLst>
          </p:cNvPr>
          <p:cNvSpPr txBox="1"/>
          <p:nvPr/>
        </p:nvSpPr>
        <p:spPr>
          <a:xfrm>
            <a:off x="60938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2" name="Google Shape;56;p4">
            <a:extLst>
              <a:ext uri="{FF2B5EF4-FFF2-40B4-BE49-F238E27FC236}">
                <a16:creationId xmlns:a16="http://schemas.microsoft.com/office/drawing/2014/main" id="{74AE5D95-5B27-ADA0-7937-9917FF2DDDE4}"/>
              </a:ext>
            </a:extLst>
          </p:cNvPr>
          <p:cNvSpPr/>
          <p:nvPr/>
        </p:nvSpPr>
        <p:spPr>
          <a:xfrm>
            <a:off x="5799991" y="6263081"/>
            <a:ext cx="6096000" cy="538825"/>
          </a:xfrm>
          <a:prstGeom prst="rect">
            <a:avLst/>
          </a:prstGeom>
          <a:noFill/>
          <a:ln>
            <a:noFill/>
          </a:ln>
        </p:spPr>
        <p:txBody>
          <a:bodyPr spcFirstLastPara="1" wrap="square" lIns="91425" tIns="45700" rIns="91425" bIns="45700" rtlCol="0" anchor="t" anchorCtr="0">
            <a:spAutoFit/>
          </a:bodyPr>
          <a:lstStyle/>
          <a:p>
            <a:pPr marL="0" marR="0" lvl="0" indent="0" algn="r" rtl="0">
              <a:lnSpc>
                <a:spcPct val="90000"/>
              </a:lnSpc>
              <a:spcBef>
                <a:spcPts val="1000"/>
              </a:spcBef>
              <a:spcAft>
                <a:spcPts val="0"/>
              </a:spcAft>
              <a:buClr>
                <a:schemeClr val="dk1"/>
              </a:buClr>
              <a:buSzPts val="1100"/>
              <a:buFont typeface="Arial"/>
              <a:buNone/>
            </a:pPr>
            <a:r>
              <a:rPr lang="es-ES_tradnl" sz="1050" u="sng" dirty="0">
                <a:solidFill>
                  <a:schemeClr val="tx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Gabler </a:t>
            </a:r>
            <a:r>
              <a:rPr lang="es-ES_tradnl" sz="1050" b="0" i="0" u="sng" strike="noStrike" cap="none" dirty="0">
                <a:solidFill>
                  <a:schemeClr val="tx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SS0402LB</a:t>
            </a:r>
            <a:endParaRPr lang="es-ES_tradnl" sz="1050" b="0" i="0" u="none" strike="noStrike" cap="none" dirty="0">
              <a:solidFill>
                <a:schemeClr val="tx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7" name="Google Shape;67;g3003fde2ab7_3_17"/>
          <p:cNvSpPr/>
          <p:nvPr/>
        </p:nvSpPr>
        <p:spPr>
          <a:xfrm>
            <a:off x="1163638" y="1341450"/>
            <a:ext cx="5445987" cy="4788000"/>
          </a:xfrm>
          <a:prstGeom prst="rect">
            <a:avLst/>
          </a:prstGeom>
          <a:noFill/>
          <a:ln>
            <a:noFill/>
          </a:ln>
        </p:spPr>
        <p:txBody>
          <a:bodyPr spcFirstLastPara="1" wrap="square" lIns="0" tIns="0" rIns="0" bIns="0" rtlCol="0" anchor="t" anchorCtr="0">
            <a:no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“siguiente paciente de Berlín” es la primera persona en curarse con un trasplante de células madre que no eran homocigóticas negativas para CCR5, es decir, que de forma natural no eran 99% resistentes al VIH.</a:t>
            </a:r>
          </a:p>
          <a:p>
            <a:pPr marL="228600" marR="0" lvl="1" indent="-22669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donante tiene una de las dos copias del gen CCR5 negativa (es heterocigótico); esto confiere un grado de progresión más lenta de la enfermedad, pero poca resistencia adicional a la infección.</a:t>
            </a:r>
          </a:p>
          <a:p>
            <a:pPr marL="228600" marR="0" lvl="1" indent="-22669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Ha estado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avirémico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sin recibir TAR durante casi seis años.</a:t>
            </a:r>
          </a:p>
          <a:p>
            <a:pPr marL="228600" marR="0" lvl="0" indent="-226695"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8" name="Google Shape;68;g3003fde2ab7_3_17"/>
          <p:cNvSpPr/>
          <p:nvPr/>
        </p:nvSpPr>
        <p:spPr>
          <a:xfrm>
            <a:off x="6851650" y="1341450"/>
            <a:ext cx="4943350" cy="3358566"/>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69" name="Google Shape;69;g3003fde2ab7_3_17"/>
          <p:cNvPicPr preferRelativeResize="0"/>
          <p:nvPr/>
        </p:nvPicPr>
        <p:blipFill rotWithShape="1">
          <a:blip r:embed="rId5">
            <a:alphaModFix/>
          </a:blip>
          <a:srcRect b="75969"/>
          <a:stretch/>
        </p:blipFill>
        <p:spPr>
          <a:xfrm>
            <a:off x="6720463" y="2015975"/>
            <a:ext cx="4932374" cy="2435289"/>
          </a:xfrm>
          <a:prstGeom prst="rect">
            <a:avLst/>
          </a:prstGeom>
          <a:noFill/>
          <a:ln>
            <a:noFill/>
          </a:ln>
        </p:spPr>
      </p:pic>
      <p:sp>
        <p:nvSpPr>
          <p:cNvPr id="70" name="Google Shape;70;g3003fde2ab7_3_17"/>
          <p:cNvSpPr/>
          <p:nvPr/>
        </p:nvSpPr>
        <p:spPr>
          <a:xfrm>
            <a:off x="6937260" y="1412875"/>
            <a:ext cx="4783200"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“El siguiente paciente de Berlín”: carga viral y cifra de linfocitos T desde el 2010</a:t>
            </a:r>
          </a:p>
        </p:txBody>
      </p:sp>
      <p:sp>
        <p:nvSpPr>
          <p:cNvPr id="71" name="Google Shape;71;g3003fde2ab7_3_17"/>
          <p:cNvSpPr/>
          <p:nvPr/>
        </p:nvSpPr>
        <p:spPr>
          <a:xfrm>
            <a:off x="479424" y="115888"/>
            <a:ext cx="10377629" cy="500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Las curaciones más recientes con trasplantes de células madre</a:t>
            </a:r>
            <a:endParaRPr lang="es-ES_tradnl"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AF6075D4-3B46-7D5F-F225-B72B51AF170F}"/>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13D9A5B1-8A55-007B-826F-2F48AC6C28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62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4" name="TextBox 3">
            <a:extLst>
              <a:ext uri="{FF2B5EF4-FFF2-40B4-BE49-F238E27FC236}">
                <a16:creationId xmlns:a16="http://schemas.microsoft.com/office/drawing/2014/main" id="{EFCDC443-5CCB-C984-706D-236C5915B37C}"/>
              </a:ext>
            </a:extLst>
          </p:cNvPr>
          <p:cNvSpPr txBox="1"/>
          <p:nvPr/>
        </p:nvSpPr>
        <p:spPr>
          <a:xfrm>
            <a:off x="61098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640" name="Google Shape;640;p38"/>
          <p:cNvSpPr/>
          <p:nvPr/>
        </p:nvSpPr>
        <p:spPr>
          <a:xfrm>
            <a:off x="1169043" y="1341438"/>
            <a:ext cx="5444132" cy="4254912"/>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ensayo aleatorizado, controlado, con doble enmascaramiento se evaluaron tres opciones de PrEP, entre ellas 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acción prolongada.</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es un nuevo inhibidor de la cápside con una semivida prolongada que se administra por inyección subcutánea cada seis meses.</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estudio se reclutó a 5338 mujeres jóvenes, de 16 a 25 años, en Sudáfrica y Uganda.</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mujeres refieren dificultades para mantener una adhesión sostenida a la PrEP oral diaria.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641" name="Google Shape;641;p38"/>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42" name="Google Shape;642;p38"/>
          <p:cNvSpPr/>
          <p:nvPr/>
        </p:nvSpPr>
        <p:spPr>
          <a:xfrm>
            <a:off x="1169043" y="692113"/>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PrEP de acción prolongada con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43" name="Google Shape;643;p38"/>
          <p:cNvSpPr/>
          <p:nvPr/>
        </p:nvSpPr>
        <p:spPr>
          <a:xfrm>
            <a:off x="6851650" y="1412875"/>
            <a:ext cx="4934100" cy="4030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644" name="Google Shape;644;p38"/>
          <p:cNvPicPr preferRelativeResize="0"/>
          <p:nvPr/>
        </p:nvPicPr>
        <p:blipFill rotWithShape="1">
          <a:blip r:embed="rId4">
            <a:alphaModFix/>
          </a:blip>
          <a:srcRect l="15395" r="7274" b="8947"/>
          <a:stretch/>
        </p:blipFill>
        <p:spPr>
          <a:xfrm>
            <a:off x="6851650" y="1341438"/>
            <a:ext cx="5693096" cy="4470170"/>
          </a:xfrm>
          <a:prstGeom prst="rect">
            <a:avLst/>
          </a:prstGeom>
          <a:noFill/>
          <a:ln w="12700" cap="flat" cmpd="sng">
            <a:solidFill>
              <a:srgbClr val="A5A5A5"/>
            </a:solidFill>
            <a:prstDash val="solid"/>
            <a:miter lim="8000"/>
            <a:headEnd type="none" w="sm" len="sm"/>
            <a:tailEnd type="none" w="sm" len="sm"/>
          </a:ln>
        </p:spPr>
      </p:pic>
      <p:sp>
        <p:nvSpPr>
          <p:cNvPr id="645" name="Google Shape;645;p38"/>
          <p:cNvSpPr txBox="1"/>
          <p:nvPr/>
        </p:nvSpPr>
        <p:spPr>
          <a:xfrm>
            <a:off x="6985199" y="5971255"/>
            <a:ext cx="4987200" cy="231089"/>
          </a:xfrm>
          <a:prstGeom prst="rect">
            <a:avLst/>
          </a:prstGeom>
          <a:noFill/>
          <a:ln>
            <a:noFill/>
          </a:ln>
        </p:spPr>
        <p:txBody>
          <a:bodyPr spcFirstLastPara="1" wrap="square" lIns="0" tIns="0" rIns="0" bIns="0" rtlCol="0" anchor="t" anchorCtr="0">
            <a:spAutoFit/>
          </a:bodyPr>
          <a:lstStyle/>
          <a:p>
            <a:pPr marL="0" marR="203200" lvl="0" indent="0" algn="r" rtl="0">
              <a:lnSpc>
                <a:spcPct val="142857"/>
              </a:lnSpc>
              <a:spcBef>
                <a:spcPts val="0"/>
              </a:spcBef>
              <a:spcAft>
                <a:spcPts val="0"/>
              </a:spcAft>
              <a:buClr>
                <a:srgbClr val="000000"/>
              </a:buClr>
              <a:buSzPts val="1050"/>
              <a:buFont typeface="Arial"/>
              <a:buNone/>
            </a:pPr>
            <a:r>
              <a:rPr lang="es-ES_tradnl" sz="1050" b="0" i="0" u="none" strike="noStrike" cap="none" dirty="0">
                <a:solidFill>
                  <a:srgbClr val="7F7F7F"/>
                </a:solidFill>
                <a:latin typeface="Calibri"/>
                <a:ea typeface="Calibri"/>
                <a:cs typeface="Calibri"/>
                <a:sym typeface="Calibri"/>
              </a:rPr>
              <a:t>Linda-Gail </a:t>
            </a:r>
            <a:r>
              <a:rPr lang="es-ES_tradnl" sz="1050" b="0" i="0" u="none" strike="noStrike" cap="none" dirty="0" err="1">
                <a:solidFill>
                  <a:srgbClr val="7F7F7F"/>
                </a:solidFill>
                <a:latin typeface="Calibri"/>
                <a:ea typeface="Calibri"/>
                <a:cs typeface="Calibri"/>
                <a:sym typeface="Calibri"/>
              </a:rPr>
              <a:t>Bekker</a:t>
            </a:r>
            <a:r>
              <a:rPr lang="es-ES_tradnl" sz="1050" b="0" i="0" u="none" strike="noStrike" cap="none" dirty="0">
                <a:solidFill>
                  <a:srgbClr val="7F7F7F"/>
                </a:solidFill>
                <a:latin typeface="Calibri"/>
                <a:ea typeface="Calibri"/>
                <a:cs typeface="Calibri"/>
                <a:sym typeface="Calibri"/>
              </a:rPr>
              <a:t>. © Gonzalo Bell / IAS</a:t>
            </a:r>
          </a:p>
        </p:txBody>
      </p:sp>
      <p:sp>
        <p:nvSpPr>
          <p:cNvPr id="2" name="Google Shape;646;p38">
            <a:extLst>
              <a:ext uri="{FF2B5EF4-FFF2-40B4-BE49-F238E27FC236}">
                <a16:creationId xmlns:a16="http://schemas.microsoft.com/office/drawing/2014/main" id="{7D808341-9698-5CC8-9685-F393BD17353D}"/>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9C77971-12C7-A20B-2973-72730BB0947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091ABD6D-C02C-D9E6-96C0-75AF0EEC98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22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extBox 4">
            <a:extLst>
              <a:ext uri="{FF2B5EF4-FFF2-40B4-BE49-F238E27FC236}">
                <a16:creationId xmlns:a16="http://schemas.microsoft.com/office/drawing/2014/main" id="{5CAF1132-7B7D-F749-3C62-575690CD7D7E}"/>
              </a:ext>
            </a:extLst>
          </p:cNvPr>
          <p:cNvSpPr txBox="1"/>
          <p:nvPr/>
        </p:nvSpPr>
        <p:spPr>
          <a:xfrm>
            <a:off x="61098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653" name="Google Shape;653;p39"/>
          <p:cNvSpPr/>
          <p:nvPr/>
        </p:nvSpPr>
        <p:spPr>
          <a:xfrm>
            <a:off x="1192193" y="1341438"/>
            <a:ext cx="4219682" cy="4638312"/>
          </a:xfrm>
          <a:prstGeom prst="rect">
            <a:avLst/>
          </a:prstGeom>
          <a:noFill/>
          <a:ln>
            <a:noFill/>
          </a:ln>
        </p:spPr>
        <p:txBody>
          <a:bodyPr spcFirstLastPara="1" wrap="square" lIns="0" tIns="0" rIns="0" bIns="0" rtlCol="0" anchor="t" anchorCtr="0">
            <a:noAutofit/>
          </a:bodyPr>
          <a:lstStyle/>
          <a:p>
            <a:pPr marL="231775" marR="0" lvl="1" indent="-219075"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asignó aleatoriamente a las pacientes en una relación 2:2:1 la administración de:</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01320" marR="0" lvl="1" indent="-16954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una inyección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cada seis meses (LEN s.c.); </a:t>
            </a:r>
          </a:p>
          <a:p>
            <a:pPr marL="401320" marR="0" lvl="1" indent="-169545" algn="l" rtl="0">
              <a:lnSpc>
                <a:spcPct val="100000"/>
              </a:lnSpc>
              <a:spcBef>
                <a:spcPts val="0"/>
              </a:spcBef>
              <a:spcAft>
                <a:spcPts val="0"/>
              </a:spcAft>
              <a:buClr>
                <a:srgbClr val="E0001B"/>
              </a:buClr>
              <a:buSzPts val="2000"/>
              <a:buFont typeface="Arial"/>
              <a:buChar char="•"/>
            </a:pP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emtricitabina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alafenamida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(F/TAF) por vía oral diariamente;</a:t>
            </a:r>
          </a:p>
          <a:p>
            <a:pPr marL="401320" marR="0" lvl="1" indent="-169545" algn="l" rtl="0">
              <a:lnSpc>
                <a:spcPct val="100000"/>
              </a:lnSpc>
              <a:spcBef>
                <a:spcPts val="0"/>
              </a:spcBef>
              <a:spcAft>
                <a:spcPts val="0"/>
              </a:spcAft>
              <a:buClr>
                <a:srgbClr val="E0001B"/>
              </a:buClr>
              <a:buSzPts val="2000"/>
              <a:buFont typeface="Arial"/>
              <a:buChar char="•"/>
            </a:pP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emtricitabina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fumarato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disoproxilo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(F/TDF) por vía oral diariamente.</a:t>
            </a:r>
          </a:p>
          <a:p>
            <a:pPr marL="228600" marR="0" lvl="0" indent="-228600" algn="l" rtl="0">
              <a:lnSpc>
                <a:spcPct val="100000"/>
              </a:lnSpc>
              <a:spcBef>
                <a:spcPts val="0"/>
              </a:spcBef>
              <a:spcAft>
                <a:spcPts val="0"/>
              </a:spcAft>
              <a:buClr>
                <a:srgbClr val="000000"/>
              </a:buClr>
              <a:buSzPts val="1474"/>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55" name="Google Shape;655;p39"/>
          <p:cNvSpPr/>
          <p:nvPr/>
        </p:nvSpPr>
        <p:spPr>
          <a:xfrm>
            <a:off x="5593050" y="1341438"/>
            <a:ext cx="6192900" cy="3075114"/>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656" name="Google Shape;656;p39"/>
          <p:cNvSpPr/>
          <p:nvPr/>
        </p:nvSpPr>
        <p:spPr>
          <a:xfrm>
            <a:off x="5593050" y="1412875"/>
            <a:ext cx="6192900" cy="302475"/>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Diseño del estudio</a:t>
            </a:r>
            <a:endParaRPr lang="es-ES_tradnl" sz="1400" b="0" i="0" u="none" strike="noStrike" cap="none" dirty="0">
              <a:solidFill>
                <a:srgbClr val="000000"/>
              </a:solidFill>
              <a:latin typeface="Arial"/>
              <a:ea typeface="Arial"/>
              <a:cs typeface="Arial"/>
              <a:sym typeface="Arial"/>
            </a:endParaRPr>
          </a:p>
        </p:txBody>
      </p:sp>
      <p:pic>
        <p:nvPicPr>
          <p:cNvPr id="657" name="Google Shape;657;p39"/>
          <p:cNvPicPr preferRelativeResize="0"/>
          <p:nvPr/>
        </p:nvPicPr>
        <p:blipFill rotWithShape="1">
          <a:blip r:embed="rId4">
            <a:alphaModFix/>
          </a:blip>
          <a:srcRect/>
          <a:stretch/>
        </p:blipFill>
        <p:spPr>
          <a:xfrm>
            <a:off x="5642075" y="1884350"/>
            <a:ext cx="6096002" cy="2366735"/>
          </a:xfrm>
          <a:prstGeom prst="rect">
            <a:avLst/>
          </a:prstGeom>
          <a:noFill/>
          <a:ln>
            <a:noFill/>
          </a:ln>
        </p:spPr>
      </p:pic>
      <p:sp>
        <p:nvSpPr>
          <p:cNvPr id="3" name="Google Shape;646;p38">
            <a:extLst>
              <a:ext uri="{FF2B5EF4-FFF2-40B4-BE49-F238E27FC236}">
                <a16:creationId xmlns:a16="http://schemas.microsoft.com/office/drawing/2014/main" id="{3609137C-B05A-1464-6891-5F6FF61D3B96}"/>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2" name="Google Shape;641;p38">
            <a:extLst>
              <a:ext uri="{FF2B5EF4-FFF2-40B4-BE49-F238E27FC236}">
                <a16:creationId xmlns:a16="http://schemas.microsoft.com/office/drawing/2014/main" id="{457FB224-A557-AECE-16F8-815B51A5BA9C}"/>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4C6BA0DD-42FF-901C-22C8-A782CCF61345}"/>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DB09E5E0-2003-5EB8-4026-3A1E2A6EA0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22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0"/>
          <p:cNvSpPr/>
          <p:nvPr/>
        </p:nvSpPr>
        <p:spPr>
          <a:xfrm>
            <a:off x="1196090" y="1341449"/>
            <a:ext cx="6192838" cy="42549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Debido a la eficacia de la PrEP oral, no habría sido éticamente aceptable que algunas de las participantes recibieran solamente el placebo.</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análisis principal se comparó la incidencia de la infección por el VIH con la incidencia de base estimada en la población examinada.</a:t>
            </a:r>
          </a:p>
          <a:p>
            <a:pPr marL="463550" marR="0" lvl="1" indent="-231775"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evaluó cuán recientemente habían contraído la infección las participantes que presentaron positividad para el VIH en el tamizaje; así se calculó la incidencia de base de la infección por el VIH.</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análisis secundario se comparó la incidencia de la infección por el VIH con la incidencia en las participantes que recibieron F/TDF.</a:t>
            </a:r>
          </a:p>
          <a:p>
            <a:pPr marL="228600" marR="0" lvl="0" indent="-228600"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646;p38">
            <a:extLst>
              <a:ext uri="{FF2B5EF4-FFF2-40B4-BE49-F238E27FC236}">
                <a16:creationId xmlns:a16="http://schemas.microsoft.com/office/drawing/2014/main" id="{DCA002ED-4F17-3C77-F3A9-654795F39A3E}"/>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F9554A71-F5C0-BD4B-0F3C-622F09EF6BBE}"/>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7" name="Google Shape;28;p1">
            <a:extLst>
              <a:ext uri="{FF2B5EF4-FFF2-40B4-BE49-F238E27FC236}">
                <a16:creationId xmlns:a16="http://schemas.microsoft.com/office/drawing/2014/main" id="{82058B38-6965-3DD7-B3A4-F388AB8FAF69}"/>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8" name="TextBox 7">
            <a:extLst>
              <a:ext uri="{FF2B5EF4-FFF2-40B4-BE49-F238E27FC236}">
                <a16:creationId xmlns:a16="http://schemas.microsoft.com/office/drawing/2014/main" id="{CDD5C881-3CC3-C57A-308D-FDC0C686EF80}"/>
              </a:ext>
            </a:extLst>
          </p:cNvPr>
          <p:cNvSpPr txBox="1"/>
          <p:nvPr/>
        </p:nvSpPr>
        <p:spPr>
          <a:xfrm>
            <a:off x="61199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9" name="Picture 4" descr="Portal de Buenas Prácticas en Salud Pública | Experiencias y ...">
            <a:extLst>
              <a:ext uri="{FF2B5EF4-FFF2-40B4-BE49-F238E27FC236}">
                <a16:creationId xmlns:a16="http://schemas.microsoft.com/office/drawing/2014/main" id="{125396C1-F13F-961A-279F-22F942747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4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8" name="TextBox 7">
            <a:extLst>
              <a:ext uri="{FF2B5EF4-FFF2-40B4-BE49-F238E27FC236}">
                <a16:creationId xmlns:a16="http://schemas.microsoft.com/office/drawing/2014/main" id="{6590A459-BAB9-D526-5C4F-81640B812845}"/>
              </a:ext>
            </a:extLst>
          </p:cNvPr>
          <p:cNvSpPr txBox="1"/>
          <p:nvPr/>
        </p:nvSpPr>
        <p:spPr>
          <a:xfrm>
            <a:off x="61199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674" name="Google Shape;674;g2fd68d29540_4_20"/>
          <p:cNvSpPr/>
          <p:nvPr/>
        </p:nvSpPr>
        <p:spPr>
          <a:xfrm>
            <a:off x="1180618" y="1341450"/>
            <a:ext cx="4231107" cy="42549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Además de evaluar 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este es el primer estudio que presenta datos sobre la administración oral diaria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emtricitabina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alafenamida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tenofovir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(F/TAF) en mujeres.</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Esta opción de PrEP solo se había probado anteriormente en hombres que tienen relaciones sexuales con hombres y en mujeres trans.</a:t>
            </a:r>
          </a:p>
        </p:txBody>
      </p:sp>
      <p:sp>
        <p:nvSpPr>
          <p:cNvPr id="676" name="Google Shape;676;g2fd68d29540_4_20"/>
          <p:cNvSpPr/>
          <p:nvPr/>
        </p:nvSpPr>
        <p:spPr>
          <a:xfrm>
            <a:off x="5593050" y="1341438"/>
            <a:ext cx="6192900" cy="2970937"/>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677" name="Google Shape;677;g2fd68d29540_4_20"/>
          <p:cNvSpPr/>
          <p:nvPr/>
        </p:nvSpPr>
        <p:spPr>
          <a:xfrm>
            <a:off x="5593050" y="1412875"/>
            <a:ext cx="6192900" cy="302475"/>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Diseño del estudio</a:t>
            </a:r>
            <a:endParaRPr lang="es-ES_tradnl" sz="1400" b="0" i="0" u="none" strike="noStrike" cap="none" dirty="0">
              <a:solidFill>
                <a:srgbClr val="000000"/>
              </a:solidFill>
              <a:latin typeface="Arial"/>
              <a:ea typeface="Arial"/>
              <a:cs typeface="Arial"/>
              <a:sym typeface="Arial"/>
            </a:endParaRPr>
          </a:p>
        </p:txBody>
      </p:sp>
      <p:pic>
        <p:nvPicPr>
          <p:cNvPr id="678" name="Google Shape;678;g2fd68d29540_4_20"/>
          <p:cNvPicPr preferRelativeResize="0"/>
          <p:nvPr/>
        </p:nvPicPr>
        <p:blipFill rotWithShape="1">
          <a:blip r:embed="rId4">
            <a:alphaModFix/>
          </a:blip>
          <a:srcRect/>
          <a:stretch/>
        </p:blipFill>
        <p:spPr>
          <a:xfrm>
            <a:off x="5642075" y="1884350"/>
            <a:ext cx="6096002" cy="2366735"/>
          </a:xfrm>
          <a:prstGeom prst="rect">
            <a:avLst/>
          </a:prstGeom>
          <a:noFill/>
          <a:ln>
            <a:noFill/>
          </a:ln>
        </p:spPr>
      </p:pic>
      <p:sp>
        <p:nvSpPr>
          <p:cNvPr id="2" name="Google Shape;646;p38">
            <a:extLst>
              <a:ext uri="{FF2B5EF4-FFF2-40B4-BE49-F238E27FC236}">
                <a16:creationId xmlns:a16="http://schemas.microsoft.com/office/drawing/2014/main" id="{1B6F65FC-8447-FBE8-01D8-9CB0C5E34803}"/>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43AACFA2-86F8-2113-B705-70C70343112F}"/>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7" name="Google Shape;28;p1">
            <a:extLst>
              <a:ext uri="{FF2B5EF4-FFF2-40B4-BE49-F238E27FC236}">
                <a16:creationId xmlns:a16="http://schemas.microsoft.com/office/drawing/2014/main" id="{27B12C86-8D9C-7874-4D88-CAC38F084CA8}"/>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9" name="Picture 4" descr="Portal de Buenas Prácticas en Salud Pública | Experiencias y ...">
            <a:extLst>
              <a:ext uri="{FF2B5EF4-FFF2-40B4-BE49-F238E27FC236}">
                <a16:creationId xmlns:a16="http://schemas.microsoft.com/office/drawing/2014/main" id="{09EC0A2F-D882-2EBB-8487-08EAADA861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4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5" name="TextBox 4">
            <a:extLst>
              <a:ext uri="{FF2B5EF4-FFF2-40B4-BE49-F238E27FC236}">
                <a16:creationId xmlns:a16="http://schemas.microsoft.com/office/drawing/2014/main" id="{E5FABCCE-D1CA-AE95-DF89-9B23497E5036}"/>
              </a:ext>
            </a:extLst>
          </p:cNvPr>
          <p:cNvSpPr txBox="1"/>
          <p:nvPr/>
        </p:nvSpPr>
        <p:spPr>
          <a:xfrm>
            <a:off x="61098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687" name="Google Shape;687;g2fd68d29540_4_1"/>
          <p:cNvSpPr/>
          <p:nvPr/>
        </p:nvSpPr>
        <p:spPr>
          <a:xfrm>
            <a:off x="1175412" y="1321194"/>
            <a:ext cx="4897438" cy="4787888"/>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estudio hubo 5338 participantes; la mediana de edad fue de 21 años; el 99,9% eran negras y el 92% eran solteras.</a:t>
            </a: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grupo era vulnerable a la infección por el VIH:</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más de un tercio presentó un resultado positivo para alguna infección de transmisión sexual al entrar en el estudio;</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incidencia de base de la infección por el VIH era de 2,41 por 100 años-persona.</a:t>
            </a:r>
          </a:p>
        </p:txBody>
      </p:sp>
      <p:pic>
        <p:nvPicPr>
          <p:cNvPr id="689" name="Google Shape;689;g2fd68d29540_4_1"/>
          <p:cNvPicPr preferRelativeResize="0"/>
          <p:nvPr/>
        </p:nvPicPr>
        <p:blipFill rotWithShape="1">
          <a:blip r:embed="rId4">
            <a:alphaModFix/>
          </a:blip>
          <a:srcRect l="7626" r="11321"/>
          <a:stretch/>
        </p:blipFill>
        <p:spPr>
          <a:xfrm>
            <a:off x="6851650" y="1341450"/>
            <a:ext cx="5446516" cy="4464038"/>
          </a:xfrm>
          <a:prstGeom prst="rect">
            <a:avLst/>
          </a:prstGeom>
          <a:noFill/>
          <a:ln>
            <a:noFill/>
          </a:ln>
        </p:spPr>
      </p:pic>
      <p:sp>
        <p:nvSpPr>
          <p:cNvPr id="690" name="Google Shape;690;g2fd68d29540_4_1"/>
          <p:cNvSpPr txBox="1"/>
          <p:nvPr/>
        </p:nvSpPr>
        <p:spPr>
          <a:xfrm>
            <a:off x="6985199" y="5950935"/>
            <a:ext cx="4987200" cy="231089"/>
          </a:xfrm>
          <a:prstGeom prst="rect">
            <a:avLst/>
          </a:prstGeom>
          <a:noFill/>
          <a:ln>
            <a:noFill/>
          </a:ln>
        </p:spPr>
        <p:txBody>
          <a:bodyPr spcFirstLastPara="1" wrap="square" lIns="0" tIns="0" rIns="0" bIns="0" rtlCol="0" anchor="t" anchorCtr="0">
            <a:spAutoFit/>
          </a:bodyPr>
          <a:lstStyle/>
          <a:p>
            <a:pPr marL="0" marR="203200" lvl="0" indent="0" algn="r" rtl="0">
              <a:lnSpc>
                <a:spcPct val="142857"/>
              </a:lnSpc>
              <a:spcBef>
                <a:spcPts val="0"/>
              </a:spcBef>
              <a:spcAft>
                <a:spcPts val="0"/>
              </a:spcAft>
              <a:buClr>
                <a:srgbClr val="000000"/>
              </a:buClr>
              <a:buSzPts val="1100"/>
              <a:buFont typeface="Arial"/>
              <a:buNone/>
            </a:pPr>
            <a:r>
              <a:rPr lang="es-ES_tradnl" sz="1050" b="0" i="0" u="none" strike="noStrike" cap="none" dirty="0">
                <a:solidFill>
                  <a:srgbClr val="7F7F7F"/>
                </a:solidFill>
                <a:latin typeface="Calibri" panose="020F0502020204030204" pitchFamily="34" charset="0"/>
                <a:ea typeface="Calibri" panose="020F0502020204030204" pitchFamily="34" charset="0"/>
                <a:cs typeface="Calibri" panose="020F0502020204030204" pitchFamily="34" charset="0"/>
                <a:sym typeface="Roboto"/>
              </a:rPr>
              <a:t>Fondo Mundial. CC BY 2.0.</a:t>
            </a:r>
            <a:endParaRPr lang="es-ES_tradnl" sz="1400" b="0" i="0" u="none" strike="noStrike" cap="none" dirty="0">
              <a:solidFill>
                <a:srgbClr val="7F7F7F"/>
              </a:solidFill>
              <a:latin typeface="Calibri" panose="020F0502020204030204" pitchFamily="34" charset="0"/>
              <a:ea typeface="Calibri" panose="020F0502020204030204" pitchFamily="34" charset="0"/>
              <a:cs typeface="Calibri" panose="020F0502020204030204" pitchFamily="34" charset="0"/>
              <a:sym typeface="Roboto"/>
            </a:endParaRPr>
          </a:p>
        </p:txBody>
      </p:sp>
      <p:sp>
        <p:nvSpPr>
          <p:cNvPr id="2" name="Google Shape;646;p38">
            <a:extLst>
              <a:ext uri="{FF2B5EF4-FFF2-40B4-BE49-F238E27FC236}">
                <a16:creationId xmlns:a16="http://schemas.microsoft.com/office/drawing/2014/main" id="{A60A3735-5B94-9228-C7F9-9EEC50158717}"/>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B49B4494-0331-A339-152D-339E064B046E}"/>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D7344235-6334-EE42-D2C5-D27D6F2B133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99113491-05F2-E96C-D42F-BF2D8A939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22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5" name="TextBox 4">
            <a:extLst>
              <a:ext uri="{FF2B5EF4-FFF2-40B4-BE49-F238E27FC236}">
                <a16:creationId xmlns:a16="http://schemas.microsoft.com/office/drawing/2014/main" id="{A016A7DC-CBC5-7D09-214D-EAA943C975FD}"/>
              </a:ext>
            </a:extLst>
          </p:cNvPr>
          <p:cNvSpPr txBox="1"/>
          <p:nvPr/>
        </p:nvSpPr>
        <p:spPr>
          <a:xfrm>
            <a:off x="60996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698" name="Google Shape;698;p41"/>
          <p:cNvSpPr/>
          <p:nvPr/>
        </p:nvSpPr>
        <p:spPr>
          <a:xfrm>
            <a:off x="1169043" y="1341449"/>
            <a:ext cx="5503282" cy="4700535"/>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59"/>
                  </a:ext>
                </a:extLst>
              </a:rPr>
              <a:t>Cincuenta y cinco participantes en el estudio contrajeron el VIH, pero ninguna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estaba en el grupo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redujo la incidencia de la infección por el VIH en un:</a:t>
            </a:r>
            <a:endParaRPr lang="es-ES_tradnl"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0"/>
                  </a:ext>
                </a:extLst>
              </a:rPr>
              <a:t>100% en comparación con la incidencia de base de la infección por el VIH;</a:t>
            </a:r>
            <a:endParaRPr lang="es-ES_tradnl" sz="20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1"/>
                </a:ext>
              </a:extLst>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2"/>
                  </a:ext>
                </a:extLst>
              </a:rPr>
              <a:t>100% en comparación con el grupo con F/TDF.</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3"/>
                  </a:ext>
                </a:extLst>
              </a:rPr>
              <a:t>En cambio, la incidencia de la infección por el VIH con F/TAF no fue significativamente diferente de la incidencia de base o de la incidencia observada con F/TDF</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4"/>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00" name="Google Shape;700;p41"/>
          <p:cNvSpPr/>
          <p:nvPr/>
        </p:nvSpPr>
        <p:spPr>
          <a:xfrm>
            <a:off x="6851650" y="1341450"/>
            <a:ext cx="4934400" cy="36816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701" name="Google Shape;701;p41"/>
          <p:cNvSpPr/>
          <p:nvPr/>
        </p:nvSpPr>
        <p:spPr>
          <a:xfrm>
            <a:off x="6851650" y="1429135"/>
            <a:ext cx="49344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Incidencia de la infección por el VIH</a:t>
            </a:r>
            <a:endParaRPr lang="es-ES_tradnl" sz="1400" b="0" i="0" u="none" strike="noStrike" cap="none" dirty="0">
              <a:solidFill>
                <a:srgbClr val="000000"/>
              </a:solidFill>
              <a:latin typeface="Arial"/>
              <a:ea typeface="Arial"/>
              <a:cs typeface="Arial"/>
              <a:sym typeface="Arial"/>
            </a:endParaRPr>
          </a:p>
        </p:txBody>
      </p:sp>
      <p:pic>
        <p:nvPicPr>
          <p:cNvPr id="702" name="Google Shape;702;p41"/>
          <p:cNvPicPr preferRelativeResize="0"/>
          <p:nvPr/>
        </p:nvPicPr>
        <p:blipFill rotWithShape="1">
          <a:blip r:embed="rId4">
            <a:alphaModFix/>
          </a:blip>
          <a:srcRect l="3991" r="11523"/>
          <a:stretch/>
        </p:blipFill>
        <p:spPr>
          <a:xfrm>
            <a:off x="6927850" y="1843225"/>
            <a:ext cx="4799249" cy="3010110"/>
          </a:xfrm>
          <a:prstGeom prst="rect">
            <a:avLst/>
          </a:prstGeom>
          <a:noFill/>
          <a:ln>
            <a:noFill/>
          </a:ln>
        </p:spPr>
      </p:pic>
      <p:sp>
        <p:nvSpPr>
          <p:cNvPr id="2" name="Google Shape;646;p38">
            <a:extLst>
              <a:ext uri="{FF2B5EF4-FFF2-40B4-BE49-F238E27FC236}">
                <a16:creationId xmlns:a16="http://schemas.microsoft.com/office/drawing/2014/main" id="{335BB8E5-B1AA-4B4A-6AF0-20325D41D267}"/>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836F9F35-03D3-085F-471C-BEDA77A25F19}"/>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88C242F7-B60F-29BD-AC19-DD19CCF3A3E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A7F737EA-6586-0F52-4FBB-FFBCC6F89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20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5" name="TextBox 4">
            <a:extLst>
              <a:ext uri="{FF2B5EF4-FFF2-40B4-BE49-F238E27FC236}">
                <a16:creationId xmlns:a16="http://schemas.microsoft.com/office/drawing/2014/main" id="{93F64471-F3EA-0D06-9623-6B9AFB147E8D}"/>
              </a:ext>
            </a:extLst>
          </p:cNvPr>
          <p:cNvSpPr txBox="1"/>
          <p:nvPr/>
        </p:nvSpPr>
        <p:spPr>
          <a:xfrm>
            <a:off x="60996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710" name="Google Shape;710;g2fd68d29540_1_283"/>
          <p:cNvSpPr/>
          <p:nvPr/>
        </p:nvSpPr>
        <p:spPr>
          <a:xfrm>
            <a:off x="1180618" y="1341450"/>
            <a:ext cx="5491707" cy="4254900"/>
          </a:xfrm>
          <a:prstGeom prst="rect">
            <a:avLst/>
          </a:prstGeom>
          <a:noFill/>
          <a:ln>
            <a:noFill/>
          </a:ln>
        </p:spPr>
        <p:txBody>
          <a:bodyPr spcFirstLastPara="1" wrap="square" lIns="0" tIns="0" rIns="0" bIns="0" rtlCol="0" anchor="t" anchorCtr="0">
            <a:noAutofit/>
          </a:bodyPr>
          <a:lstStyle/>
          <a:p>
            <a:pPr marL="228600" marR="0" lvl="1" indent="-206375"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92% de las inyecciones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se administraron puntualmente.</a:t>
            </a:r>
          </a:p>
          <a:p>
            <a:pPr marL="228600" marR="0" lvl="1" indent="-206375"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Por el contrario, la adhesión a la PrEP oral fue baja y disminuyó con el tiempo.</a:t>
            </a:r>
          </a:p>
          <a:p>
            <a:pPr marL="228600" marR="0" lvl="1" indent="-206375"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adhesión deficiente explica los malos resultados en los dos grupos con PrEP oral.</a:t>
            </a:r>
          </a:p>
          <a:p>
            <a:pPr marL="228600" marR="0" lvl="1" indent="-206375" algn="l" rtl="0">
              <a:lnSpc>
                <a:spcPct val="100000"/>
              </a:lnSpc>
              <a:spcBef>
                <a:spcPts val="0"/>
              </a:spcBef>
              <a:spcAft>
                <a:spcPts val="0"/>
              </a:spcAft>
              <a:buClr>
                <a:srgbClr val="E0001B"/>
              </a:buClr>
              <a:buSzPts val="1274"/>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participantes con una adhesión media o alta a la PrEP oral tuvieron menos probabilidades de contraer la infección por el VIH que quienes tuvieron una adhesión baja.</a:t>
            </a:r>
          </a:p>
          <a:p>
            <a:pPr marL="228600" marR="0" lvl="0" indent="-219075"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19075"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12" name="Google Shape;712;g2fd68d29540_1_283"/>
          <p:cNvSpPr/>
          <p:nvPr/>
        </p:nvSpPr>
        <p:spPr>
          <a:xfrm>
            <a:off x="6851650" y="1341438"/>
            <a:ext cx="4934400"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713" name="Google Shape;713;g2fd68d29540_1_283"/>
          <p:cNvSpPr/>
          <p:nvPr/>
        </p:nvSpPr>
        <p:spPr>
          <a:xfrm>
            <a:off x="6851550" y="1412875"/>
            <a:ext cx="4934400" cy="302475"/>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Adhesión al </a:t>
            </a:r>
            <a:r>
              <a:rPr lang="es-ES_tradnl" sz="1400" b="0" i="0" u="none" strike="noStrike" cap="none" dirty="0" err="1">
                <a:solidFill>
                  <a:srgbClr val="7F7F7F"/>
                </a:solidFill>
                <a:latin typeface="Calibri"/>
                <a:ea typeface="Calibri"/>
                <a:cs typeface="Calibri"/>
                <a:sym typeface="Calibri"/>
              </a:rPr>
              <a:t>tenofovir</a:t>
            </a:r>
            <a:endParaRPr lang="es-ES_tradnl" sz="1400" b="0" i="0" u="none" strike="noStrike" cap="none" dirty="0">
              <a:solidFill>
                <a:srgbClr val="000000"/>
              </a:solidFill>
              <a:latin typeface="Arial"/>
              <a:ea typeface="Arial"/>
              <a:cs typeface="Arial"/>
              <a:sym typeface="Arial"/>
            </a:endParaRPr>
          </a:p>
        </p:txBody>
      </p:sp>
      <p:pic>
        <p:nvPicPr>
          <p:cNvPr id="714" name="Google Shape;714;g2fd68d29540_1_283"/>
          <p:cNvPicPr preferRelativeResize="0"/>
          <p:nvPr/>
        </p:nvPicPr>
        <p:blipFill rotWithShape="1">
          <a:blip r:embed="rId4">
            <a:alphaModFix/>
          </a:blip>
          <a:srcRect l="80747" t="33753" b="25078"/>
          <a:stretch/>
        </p:blipFill>
        <p:spPr>
          <a:xfrm>
            <a:off x="8999627" y="4808307"/>
            <a:ext cx="918662" cy="914400"/>
          </a:xfrm>
          <a:prstGeom prst="rect">
            <a:avLst/>
          </a:prstGeom>
          <a:noFill/>
          <a:ln>
            <a:noFill/>
          </a:ln>
        </p:spPr>
      </p:pic>
      <p:pic>
        <p:nvPicPr>
          <p:cNvPr id="715" name="Google Shape;715;g2fd68d29540_1_283"/>
          <p:cNvPicPr preferRelativeResize="0"/>
          <p:nvPr/>
        </p:nvPicPr>
        <p:blipFill rotWithShape="1">
          <a:blip r:embed="rId4">
            <a:alphaModFix/>
          </a:blip>
          <a:srcRect r="19878"/>
          <a:stretch/>
        </p:blipFill>
        <p:spPr>
          <a:xfrm>
            <a:off x="6948225" y="1861175"/>
            <a:ext cx="4761875" cy="2762850"/>
          </a:xfrm>
          <a:prstGeom prst="rect">
            <a:avLst/>
          </a:prstGeom>
          <a:noFill/>
          <a:ln>
            <a:noFill/>
          </a:ln>
        </p:spPr>
      </p:pic>
      <p:sp>
        <p:nvSpPr>
          <p:cNvPr id="2" name="Google Shape;646;p38">
            <a:extLst>
              <a:ext uri="{FF2B5EF4-FFF2-40B4-BE49-F238E27FC236}">
                <a16:creationId xmlns:a16="http://schemas.microsoft.com/office/drawing/2014/main" id="{E250B580-EFD8-7991-C485-BFE74C6B699B}"/>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56B24D9C-B81E-1CF0-B528-33B2A6974EB1}"/>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0C752DF0-13E8-9201-0A0A-14935895FCC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36AE38EA-3992-0284-AC8D-CB5A130648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20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5" name="TextBox 4">
            <a:extLst>
              <a:ext uri="{FF2B5EF4-FFF2-40B4-BE49-F238E27FC236}">
                <a16:creationId xmlns:a16="http://schemas.microsoft.com/office/drawing/2014/main" id="{D95E8F8C-92FA-8ACD-80D0-446908EED3D4}"/>
              </a:ext>
            </a:extLst>
          </p:cNvPr>
          <p:cNvSpPr txBox="1"/>
          <p:nvPr/>
        </p:nvSpPr>
        <p:spPr>
          <a:xfrm>
            <a:off x="61098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723" name="Google Shape;723;g2fd68d29540_4_54"/>
          <p:cNvSpPr/>
          <p:nvPr/>
        </p:nvSpPr>
        <p:spPr>
          <a:xfrm>
            <a:off x="1169043" y="1341449"/>
            <a:ext cx="5023413" cy="4596363"/>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productos utilizados fueron seguros y bien tolerados: menos del 5% de las participantes de cada grupo presentaron eventos adversos intensos (de grado 3).</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69% de quienes recibieron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experimentaron reacciones en el sitio de inyección:</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63550" marR="0" lvl="1"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frecuencia disminuyó con las dosis posteriores.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63550" marR="0" lvl="1"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5"/>
                  </a:ext>
                </a:extLst>
              </a:rPr>
              <a:t>Con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25 329 inyecciones, solo cuatro reacciones en el sitio de inyección llevaron a suspender definitivamente la medicación.</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63550" marR="0" lvl="1"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nódulos (pequeñas masas inofensivas bajo la piel, generalmente invisibles) fueron la reacción más frecuente en el sitio de inyección.</a:t>
            </a:r>
          </a:p>
        </p:txBody>
      </p:sp>
      <p:sp>
        <p:nvSpPr>
          <p:cNvPr id="725" name="Google Shape;725;g2fd68d29540_4_54"/>
          <p:cNvSpPr/>
          <p:nvPr/>
        </p:nvSpPr>
        <p:spPr>
          <a:xfrm>
            <a:off x="6678027" y="1341450"/>
            <a:ext cx="4932363" cy="42549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No se exigió a las participantes que usaran anticoncepción.</a:t>
            </a:r>
          </a:p>
          <a:p>
            <a:pPr marL="401637" marR="0" lvl="1" indent="-169861"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510 embarazos (incluidos 193 en el grupo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01638" marR="0" lvl="1" indent="-169863"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resultados de los embarazos sobre los que hubo información fueron similares a los previstos en la población.</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135001" algn="l" rtl="0">
              <a:lnSpc>
                <a:spcPct val="100000"/>
              </a:lnSpc>
              <a:spcBef>
                <a:spcPts val="0"/>
              </a:spcBef>
              <a:spcAft>
                <a:spcPts val="0"/>
              </a:spcAft>
              <a:buClr>
                <a:srgbClr val="E0001B"/>
              </a:buClr>
              <a:buSzPts val="1274"/>
              <a:buFont typeface="Merriweather Sans"/>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646;p38">
            <a:extLst>
              <a:ext uri="{FF2B5EF4-FFF2-40B4-BE49-F238E27FC236}">
                <a16:creationId xmlns:a16="http://schemas.microsoft.com/office/drawing/2014/main" id="{7BAF16B2-F9DF-E15B-CDE9-A6673EFB7A00}"/>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50E8A59D-6897-CE00-C895-457E351446FB}"/>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45CEE2F3-1A19-3E75-B3D4-69BE1BF9EBFC}"/>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BF0C7690-BCD3-DFA2-8ADD-2A8A1F032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22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5" name="TextBox 4">
            <a:extLst>
              <a:ext uri="{FF2B5EF4-FFF2-40B4-BE49-F238E27FC236}">
                <a16:creationId xmlns:a16="http://schemas.microsoft.com/office/drawing/2014/main" id="{6F5BBFC8-8B67-C45E-B88E-8CF83C209DBE}"/>
              </a:ext>
            </a:extLst>
          </p:cNvPr>
          <p:cNvSpPr txBox="1"/>
          <p:nvPr/>
        </p:nvSpPr>
        <p:spPr>
          <a:xfrm>
            <a:off x="61199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733" name="Google Shape;733;g2fd68d29540_4_71"/>
          <p:cNvSpPr/>
          <p:nvPr/>
        </p:nvSpPr>
        <p:spPr>
          <a:xfrm>
            <a:off x="1169043" y="1341450"/>
            <a:ext cx="5451082" cy="4788000"/>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 raíz de estos resultados provisionales, el estudio se suspendió antes de tiempo por eficacia. A todas las participantes se les está ofreciendo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sin enmascaramiento.</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6"/>
                  </a:ext>
                </a:extLst>
              </a:rPr>
              <a:t>La investigadora principal,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Linda-Gail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Bekker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describió los resultados como “más que maravillosos” y recibió una gran ovación.</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7"/>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Después de la conferencia, el 12 de septiembre del 2024, también se notificó una eficacia muy alta en el estudio PURPOSE 2, sobre la PrEP de acción prolongada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una población diferente (predominantemente hombres que tienen relaciones sexuales con hombres).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8"/>
                  </a:ext>
                </a:extLst>
              </a:rPr>
              <a:t>Se está trabajando para garantizar el acceso a la PrEP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8"/>
                  </a:ext>
                </a:extLst>
              </a:rPr>
              <a:t>lenacapavir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8"/>
                  </a:ext>
                </a:extLst>
              </a:rPr>
              <a:t> donde más se necesita.</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36" name="Google Shape;736;g2fd68d29540_4_71"/>
          <p:cNvSpPr/>
          <p:nvPr/>
        </p:nvSpPr>
        <p:spPr>
          <a:xfrm>
            <a:off x="6851650" y="1341438"/>
            <a:ext cx="4934225"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737" name="Google Shape;737;g2fd68d29540_4_71"/>
          <p:cNvSpPr/>
          <p:nvPr/>
        </p:nvSpPr>
        <p:spPr>
          <a:xfrm>
            <a:off x="6940650" y="1406808"/>
            <a:ext cx="4845300" cy="308542"/>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Estudios sobre </a:t>
            </a:r>
            <a:r>
              <a:rPr lang="es-ES_tradnl" sz="1400" b="0" i="0" u="none" strike="noStrike" cap="none" dirty="0" err="1">
                <a:solidFill>
                  <a:srgbClr val="7F7F7F"/>
                </a:solidFill>
                <a:latin typeface="Calibri"/>
                <a:ea typeface="Calibri"/>
                <a:cs typeface="Calibri"/>
                <a:sym typeface="Calibri"/>
              </a:rPr>
              <a:t>lenacapavir</a:t>
            </a:r>
            <a:r>
              <a:rPr lang="es-ES_tradnl" sz="1400" b="0" i="0" u="none" strike="noStrike" cap="none" dirty="0">
                <a:solidFill>
                  <a:srgbClr val="7F7F7F"/>
                </a:solidFill>
                <a:latin typeface="Calibri"/>
                <a:ea typeface="Calibri"/>
                <a:cs typeface="Calibri"/>
                <a:sym typeface="Calibri"/>
              </a:rPr>
              <a:t> para la PrEP de acción prolongada</a:t>
            </a:r>
            <a:endParaRPr lang="es-ES_tradnl" sz="1400" b="0" i="0" u="none" strike="noStrike" cap="none" dirty="0">
              <a:solidFill>
                <a:srgbClr val="000000"/>
              </a:solidFill>
              <a:latin typeface="Arial"/>
              <a:ea typeface="Arial"/>
              <a:cs typeface="Arial"/>
              <a:sym typeface="Arial"/>
            </a:endParaRPr>
          </a:p>
        </p:txBody>
      </p:sp>
      <p:pic>
        <p:nvPicPr>
          <p:cNvPr id="738" name="Google Shape;738;g2fd68d29540_4_71"/>
          <p:cNvPicPr preferRelativeResize="0"/>
          <p:nvPr/>
        </p:nvPicPr>
        <p:blipFill rotWithShape="1">
          <a:blip r:embed="rId4">
            <a:alphaModFix/>
          </a:blip>
          <a:srcRect l="7500" r="9425"/>
          <a:stretch/>
        </p:blipFill>
        <p:spPr>
          <a:xfrm>
            <a:off x="6940650" y="1843624"/>
            <a:ext cx="4766725" cy="3607567"/>
          </a:xfrm>
          <a:prstGeom prst="rect">
            <a:avLst/>
          </a:prstGeom>
          <a:noFill/>
          <a:ln>
            <a:noFill/>
          </a:ln>
        </p:spPr>
      </p:pic>
      <p:sp>
        <p:nvSpPr>
          <p:cNvPr id="2" name="Google Shape;646;p38">
            <a:extLst>
              <a:ext uri="{FF2B5EF4-FFF2-40B4-BE49-F238E27FC236}">
                <a16:creationId xmlns:a16="http://schemas.microsoft.com/office/drawing/2014/main" id="{01E45B56-2216-1DFB-D0F0-61977EC65810}"/>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SS0407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641;p38">
            <a:extLst>
              <a:ext uri="{FF2B5EF4-FFF2-40B4-BE49-F238E27FC236}">
                <a16:creationId xmlns:a16="http://schemas.microsoft.com/office/drawing/2014/main" id="{CD9E4287-7700-A8DD-7603-118C2C47952E}"/>
              </a:ext>
            </a:extLst>
          </p:cNvPr>
          <p:cNvSpPr/>
          <p:nvPr/>
        </p:nvSpPr>
        <p:spPr>
          <a:xfrm>
            <a:off x="479424" y="115895"/>
            <a:ext cx="1041625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PrEP de acción prolongada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017B18F7-354B-594B-0562-1F9D9E648278}"/>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6" name="Picture 4" descr="Portal de Buenas Prácticas en Salud Pública | Experiencias y ...">
            <a:extLst>
              <a:ext uri="{FF2B5EF4-FFF2-40B4-BE49-F238E27FC236}">
                <a16:creationId xmlns:a16="http://schemas.microsoft.com/office/drawing/2014/main" id="{91D4D0AB-ADE9-2661-DF33-D1EDC7EC0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4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fe0aee6aac_0_6"/>
          <p:cNvSpPr/>
          <p:nvPr/>
        </p:nvSpPr>
        <p:spPr>
          <a:xfrm>
            <a:off x="1169043" y="1480348"/>
            <a:ext cx="550328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cabotegravir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acción prolongada puede suprimir los anticuerpos contra el VIH después de contraer la infección, por lo que podrían no detectarse en una prueba basada en anticuerpos. </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9"/>
                  </a:ext>
                </a:extLst>
              </a:rPr>
              <a:t>Esto plantea una dificultad para el seguimiento de las personas que usan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9"/>
                  </a:ext>
                </a:extLst>
              </a:rPr>
              <a:t>cabotegravir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9"/>
                  </a:ext>
                </a:extLst>
              </a:rPr>
              <a:t>. </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0"/>
                </a:ext>
              </a:extLst>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1"/>
                  </a:ext>
                </a:extLst>
              </a:rPr>
              <a:t>Se evaluó el desempeño de la detección del ARN del VIH (carga viral) en hombres que tienen relaciones sexuales con hombres y en mujeres trans que usaban PrEP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1"/>
                  </a:ext>
                </a:extLst>
              </a:rPr>
              <a:t>cabotegravir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1"/>
                  </a:ext>
                </a:extLst>
              </a:rPr>
              <a:t>.</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746" name="Google Shape;746;g2fe0aee6aac_0_6"/>
          <p:cNvSpPr/>
          <p:nvPr/>
        </p:nvSpPr>
        <p:spPr>
          <a:xfrm>
            <a:off x="479424" y="115894"/>
            <a:ext cx="11359501" cy="368717"/>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 y las ITS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dirty="0">
                <a:solidFill>
                  <a:srgbClr val="7F7F7F"/>
                </a:solidFill>
                <a:latin typeface="Verdana" panose="020B0604030504040204" pitchFamily="34" charset="0"/>
                <a:ea typeface="Verdana" panose="020B0604030504040204" pitchFamily="34" charset="0"/>
                <a:cs typeface="Calibri"/>
                <a:sym typeface="Calibri"/>
              </a:rPr>
              <a:t>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etección del VIH </a:t>
            </a:r>
            <a:r>
              <a:rPr lang="es-ES_tradnl" sz="1600" dirty="0">
                <a:solidFill>
                  <a:srgbClr val="7F7F7F"/>
                </a:solidFill>
                <a:latin typeface="Verdana" panose="020B0604030504040204" pitchFamily="34" charset="0"/>
                <a:ea typeface="Verdana" panose="020B0604030504040204" pitchFamily="34" charset="0"/>
                <a:cs typeface="Calibri"/>
                <a:sym typeface="Calibri"/>
              </a:rPr>
              <a:t>en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personas que usan PrEP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48" name="Google Shape;748;g2fe0aee6aac_0_6"/>
          <p:cNvSpPr/>
          <p:nvPr/>
        </p:nvSpPr>
        <p:spPr>
          <a:xfrm>
            <a:off x="1169043" y="699875"/>
            <a:ext cx="10669882"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Pruebas de detección del VIH para personas que usan PrEP con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cabotegravir</a:t>
            </a: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49" name="Google Shape;749;g2fe0aee6aac_0_6"/>
          <p:cNvSpPr txBox="1"/>
          <p:nvPr/>
        </p:nvSpPr>
        <p:spPr>
          <a:xfrm>
            <a:off x="8950500" y="2297700"/>
            <a:ext cx="3267000" cy="400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pic>
        <p:nvPicPr>
          <p:cNvPr id="750" name="Google Shape;750;g2fe0aee6aac_0_6"/>
          <p:cNvPicPr preferRelativeResize="0"/>
          <p:nvPr/>
        </p:nvPicPr>
        <p:blipFill rotWithShape="1">
          <a:blip r:embed="rId4">
            <a:alphaModFix/>
          </a:blip>
          <a:srcRect r="10636"/>
          <a:stretch/>
        </p:blipFill>
        <p:spPr>
          <a:xfrm>
            <a:off x="6851650" y="1480348"/>
            <a:ext cx="5340350" cy="4470971"/>
          </a:xfrm>
          <a:prstGeom prst="rect">
            <a:avLst/>
          </a:prstGeom>
          <a:noFill/>
          <a:ln>
            <a:noFill/>
          </a:ln>
        </p:spPr>
      </p:pic>
      <p:sp>
        <p:nvSpPr>
          <p:cNvPr id="751" name="Google Shape;751;g2fe0aee6aac_0_6"/>
          <p:cNvSpPr txBox="1"/>
          <p:nvPr/>
        </p:nvSpPr>
        <p:spPr>
          <a:xfrm>
            <a:off x="9084000" y="5878268"/>
            <a:ext cx="3000000" cy="415725"/>
          </a:xfrm>
          <a:prstGeom prst="rect">
            <a:avLst/>
          </a:prstGeom>
          <a:noFill/>
          <a:ln>
            <a:noFill/>
          </a:ln>
        </p:spPr>
        <p:txBody>
          <a:bodyPr spcFirstLastPara="1" wrap="square" lIns="91425" tIns="91425" rIns="91425" bIns="91425" rtlCol="0" anchor="t" anchorCtr="0">
            <a:spAutoFit/>
          </a:bodyPr>
          <a:lstStyle/>
          <a:p>
            <a:pPr marL="0" marR="203200" lvl="0" indent="0" algn="r" rtl="0">
              <a:lnSpc>
                <a:spcPct val="142857"/>
              </a:lnSpc>
              <a:spcBef>
                <a:spcPts val="0"/>
              </a:spcBef>
              <a:spcAft>
                <a:spcPts val="0"/>
              </a:spcAft>
              <a:buClr>
                <a:srgbClr val="000000"/>
              </a:buClr>
              <a:buSzPts val="1050"/>
              <a:buFont typeface="Arial"/>
              <a:buNone/>
            </a:pP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Quitesimplystock</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Depositphotos</a:t>
            </a:r>
            <a:endParaRPr lang="es-ES_tradnl" sz="14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747;g2fe0aee6aac_0_6">
            <a:extLst>
              <a:ext uri="{FF2B5EF4-FFF2-40B4-BE49-F238E27FC236}">
                <a16:creationId xmlns:a16="http://schemas.microsoft.com/office/drawing/2014/main" id="{70278E9C-435D-D53F-5A38-65B2D6CF162B}"/>
              </a:ext>
            </a:extLst>
          </p:cNvPr>
          <p:cNvSpPr/>
          <p:nvPr/>
        </p:nvSpPr>
        <p:spPr>
          <a:xfrm>
            <a:off x="5742925" y="639859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Landovitz</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2B0AAF04-5010-ED06-28DF-5A0AC3CB8279}"/>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1EF4F528-70EC-9017-18EB-7A06C55EEEDB}"/>
              </a:ext>
            </a:extLst>
          </p:cNvPr>
          <p:cNvSpPr txBox="1"/>
          <p:nvPr/>
        </p:nvSpPr>
        <p:spPr>
          <a:xfrm>
            <a:off x="5754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E74B312E-849B-4E1E-4E8C-F953614CD0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4" name="TextBox 3">
            <a:extLst>
              <a:ext uri="{FF2B5EF4-FFF2-40B4-BE49-F238E27FC236}">
                <a16:creationId xmlns:a16="http://schemas.microsoft.com/office/drawing/2014/main" id="{08043854-E092-5479-009A-07B6FBDAF496}"/>
              </a:ext>
            </a:extLst>
          </p:cNvPr>
          <p:cNvSpPr txBox="1"/>
          <p:nvPr/>
        </p:nvSpPr>
        <p:spPr>
          <a:xfrm>
            <a:off x="53643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79" name="Google Shape;79;g3003fde2ab7_3_33"/>
          <p:cNvSpPr/>
          <p:nvPr/>
        </p:nvSpPr>
        <p:spPr>
          <a:xfrm>
            <a:off x="479425" y="115888"/>
            <a:ext cx="10400778" cy="500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Las curaciones más recientes con trasplantes de células madre</a:t>
            </a:r>
            <a:endParaRPr lang="es-ES_tradnl"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81" name="Google Shape;81;g3003fde2ab7_3_33"/>
          <p:cNvPicPr preferRelativeResize="0"/>
          <p:nvPr/>
        </p:nvPicPr>
        <p:blipFill rotWithShape="1">
          <a:blip r:embed="rId4">
            <a:alphaModFix/>
          </a:blip>
          <a:srcRect r="3269"/>
          <a:stretch/>
        </p:blipFill>
        <p:spPr>
          <a:xfrm>
            <a:off x="5814129" y="1835997"/>
            <a:ext cx="5787320" cy="3846022"/>
          </a:xfrm>
          <a:prstGeom prst="rect">
            <a:avLst/>
          </a:prstGeom>
          <a:noFill/>
          <a:ln>
            <a:noFill/>
          </a:ln>
        </p:spPr>
      </p:pic>
      <p:sp>
        <p:nvSpPr>
          <p:cNvPr id="82" name="Google Shape;82;g3003fde2ab7_3_33"/>
          <p:cNvSpPr/>
          <p:nvPr/>
        </p:nvSpPr>
        <p:spPr>
          <a:xfrm>
            <a:off x="5602200" y="1520326"/>
            <a:ext cx="6192900" cy="197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83" name="Google Shape;83;g3003fde2ab7_3_33"/>
          <p:cNvSpPr/>
          <p:nvPr/>
        </p:nvSpPr>
        <p:spPr>
          <a:xfrm>
            <a:off x="5591176" y="1341450"/>
            <a:ext cx="6192838"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84" name="Google Shape;84;g3003fde2ab7_3_33"/>
          <p:cNvSpPr/>
          <p:nvPr/>
        </p:nvSpPr>
        <p:spPr>
          <a:xfrm>
            <a:off x="5624450" y="1412875"/>
            <a:ext cx="6159600"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El "paciente de Ginebra“: TAR y cronograma de la inmunoterapia</a:t>
            </a:r>
          </a:p>
        </p:txBody>
      </p:sp>
      <p:sp>
        <p:nvSpPr>
          <p:cNvPr id="85" name="Google Shape;85;g3003fde2ab7_3_33"/>
          <p:cNvSpPr/>
          <p:nvPr/>
        </p:nvSpPr>
        <p:spPr>
          <a:xfrm>
            <a:off x="1169043" y="1341450"/>
            <a:ext cx="4242745" cy="26937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“paciente de Ginebra” ha estado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avirémico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sin recibir TAR durante casi tres años.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diferencia del "siguiente paciente de Berlín", tiene presentes las dos copias del gen CCR5 (es homocigótico).</a:t>
            </a:r>
            <a:r>
              <a:rPr lang="es-ES_tradnl" sz="2000" b="0" i="0" u="none" strike="noStrike" cap="none" dirty="0">
                <a:solidFill>
                  <a:schemeClr val="accent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6"/>
                  </a:ext>
                </a:extLst>
              </a:rPr>
              <a:t>Los genes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no comportan ninguna resistencia a la adquisición o la proliferación del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6" name="Google Shape;86;g3003fde2ab7_3_33"/>
          <p:cNvSpPr/>
          <p:nvPr/>
        </p:nvSpPr>
        <p:spPr>
          <a:xfrm>
            <a:off x="5782725" y="1910450"/>
            <a:ext cx="534000" cy="452100"/>
          </a:xfrm>
          <a:prstGeom prst="rect">
            <a:avLst/>
          </a:prstGeom>
          <a:solidFill>
            <a:schemeClr val="lt1"/>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87" name="Google Shape;87;g3003fde2ab7_3_33"/>
          <p:cNvSpPr/>
          <p:nvPr/>
        </p:nvSpPr>
        <p:spPr>
          <a:xfrm>
            <a:off x="5696712" y="1682496"/>
            <a:ext cx="640080" cy="356616"/>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2" name="Google Shape;80;g3003fde2ab7_3_33">
            <a:extLst>
              <a:ext uri="{FF2B5EF4-FFF2-40B4-BE49-F238E27FC236}">
                <a16:creationId xmlns:a16="http://schemas.microsoft.com/office/drawing/2014/main" id="{1D466143-6AA4-9535-98F8-46FC5738BA7A}"/>
              </a:ext>
            </a:extLst>
          </p:cNvPr>
          <p:cNvSpPr/>
          <p:nvPr/>
        </p:nvSpPr>
        <p:spPr>
          <a:xfrm>
            <a:off x="5699100" y="636919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Avettand-Fenoel</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a:t>
            </a:r>
            <a:r>
              <a:rPr lang="es-ES_tradnl" sz="1050" b="0" i="0" u="sng"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SAT11005</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2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89A21592-FACD-F462-F41D-E0F293335497}"/>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019857FC-5142-7228-DE8A-E8A3910EA5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68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2fd68d29540_4_89"/>
          <p:cNvSpPr/>
          <p:nvPr/>
        </p:nvSpPr>
        <p:spPr>
          <a:xfrm>
            <a:off x="1180619" y="1341450"/>
            <a:ext cx="491538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Un solo resultado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2"/>
                  </a:ext>
                </a:extLst>
              </a:rPr>
              <a:t>positivo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para ARN del VIH tuvo un desempeño deficiente para detectar la infección por el VIH.</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3"/>
                  </a:ext>
                </a:extLst>
              </a:rPr>
              <a:t>51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4"/>
                  </a:ext>
                </a:extLst>
              </a:rPr>
              <a:t>de 26 528 pruebas de detección del ARN produjeron un resultado positivo.</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5"/>
                </a:ext>
              </a:extLst>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6"/>
                  </a:ext>
                </a:extLst>
              </a:rPr>
              <a:t>27 de 51 fueron resultados positivos aislados únicos.</a:t>
            </a:r>
            <a:endParaRPr lang="es-ES_tradnl" sz="20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7"/>
                </a:ext>
              </a:extLst>
            </a:endParaRPr>
          </a:p>
          <a:p>
            <a:pPr marL="457200" marR="0" lvl="1" indent="-2159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8"/>
                  </a:ext>
                </a:extLst>
              </a:rPr>
              <a:t>22 de 27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9"/>
                  </a:ext>
                </a:extLst>
              </a:rPr>
              <a:t>fueron positivos falsos.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760" name="Google Shape;760;g2fd68d29540_4_89"/>
          <p:cNvSpPr/>
          <p:nvPr/>
        </p:nvSpPr>
        <p:spPr>
          <a:xfrm>
            <a:off x="6672264" y="1355293"/>
            <a:ext cx="491538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Sin embargo, en todos los casos, una segunda prueba de carga viral con una nueva muestra de sangre pudo distinguir los positivos verdaderos de los positivos falsos.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consecuencias clínicas de los resultados positivos falsos son la interrupción de la PrEP y el retraso de las inyecciones, lo que aumenta la vulnerabilidad a la infección por </a:t>
            </a:r>
            <a:b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 name="Google Shape;747;g2fe0aee6aac_0_6">
            <a:extLst>
              <a:ext uri="{FF2B5EF4-FFF2-40B4-BE49-F238E27FC236}">
                <a16:creationId xmlns:a16="http://schemas.microsoft.com/office/drawing/2014/main" id="{E21EF967-470C-6563-6940-A9FF403FC916}"/>
              </a:ext>
            </a:extLst>
          </p:cNvPr>
          <p:cNvSpPr/>
          <p:nvPr/>
        </p:nvSpPr>
        <p:spPr>
          <a:xfrm>
            <a:off x="5742925" y="638843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Landovitz</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OAE0406LB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
        <p:nvSpPr>
          <p:cNvPr id="2" name="Google Shape;746;g2fe0aee6aac_0_6">
            <a:extLst>
              <a:ext uri="{FF2B5EF4-FFF2-40B4-BE49-F238E27FC236}">
                <a16:creationId xmlns:a16="http://schemas.microsoft.com/office/drawing/2014/main" id="{0CD12269-28FC-5EB8-514E-311125193073}"/>
              </a:ext>
            </a:extLst>
          </p:cNvPr>
          <p:cNvSpPr/>
          <p:nvPr/>
        </p:nvSpPr>
        <p:spPr>
          <a:xfrm>
            <a:off x="479424" y="115894"/>
            <a:ext cx="11359501" cy="368717"/>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 infección por el VIH y las ITS</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dirty="0">
                <a:solidFill>
                  <a:srgbClr val="7F7F7F"/>
                </a:solidFill>
                <a:latin typeface="Verdana" panose="020B0604030504040204" pitchFamily="34" charset="0"/>
                <a:ea typeface="Verdana" panose="020B0604030504040204" pitchFamily="34" charset="0"/>
                <a:cs typeface="Calibri"/>
                <a:sym typeface="Calibri"/>
              </a:rPr>
              <a:t>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etección del VIH </a:t>
            </a:r>
            <a:r>
              <a:rPr lang="es-ES_tradnl" sz="1600" dirty="0">
                <a:solidFill>
                  <a:srgbClr val="7F7F7F"/>
                </a:solidFill>
                <a:latin typeface="Verdana" panose="020B0604030504040204" pitchFamily="34" charset="0"/>
                <a:ea typeface="Verdana" panose="020B0604030504040204" pitchFamily="34" charset="0"/>
                <a:cs typeface="Calibri"/>
                <a:sym typeface="Calibri"/>
              </a:rPr>
              <a:t>en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personas que usan PrEP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A4D77554-18BA-5010-8F26-12262B5499F4}"/>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71430D6F-3205-9815-6529-946B8DEFB815}"/>
              </a:ext>
            </a:extLst>
          </p:cNvPr>
          <p:cNvSpPr txBox="1"/>
          <p:nvPr/>
        </p:nvSpPr>
        <p:spPr>
          <a:xfrm>
            <a:off x="58151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594CBA81-5789-943A-1648-C1279CF52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6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3" name="TextBox 2">
            <a:extLst>
              <a:ext uri="{FF2B5EF4-FFF2-40B4-BE49-F238E27FC236}">
                <a16:creationId xmlns:a16="http://schemas.microsoft.com/office/drawing/2014/main" id="{76F1C343-C75F-16CA-F7AF-772FE1480FA4}"/>
              </a:ext>
            </a:extLst>
          </p:cNvPr>
          <p:cNvSpPr txBox="1"/>
          <p:nvPr/>
        </p:nvSpPr>
        <p:spPr>
          <a:xfrm>
            <a:off x="56831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768" name="Google Shape;768;p42"/>
          <p:cNvSpPr/>
          <p:nvPr/>
        </p:nvSpPr>
        <p:spPr>
          <a:xfrm>
            <a:off x="1169043" y="1341450"/>
            <a:ext cx="5503282" cy="4360662"/>
          </a:xfrm>
          <a:prstGeom prst="rect">
            <a:avLst/>
          </a:prstGeom>
          <a:noFill/>
          <a:ln>
            <a:noFill/>
          </a:ln>
        </p:spPr>
        <p:txBody>
          <a:bodyPr spcFirstLastPara="1" wrap="square" lIns="0" tIns="0" rIns="0" bIns="0" rtlCol="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0"/>
                  </a:ext>
                </a:extLst>
              </a:rPr>
              <a:t>En un</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1"/>
                  </a:ext>
                </a:extLst>
              </a:rPr>
              <a:t> estudio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2"/>
                  </a:ext>
                </a:extLst>
              </a:rPr>
              <a:t>sin enmascaramiento, las participantes eligieron entre PrEP inyectable con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2"/>
                  </a:ext>
                </a:extLst>
              </a:rPr>
              <a:t>cabotegravir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2"/>
                  </a:ext>
                </a:extLst>
              </a:rPr>
              <a:t> o PrEP oral (F/</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2"/>
                  </a:ext>
                </a:extLst>
              </a:rPr>
              <a:t>TDF</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2"/>
                  </a:ext>
                </a:extLst>
              </a:rPr>
              <a:t>).</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3"/>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4"/>
                  </a:ext>
                </a:extLst>
              </a:rPr>
              <a:t>Las participantes no tenían que usar anticoncepción y podían optar por seguir recibiendo la PrEP durante el embarazo.</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5"/>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lc="http://schemas.openxmlformats.org/drawingml/2006/lockedCanvas" textRoundtripDataId="86"/>
                  </a:ext>
                </a:extLst>
              </a:rPr>
              <a:t>En un análisis de la seguridad </a:t>
            </a:r>
            <a:r>
              <a:rPr lang="es-ES_tradnl" sz="1800"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6"/>
                  </a:ext>
                </a:extLst>
              </a:rPr>
              <a:t>s</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6"/>
                  </a:ext>
                </a:extLst>
              </a:rPr>
              <a:t>e incluyeron 325 embarazos: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7"/>
                </a:ext>
              </a:extLst>
            </a:endParaRPr>
          </a:p>
          <a:p>
            <a:pPr marL="463550" marR="0" lvl="4"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8"/>
                  </a:ext>
                </a:extLst>
              </a:rPr>
              <a:t>212 participantes recibieron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8"/>
                  </a:ext>
                </a:extLst>
              </a:rPr>
              <a:t>cabotegravir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8"/>
                  </a:ext>
                </a:extLst>
              </a:rPr>
              <a:t> durante el embarazo; </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9"/>
                </a:ext>
              </a:extLst>
            </a:endParaRPr>
          </a:p>
          <a:p>
            <a:pPr marL="463550" marR="0" lvl="4"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0"/>
                  </a:ext>
                </a:extLst>
              </a:rPr>
              <a:t>68 lo habían usado antes del embarazo; </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1"/>
                </a:ext>
              </a:extLst>
            </a:endParaRPr>
          </a:p>
          <a:p>
            <a:pPr marL="463550" marR="0" lvl="4"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2"/>
                  </a:ext>
                </a:extLst>
              </a:rPr>
              <a:t>45 nunca habían usado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2"/>
                  </a:ext>
                </a:extLst>
              </a:rPr>
              <a:t>cabotegravir</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2"/>
                  </a:ext>
                </a:extLst>
              </a:rPr>
              <a:t>.</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3"/>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4"/>
                  </a:ext>
                </a:extLst>
              </a:rPr>
              <a:t>Las características demográficas y los antecedentes gestacionales fueron, en general, similares en los grupos de exposición.</a:t>
            </a:r>
            <a:endParaRPr lang="es-ES_tradnl" sz="18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342900" marR="0" lvl="0" indent="-248920" algn="l" rtl="0">
              <a:lnSpc>
                <a:spcPct val="100000"/>
              </a:lnSpc>
              <a:spcBef>
                <a:spcPts val="0"/>
              </a:spcBef>
              <a:spcAft>
                <a:spcPts val="0"/>
              </a:spcAft>
              <a:buClr>
                <a:srgbClr val="000000"/>
              </a:buClr>
              <a:buSzPts val="1474"/>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69" name="Google Shape;769;p42"/>
          <p:cNvSpPr/>
          <p:nvPr/>
        </p:nvSpPr>
        <p:spPr>
          <a:xfrm>
            <a:off x="479425" y="115895"/>
            <a:ext cx="10273038"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Prevención de la infección por el VIH y las ITS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PrEP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en el embarazo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70" name="Google Shape;770;p42"/>
          <p:cNvSpPr/>
          <p:nvPr/>
        </p:nvSpPr>
        <p:spPr>
          <a:xfrm>
            <a:off x="1169043" y="751749"/>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PrEP con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cabotegravir</a:t>
            </a: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en el embarazo</a:t>
            </a:r>
          </a:p>
        </p:txBody>
      </p:sp>
      <p:sp>
        <p:nvSpPr>
          <p:cNvPr id="771" name="Google Shape;771;p42"/>
          <p:cNvSpPr/>
          <p:nvPr/>
        </p:nvSpPr>
        <p:spPr>
          <a:xfrm>
            <a:off x="6851650" y="1341449"/>
            <a:ext cx="4934225" cy="296342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772" name="Google Shape;772;p42"/>
          <p:cNvSpPr/>
          <p:nvPr/>
        </p:nvSpPr>
        <p:spPr>
          <a:xfrm>
            <a:off x="6940575" y="1412875"/>
            <a:ext cx="48453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Resultados del embarazo</a:t>
            </a:r>
            <a:endParaRPr lang="es-ES_tradnl" sz="1400" b="0" i="0" u="none" strike="noStrike" cap="none" dirty="0">
              <a:solidFill>
                <a:srgbClr val="000000"/>
              </a:solidFill>
              <a:latin typeface="Arial"/>
              <a:ea typeface="Arial"/>
              <a:cs typeface="Arial"/>
              <a:sym typeface="Arial"/>
            </a:endParaRPr>
          </a:p>
        </p:txBody>
      </p:sp>
      <p:pic>
        <p:nvPicPr>
          <p:cNvPr id="773" name="Google Shape;773;p42"/>
          <p:cNvPicPr preferRelativeResize="0"/>
          <p:nvPr/>
        </p:nvPicPr>
        <p:blipFill rotWithShape="1">
          <a:blip r:embed="rId4">
            <a:alphaModFix/>
          </a:blip>
          <a:srcRect/>
          <a:stretch/>
        </p:blipFill>
        <p:spPr>
          <a:xfrm>
            <a:off x="6886514" y="1760981"/>
            <a:ext cx="4897499" cy="2420308"/>
          </a:xfrm>
          <a:prstGeom prst="rect">
            <a:avLst/>
          </a:prstGeom>
          <a:noFill/>
          <a:ln>
            <a:noFill/>
          </a:ln>
        </p:spPr>
      </p:pic>
      <p:sp>
        <p:nvSpPr>
          <p:cNvPr id="774" name="Google Shape;774;p42"/>
          <p:cNvSpPr/>
          <p:nvPr/>
        </p:nvSpPr>
        <p:spPr>
          <a:xfrm>
            <a:off x="5799991" y="6210532"/>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120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Delany-Moretlwe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SY2503</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D5AE76D7-30B6-1EF9-1172-2834049737B9}"/>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056A8F92-89EC-3708-E72D-F01063241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55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43"/>
          <p:cNvSpPr/>
          <p:nvPr/>
        </p:nvSpPr>
        <p:spPr>
          <a:xfrm>
            <a:off x="1169043" y="1341438"/>
            <a:ext cx="4926957" cy="4322962"/>
          </a:xfrm>
          <a:prstGeom prst="rect">
            <a:avLst/>
          </a:prstGeom>
          <a:noFill/>
          <a:ln>
            <a:noFill/>
          </a:ln>
        </p:spPr>
        <p:txBody>
          <a:bodyPr spcFirstLastPara="1" wrap="square" lIns="0" tIns="0" rIns="0" bIns="0" rtlCol="0" anchor="t" anchorCtr="0">
            <a:noAutofit/>
          </a:bodyPr>
          <a:lstStyle/>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5"/>
                  </a:ext>
                </a:extLst>
              </a:rPr>
              <a:t>No hubo muertes maternas ni participantes que contrajeran la infección por el VIH.</a:t>
            </a:r>
          </a:p>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tasas similares de desenlaces desfavorables del embarazo en todos los grupos de exposición a la PrEP.</a:t>
            </a:r>
          </a:p>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parámetros de crecimiento de los lactantes fueron similares en todos los grupos.</a:t>
            </a:r>
          </a:p>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tasas de eventos adversos relacionados con el embarazo fueron similares en todos los grupos.</a:t>
            </a:r>
          </a:p>
        </p:txBody>
      </p:sp>
      <p:sp>
        <p:nvSpPr>
          <p:cNvPr id="783" name="Google Shape;783;p43"/>
          <p:cNvSpPr/>
          <p:nvPr/>
        </p:nvSpPr>
        <p:spPr>
          <a:xfrm>
            <a:off x="6672263" y="1341438"/>
            <a:ext cx="4926957" cy="4322962"/>
          </a:xfrm>
          <a:prstGeom prst="rect">
            <a:avLst/>
          </a:prstGeom>
          <a:noFill/>
          <a:ln>
            <a:noFill/>
          </a:ln>
        </p:spPr>
        <p:txBody>
          <a:bodyPr spcFirstLastPara="1" wrap="square" lIns="0" tIns="0" rIns="0" bIns="0" rtlCol="0" anchor="t" anchorCtr="0">
            <a:noAutofit/>
          </a:bodyPr>
          <a:lstStyle/>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tasas de hipertensión gestacional fueron similares a las tasas de base.</a:t>
            </a:r>
          </a:p>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aumento de peso fue similar en todos los grupos y estuvo dentro de los límites normales para el embarazo.</a:t>
            </a:r>
          </a:p>
          <a:p>
            <a:pPr marL="237490" marR="0" lvl="1" indent="-23749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Sin embargo, todavía no hay datos sobre la lactancia materna.</a:t>
            </a:r>
          </a:p>
          <a:p>
            <a:pPr marL="0" marR="0" lvl="0" indent="0"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37490" marR="0" lvl="0" indent="-237490"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84" name="Google Shape;784;p43"/>
          <p:cNvSpPr/>
          <p:nvPr/>
        </p:nvSpPr>
        <p:spPr>
          <a:xfrm>
            <a:off x="5799991" y="6220692"/>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120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Delany-Moretlwe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SY2503</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2" name="Google Shape;769;p42">
            <a:extLst>
              <a:ext uri="{FF2B5EF4-FFF2-40B4-BE49-F238E27FC236}">
                <a16:creationId xmlns:a16="http://schemas.microsoft.com/office/drawing/2014/main" id="{405A9B4E-A659-E831-D755-DFE70FE294E1}"/>
              </a:ext>
            </a:extLst>
          </p:cNvPr>
          <p:cNvSpPr/>
          <p:nvPr/>
        </p:nvSpPr>
        <p:spPr>
          <a:xfrm>
            <a:off x="479425" y="115895"/>
            <a:ext cx="10273038"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Prevención de la infección por el VIH y las ITS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PrEP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en el embarazo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5657E261-4967-393B-D9C6-0298CE3BEF72}"/>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1017808D-9481-0D2B-1194-95E6C5CF8B0A}"/>
              </a:ext>
            </a:extLst>
          </p:cNvPr>
          <p:cNvSpPr txBox="1"/>
          <p:nvPr/>
        </p:nvSpPr>
        <p:spPr>
          <a:xfrm>
            <a:off x="56831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7E2CCD9A-FB01-7E29-44D2-802659E99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55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2" name="Google Shape;792;g3072f37b295_0_6"/>
          <p:cNvSpPr txBox="1"/>
          <p:nvPr/>
        </p:nvSpPr>
        <p:spPr>
          <a:xfrm>
            <a:off x="1169044" y="1341438"/>
            <a:ext cx="5023412" cy="3385542"/>
          </a:xfrm>
          <a:prstGeom prst="rect">
            <a:avLst/>
          </a:prstGeom>
          <a:noFill/>
          <a:ln>
            <a:noFill/>
          </a:ln>
        </p:spPr>
        <p:txBody>
          <a:bodyPr spcFirstLastPara="1" wrap="square" lIns="0" tIns="0" rIns="0" bIns="0" rtlCol="0" anchor="t" anchorCtr="0">
            <a:sp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6"/>
                  </a:ext>
                </a:extLst>
              </a:rPr>
              <a:t>Los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datos farmacocinéticos de 50 embarazos muestran lo siguiente:</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7"/>
                  </a:ext>
                </a:extLst>
              </a:rPr>
              <a:t>Hubo una disminución de las concentraciones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7"/>
                  </a:ext>
                </a:extLst>
              </a:rPr>
              <a:t>cabotegravir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7"/>
                  </a:ext>
                </a:extLst>
              </a:rPr>
              <a:t> del primer trimestre al tercero.</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8"/>
                </a:ext>
              </a:extLst>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9"/>
                  </a:ext>
                </a:extLst>
              </a:rPr>
              <a:t>En el primero y segundo trimestres, todas las participantes mostraron concentraciones medias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9"/>
                  </a:ext>
                </a:extLst>
              </a:rPr>
              <a:t>cabotegravir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99"/>
                  </a:ext>
                </a:extLst>
              </a:rPr>
              <a:t> superiores a la concentración definida como objetivo.</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93" name="Google Shape;793;g3072f37b295_0_6"/>
          <p:cNvSpPr txBox="1"/>
          <p:nvPr/>
        </p:nvSpPr>
        <p:spPr>
          <a:xfrm>
            <a:off x="8891963" y="6341428"/>
            <a:ext cx="3000000" cy="357503"/>
          </a:xfrm>
          <a:prstGeom prst="rect">
            <a:avLst/>
          </a:prstGeom>
          <a:noFill/>
          <a:ln>
            <a:noFill/>
          </a:ln>
        </p:spPr>
        <p:txBody>
          <a:bodyPr spcFirstLastPara="1" wrap="square" lIns="91425" tIns="91425" rIns="91425" bIns="91425" rtlCol="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Marzinke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SY2504</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794" name="Google Shape;794;g3072f37b295_0_6"/>
          <p:cNvSpPr txBox="1"/>
          <p:nvPr/>
        </p:nvSpPr>
        <p:spPr>
          <a:xfrm>
            <a:off x="6672264" y="1341438"/>
            <a:ext cx="5023412" cy="3077766"/>
          </a:xfrm>
          <a:prstGeom prst="rect">
            <a:avLst/>
          </a:prstGeom>
          <a:noFill/>
          <a:ln>
            <a:noFill/>
          </a:ln>
        </p:spPr>
        <p:txBody>
          <a:bodyPr spcFirstLastPara="1" wrap="square" lIns="0" tIns="0" rIns="0" bIns="0" rtlCol="0" anchor="t" anchorCtr="0">
            <a:spAutoFit/>
          </a:bodyPr>
          <a:lstStyle/>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tercer trimestre, el 98% de las participantes mostraron concentraciones medias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cabotegravir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superiores a la concentración definida como objetivo.</a:t>
            </a: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Probablemente no sea necesario ajustar la dosis durante el embarazo, pero hacen falta más análisis.</a:t>
            </a:r>
          </a:p>
        </p:txBody>
      </p:sp>
      <p:sp>
        <p:nvSpPr>
          <p:cNvPr id="3" name="Google Shape;769;p42">
            <a:extLst>
              <a:ext uri="{FF2B5EF4-FFF2-40B4-BE49-F238E27FC236}">
                <a16:creationId xmlns:a16="http://schemas.microsoft.com/office/drawing/2014/main" id="{C15B1330-C068-380D-BB09-7B5D470282C6}"/>
              </a:ext>
            </a:extLst>
          </p:cNvPr>
          <p:cNvSpPr/>
          <p:nvPr/>
        </p:nvSpPr>
        <p:spPr>
          <a:xfrm>
            <a:off x="479425" y="115895"/>
            <a:ext cx="10273038"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kumimoji="0" lang="es-ES_tradnl" sz="1600" b="1" i="0" u="none" strike="noStrike" kern="0" cap="none" spc="0" normalizeH="0" baseline="0" noProof="0" dirty="0">
                <a:ln>
                  <a:noFill/>
                </a:ln>
                <a:solidFill>
                  <a:srgbClr val="E0001B"/>
                </a:solidFill>
                <a:effectLst/>
                <a:uLnTx/>
                <a:uFillTx/>
                <a:latin typeface="Verdana" panose="020B0604030504040204" pitchFamily="34" charset="0"/>
                <a:ea typeface="Verdana" panose="020B0604030504040204" pitchFamily="34" charset="0"/>
                <a:cs typeface="Calibri"/>
                <a:sym typeface="Calibri"/>
              </a:rPr>
              <a:t>Prevención de la infección por el VIH y las ITS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PrEP con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cabotegravir</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en el embarazo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 name="Google Shape;28;p1">
            <a:extLst>
              <a:ext uri="{FF2B5EF4-FFF2-40B4-BE49-F238E27FC236}">
                <a16:creationId xmlns:a16="http://schemas.microsoft.com/office/drawing/2014/main" id="{29E72C24-011A-3653-D208-E9F66DB82DDD}"/>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5956BE9C-FE79-7AAE-5473-1055E4A946A0}"/>
              </a:ext>
            </a:extLst>
          </p:cNvPr>
          <p:cNvSpPr txBox="1"/>
          <p:nvPr/>
        </p:nvSpPr>
        <p:spPr>
          <a:xfrm>
            <a:off x="6168904"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ADF7816C-44E3-5F7A-05CC-050E5643D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1324"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3009b931dd7_0_2"/>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infección por el VIH 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DoxiPrEP</a:t>
            </a:r>
            <a:endParaRPr lang="es-ES_tradnl" sz="16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03" name="Google Shape;803;g3009b931dd7_0_2"/>
          <p:cNvSpPr/>
          <p:nvPr/>
        </p:nvSpPr>
        <p:spPr>
          <a:xfrm>
            <a:off x="1180618" y="656651"/>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DoxiPrEP</a:t>
            </a: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04" name="Google Shape;804;g3009b931dd7_0_2"/>
          <p:cNvSpPr/>
          <p:nvPr/>
        </p:nvSpPr>
        <p:spPr>
          <a:xfrm>
            <a:off x="1180618" y="1341438"/>
            <a:ext cx="5069711" cy="425491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Recientemente, en varios estudios se ha demostrado la utilidad de la profilaxis posterior a la exposición con doxiciclina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doxiPEP</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para prevenir la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clamidiosis</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y la sífilis.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 Conferencia sobre el Sida del 2024 se presentaron dos estudios piloto de profilaxis previa a la exposición con doxiciclina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doxiPrEP</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sp>
        <p:nvSpPr>
          <p:cNvPr id="805" name="Google Shape;805;g3009b931dd7_0_2"/>
          <p:cNvSpPr/>
          <p:nvPr/>
        </p:nvSpPr>
        <p:spPr>
          <a:xfrm>
            <a:off x="6672264" y="1341450"/>
            <a:ext cx="5069712" cy="451534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Canadá se llevó a cabo un estudio aleatorizado de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doxiPrEP</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diaria en hombres homosexuales y bisexuales con infección por el VIH y sífilis previa, en comparación con un placebo:</a:t>
            </a:r>
          </a:p>
          <a:p>
            <a:pPr marL="463550" marR="0" lvl="2"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52 participantes tenían una mediana de edad de 43 años y el 60% eran blancos, con una mediana de ocho parejas en los últimos tres meses.</a:t>
            </a:r>
          </a:p>
          <a:p>
            <a:pPr marL="463550" marR="0" lvl="2"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79% completó el protocolo del estudio.</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2"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77% mostró una adhesión superior al 85% al medicamento del estudio.</a:t>
            </a:r>
          </a:p>
          <a:p>
            <a:pPr marL="463550" marR="0" lvl="2"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eventos adversos fueron en su mayoría leves y se presentaron con una frecuencia similar en ambos grupos.</a:t>
            </a:r>
          </a:p>
          <a:p>
            <a:pPr marL="228600" marR="0" lvl="0" indent="-228600" algn="l" rtl="0">
              <a:lnSpc>
                <a:spcPct val="100000"/>
              </a:lnSpc>
              <a:spcBef>
                <a:spcPts val="0"/>
              </a:spcBef>
              <a:spcAft>
                <a:spcPts val="0"/>
              </a:spcAft>
              <a:buClr>
                <a:srgbClr val="000000"/>
              </a:buClr>
              <a:buSzPts val="2000"/>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802;g3009b931dd7_0_2">
            <a:extLst>
              <a:ext uri="{FF2B5EF4-FFF2-40B4-BE49-F238E27FC236}">
                <a16:creationId xmlns:a16="http://schemas.microsoft.com/office/drawing/2014/main" id="{3F10CAE2-5EDD-B718-1C85-B20AA37413A4}"/>
              </a:ext>
            </a:extLst>
          </p:cNvPr>
          <p:cNvSpPr/>
          <p:nvPr/>
        </p:nvSpPr>
        <p:spPr>
          <a:xfrm>
            <a:off x="5616575" y="639012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Grennan</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LB11</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CF3C93CF-742D-B5F1-0240-91551D4F76A2}"/>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99EC236D-9497-D383-23EB-883D5183B36D}"/>
              </a:ext>
            </a:extLst>
          </p:cNvPr>
          <p:cNvSpPr txBox="1"/>
          <p:nvPr/>
        </p:nvSpPr>
        <p:spPr>
          <a:xfrm>
            <a:off x="61911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9D2659A3-A3C6-4A49-51B7-4B4E01220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5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44"/>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infección por el VIH 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DoxiPrEP</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13" name="Google Shape;813;p44"/>
          <p:cNvSpPr/>
          <p:nvPr/>
        </p:nvSpPr>
        <p:spPr>
          <a:xfrm>
            <a:off x="1169044" y="1341450"/>
            <a:ext cx="550328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0"/>
                  </a:ext>
                </a:extLst>
              </a:rPr>
              <a:t>Hubo una reducción sustancial de la incidencia de sífilis (-79%),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0"/>
                  </a:ext>
                </a:extLst>
              </a:rPr>
              <a:t>clamidiosis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0"/>
                  </a:ext>
                </a:extLst>
              </a:rPr>
              <a:t> (-92%) y gonorrea (-68%) en el grupo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0"/>
                  </a:ext>
                </a:extLst>
              </a:rPr>
              <a:t>doxiPrEP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0"/>
                  </a:ext>
                </a:extLst>
              </a:rPr>
              <a:t> en comparación con el grupo con placebo.</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1"/>
                  </a:ext>
                </a:extLst>
              </a:rPr>
              <a:t>Se redujo la gonorrea, aunque en Canadá es frecuente la gonorrea resistente a la doxiciclina.</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No hubo diferencias en la adhesión terapéutica ni en los comportamientos sexuales entre los grupos.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está llevando a cabo un estudio más amplio que compara la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doxiPrEP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con la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doxiPEP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hombres homosexuales y bisexuales en Canadá.</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14" name="Google Shape;814;p44"/>
          <p:cNvSpPr/>
          <p:nvPr/>
        </p:nvSpPr>
        <p:spPr>
          <a:xfrm>
            <a:off x="6851650" y="1341450"/>
            <a:ext cx="4934100" cy="25488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815" name="Google Shape;815;p44"/>
          <p:cNvSpPr/>
          <p:nvPr/>
        </p:nvSpPr>
        <p:spPr>
          <a:xfrm>
            <a:off x="6940575" y="1412875"/>
            <a:ext cx="48453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Incidencia de ITS a las 48 semanas</a:t>
            </a:r>
            <a:endParaRPr lang="es-ES_tradnl" sz="1400" b="0" i="0" u="none" strike="noStrike" cap="none" dirty="0">
              <a:solidFill>
                <a:srgbClr val="000000"/>
              </a:solidFill>
              <a:latin typeface="Arial"/>
              <a:ea typeface="Arial"/>
              <a:cs typeface="Arial"/>
              <a:sym typeface="Arial"/>
            </a:endParaRPr>
          </a:p>
        </p:txBody>
      </p:sp>
      <p:pic>
        <p:nvPicPr>
          <p:cNvPr id="816" name="Google Shape;816;p44"/>
          <p:cNvPicPr preferRelativeResize="0"/>
          <p:nvPr/>
        </p:nvPicPr>
        <p:blipFill rotWithShape="1">
          <a:blip r:embed="rId4">
            <a:alphaModFix/>
          </a:blip>
          <a:srcRect/>
          <a:stretch/>
        </p:blipFill>
        <p:spPr>
          <a:xfrm>
            <a:off x="6940576" y="1772150"/>
            <a:ext cx="4752375" cy="2002109"/>
          </a:xfrm>
          <a:prstGeom prst="rect">
            <a:avLst/>
          </a:prstGeom>
          <a:noFill/>
          <a:ln>
            <a:noFill/>
          </a:ln>
        </p:spPr>
      </p:pic>
      <p:sp>
        <p:nvSpPr>
          <p:cNvPr id="2" name="Google Shape;802;g3009b931dd7_0_2">
            <a:extLst>
              <a:ext uri="{FF2B5EF4-FFF2-40B4-BE49-F238E27FC236}">
                <a16:creationId xmlns:a16="http://schemas.microsoft.com/office/drawing/2014/main" id="{71F97C5A-094F-8279-027F-2E42FDA9D24A}"/>
              </a:ext>
            </a:extLst>
          </p:cNvPr>
          <p:cNvSpPr/>
          <p:nvPr/>
        </p:nvSpPr>
        <p:spPr>
          <a:xfrm>
            <a:off x="561657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Grennan</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LB11</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EC5057F9-E033-2162-1F9B-52DC4A282195}"/>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115B779F-13DD-E50D-BCB6-F488E5B94AE7}"/>
              </a:ext>
            </a:extLst>
          </p:cNvPr>
          <p:cNvSpPr txBox="1"/>
          <p:nvPr/>
        </p:nvSpPr>
        <p:spPr>
          <a:xfrm>
            <a:off x="61809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93318E18-DC72-8A88-E2BB-29310520D8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33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g3009b931dd7_0_46"/>
          <p:cNvSpPr/>
          <p:nvPr/>
        </p:nvSpPr>
        <p:spPr>
          <a:xfrm>
            <a:off x="1180618" y="1341450"/>
            <a:ext cx="4231107" cy="4788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segundo estudio se evaluó la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doxiPrEP</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trabajadoras sexuales cisgénero en Japón.</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40 participantes tenían una mediana de edad de 29 años, el 100% eran asiáticas y el 83% también usaban PrEP para el VIH.</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una disminución del 67% en la incidencia de ITS en este estudio de un solo grupo (análisis de antes frente a después).</a:t>
            </a:r>
          </a:p>
        </p:txBody>
      </p:sp>
      <p:sp>
        <p:nvSpPr>
          <p:cNvPr id="827" name="Google Shape;827;g3009b931dd7_0_46"/>
          <p:cNvSpPr/>
          <p:nvPr/>
        </p:nvSpPr>
        <p:spPr>
          <a:xfrm>
            <a:off x="5591175" y="1341450"/>
            <a:ext cx="61947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828" name="Google Shape;828;g3009b931dd7_0_46"/>
          <p:cNvSpPr/>
          <p:nvPr/>
        </p:nvSpPr>
        <p:spPr>
          <a:xfrm>
            <a:off x="5591175" y="1412875"/>
            <a:ext cx="6194700" cy="215400"/>
          </a:xfrm>
          <a:prstGeom prst="rect">
            <a:avLst/>
          </a:prstGeom>
          <a:noFill/>
          <a:ln>
            <a:noFill/>
          </a:ln>
        </p:spPr>
        <p:txBody>
          <a:bodyPr spcFirstLastPara="1" wrap="square" lIns="0" tIns="0" rIns="0" bIns="0" rtlCol="0" anchor="t" anchorCtr="0">
            <a:noAutofit/>
          </a:bodyPr>
          <a:lstStyle/>
          <a:p>
            <a:pPr lvl="0" algn="ctr">
              <a:buSzPts val="1400"/>
            </a:pPr>
            <a:r>
              <a:rPr lang="es-ES_tradnl" sz="1400" b="0" i="0" u="none" strike="noStrike" cap="none" dirty="0">
                <a:solidFill>
                  <a:srgbClr val="7F7F7F"/>
                </a:solidFill>
                <a:latin typeface="Calibri"/>
                <a:ea typeface="Calibri"/>
                <a:cs typeface="Calibri"/>
                <a:sym typeface="Calibri"/>
              </a:rPr>
              <a:t>Tasa de positividad a ITS (incidencia/</a:t>
            </a:r>
            <a:r>
              <a:rPr lang="es-ES_tradnl" dirty="0">
                <a:solidFill>
                  <a:srgbClr val="7F7F7F"/>
                </a:solidFill>
                <a:latin typeface="Calibri"/>
                <a:ea typeface="Calibri"/>
                <a:cs typeface="Calibri"/>
                <a:sym typeface="Calibri"/>
              </a:rPr>
              <a:t>número</a:t>
            </a:r>
            <a:r>
              <a:rPr lang="es-ES_tradnl" sz="1400" b="0" i="0" u="none" strike="noStrike" cap="none" dirty="0">
                <a:solidFill>
                  <a:srgbClr val="7F7F7F"/>
                </a:solidFill>
                <a:latin typeface="Calibri"/>
                <a:ea typeface="Calibri"/>
                <a:cs typeface="Calibri"/>
                <a:sym typeface="Calibri"/>
              </a:rPr>
              <a:t> de pruebas)</a:t>
            </a:r>
            <a:endParaRPr lang="es-ES_tradnl" sz="1400" b="0" i="0" u="none" strike="noStrike" cap="none" dirty="0">
              <a:solidFill>
                <a:srgbClr val="000000"/>
              </a:solidFill>
              <a:latin typeface="Arial"/>
              <a:ea typeface="Arial"/>
              <a:cs typeface="Arial"/>
              <a:sym typeface="Arial"/>
            </a:endParaRPr>
          </a:p>
        </p:txBody>
      </p:sp>
      <p:pic>
        <p:nvPicPr>
          <p:cNvPr id="829" name="Google Shape;829;g3009b931dd7_0_46"/>
          <p:cNvPicPr preferRelativeResize="0"/>
          <p:nvPr/>
        </p:nvPicPr>
        <p:blipFill rotWithShape="1">
          <a:blip r:embed="rId4">
            <a:alphaModFix/>
          </a:blip>
          <a:srcRect/>
          <a:stretch/>
        </p:blipFill>
        <p:spPr>
          <a:xfrm>
            <a:off x="5724805" y="1847350"/>
            <a:ext cx="5915750" cy="3699000"/>
          </a:xfrm>
          <a:prstGeom prst="rect">
            <a:avLst/>
          </a:prstGeom>
          <a:noFill/>
          <a:ln>
            <a:noFill/>
          </a:ln>
        </p:spPr>
      </p:pic>
      <p:sp>
        <p:nvSpPr>
          <p:cNvPr id="2" name="Google Shape;824;g3009b931dd7_0_46">
            <a:extLst>
              <a:ext uri="{FF2B5EF4-FFF2-40B4-BE49-F238E27FC236}">
                <a16:creationId xmlns:a16="http://schemas.microsoft.com/office/drawing/2014/main" id="{C033A4F6-B6E4-2553-4C54-72004B28AB5B}"/>
              </a:ext>
            </a:extLst>
          </p:cNvPr>
          <p:cNvSpPr/>
          <p:nvPr/>
        </p:nvSpPr>
        <p:spPr>
          <a:xfrm>
            <a:off x="5724805" y="639012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Abe OAC0803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812;p44">
            <a:extLst>
              <a:ext uri="{FF2B5EF4-FFF2-40B4-BE49-F238E27FC236}">
                <a16:creationId xmlns:a16="http://schemas.microsoft.com/office/drawing/2014/main" id="{63DB9960-0D5D-1CDF-9511-0E04EA1C5396}"/>
              </a:ext>
            </a:extLst>
          </p:cNvPr>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 de la</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infección por el VIH 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DoxiPrEP</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C4D0FB0F-BBC4-D7F0-3A89-BFB690BFB103}"/>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405AD715-E168-3716-F06F-40112B90B06E}"/>
              </a:ext>
            </a:extLst>
          </p:cNvPr>
          <p:cNvSpPr txBox="1"/>
          <p:nvPr/>
        </p:nvSpPr>
        <p:spPr>
          <a:xfrm>
            <a:off x="63536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440B9E61-0BF6-957C-EAB6-8AE2FB8FF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60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3009b931dd7_0_60"/>
          <p:cNvSpPr/>
          <p:nvPr/>
        </p:nvSpPr>
        <p:spPr>
          <a:xfrm>
            <a:off x="479425" y="115895"/>
            <a:ext cx="1145184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de la infección por el VIH 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Frecuencia de las pruebas para ITS en usuarios de PrEP</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38" name="Google Shape;838;g3009b931dd7_0_60"/>
          <p:cNvSpPr/>
          <p:nvPr/>
        </p:nvSpPr>
        <p:spPr>
          <a:xfrm>
            <a:off x="1180618" y="69987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Frecuencia de las pruebas para ITS en usuarios de PrEP</a:t>
            </a:r>
          </a:p>
        </p:txBody>
      </p:sp>
      <p:sp>
        <p:nvSpPr>
          <p:cNvPr id="839" name="Google Shape;839;g3009b931dd7_0_60"/>
          <p:cNvSpPr/>
          <p:nvPr/>
        </p:nvSpPr>
        <p:spPr>
          <a:xfrm>
            <a:off x="1180619" y="1341455"/>
            <a:ext cx="5023412" cy="508762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muchos países de ingresos altos, en las personas que utilizan PrEP se realizan pruebas para la detección de infecciones de transmisión sexual (ITS) cada tres meses.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ensayo controlado y aleatorizado, realizado en Países Bajos se evaluó la repercusión de realizar las pruebas para la detección de ITS cada seis meses en comparación con la norma de atención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2"/>
                  </a:ext>
                </a:extLst>
              </a:rPr>
              <a:t>(cada tres meses)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3"/>
                  </a:ext>
                </a:extLst>
              </a:rPr>
              <a:t>.</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Todos los participantes podían hacerse pruebas para ITS entre las visitas regulares, de ser necesario.</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40" name="Google Shape;840;g3009b931dd7_0_60"/>
          <p:cNvSpPr txBox="1"/>
          <p:nvPr/>
        </p:nvSpPr>
        <p:spPr>
          <a:xfrm>
            <a:off x="6672263" y="1098705"/>
            <a:ext cx="5023413" cy="1846659"/>
          </a:xfrm>
          <a:prstGeom prst="rect">
            <a:avLst/>
          </a:prstGeom>
          <a:noFill/>
          <a:ln>
            <a:noFill/>
          </a:ln>
        </p:spPr>
        <p:txBody>
          <a:bodyPr spcFirstLastPara="1" wrap="square" lIns="0" tIns="0" rIns="0" bIns="0" rtlCol="0" anchor="t" anchorCtr="0">
            <a:spAutoFit/>
          </a:bodyPr>
          <a:lstStyle/>
          <a:p>
            <a:pPr marL="914400" marR="0" lvl="0" indent="0" algn="l" rtl="0">
              <a:lnSpc>
                <a:spcPct val="100000"/>
              </a:lnSpc>
              <a:spcBef>
                <a:spcPts val="0"/>
              </a:spcBef>
              <a:spcAft>
                <a:spcPts val="0"/>
              </a:spcAft>
              <a:buClr>
                <a:srgbClr val="000000"/>
              </a:buClr>
              <a:buSzPts val="2000"/>
              <a:buFont typeface="Arial"/>
              <a:buNone/>
            </a:pPr>
            <a:endParaRPr lang="es-ES_tradnl" sz="20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448 participantes aportaron 560 años-persona de seguimiento; el 99% eran hombres que tienen relaciones sexuales con hombres, y la mediana de edad fue de 36 años.</a:t>
            </a:r>
          </a:p>
        </p:txBody>
      </p:sp>
      <p:sp>
        <p:nvSpPr>
          <p:cNvPr id="2" name="Google Shape;837;g3009b931dd7_0_60">
            <a:extLst>
              <a:ext uri="{FF2B5EF4-FFF2-40B4-BE49-F238E27FC236}">
                <a16:creationId xmlns:a16="http://schemas.microsoft.com/office/drawing/2014/main" id="{808E01D8-4547-7181-9AFD-A1F2BDB64B13}"/>
              </a:ext>
            </a:extLst>
          </p:cNvPr>
          <p:cNvSpPr/>
          <p:nvPr/>
        </p:nvSpPr>
        <p:spPr>
          <a:xfrm>
            <a:off x="5616575" y="638104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Groot </a:t>
            </a: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Bruinderink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OAE3902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CC4544BF-0763-82CC-DE0A-70E01B09583A}"/>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CAC21ABA-E19E-0281-DD36-B4B856AFCBF0}"/>
              </a:ext>
            </a:extLst>
          </p:cNvPr>
          <p:cNvSpPr txBox="1"/>
          <p:nvPr/>
        </p:nvSpPr>
        <p:spPr>
          <a:xfrm>
            <a:off x="53173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1AB2B31D-E8CF-8C3A-643E-9CE71BBB6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7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8" name="Google Shape;848;g3009b931dd7_0_74"/>
          <p:cNvSpPr/>
          <p:nvPr/>
        </p:nvSpPr>
        <p:spPr>
          <a:xfrm>
            <a:off x="1180618" y="1341450"/>
            <a:ext cx="5491645"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4"/>
                  </a:ext>
                </a:extLst>
              </a:rPr>
              <a:t>En general, hubo menos consultas en el grupo de seguimiento semestral (reducción del 32%) que en el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5"/>
                  </a:ext>
                </a:extLst>
              </a:rPr>
              <a:t> grupo trimestral.</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6"/>
                </a:ext>
              </a:extLst>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7"/>
                  </a:ext>
                </a:extLst>
              </a:rPr>
              <a:t>Los participantes del grupo semestral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08"/>
                  </a:ext>
                </a:extLst>
              </a:rPr>
              <a:t>acudieron a un 78% más de consultas no programadas para pruebas de ITS entre las consultas programadas que los del grupo trimestral.</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observaron tasas similares de ITS: 29,1 frente a 25,6 por 100 consultas (</a:t>
            </a:r>
            <a:r>
              <a:rPr lang="es-ES_tradnl" sz="2000" b="0" u="none" strike="noStrike" cap="none" dirty="0">
                <a:solidFill>
                  <a:schemeClr val="dk1"/>
                </a:solidFill>
                <a:latin typeface="Verdana" panose="020B0604030504040204" pitchFamily="34" charset="0"/>
                <a:ea typeface="Verdana" panose="020B0604030504040204" pitchFamily="34" charset="0"/>
                <a:cs typeface="Calibri"/>
                <a:sym typeface="Calibri"/>
              </a:rPr>
              <a:t>p</a:t>
            </a:r>
            <a:r>
              <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0,11) en el grupo semestral y el grupo trimestral, respectivamente.</a:t>
            </a:r>
            <a:endParaRPr lang="es-ES_tradnl" sz="20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Países Bajos actualizó sus directrices sobre la PrEP para pasar a recomendar el seguimiento semestral.</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49" name="Google Shape;849;g3009b931dd7_0_74"/>
          <p:cNvSpPr/>
          <p:nvPr/>
        </p:nvSpPr>
        <p:spPr>
          <a:xfrm>
            <a:off x="6851650" y="1341450"/>
            <a:ext cx="4934100" cy="398239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850" name="Google Shape;850;g3009b931dd7_0_74"/>
          <p:cNvSpPr/>
          <p:nvPr/>
        </p:nvSpPr>
        <p:spPr>
          <a:xfrm>
            <a:off x="6851650" y="1412875"/>
            <a:ext cx="4934225"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Número de consultas</a:t>
            </a:r>
            <a:endParaRPr lang="es-ES_tradnl" sz="1400" b="0" i="0" u="none" strike="noStrike" cap="none" dirty="0">
              <a:solidFill>
                <a:srgbClr val="000000"/>
              </a:solidFill>
              <a:latin typeface="Arial"/>
              <a:ea typeface="Arial"/>
              <a:cs typeface="Arial"/>
              <a:sym typeface="Arial"/>
            </a:endParaRPr>
          </a:p>
        </p:txBody>
      </p:sp>
      <p:pic>
        <p:nvPicPr>
          <p:cNvPr id="851" name="Google Shape;851;g3009b931dd7_0_74"/>
          <p:cNvPicPr preferRelativeResize="0"/>
          <p:nvPr/>
        </p:nvPicPr>
        <p:blipFill rotWithShape="1">
          <a:blip r:embed="rId4">
            <a:alphaModFix/>
          </a:blip>
          <a:srcRect l="6572" r="8213"/>
          <a:stretch/>
        </p:blipFill>
        <p:spPr>
          <a:xfrm>
            <a:off x="6922845" y="1779215"/>
            <a:ext cx="4791710" cy="3459385"/>
          </a:xfrm>
          <a:prstGeom prst="rect">
            <a:avLst/>
          </a:prstGeom>
          <a:noFill/>
          <a:ln>
            <a:noFill/>
          </a:ln>
        </p:spPr>
      </p:pic>
      <p:sp>
        <p:nvSpPr>
          <p:cNvPr id="2" name="Google Shape;837;g3009b931dd7_0_60">
            <a:extLst>
              <a:ext uri="{FF2B5EF4-FFF2-40B4-BE49-F238E27FC236}">
                <a16:creationId xmlns:a16="http://schemas.microsoft.com/office/drawing/2014/main" id="{ECBDA4A2-A50F-70F8-991E-92FA123A6D01}"/>
              </a:ext>
            </a:extLst>
          </p:cNvPr>
          <p:cNvSpPr/>
          <p:nvPr/>
        </p:nvSpPr>
        <p:spPr>
          <a:xfrm>
            <a:off x="5616575" y="637088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Groot </a:t>
            </a: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Bruinderink</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OAE3902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836;g3009b931dd7_0_60">
            <a:extLst>
              <a:ext uri="{FF2B5EF4-FFF2-40B4-BE49-F238E27FC236}">
                <a16:creationId xmlns:a16="http://schemas.microsoft.com/office/drawing/2014/main" id="{DD989A4D-2DD3-73CF-E05C-B9BAE33646AC}"/>
              </a:ext>
            </a:extLst>
          </p:cNvPr>
          <p:cNvSpPr/>
          <p:nvPr/>
        </p:nvSpPr>
        <p:spPr>
          <a:xfrm>
            <a:off x="479425" y="115895"/>
            <a:ext cx="11451842"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Prevención</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600" b="1" dirty="0">
                <a:solidFill>
                  <a:srgbClr val="E0001B"/>
                </a:solidFill>
                <a:latin typeface="Verdana" panose="020B0604030504040204" pitchFamily="34" charset="0"/>
                <a:ea typeface="Verdana" panose="020B0604030504040204" pitchFamily="34" charset="0"/>
                <a:cs typeface="Calibri"/>
                <a:sym typeface="Calibri"/>
              </a:rPr>
              <a:t>de la infección por el VIH y las ITS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Frecuencia de las pruebas para ITS en usuarios de PrEP</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61F0DB9D-69AA-CDF2-E1ED-68AE9473D4A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F4F3E697-32E4-E0EC-FDB7-96432ADA156F}"/>
              </a:ext>
            </a:extLst>
          </p:cNvPr>
          <p:cNvSpPr txBox="1"/>
          <p:nvPr/>
        </p:nvSpPr>
        <p:spPr>
          <a:xfrm>
            <a:off x="53376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0C998582-32EF-57A4-E9EA-36E618AFF1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00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3"/>
          <p:cNvSpPr txBox="1"/>
          <p:nvPr/>
        </p:nvSpPr>
        <p:spPr>
          <a:xfrm>
            <a:off x="1001065" y="1713636"/>
            <a:ext cx="9680100" cy="3430727"/>
          </a:xfrm>
          <a:prstGeom prst="rect">
            <a:avLst/>
          </a:prstGeom>
          <a:noFill/>
          <a:ln>
            <a:noFill/>
          </a:ln>
        </p:spPr>
        <p:txBody>
          <a:bodyPr spcFirstLastPara="1" wrap="square" lIns="0" tIns="0" rIns="0" bIns="0" rtlCol="0" anchor="t" anchorCtr="0">
            <a:noAutofit/>
          </a:bodyPr>
          <a:lstStyle/>
          <a:p>
            <a:pPr marL="540000" marR="0" lvl="0" indent="-540000" algn="l" rtl="0">
              <a:lnSpc>
                <a:spcPct val="100000"/>
              </a:lnSpc>
              <a:spcBef>
                <a:spcPts val="0"/>
              </a:spcBef>
              <a:spcAft>
                <a:spcPts val="0"/>
              </a:spcAft>
              <a:buClr>
                <a:srgbClr val="E0001B"/>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70</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 	El costo de la inacción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&gt;</a:t>
            </a:r>
            <a:endParaRPr lang="es-ES_tradnl" sz="1400" b="1" i="0" u="none" strike="noStrike" cap="none" baseline="30000"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E0001B"/>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73</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Deficiencias en la cobertura pediátrica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E0001B"/>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75</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Acceso al </a:t>
            </a:r>
            <a:r>
              <a:rPr lang="es-ES_tradnl" sz="2200" b="0" i="0" u="none" strike="noStrike" cap="none" dirty="0" err="1">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lenacapavir</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D9222A"/>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77</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Liderazgo político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chemeClr val="dk1"/>
              </a:buClr>
              <a:buSzPts val="2400"/>
              <a:buFont typeface="Arial"/>
              <a:buNone/>
            </a:pPr>
            <a:endParaRPr lang="es-ES_tradnl" sz="24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860" name="Google Shape;860;p63"/>
          <p:cNvSpPr txBox="1"/>
          <p:nvPr/>
        </p:nvSpPr>
        <p:spPr>
          <a:xfrm>
            <a:off x="754062" y="467650"/>
            <a:ext cx="10874833"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862" name="Google Shape;862;p63"/>
          <p:cNvSpPr/>
          <p:nvPr/>
        </p:nvSpPr>
        <p:spPr>
          <a:xfrm>
            <a:off x="53336" y="6221932"/>
            <a:ext cx="11575559"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863" name="Google Shape;863;p63"/>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5" name="Google Shape;28;p1">
            <a:extLst>
              <a:ext uri="{FF2B5EF4-FFF2-40B4-BE49-F238E27FC236}">
                <a16:creationId xmlns:a16="http://schemas.microsoft.com/office/drawing/2014/main" id="{2BDC123D-E715-1DE8-7A63-E7DF0DC6035B}"/>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sp>
        <p:nvSpPr>
          <p:cNvPr id="6" name="TextBox 5">
            <a:extLst>
              <a:ext uri="{FF2B5EF4-FFF2-40B4-BE49-F238E27FC236}">
                <a16:creationId xmlns:a16="http://schemas.microsoft.com/office/drawing/2014/main" id="{0A804596-15DA-4DE4-4B2B-11BFDD81164C}"/>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7" name="Picture 4" descr="Portal de Buenas Prácticas en Salud Pública | Experiencias y ...">
            <a:extLst>
              <a:ext uri="{FF2B5EF4-FFF2-40B4-BE49-F238E27FC236}">
                <a16:creationId xmlns:a16="http://schemas.microsoft.com/office/drawing/2014/main" id="{6B59EA2E-8079-8228-4829-53E51A317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859">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859">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859">
                                            <p:txEl>
                                              <p:pRg st="2" end="2"/>
                                            </p:txEl>
                                          </p:spTgt>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000"/>
                                  </p:stCondLst>
                                  <p:childTnLst>
                                    <p:set>
                                      <p:cBhvr>
                                        <p:cTn id="18" dur="1" fill="hold">
                                          <p:stCondLst>
                                            <p:cond delay="0"/>
                                          </p:stCondLst>
                                        </p:cTn>
                                        <p:tgtEl>
                                          <p:spTgt spid="859">
                                            <p:txEl>
                                              <p:pRg st="3" end="3"/>
                                            </p:txEl>
                                          </p:spTgt>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1000"/>
                                  </p:stCondLst>
                                  <p:childTnLst>
                                    <p:set>
                                      <p:cBhvr>
                                        <p:cTn id="21" dur="1" fill="hold">
                                          <p:stCondLst>
                                            <p:cond delay="0"/>
                                          </p:stCondLst>
                                        </p:cTn>
                                        <p:tgtEl>
                                          <p:spTgt spid="8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Box 3">
            <a:extLst>
              <a:ext uri="{FF2B5EF4-FFF2-40B4-BE49-F238E27FC236}">
                <a16:creationId xmlns:a16="http://schemas.microsoft.com/office/drawing/2014/main" id="{868E50B2-1E7E-07BC-3EC3-B0194B3AB62E}"/>
              </a:ext>
            </a:extLst>
          </p:cNvPr>
          <p:cNvSpPr txBox="1"/>
          <p:nvPr/>
        </p:nvSpPr>
        <p:spPr>
          <a:xfrm>
            <a:off x="5415762"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94" name="Google Shape;94;g3003fde2ab7_3_44"/>
          <p:cNvSpPr/>
          <p:nvPr/>
        </p:nvSpPr>
        <p:spPr>
          <a:xfrm>
            <a:off x="6851650" y="1341475"/>
            <a:ext cx="49323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pic>
        <p:nvPicPr>
          <p:cNvPr id="95" name="Google Shape;95;g3003fde2ab7_3_44"/>
          <p:cNvPicPr preferRelativeResize="0"/>
          <p:nvPr/>
        </p:nvPicPr>
        <p:blipFill rotWithShape="1">
          <a:blip r:embed="rId4">
            <a:alphaModFix/>
          </a:blip>
          <a:srcRect r="77014" b="22459"/>
          <a:stretch/>
        </p:blipFill>
        <p:spPr>
          <a:xfrm>
            <a:off x="7168150" y="1647540"/>
            <a:ext cx="2085158" cy="1936169"/>
          </a:xfrm>
          <a:prstGeom prst="rect">
            <a:avLst/>
          </a:prstGeom>
          <a:noFill/>
          <a:ln>
            <a:noFill/>
          </a:ln>
        </p:spPr>
      </p:pic>
      <p:pic>
        <p:nvPicPr>
          <p:cNvPr id="96" name="Google Shape;96;g3003fde2ab7_3_44"/>
          <p:cNvPicPr preferRelativeResize="0"/>
          <p:nvPr/>
        </p:nvPicPr>
        <p:blipFill rotWithShape="1">
          <a:blip r:embed="rId4">
            <a:alphaModFix/>
          </a:blip>
          <a:srcRect l="23594" r="49499" b="5455"/>
          <a:stretch/>
        </p:blipFill>
        <p:spPr>
          <a:xfrm>
            <a:off x="9420444" y="1716174"/>
            <a:ext cx="2281132" cy="2206537"/>
          </a:xfrm>
          <a:prstGeom prst="rect">
            <a:avLst/>
          </a:prstGeom>
          <a:noFill/>
          <a:ln>
            <a:noFill/>
          </a:ln>
        </p:spPr>
      </p:pic>
      <p:pic>
        <p:nvPicPr>
          <p:cNvPr id="97" name="Google Shape;97;g3003fde2ab7_3_44"/>
          <p:cNvPicPr preferRelativeResize="0"/>
          <p:nvPr/>
        </p:nvPicPr>
        <p:blipFill rotWithShape="1">
          <a:blip r:embed="rId5">
            <a:alphaModFix/>
          </a:blip>
          <a:srcRect r="2218" b="6366"/>
          <a:stretch/>
        </p:blipFill>
        <p:spPr>
          <a:xfrm>
            <a:off x="6946195" y="3967588"/>
            <a:ext cx="4794380" cy="1787187"/>
          </a:xfrm>
          <a:prstGeom prst="rect">
            <a:avLst/>
          </a:prstGeom>
          <a:noFill/>
          <a:ln>
            <a:noFill/>
          </a:ln>
        </p:spPr>
      </p:pic>
      <p:pic>
        <p:nvPicPr>
          <p:cNvPr id="98" name="Google Shape;98;g3003fde2ab7_3_44"/>
          <p:cNvPicPr preferRelativeResize="0"/>
          <p:nvPr/>
        </p:nvPicPr>
        <p:blipFill rotWithShape="1">
          <a:blip r:embed="rId4">
            <a:alphaModFix/>
          </a:blip>
          <a:srcRect l="5372" t="84028" r="77013" b="5615"/>
          <a:stretch/>
        </p:blipFill>
        <p:spPr>
          <a:xfrm>
            <a:off x="7382084" y="3704519"/>
            <a:ext cx="1490339" cy="241205"/>
          </a:xfrm>
          <a:prstGeom prst="rect">
            <a:avLst/>
          </a:prstGeom>
          <a:noFill/>
          <a:ln>
            <a:noFill/>
          </a:ln>
        </p:spPr>
      </p:pic>
      <p:sp>
        <p:nvSpPr>
          <p:cNvPr id="99" name="Google Shape;99;g3003fde2ab7_3_44"/>
          <p:cNvSpPr/>
          <p:nvPr/>
        </p:nvSpPr>
        <p:spPr>
          <a:xfrm>
            <a:off x="6937260" y="1412875"/>
            <a:ext cx="4783200"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El "paciente de Ginebra“: ARN y ADN del VIH</a:t>
            </a:r>
          </a:p>
        </p:txBody>
      </p:sp>
      <p:sp>
        <p:nvSpPr>
          <p:cNvPr id="100" name="Google Shape;100;g3003fde2ab7_3_44"/>
          <p:cNvSpPr/>
          <p:nvPr/>
        </p:nvSpPr>
        <p:spPr>
          <a:xfrm>
            <a:off x="1180618" y="1341450"/>
            <a:ext cx="5491707" cy="2693700"/>
          </a:xfrm>
          <a:prstGeom prst="rect">
            <a:avLst/>
          </a:prstGeom>
          <a:noFill/>
          <a:ln>
            <a:noFill/>
          </a:ln>
        </p:spPr>
        <p:txBody>
          <a:bodyPr spcFirstLastPara="1" wrap="square" lIns="0" tIns="0" rIns="0" bIns="0" rtlCol="0" anchor="t" anchorCtr="0">
            <a:noAutofit/>
          </a:bodyPr>
          <a:lstStyle/>
          <a:p>
            <a:pPr marL="230188" lvl="1" indent="-228600">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 sangre se mantuvieron niveles muy bajos de ARN </a:t>
            </a:r>
            <a:r>
              <a:rPr lang="es-ES_tradnl" sz="2000" dirty="0">
                <a:solidFill>
                  <a:schemeClr val="dk1"/>
                </a:solidFill>
                <a:latin typeface="Verdana" panose="020B0604030504040204" pitchFamily="34" charset="0"/>
                <a:ea typeface="Verdana" panose="020B0604030504040204" pitchFamily="34" charset="0"/>
                <a:cs typeface="Calibri"/>
                <a:sym typeface="Calibri"/>
              </a:rPr>
              <a:t>defectuoso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del VIH (no competente para la replicación) hasta 57 semanas después de suspender el TAR. Desde entonces, no se ha detectado ARN del VIH. </a:t>
            </a:r>
          </a:p>
          <a:p>
            <a:pPr marL="230188"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anticuerpos contra el VIH siguen disminuyendo, lo que sugiere que no hay virus que los estimule.</a:t>
            </a:r>
          </a:p>
        </p:txBody>
      </p:sp>
      <p:sp>
        <p:nvSpPr>
          <p:cNvPr id="101" name="Google Shape;101;g3003fde2ab7_3_44"/>
          <p:cNvSpPr/>
          <p:nvPr/>
        </p:nvSpPr>
        <p:spPr>
          <a:xfrm>
            <a:off x="479424" y="115888"/>
            <a:ext cx="10261881" cy="500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Las curaciones más recientes con trasplantes de células madre</a:t>
            </a:r>
            <a:endParaRPr lang="es-ES_tradnl"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80;g3003fde2ab7_3_33">
            <a:extLst>
              <a:ext uri="{FF2B5EF4-FFF2-40B4-BE49-F238E27FC236}">
                <a16:creationId xmlns:a16="http://schemas.microsoft.com/office/drawing/2014/main" id="{CF1A322D-D44C-9596-FB00-AF29B32CF11D}"/>
              </a:ext>
            </a:extLst>
          </p:cNvPr>
          <p:cNvSpPr/>
          <p:nvPr/>
        </p:nvSpPr>
        <p:spPr>
          <a:xfrm>
            <a:off x="5699100" y="635903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Avettand-Fenoel</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 </a:t>
            </a:r>
            <a:r>
              <a:rPr lang="es-ES_tradnl" sz="1050" b="0" i="0" u="sng"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SAT11005</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2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71678212-B4DE-78CB-46B2-3A13E4C47FBC}"/>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1DB800FC-5A56-8CD1-0BA4-C153422B68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8182"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fd68d29540_4_155"/>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El costo de la inacción</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71" name="Google Shape;871;g2fd68d29540_4_155"/>
          <p:cNvSpPr/>
          <p:nvPr/>
        </p:nvSpPr>
        <p:spPr>
          <a:xfrm>
            <a:off x="1169043" y="1341449"/>
            <a:ext cx="6798682" cy="4951201"/>
          </a:xfrm>
          <a:prstGeom prst="rect">
            <a:avLst/>
          </a:prstGeom>
          <a:noFill/>
          <a:ln>
            <a:noFill/>
          </a:ln>
        </p:spPr>
        <p:txBody>
          <a:bodyPr spcFirstLastPara="1" wrap="square" lIns="0" tIns="0" rIns="0" bIns="0" rtlCol="0" anchor="t" anchorCtr="0">
            <a:noAutofit/>
          </a:bodyPr>
          <a:lstStyle/>
          <a:p>
            <a:pPr marL="228600" marR="0" lvl="0" indent="-228600" algn="l" rtl="0">
              <a:lnSpc>
                <a:spcPct val="100000"/>
              </a:lnSpc>
              <a:spcBef>
                <a:spcPts val="0"/>
              </a:spcBef>
              <a:spcAft>
                <a:spcPts val="0"/>
              </a:spcAft>
              <a:buClr>
                <a:srgbClr val="000000"/>
              </a:buClr>
              <a:buSzPts val="1340"/>
              <a:buFont typeface="Arial"/>
              <a:buNone/>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los datos más recientes del ONUSIDA se destaca que, en el 2023:</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comparación con las metas 95-95-95, las cifras mundiales son 86-89-93.</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Casi una cuarta parte de las personas con infección por el VIH (9,3 millones de personas) todavía no reciben tratamiento.</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1,3 millones de nuevas infecciones por el VIH, tres veces más que la meta fijada para el 2025. </a:t>
            </a:r>
            <a:endParaRPr lang="es-ES_tradnl" sz="1800" dirty="0">
              <a:latin typeface="Verdana" panose="020B0604030504040204" pitchFamily="34" charset="0"/>
              <a:ea typeface="Verdana" panose="020B0604030504040204" pitchFamily="34" charset="0"/>
              <a:cs typeface="Calibri"/>
              <a:sym typeface="Calibri"/>
            </a:endParaRPr>
          </a:p>
          <a:p>
            <a:pPr marL="401638" marR="0" lvl="1" indent="-169863" algn="l" rtl="0">
              <a:lnSpc>
                <a:spcPct val="100000"/>
              </a:lnSpc>
              <a:spcBef>
                <a:spcPts val="0"/>
              </a:spcBef>
              <a:spcAft>
                <a:spcPts val="0"/>
              </a:spcAft>
              <a:buClr>
                <a:srgbClr val="E0001B"/>
              </a:buClr>
              <a:buSzPct val="100000"/>
              <a:buFont typeface="Arial" panose="020B0604020202020204" pitchFamily="34" charset="0"/>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incidencia está aumentando en Oriente Medio y el norte de África, en Europa oriental y Asia central y en América Latina.</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2,6% del gasto total en materia de VIH se destinó a intervenciones para grupos de población clave; la meta del ONUSIDA es del 20%.</a:t>
            </a:r>
            <a:endParaRPr lang="es-ES_tradnl" sz="18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630 000 muertes relacionadas con el sida, más del doble de la meta fijada para el 2025.</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72" name="Google Shape;872;g2fd68d29540_4_155"/>
          <p:cNvSpPr/>
          <p:nvPr/>
        </p:nvSpPr>
        <p:spPr>
          <a:xfrm>
            <a:off x="1169043" y="735585"/>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El costo de la inacción</a:t>
            </a:r>
          </a:p>
        </p:txBody>
      </p:sp>
      <p:sp>
        <p:nvSpPr>
          <p:cNvPr id="873" name="Google Shape;873;g2fd68d29540_4_155"/>
          <p:cNvSpPr/>
          <p:nvPr/>
        </p:nvSpPr>
        <p:spPr>
          <a:xfrm>
            <a:off x="6940575" y="1412875"/>
            <a:ext cx="48453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[OJO OMITIR] </a:t>
            </a:r>
            <a:endParaRPr lang="es-ES_tradnl" sz="1400" b="0" i="0" u="none" strike="noStrike" cap="none" dirty="0">
              <a:solidFill>
                <a:srgbClr val="000000"/>
              </a:solidFill>
              <a:latin typeface="Arial"/>
              <a:ea typeface="Arial"/>
              <a:cs typeface="Arial"/>
              <a:sym typeface="Arial"/>
            </a:endParaRPr>
          </a:p>
        </p:txBody>
      </p:sp>
      <p:pic>
        <p:nvPicPr>
          <p:cNvPr id="874" name="Google Shape;874;g2fd68d29540_4_155"/>
          <p:cNvPicPr preferRelativeResize="0"/>
          <p:nvPr/>
        </p:nvPicPr>
        <p:blipFill rotWithShape="1">
          <a:blip r:embed="rId4">
            <a:alphaModFix/>
          </a:blip>
          <a:srcRect l="26976" t="11205" r="21990" b="6094"/>
          <a:stretch/>
        </p:blipFill>
        <p:spPr>
          <a:xfrm>
            <a:off x="8112125" y="1341450"/>
            <a:ext cx="4146213" cy="4464051"/>
          </a:xfrm>
          <a:prstGeom prst="rect">
            <a:avLst/>
          </a:prstGeom>
          <a:noFill/>
          <a:ln w="12700" cap="flat" cmpd="sng">
            <a:solidFill>
              <a:srgbClr val="A5A5A5"/>
            </a:solidFill>
            <a:prstDash val="solid"/>
            <a:miter lim="8000"/>
            <a:headEnd type="none" w="sm" len="sm"/>
            <a:tailEnd type="none" w="sm" len="sm"/>
          </a:ln>
        </p:spPr>
      </p:pic>
      <p:sp>
        <p:nvSpPr>
          <p:cNvPr id="875" name="Google Shape;875;g2fd68d29540_4_155"/>
          <p:cNvSpPr txBox="1"/>
          <p:nvPr/>
        </p:nvSpPr>
        <p:spPr>
          <a:xfrm>
            <a:off x="8199293" y="5876926"/>
            <a:ext cx="3971875" cy="415725"/>
          </a:xfrm>
          <a:prstGeom prst="rect">
            <a:avLst/>
          </a:prstGeom>
          <a:noFill/>
          <a:ln>
            <a:noFill/>
          </a:ln>
        </p:spPr>
        <p:txBody>
          <a:bodyPr spcFirstLastPara="1" wrap="square" lIns="91425" tIns="91425" rIns="91425" bIns="91425" rtlCol="0" anchor="t" anchorCtr="0">
            <a:spAutoFit/>
          </a:bodyPr>
          <a:lstStyle/>
          <a:p>
            <a:pPr marL="0" marR="203200" lvl="0" indent="0" algn="r" rtl="0">
              <a:lnSpc>
                <a:spcPct val="142857"/>
              </a:lnSpc>
              <a:spcBef>
                <a:spcPts val="0"/>
              </a:spcBef>
              <a:spcAft>
                <a:spcPts val="0"/>
              </a:spcAft>
              <a:buClr>
                <a:srgbClr val="000000"/>
              </a:buClr>
              <a:buSzPts val="1050"/>
              <a:buFont typeface="Arial"/>
              <a:buNone/>
            </a:pPr>
            <a:r>
              <a:rPr lang="es-ES_tradnl" sz="1050" b="0" i="0" u="none" strike="noStrike" cap="none" dirty="0">
                <a:solidFill>
                  <a:srgbClr val="7F7F7F"/>
                </a:solidFill>
                <a:latin typeface="Verdana" panose="020B0604030504040204" pitchFamily="34" charset="0"/>
                <a:ea typeface="Verdana" panose="020B0604030504040204" pitchFamily="34" charset="0"/>
                <a:cs typeface="Roboto"/>
                <a:sym typeface="Roboto"/>
              </a:rPr>
              <a:t>Winnie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Roboto"/>
                <a:sym typeface="Roboto"/>
              </a:rPr>
              <a:t>Byanyima</a:t>
            </a:r>
            <a:r>
              <a:rPr lang="es-ES_tradnl" sz="1050" b="0" i="0" u="none" strike="noStrike" cap="none" dirty="0">
                <a:solidFill>
                  <a:srgbClr val="7F7F7F"/>
                </a:solidFill>
                <a:latin typeface="Verdana" panose="020B0604030504040204" pitchFamily="34" charset="0"/>
                <a:ea typeface="Verdana" panose="020B0604030504040204" pitchFamily="34" charset="0"/>
                <a:cs typeface="Roboto"/>
                <a:sym typeface="Roboto"/>
              </a:rPr>
              <a:t>, ONUSIDA. © Steve Forrest / IAS</a:t>
            </a:r>
          </a:p>
        </p:txBody>
      </p:sp>
      <p:sp>
        <p:nvSpPr>
          <p:cNvPr id="5" name="Google Shape;883;g3009b931dd7_0_182">
            <a:extLst>
              <a:ext uri="{FF2B5EF4-FFF2-40B4-BE49-F238E27FC236}">
                <a16:creationId xmlns:a16="http://schemas.microsoft.com/office/drawing/2014/main" id="{901B5514-BB2F-A2A6-7848-768A9F3AD023}"/>
              </a:ext>
            </a:extLst>
          </p:cNvPr>
          <p:cNvSpPr/>
          <p:nvPr/>
        </p:nvSpPr>
        <p:spPr>
          <a:xfrm>
            <a:off x="5760038"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Lamontagne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WEPEE579</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6" name="Google Shape;28;p1">
            <a:extLst>
              <a:ext uri="{FF2B5EF4-FFF2-40B4-BE49-F238E27FC236}">
                <a16:creationId xmlns:a16="http://schemas.microsoft.com/office/drawing/2014/main" id="{923AACAF-E7B3-A078-2DC2-204BDA33D93B}"/>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7" name="TextBox 6">
            <a:extLst>
              <a:ext uri="{FF2B5EF4-FFF2-40B4-BE49-F238E27FC236}">
                <a16:creationId xmlns:a16="http://schemas.microsoft.com/office/drawing/2014/main" id="{A4778A60-EA49-04AD-A3A6-E4BC60E1DC5D}"/>
              </a:ext>
            </a:extLst>
          </p:cNvPr>
          <p:cNvSpPr txBox="1"/>
          <p:nvPr/>
        </p:nvSpPr>
        <p:spPr>
          <a:xfrm>
            <a:off x="56729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8" name="Picture 4" descr="Portal de Buenas Prácticas en Salud Pública | Experiencias y ...">
            <a:extLst>
              <a:ext uri="{FF2B5EF4-FFF2-40B4-BE49-F238E27FC236}">
                <a16:creationId xmlns:a16="http://schemas.microsoft.com/office/drawing/2014/main" id="{FC8B08F2-0684-8A1E-E144-24D546CDA0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53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3009b931dd7_0_182"/>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El costo de la inacción</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84" name="Google Shape;884;g3009b931dd7_0_182"/>
          <p:cNvSpPr/>
          <p:nvPr/>
        </p:nvSpPr>
        <p:spPr>
          <a:xfrm>
            <a:off x="1169043" y="1341450"/>
            <a:ext cx="50349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análisis de costo-beneficio se evaluó el costo humano y económico de no alcanzar las metas 95-95-95 en 114 países de ingresos bajos y medianos.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tuvieron en cuenta los beneficios sociales de prevenir la mortalidad, por ejemplo, las contribuciones económicas y sociales de las personas que reciben TAR.</a:t>
            </a:r>
          </a:p>
        </p:txBody>
      </p:sp>
      <p:sp>
        <p:nvSpPr>
          <p:cNvPr id="885" name="Google Shape;885;g3009b931dd7_0_182"/>
          <p:cNvSpPr/>
          <p:nvPr/>
        </p:nvSpPr>
        <p:spPr>
          <a:xfrm>
            <a:off x="6672263" y="1341450"/>
            <a:ext cx="50349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compararon los costos incrementales, los beneficios y el rendimiento económico de dos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0"/>
                  </a:ext>
                </a:extLst>
              </a:rPr>
              <a:t>situaciones hipotéticas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Situación hipotética 1: Todo sigue igual: la cobertura de los servicios relacionados con el VIH se mantiene en los niveles del 2020 todos los años hasta el 2050.</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Situación hipotética 2: Logro de las metas 95-95-95</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883;g3009b931dd7_0_182">
            <a:extLst>
              <a:ext uri="{FF2B5EF4-FFF2-40B4-BE49-F238E27FC236}">
                <a16:creationId xmlns:a16="http://schemas.microsoft.com/office/drawing/2014/main" id="{49BC53E1-B1D8-D019-0E99-6F4D94A79FC5}"/>
              </a:ext>
            </a:extLst>
          </p:cNvPr>
          <p:cNvSpPr/>
          <p:nvPr/>
        </p:nvSpPr>
        <p:spPr>
          <a:xfrm>
            <a:off x="5760038"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Lamontagne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WEPEE579</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A34C0E42-9BDC-1A1A-65F4-403C6E9FE862}"/>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FD1F9571-1DA9-4B61-5A0C-D1C072C061C2}"/>
              </a:ext>
            </a:extLst>
          </p:cNvPr>
          <p:cNvSpPr txBox="1"/>
          <p:nvPr/>
        </p:nvSpPr>
        <p:spPr>
          <a:xfrm>
            <a:off x="56729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B50621D3-DFF6-9A88-4567-834F3138D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3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3009b931dd7_0_195"/>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El costo de la inacción</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93" name="Google Shape;893;g3009b931dd7_0_195"/>
          <p:cNvSpPr/>
          <p:nvPr/>
        </p:nvSpPr>
        <p:spPr>
          <a:xfrm>
            <a:off x="1180618" y="1359425"/>
            <a:ext cx="4932363"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 situación hipotética 1, el incumplimiento de las metas mundiales conllevaría enormes consecuencias humanas y económicas.</a:t>
            </a:r>
          </a:p>
          <a:p>
            <a:pPr marL="228600" marR="0" lvl="2"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costo humano: se calcula que habría 34,9 millones de nuevas infecciones por el VIH y 17,7 millones de muertes relacionadas con el sida entre el 2021 y el 2050.</a:t>
            </a:r>
          </a:p>
        </p:txBody>
      </p:sp>
      <p:sp>
        <p:nvSpPr>
          <p:cNvPr id="894" name="Google Shape;894;g3009b931dd7_0_195"/>
          <p:cNvSpPr/>
          <p:nvPr/>
        </p:nvSpPr>
        <p:spPr>
          <a:xfrm>
            <a:off x="6672264" y="1341450"/>
            <a:ext cx="4932364"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1"/>
                  </a:ext>
                </a:extLst>
              </a:rPr>
              <a:t>El</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costo económico: para todas las personas que viven en países de ingresos bajos y medianos, se calculó que el costo acumulado de la inacción de aquí al 2050 sería de US$ 7383 millones, con un costo medio acumulado de US$ 847 (566-1259) per cápita.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cambio, por cada dólar invertido habría un rendimiento neto de la inversión de US$ 14,80 per cápita.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95" name="Google Shape;895;g3009b931dd7_0_195"/>
          <p:cNvSpPr/>
          <p:nvPr/>
        </p:nvSpPr>
        <p:spPr>
          <a:xfrm>
            <a:off x="5799991" y="6378234"/>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Lamontagne</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WEPEE579</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FC24CBC1-A496-A5A6-FE8B-C1E2DB55F3FF}"/>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D8303E98-5966-8619-D0ED-543449856F5F}"/>
              </a:ext>
            </a:extLst>
          </p:cNvPr>
          <p:cNvSpPr txBox="1"/>
          <p:nvPr/>
        </p:nvSpPr>
        <p:spPr>
          <a:xfrm>
            <a:off x="56729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8354429C-D252-85C4-DC15-E4402B1D68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3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30118a2df36_0_2"/>
          <p:cNvSpPr/>
          <p:nvPr/>
        </p:nvSpPr>
        <p:spPr>
          <a:xfrm>
            <a:off x="479425" y="115895"/>
            <a:ext cx="8620508"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Deficiencias en la cobertura pediátrica</a:t>
            </a: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03" name="Google Shape;903;g30118a2df36_0_2"/>
          <p:cNvSpPr/>
          <p:nvPr/>
        </p:nvSpPr>
        <p:spPr>
          <a:xfrm>
            <a:off x="1169044" y="1128261"/>
            <a:ext cx="5071419"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2"/>
                  </a:ext>
                </a:extLst>
              </a:rPr>
              <a:t>La cobertura del TAR en el embarazo se ha estancado en el último decenio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81% en el 2014 y 84% en el 2023.</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1,4 millones de niños con infección por el VIH tienen peores resultados a lo largo de la secuencia de la atención de salud, en comparación con los adultos: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conocimiento del estado serológico con respecto al VIH: 66% de los casos pediátricos en comparación con 87% de los casos en los adultos;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reciben TAR: 57% de los niños en comparación con 77% de los adultos.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904" name="Google Shape;904;g30118a2df36_0_2"/>
          <p:cNvSpPr/>
          <p:nvPr/>
        </p:nvSpPr>
        <p:spPr>
          <a:xfrm>
            <a:off x="1169044" y="699861"/>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Deficiencias en la cobertura pediátrica</a:t>
            </a:r>
          </a:p>
        </p:txBody>
      </p:sp>
      <p:sp>
        <p:nvSpPr>
          <p:cNvPr id="905" name="Google Shape;905;g30118a2df36_0_2"/>
          <p:cNvSpPr/>
          <p:nvPr/>
        </p:nvSpPr>
        <p:spPr>
          <a:xfrm>
            <a:off x="6851650" y="1341438"/>
            <a:ext cx="4932363" cy="3088322"/>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906" name="Google Shape;906;g30118a2df36_0_2"/>
          <p:cNvSpPr/>
          <p:nvPr/>
        </p:nvSpPr>
        <p:spPr>
          <a:xfrm>
            <a:off x="6851775" y="1412875"/>
            <a:ext cx="49341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Cobertura del TAR en el embarazo y transmisión materno</a:t>
            </a:r>
            <a:r>
              <a:rPr lang="es-ES_tradnl" dirty="0">
                <a:solidFill>
                  <a:srgbClr val="7F7F7F"/>
                </a:solidFill>
                <a:latin typeface="Calibri"/>
                <a:ea typeface="Calibri"/>
                <a:cs typeface="Calibri"/>
                <a:sym typeface="Calibri"/>
              </a:rPr>
              <a:t>infantil</a:t>
            </a:r>
            <a:br>
              <a:rPr lang="es-ES_tradnl" sz="1400" b="0" i="0" u="none" strike="noStrike" cap="none" dirty="0">
                <a:solidFill>
                  <a:srgbClr val="7F7F7F"/>
                </a:solidFill>
                <a:latin typeface="Calibri"/>
                <a:ea typeface="Calibri"/>
                <a:cs typeface="Calibri"/>
                <a:sym typeface="Calibri"/>
              </a:rPr>
            </a:br>
            <a:r>
              <a:rPr lang="es-ES_tradnl" sz="1400" b="0" i="0" u="none" strike="noStrike" cap="none" dirty="0">
                <a:solidFill>
                  <a:srgbClr val="7F7F7F"/>
                </a:solidFill>
                <a:latin typeface="Calibri"/>
                <a:ea typeface="Calibri"/>
                <a:cs typeface="Calibri"/>
                <a:sym typeface="Calibri"/>
              </a:rPr>
              <a:t>en el 2023</a:t>
            </a:r>
            <a:endParaRPr lang="es-ES_tradnl" sz="1400" b="0" i="0" u="none" strike="noStrike" cap="none" dirty="0">
              <a:solidFill>
                <a:srgbClr val="000000"/>
              </a:solidFill>
              <a:latin typeface="Arial"/>
              <a:ea typeface="Arial"/>
              <a:cs typeface="Arial"/>
              <a:sym typeface="Arial"/>
            </a:endParaRPr>
          </a:p>
        </p:txBody>
      </p:sp>
      <p:pic>
        <p:nvPicPr>
          <p:cNvPr id="907" name="Google Shape;907;g30118a2df36_0_2"/>
          <p:cNvPicPr preferRelativeResize="0"/>
          <p:nvPr/>
        </p:nvPicPr>
        <p:blipFill rotWithShape="1">
          <a:blip r:embed="rId4">
            <a:alphaModFix/>
          </a:blip>
          <a:srcRect l="1762" t="14177" r="2470" b="2459"/>
          <a:stretch/>
        </p:blipFill>
        <p:spPr>
          <a:xfrm>
            <a:off x="6926093" y="1819072"/>
            <a:ext cx="4857919" cy="2374477"/>
          </a:xfrm>
          <a:prstGeom prst="rect">
            <a:avLst/>
          </a:prstGeom>
          <a:noFill/>
          <a:ln>
            <a:noFill/>
          </a:ln>
        </p:spPr>
      </p:pic>
      <p:sp>
        <p:nvSpPr>
          <p:cNvPr id="2" name="Google Shape;908;g30118a2df36_0_2">
            <a:extLst>
              <a:ext uri="{FF2B5EF4-FFF2-40B4-BE49-F238E27FC236}">
                <a16:creationId xmlns:a16="http://schemas.microsoft.com/office/drawing/2014/main" id="{9AD295BB-BAA6-172C-7A6C-BFF792D56486}"/>
              </a:ext>
            </a:extLst>
          </p:cNvPr>
          <p:cNvSpPr/>
          <p:nvPr/>
        </p:nvSpPr>
        <p:spPr>
          <a:xfrm>
            <a:off x="5682011"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Turkova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PL01</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C0BAE9EB-1B00-C770-8349-D77D129524A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B8C34A0C-C62A-7931-F25A-7F80D18B8AA5}"/>
              </a:ext>
            </a:extLst>
          </p:cNvPr>
          <p:cNvSpPr txBox="1"/>
          <p:nvPr/>
        </p:nvSpPr>
        <p:spPr>
          <a:xfrm>
            <a:off x="62825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6B7FA049-EB31-E8CA-A591-1765DF61D7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49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30118a2df36_0_19"/>
          <p:cNvSpPr/>
          <p:nvPr/>
        </p:nvSpPr>
        <p:spPr>
          <a:xfrm>
            <a:off x="479424" y="115895"/>
            <a:ext cx="8179833"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Deficiencias en la cobertura pediátrica</a:t>
            </a: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17" name="Google Shape;917;g30118a2df36_0_19"/>
          <p:cNvSpPr/>
          <p:nvPr/>
        </p:nvSpPr>
        <p:spPr>
          <a:xfrm>
            <a:off x="1169043"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necesitan alternativas a los medicamentos orales diarios, tanto para la prevención de la transmisión maternoinfantil como para el tratamiento pediátrico.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inyectables de acción prolongada podrían marcar un antes y un después?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Hay lagunas en los datos, sobre todo en lo relativo a la prevención.</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No están claros los planes de acceso a los inyectables de acción prolongada genéricos para el tratamiento en los países de ingresos bajos y medianos.</a:t>
            </a:r>
          </a:p>
        </p:txBody>
      </p:sp>
      <p:sp>
        <p:nvSpPr>
          <p:cNvPr id="918" name="Google Shape;918;g30118a2df36_0_19"/>
          <p:cNvSpPr/>
          <p:nvPr/>
        </p:nvSpPr>
        <p:spPr>
          <a:xfrm>
            <a:off x="6672263" y="1341438"/>
            <a:ext cx="5076887" cy="4322962"/>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Pero los medicamentos por sí solos no son suficientes.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apoyo psicosocial y entre pares y la participación de la comunidad son cruciales para garantizar que los servicios lleguen a la población infantil y adolescente y que no la dejemos atrás.</a:t>
            </a:r>
          </a:p>
        </p:txBody>
      </p:sp>
      <p:sp>
        <p:nvSpPr>
          <p:cNvPr id="2" name="Google Shape;908;g30118a2df36_0_2">
            <a:extLst>
              <a:ext uri="{FF2B5EF4-FFF2-40B4-BE49-F238E27FC236}">
                <a16:creationId xmlns:a16="http://schemas.microsoft.com/office/drawing/2014/main" id="{E6B374B2-EE2A-135B-CE6E-BBE0FF20D557}"/>
              </a:ext>
            </a:extLst>
          </p:cNvPr>
          <p:cNvSpPr/>
          <p:nvPr/>
        </p:nvSpPr>
        <p:spPr>
          <a:xfrm>
            <a:off x="5616575"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Turkova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PL01</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F3A2E474-2FCE-518A-425C-B1B08A63A339}"/>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2A6F5615-1DBF-F34C-1E89-33C9B65C7FEC}"/>
              </a:ext>
            </a:extLst>
          </p:cNvPr>
          <p:cNvSpPr txBox="1"/>
          <p:nvPr/>
        </p:nvSpPr>
        <p:spPr>
          <a:xfrm>
            <a:off x="62114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4DE029E1-BB05-4D3E-2FBB-D73A42068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38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0118a2df36_0_32"/>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Acceso al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26" name="Google Shape;926;g30118a2df36_0_32"/>
          <p:cNvSpPr/>
          <p:nvPr/>
        </p:nvSpPr>
        <p:spPr>
          <a:xfrm>
            <a:off x="1169043" y="1341450"/>
            <a:ext cx="5071420" cy="4464000"/>
          </a:xfrm>
          <a:prstGeom prst="rect">
            <a:avLst/>
          </a:prstGeom>
          <a:noFill/>
          <a:ln>
            <a:noFill/>
          </a:ln>
        </p:spPr>
        <p:txBody>
          <a:bodyPr spcFirstLastPara="1" wrap="square" lIns="0" tIns="0" rIns="0" bIns="0" rtlCol="0" anchor="t" anchorCtr="0">
            <a:noAutofit/>
          </a:bodyPr>
          <a:lstStyle/>
          <a:p>
            <a:pPr marL="234950" marR="0" lvl="1" indent="-22542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3"/>
                  </a:ext>
                </a:extLst>
              </a:rPr>
              <a:t>La PrEP con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4"/>
                  </a:ext>
                </a:extLst>
              </a:rPr>
              <a:t> podría redefinir el panorama, si fuera accesible y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asequible.</a:t>
            </a: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34950" marR="0" lvl="1" indent="-22542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rPr>
              <a:t>Gilead </a:t>
            </a:r>
            <a:r>
              <a:rPr lang="es-ES_tradnl" sz="2000" b="0" i="0" u="none" strike="noStrike" cap="none" dirty="0" err="1">
                <a:solidFill>
                  <a:schemeClr val="dk1"/>
                </a:solidFill>
                <a:highlight>
                  <a:srgbClr val="FFFFFF"/>
                </a:highlight>
                <a:latin typeface="Verdana" panose="020B0604030504040204" pitchFamily="34" charset="0"/>
                <a:ea typeface="Verdana" panose="020B0604030504040204" pitchFamily="34" charset="0"/>
                <a:cs typeface="Calibri"/>
                <a:sym typeface="Calibri"/>
              </a:rPr>
              <a:t>Sciences</a:t>
            </a:r>
            <a:r>
              <a:rPr lang="es-ES_tradnl" sz="200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rPr>
              <a:t> afirma que está elaborando “una estrategia para permitir un acceso amplio y sostenible a nivel mundial”.</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927" name="Google Shape;927;g30118a2df36_0_32"/>
          <p:cNvSpPr/>
          <p:nvPr/>
        </p:nvSpPr>
        <p:spPr>
          <a:xfrm>
            <a:off x="1169043" y="713812"/>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Acceso al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endPar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28" name="Google Shape;928;g30118a2df36_0_32"/>
          <p:cNvSpPr/>
          <p:nvPr/>
        </p:nvSpPr>
        <p:spPr>
          <a:xfrm>
            <a:off x="6677730" y="1341488"/>
            <a:ext cx="5071420" cy="4464000"/>
          </a:xfrm>
          <a:prstGeom prst="rect">
            <a:avLst/>
          </a:prstGeom>
          <a:noFill/>
          <a:ln>
            <a:noFill/>
          </a:ln>
        </p:spPr>
        <p:txBody>
          <a:bodyPr spcFirstLastPara="1" wrap="square" lIns="0" tIns="0" rIns="0" bIns="0" rtlCol="0" anchor="t" anchorCtr="0">
            <a:noAutofit/>
          </a:bodyPr>
          <a:lstStyle/>
          <a:p>
            <a:pPr marL="234950" marR="0" lvl="1" indent="-22542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Sin embargo, hay dudas sobre los precios, los plazos, el acceso en los países de ingresos medianos, la colaboración con el Banco de Patentes de Medicamentos, etc.</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34950" marR="0" lvl="1" indent="-225425"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Actualmente, 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solo está disponible para el tratamiento en los países de ingresos altos, a un costo de alrededor de US$ 40 000 por persona al año.</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2" name="Google Shape;28;p1">
            <a:extLst>
              <a:ext uri="{FF2B5EF4-FFF2-40B4-BE49-F238E27FC236}">
                <a16:creationId xmlns:a16="http://schemas.microsoft.com/office/drawing/2014/main" id="{4FCDC037-384D-6B98-4C5E-BF724F308FDA}"/>
              </a:ext>
            </a:extLst>
          </p:cNvPr>
          <p:cNvPicPr preferRelativeResize="0"/>
          <p:nvPr/>
        </p:nvPicPr>
        <p:blipFill>
          <a:blip r:embed="rId4">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07E2B405-C2D6-B01B-9B94-160550709D12}"/>
              </a:ext>
            </a:extLst>
          </p:cNvPr>
          <p:cNvSpPr txBox="1"/>
          <p:nvPr/>
        </p:nvSpPr>
        <p:spPr>
          <a:xfrm>
            <a:off x="65771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7D8F40A4-08A0-8D38-12A8-347565CCA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96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36;g30118a2df36_0_47">
            <a:extLst>
              <a:ext uri="{FF2B5EF4-FFF2-40B4-BE49-F238E27FC236}">
                <a16:creationId xmlns:a16="http://schemas.microsoft.com/office/drawing/2014/main" id="{3C2FC812-C311-8609-3BFB-A13640D30240}"/>
              </a:ext>
            </a:extLst>
          </p:cNvPr>
          <p:cNvSpPr/>
          <p:nvPr/>
        </p:nvSpPr>
        <p:spPr>
          <a:xfrm>
            <a:off x="5653150"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Hill LB40</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6">
                <a:extLst>
                  <a:ext uri="{A12FA001-AC4F-418D-AE19-62706E023703}">
                    <ahyp:hlinkClr xmlns:ahyp="http://schemas.microsoft.com/office/drawing/2018/hyperlinkcolor" val="tx"/>
                  </a:ext>
                </a:extLst>
              </a:hlinkClick>
            </a:endParaRP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30118a2df36_0_47"/>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Acceso al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37" name="Google Shape;937;g30118a2df36_0_47"/>
          <p:cNvSpPr/>
          <p:nvPr/>
        </p:nvSpPr>
        <p:spPr>
          <a:xfrm>
            <a:off x="1157468" y="1341450"/>
            <a:ext cx="5082995"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investigadores evaluaron si podrían reducirse los costos del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caso de que los fabricantes de genéricos obtuvieran licencias voluntarias.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análisis se tuvo en cuenta el costo de los principios activos y los procesos de producción y se contempló un beneficio del 30%.</a:t>
            </a:r>
          </a:p>
          <a:p>
            <a:pPr marL="228600" lvl="1" indent="-228600">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estimaciones parten del supuesto de que hubiera competencia entre las empresas de medicamentos genéricos, inversión en investigación y desarrollo, y compras garantizadas de volúmenes </a:t>
            </a:r>
            <a:r>
              <a:rPr lang="es-ES_tradnl" sz="2000" dirty="0">
                <a:solidFill>
                  <a:schemeClr val="dk1"/>
                </a:solidFill>
                <a:latin typeface="Verdana" panose="020B0604030504040204" pitchFamily="34" charset="0"/>
                <a:ea typeface="Verdana" panose="020B0604030504040204" pitchFamily="34" charset="0"/>
                <a:cs typeface="Calibri"/>
                <a:sym typeface="Calibri"/>
              </a:rPr>
              <a:t>grandes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sp>
        <p:nvSpPr>
          <p:cNvPr id="938" name="Google Shape;938;g30118a2df36_0_47"/>
          <p:cNvSpPr/>
          <p:nvPr/>
        </p:nvSpPr>
        <p:spPr>
          <a:xfrm>
            <a:off x="6672263" y="1341450"/>
            <a:ext cx="50768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Con volúmenes suficientes para un millón de personas por año, el costo podría reducirse a US$ 93 por persona y año.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Con volúmenes suficientes para 10 millones de personas, el costo podría bajar hasta US$ 40 por persona y año.</a:t>
            </a:r>
          </a:p>
        </p:txBody>
      </p:sp>
      <p:sp>
        <p:nvSpPr>
          <p:cNvPr id="2" name="Google Shape;936;g30118a2df36_0_47">
            <a:extLst>
              <a:ext uri="{FF2B5EF4-FFF2-40B4-BE49-F238E27FC236}">
                <a16:creationId xmlns:a16="http://schemas.microsoft.com/office/drawing/2014/main" id="{FAAF6322-ED7A-6AA7-AD40-192CD37D1207}"/>
              </a:ext>
            </a:extLst>
          </p:cNvPr>
          <p:cNvSpPr/>
          <p:nvPr/>
        </p:nvSpPr>
        <p:spPr>
          <a:xfrm>
            <a:off x="5653150"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Hill LB40</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10" name="Google Shape;28;p1">
            <a:extLst>
              <a:ext uri="{FF2B5EF4-FFF2-40B4-BE49-F238E27FC236}">
                <a16:creationId xmlns:a16="http://schemas.microsoft.com/office/drawing/2014/main" id="{85E67FFE-E338-A6FC-44CE-601887E5552B}"/>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11" name="TextBox 10">
            <a:extLst>
              <a:ext uri="{FF2B5EF4-FFF2-40B4-BE49-F238E27FC236}">
                <a16:creationId xmlns:a16="http://schemas.microsoft.com/office/drawing/2014/main" id="{74A4E357-D032-0B38-9E7C-29F6E68BAD7F}"/>
              </a:ext>
            </a:extLst>
          </p:cNvPr>
          <p:cNvSpPr txBox="1"/>
          <p:nvPr/>
        </p:nvSpPr>
        <p:spPr>
          <a:xfrm>
            <a:off x="657719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12" name="Picture 4" descr="Portal de Buenas Prácticas en Salud Pública | Experiencias y ...">
            <a:extLst>
              <a:ext uri="{FF2B5EF4-FFF2-40B4-BE49-F238E27FC236}">
                <a16:creationId xmlns:a16="http://schemas.microsoft.com/office/drawing/2014/main" id="{6ACA6859-8589-5E52-D8EA-D64DC8580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961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3" name="TextBox 2">
            <a:extLst>
              <a:ext uri="{FF2B5EF4-FFF2-40B4-BE49-F238E27FC236}">
                <a16:creationId xmlns:a16="http://schemas.microsoft.com/office/drawing/2014/main" id="{1458D0FC-6A0C-BCEB-68BB-BA505B67141F}"/>
              </a:ext>
            </a:extLst>
          </p:cNvPr>
          <p:cNvSpPr txBox="1"/>
          <p:nvPr/>
        </p:nvSpPr>
        <p:spPr>
          <a:xfrm>
            <a:off x="70039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945" name="Google Shape;945;g30118a2df36_0_64"/>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Liderazgo político</a:t>
            </a:r>
          </a:p>
        </p:txBody>
      </p:sp>
      <p:sp>
        <p:nvSpPr>
          <p:cNvPr id="946" name="Google Shape;946;g30118a2df36_0_64"/>
          <p:cNvSpPr/>
          <p:nvPr/>
        </p:nvSpPr>
        <p:spPr>
          <a:xfrm>
            <a:off x="1180618" y="1336323"/>
            <a:ext cx="5271788"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Parlamentarios de Alemania, Argentina, Reino Unido y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Zimbabwe</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hablaron sobre su función para acrecentar el apoyo político a la respuesta ante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Esto resulta particularmente urgente ante el movimiento mundial contra los derechos humanos.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fecha reciente, en varios países africanos, los parlamentarios han impugnado la legislación contra las personas LGBTI y apoyado los derechos de los grupos de población clave.</a:t>
            </a:r>
          </a:p>
        </p:txBody>
      </p:sp>
      <p:sp>
        <p:nvSpPr>
          <p:cNvPr id="947" name="Google Shape;947;g30118a2df36_0_64"/>
          <p:cNvSpPr/>
          <p:nvPr/>
        </p:nvSpPr>
        <p:spPr>
          <a:xfrm>
            <a:off x="1180618" y="805278"/>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Liderazgo político</a:t>
            </a:r>
          </a:p>
        </p:txBody>
      </p:sp>
      <p:pic>
        <p:nvPicPr>
          <p:cNvPr id="948" name="Google Shape;948;g30118a2df36_0_64"/>
          <p:cNvPicPr preferRelativeResize="0"/>
          <p:nvPr/>
        </p:nvPicPr>
        <p:blipFill rotWithShape="1">
          <a:blip r:embed="rId4">
            <a:alphaModFix/>
          </a:blip>
          <a:srcRect l="22056" t="2007" r="4640" b="1601"/>
          <a:stretch/>
        </p:blipFill>
        <p:spPr>
          <a:xfrm>
            <a:off x="6851649" y="1336323"/>
            <a:ext cx="5364324" cy="4469178"/>
          </a:xfrm>
          <a:prstGeom prst="rect">
            <a:avLst/>
          </a:prstGeom>
          <a:noFill/>
          <a:ln>
            <a:noFill/>
          </a:ln>
        </p:spPr>
      </p:pic>
      <p:sp>
        <p:nvSpPr>
          <p:cNvPr id="949" name="Google Shape;949;g30118a2df36_0_64"/>
          <p:cNvSpPr txBox="1"/>
          <p:nvPr/>
        </p:nvSpPr>
        <p:spPr>
          <a:xfrm>
            <a:off x="6978970" y="5997846"/>
            <a:ext cx="5120750" cy="231089"/>
          </a:xfrm>
          <a:prstGeom prst="rect">
            <a:avLst/>
          </a:prstGeom>
          <a:noFill/>
          <a:ln>
            <a:noFill/>
          </a:ln>
        </p:spPr>
        <p:txBody>
          <a:bodyPr spcFirstLastPara="1" wrap="square" lIns="0" tIns="0" rIns="0" bIns="0" rtlCol="0" anchor="t" anchorCtr="0">
            <a:spAutoFit/>
          </a:bodyPr>
          <a:lstStyle/>
          <a:p>
            <a:pPr marL="0" marR="203200" lvl="0" indent="0" algn="r" rtl="0">
              <a:lnSpc>
                <a:spcPct val="142857"/>
              </a:lnSpc>
              <a:spcBef>
                <a:spcPts val="0"/>
              </a:spcBef>
              <a:spcAft>
                <a:spcPts val="0"/>
              </a:spcAft>
              <a:buClr>
                <a:srgbClr val="000000"/>
              </a:buClr>
              <a:buSzPts val="1100"/>
              <a:buFont typeface="Arial"/>
              <a:buNone/>
            </a:pP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Ruth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Mafoko</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Labode</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parlamentaria de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Zimbabwe</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 Marcus Rose / IAS</a:t>
            </a:r>
          </a:p>
        </p:txBody>
      </p:sp>
      <p:sp>
        <p:nvSpPr>
          <p:cNvPr id="950" name="Google Shape;950;g30118a2df36_0_64"/>
          <p:cNvSpPr/>
          <p:nvPr/>
        </p:nvSpPr>
        <p:spPr>
          <a:xfrm>
            <a:off x="5799991" y="6382068"/>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07000"/>
              </a:lnSpc>
              <a:spcBef>
                <a:spcPts val="0"/>
              </a:spcBef>
              <a:spcAft>
                <a:spcPts val="0"/>
              </a:spcAft>
              <a:buClr>
                <a:schemeClr val="dk1"/>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SY16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Calibri"/>
              <a:ea typeface="Calibri"/>
              <a:cs typeface="Calibri"/>
              <a:sym typeface="Calibri"/>
            </a:endParaRPr>
          </a:p>
        </p:txBody>
      </p:sp>
      <p:pic>
        <p:nvPicPr>
          <p:cNvPr id="2" name="Google Shape;28;p1">
            <a:extLst>
              <a:ext uri="{FF2B5EF4-FFF2-40B4-BE49-F238E27FC236}">
                <a16:creationId xmlns:a16="http://schemas.microsoft.com/office/drawing/2014/main" id="{6397FEB1-F2EC-D8A7-2111-04D78C10EE35}"/>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4" name="Picture 4" descr="Portal de Buenas Prácticas en Salud Pública | Experiencias y ...">
            <a:extLst>
              <a:ext uri="{FF2B5EF4-FFF2-40B4-BE49-F238E27FC236}">
                <a16:creationId xmlns:a16="http://schemas.microsoft.com/office/drawing/2014/main" id="{14C9071C-D543-BB78-F253-32ABAF7C0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63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0118a2df36_0_80"/>
          <p:cNvSpPr/>
          <p:nvPr/>
        </p:nvSpPr>
        <p:spPr>
          <a:xfrm>
            <a:off x="479425" y="115895"/>
            <a:ext cx="759630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Deficiencias, acceso y recursos</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Liderazgo político</a:t>
            </a:r>
          </a:p>
        </p:txBody>
      </p:sp>
      <p:sp>
        <p:nvSpPr>
          <p:cNvPr id="958" name="Google Shape;958;g30118a2df36_0_80"/>
          <p:cNvSpPr/>
          <p:nvPr/>
        </p:nvSpPr>
        <p:spPr>
          <a:xfrm>
            <a:off x="5799991" y="6382068"/>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07000"/>
              </a:lnSpc>
              <a:spcBef>
                <a:spcPts val="0"/>
              </a:spcBef>
              <a:spcAft>
                <a:spcPts val="0"/>
              </a:spcAft>
              <a:buClr>
                <a:schemeClr val="dk1"/>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SY16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r" rtl="0">
              <a:lnSpc>
                <a:spcPct val="107000"/>
              </a:lnSpc>
              <a:spcBef>
                <a:spcPts val="0"/>
              </a:spcBef>
              <a:spcAft>
                <a:spcPts val="0"/>
              </a:spcAft>
              <a:buClr>
                <a:srgbClr val="000000"/>
              </a:buClr>
              <a:buSzPts val="105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59" name="Google Shape;959;g30118a2df36_0_80"/>
          <p:cNvSpPr/>
          <p:nvPr/>
        </p:nvSpPr>
        <p:spPr>
          <a:xfrm>
            <a:off x="1169043"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legisladores suelen ser defensores “naturales” que pueden ser aliados importantes de las organizaciones de la sociedad civil.</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sociedad civil debe establecer relaciones con los legisladores y ayudarles a comprender los problemas.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legisladores de los países ricos pueden presionar a sus gobiernos para que apoyen la inversión en salud mundial, la cooperación internacional y los derechos humanos.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5"/>
                  </a:ext>
                </a:extLst>
              </a:rPr>
              <a:t>También pueden educar al público general en sus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6"/>
                  </a:ext>
                </a:extLst>
              </a:rPr>
              <a:t>países sobre por qué la infección por el VIH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sigue siendo una prioridad política.</a:t>
            </a:r>
          </a:p>
        </p:txBody>
      </p:sp>
      <p:sp>
        <p:nvSpPr>
          <p:cNvPr id="960" name="Google Shape;960;g30118a2df36_0_80"/>
          <p:cNvSpPr/>
          <p:nvPr/>
        </p:nvSpPr>
        <p:spPr>
          <a:xfrm>
            <a:off x="6672263" y="1341450"/>
            <a:ext cx="50768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redes nacionales, regionales y mundiales de parlamentarios centradas en la infección por el VIH y los derechos humanos desempeñan un papel crucial en el intercambio de conocimientos y la coordinación de las respuestas.</a:t>
            </a:r>
          </a:p>
        </p:txBody>
      </p:sp>
      <p:pic>
        <p:nvPicPr>
          <p:cNvPr id="2" name="Google Shape;28;p1">
            <a:extLst>
              <a:ext uri="{FF2B5EF4-FFF2-40B4-BE49-F238E27FC236}">
                <a16:creationId xmlns:a16="http://schemas.microsoft.com/office/drawing/2014/main" id="{660C6B71-E181-3B1B-C709-DD81F9939453}"/>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8FFBCFF4-EC6D-7627-7026-D4257E9E86ED}"/>
              </a:ext>
            </a:extLst>
          </p:cNvPr>
          <p:cNvSpPr txBox="1"/>
          <p:nvPr/>
        </p:nvSpPr>
        <p:spPr>
          <a:xfrm>
            <a:off x="69937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7F539933-6A07-9C67-2E35-7415FCC24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61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80"/>
          <p:cNvSpPr txBox="1"/>
          <p:nvPr/>
        </p:nvSpPr>
        <p:spPr>
          <a:xfrm>
            <a:off x="953365" y="2390482"/>
            <a:ext cx="9680100" cy="3038238"/>
          </a:xfrm>
          <a:prstGeom prst="rect">
            <a:avLst/>
          </a:prstGeom>
          <a:noFill/>
          <a:ln>
            <a:noFill/>
          </a:ln>
        </p:spPr>
        <p:txBody>
          <a:bodyPr spcFirstLastPara="1" wrap="square" lIns="0" tIns="0" rIns="0" bIns="0" rtlCol="0" anchor="t" anchorCtr="0">
            <a:noAutofit/>
          </a:bodyPr>
          <a:lstStyle/>
          <a:p>
            <a:pPr marL="540000" marR="0" lvl="0" indent="-540000" algn="l" rtl="0">
              <a:lnSpc>
                <a:spcPct val="100000"/>
              </a:lnSpc>
              <a:spcBef>
                <a:spcPts val="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80</a:t>
            </a:r>
            <a:r>
              <a:rPr lang="es-ES_tradnl" sz="2200" b="0" i="0" u="none" strike="noStrike" cap="none" dirty="0">
                <a:solidFill>
                  <a:srgbClr val="0563C1"/>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Diagnóstico de la infección avanzada por el VIH</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&gt;</a:t>
            </a:r>
            <a:endParaRPr lang="es-ES_tradnl" sz="1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87</a:t>
            </a:r>
            <a:r>
              <a:rPr lang="es-ES_tradnl" sz="2200" b="0" i="0" u="none" strike="noStrike" cap="none" dirty="0">
                <a:solidFill>
                  <a:srgbClr val="0563C1"/>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Sistemas de salud integrados</a:t>
            </a: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lang="es-ES_tradnl" sz="14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93</a:t>
            </a:r>
            <a:r>
              <a:rPr lang="es-ES_tradnl" sz="2200" b="0" i="0" u="none" strike="noStrike" cap="none" dirty="0">
                <a:solidFill>
                  <a:srgbClr val="0563C1"/>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Daño moral en el personal de salud</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&gt;</a:t>
            </a:r>
            <a:endParaRPr lang="es-ES_tradnl" sz="24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968" name="Google Shape;968;p80"/>
          <p:cNvSpPr txBox="1"/>
          <p:nvPr/>
        </p:nvSpPr>
        <p:spPr>
          <a:xfrm>
            <a:off x="754062" y="464523"/>
            <a:ext cx="9890420"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970" name="Google Shape;970;p80"/>
          <p:cNvSpPr/>
          <p:nvPr/>
        </p:nvSpPr>
        <p:spPr>
          <a:xfrm>
            <a:off x="53336" y="6221932"/>
            <a:ext cx="11575559"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971" name="Google Shape;971;p80"/>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2" name="Google Shape;28;p1">
            <a:extLst>
              <a:ext uri="{FF2B5EF4-FFF2-40B4-BE49-F238E27FC236}">
                <a16:creationId xmlns:a16="http://schemas.microsoft.com/office/drawing/2014/main" id="{5B7375F4-A647-BBE5-7A7C-469268333F9A}"/>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DA594784-22F6-153D-8635-DAFCCE8A55D5}"/>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71A4E9F9-D1F1-AA71-FFB2-D99D2FC8FC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96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967">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967">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9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6" name="TextBox 5">
            <a:extLst>
              <a:ext uri="{FF2B5EF4-FFF2-40B4-BE49-F238E27FC236}">
                <a16:creationId xmlns:a16="http://schemas.microsoft.com/office/drawing/2014/main" id="{74FB4F9F-4C1B-52E5-3DEB-97011B6EF956}"/>
              </a:ext>
            </a:extLst>
          </p:cNvPr>
          <p:cNvSpPr txBox="1"/>
          <p:nvPr/>
        </p:nvSpPr>
        <p:spPr>
          <a:xfrm>
            <a:off x="609385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09" name="Google Shape;109;g300633e8d27_0_2"/>
          <p:cNvSpPr/>
          <p:nvPr/>
        </p:nvSpPr>
        <p:spPr>
          <a:xfrm>
            <a:off x="479424" y="115888"/>
            <a:ext cx="11416567" cy="576312"/>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con anticuerpos ampliamente neutralizantes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0" name="Google Shape;110;g300633e8d27_0_2"/>
          <p:cNvSpPr/>
          <p:nvPr/>
        </p:nvSpPr>
        <p:spPr>
          <a:xfrm>
            <a:off x="5799991" y="6343801"/>
            <a:ext cx="6096000" cy="281100"/>
          </a:xfrm>
          <a:prstGeom prst="rect">
            <a:avLst/>
          </a:prstGeom>
          <a:noFill/>
          <a:ln>
            <a:noFill/>
          </a:ln>
        </p:spPr>
        <p:txBody>
          <a:bodyPr spcFirstLastPara="1" wrap="square" lIns="91425" tIns="45700" rIns="91425" bIns="45700" rtlCol="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Persaud</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PC120103</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90000"/>
              </a:lnSpc>
              <a:spcBef>
                <a:spcPts val="1000"/>
              </a:spcBef>
              <a:spcAft>
                <a:spcPts val="0"/>
              </a:spcAft>
              <a:buClr>
                <a:schemeClr val="dk1"/>
              </a:buClr>
              <a:buSzPts val="11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200"/>
              <a:buFont typeface="Arial"/>
              <a:buNone/>
            </a:pPr>
            <a:endParaRPr lang="es-ES_tradnl"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1" name="Google Shape;111;g300633e8d27_0_2"/>
          <p:cNvSpPr/>
          <p:nvPr/>
        </p:nvSpPr>
        <p:spPr>
          <a:xfrm>
            <a:off x="1203767" y="705450"/>
            <a:ext cx="10635158"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Estrategias de curación con anticuerpos ampliamente neutralizantes (</a:t>
            </a:r>
            <a:r>
              <a:rPr lang="es-ES_tradnl"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sp>
        <p:nvSpPr>
          <p:cNvPr id="112" name="Google Shape;112;g300633e8d27_0_2"/>
          <p:cNvSpPr/>
          <p:nvPr/>
        </p:nvSpPr>
        <p:spPr>
          <a:xfrm>
            <a:off x="6504972" y="1341450"/>
            <a:ext cx="5278978" cy="11820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Sin embargo, no en todos los estudios se está evaluando a los participantes para detectar la resistencia preexistente a los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sp>
        <p:nvSpPr>
          <p:cNvPr id="113" name="Google Shape;113;g300633e8d27_0_2"/>
          <p:cNvSpPr/>
          <p:nvPr/>
        </p:nvSpPr>
        <p:spPr>
          <a:xfrm>
            <a:off x="1774825" y="2615508"/>
            <a:ext cx="10009200" cy="31899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14" name="Google Shape;114;g300633e8d27_0_2"/>
          <p:cNvSpPr/>
          <p:nvPr/>
        </p:nvSpPr>
        <p:spPr>
          <a:xfrm>
            <a:off x="9228137" y="2720852"/>
            <a:ext cx="2403000" cy="90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Ampliación geográfica de la investigación relacionada con la curación de la infección por el VIH en adultos en países de ingresos bajos y medianos</a:t>
            </a:r>
            <a:endParaRPr lang="es-ES_tradnl" sz="1400" b="0" i="0" u="none" strike="noStrike" cap="none" dirty="0">
              <a:solidFill>
                <a:srgbClr val="000000"/>
              </a:solidFill>
              <a:latin typeface="Calibri"/>
              <a:ea typeface="Calibri"/>
              <a:cs typeface="Calibri"/>
              <a:sym typeface="Calibri"/>
            </a:endParaRPr>
          </a:p>
        </p:txBody>
      </p:sp>
      <p:pic>
        <p:nvPicPr>
          <p:cNvPr id="115" name="Google Shape;115;g300633e8d27_0_2"/>
          <p:cNvPicPr preferRelativeResize="0"/>
          <p:nvPr/>
        </p:nvPicPr>
        <p:blipFill rotWithShape="1">
          <a:blip r:embed="rId5">
            <a:alphaModFix/>
          </a:blip>
          <a:srcRect l="1784" t="23491" r="1678" b="8001"/>
          <a:stretch/>
        </p:blipFill>
        <p:spPr>
          <a:xfrm>
            <a:off x="1883825" y="2751125"/>
            <a:ext cx="7220410" cy="2882300"/>
          </a:xfrm>
          <a:prstGeom prst="rect">
            <a:avLst/>
          </a:prstGeom>
          <a:noFill/>
          <a:ln>
            <a:noFill/>
          </a:ln>
        </p:spPr>
      </p:pic>
      <p:sp>
        <p:nvSpPr>
          <p:cNvPr id="116" name="Google Shape;116;g300633e8d27_0_2"/>
          <p:cNvSpPr/>
          <p:nvPr/>
        </p:nvSpPr>
        <p:spPr>
          <a:xfrm>
            <a:off x="1203766" y="1341450"/>
            <a:ext cx="5148318" cy="26937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varios estudios en curso se están investigando combinaciones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en entornos de ingresos bajos y altos.</a:t>
            </a:r>
          </a:p>
        </p:txBody>
      </p:sp>
      <p:pic>
        <p:nvPicPr>
          <p:cNvPr id="5" name="Google Shape;28;p1">
            <a:extLst>
              <a:ext uri="{FF2B5EF4-FFF2-40B4-BE49-F238E27FC236}">
                <a16:creationId xmlns:a16="http://schemas.microsoft.com/office/drawing/2014/main" id="{CF90DB5E-5036-2D29-16EC-79C6D1AB0A3B}"/>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7" name="Picture 4" descr="Portal de Buenas Prácticas en Salud Pública | Experiencias y ...">
            <a:extLst>
              <a:ext uri="{FF2B5EF4-FFF2-40B4-BE49-F238E27FC236}">
                <a16:creationId xmlns:a16="http://schemas.microsoft.com/office/drawing/2014/main" id="{DF946CA8-0BD9-3537-A663-8584469346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627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2fd68d29540_4_161"/>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80" name="Google Shape;980;g2fd68d29540_4_161"/>
          <p:cNvSpPr/>
          <p:nvPr/>
        </p:nvSpPr>
        <p:spPr>
          <a:xfrm>
            <a:off x="1169043" y="688032"/>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Diagnóstico de la infección avanzada por el VIH</a:t>
            </a:r>
          </a:p>
        </p:txBody>
      </p:sp>
      <p:sp>
        <p:nvSpPr>
          <p:cNvPr id="981" name="Google Shape;981;g2fd68d29540_4_161"/>
          <p:cNvSpPr/>
          <p:nvPr/>
        </p:nvSpPr>
        <p:spPr>
          <a:xfrm>
            <a:off x="1169043" y="1341454"/>
            <a:ext cx="5375961" cy="4804125"/>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pruebas de linfocitos CD4 son fundamentales para detectar a las personas con infección avanzada por el VIH (IAV).</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OMS apoya la realización de pruebas de linfocitos CD4 en las personas con diagnóstico reciente de infección por el VIH o que reanudan la atención y en los casos de presunto fracaso del tratamiento.</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Uganda: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2" indent="-231775" algn="l" rtl="0">
              <a:lnSpc>
                <a:spcPct val="100000"/>
              </a:lnSpc>
              <a:spcBef>
                <a:spcPts val="0"/>
              </a:spcBef>
              <a:spcAft>
                <a:spcPts val="0"/>
              </a:spcAft>
              <a:buClr>
                <a:srgbClr val="E0001B"/>
              </a:buClr>
              <a:buSzPts val="2000"/>
              <a:buFont typeface="Arial"/>
              <a:buChar char="•"/>
            </a:pPr>
            <a:r>
              <a:rPr lang="es-ES_tradnl" sz="1800"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8"/>
                  </a:ext>
                </a:extLst>
              </a:rPr>
              <a:t>s</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8"/>
                  </a:ext>
                </a:extLst>
              </a:rPr>
              <a:t>e realizan menos pruebas de linfocitos CD4</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19"/>
                  </a:ext>
                </a:extLst>
              </a:rPr>
              <a:t> en los pacientes ya tratados y sin supresión viral (56%) que en los pacientes nuevos (79%);</a:t>
            </a: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2" indent="-231775" algn="l" rtl="0">
              <a:lnSpc>
                <a:spcPct val="100000"/>
              </a:lnSpc>
              <a:spcBef>
                <a:spcPts val="0"/>
              </a:spcBef>
              <a:spcAft>
                <a:spcPts val="0"/>
              </a:spcAft>
              <a:buClr>
                <a:srgbClr val="E0001B"/>
              </a:buClr>
              <a:buSzPts val="2000"/>
              <a:buFont typeface="Arial"/>
              <a:buChar char="•"/>
            </a:pPr>
            <a:r>
              <a:rPr lang="es-ES_tradnl" sz="1800" dirty="0">
                <a:solidFill>
                  <a:schemeClr val="dk1"/>
                </a:solidFill>
                <a:latin typeface="Verdana" panose="020B0604030504040204" pitchFamily="34" charset="0"/>
                <a:ea typeface="Verdana" panose="020B0604030504040204" pitchFamily="34" charset="0"/>
                <a:cs typeface="Calibri"/>
                <a:sym typeface="Calibri"/>
              </a:rPr>
              <a:t>a</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lrededor del 10% de las personas con infección por el VIH que reciben atención no presentan supresión viral y son propensas a la IAV</a:t>
            </a:r>
            <a:r>
              <a:rPr lang="es-ES_tradnl" sz="1800" dirty="0">
                <a:solidFill>
                  <a:schemeClr val="dk1"/>
                </a:solidFill>
                <a:latin typeface="Verdana" panose="020B0604030504040204" pitchFamily="34" charset="0"/>
                <a:ea typeface="Verdana" panose="020B0604030504040204" pitchFamily="34" charset="0"/>
                <a:cs typeface="Calibri"/>
                <a:sym typeface="Calibri"/>
              </a:rPr>
              <a:t>.</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342900" marR="0" lvl="0" indent="-215900" algn="l" rtl="0">
              <a:lnSpc>
                <a:spcPct val="100000"/>
              </a:lnSpc>
              <a:spcBef>
                <a:spcPts val="0"/>
              </a:spcBef>
              <a:spcAft>
                <a:spcPts val="0"/>
              </a:spcAft>
              <a:buClr>
                <a:srgbClr val="000000"/>
              </a:buClr>
              <a:buSzPts val="2000"/>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982" name="Google Shape;982;g2fd68d29540_4_161"/>
          <p:cNvPicPr preferRelativeResize="0"/>
          <p:nvPr/>
        </p:nvPicPr>
        <p:blipFill rotWithShape="1">
          <a:blip r:embed="rId4">
            <a:alphaModFix/>
          </a:blip>
          <a:srcRect l="28260" t="-230" r="3584" b="13296"/>
          <a:stretch/>
        </p:blipFill>
        <p:spPr>
          <a:xfrm>
            <a:off x="6851651" y="1329612"/>
            <a:ext cx="5340350" cy="4475888"/>
          </a:xfrm>
          <a:prstGeom prst="rect">
            <a:avLst/>
          </a:prstGeom>
          <a:noFill/>
          <a:ln>
            <a:noFill/>
          </a:ln>
        </p:spPr>
      </p:pic>
      <p:sp>
        <p:nvSpPr>
          <p:cNvPr id="983" name="Google Shape;983;g2fd68d29540_4_161"/>
          <p:cNvSpPr txBox="1"/>
          <p:nvPr/>
        </p:nvSpPr>
        <p:spPr>
          <a:xfrm>
            <a:off x="8784013" y="5983997"/>
            <a:ext cx="3000000" cy="161583"/>
          </a:xfrm>
          <a:prstGeom prst="rect">
            <a:avLst/>
          </a:prstGeom>
          <a:noFill/>
          <a:ln>
            <a:noFill/>
          </a:ln>
        </p:spPr>
        <p:txBody>
          <a:bodyPr spcFirstLastPara="1" wrap="square" lIns="0" tIns="0" rIns="0" bIns="0" rtlCol="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s-ES_tradnl" sz="1050" b="0" i="0" u="none" strike="noStrike" cap="none" dirty="0" err="1">
                <a:solidFill>
                  <a:srgbClr val="7F7F7F"/>
                </a:solidFill>
                <a:highlight>
                  <a:srgbClr val="FFFFFF"/>
                </a:highlight>
                <a:latin typeface="Calibri"/>
                <a:ea typeface="Calibri"/>
                <a:cs typeface="Calibri"/>
                <a:sym typeface="Calibri"/>
              </a:rPr>
              <a:t>godongphoto</a:t>
            </a:r>
            <a:r>
              <a:rPr lang="es-ES_tradnl" sz="1050" b="0" i="0" u="none" strike="noStrike" cap="none" dirty="0">
                <a:solidFill>
                  <a:srgbClr val="7F7F7F"/>
                </a:solidFill>
                <a:highlight>
                  <a:srgbClr val="FFFFFF"/>
                </a:highlight>
                <a:latin typeface="Calibri"/>
                <a:ea typeface="Calibri"/>
                <a:cs typeface="Calibri"/>
                <a:sym typeface="Calibri"/>
              </a:rPr>
              <a:t>/</a:t>
            </a:r>
            <a:r>
              <a:rPr lang="es-ES_tradnl" sz="1050" b="0" i="0" u="none" strike="noStrike" cap="none" dirty="0" err="1">
                <a:solidFill>
                  <a:srgbClr val="7F7F7F"/>
                </a:solidFill>
                <a:highlight>
                  <a:srgbClr val="FFFFFF"/>
                </a:highlight>
                <a:latin typeface="Calibri"/>
                <a:ea typeface="Calibri"/>
                <a:cs typeface="Calibri"/>
                <a:sym typeface="Calibri"/>
              </a:rPr>
              <a:t>Depositphotos</a:t>
            </a:r>
            <a:endParaRPr lang="es-ES_tradnl" sz="1400" b="0" i="0" u="none" strike="noStrike" cap="none" dirty="0">
              <a:solidFill>
                <a:srgbClr val="7F7F7F"/>
              </a:solidFill>
              <a:latin typeface="Calibri"/>
              <a:ea typeface="Calibri"/>
              <a:cs typeface="Calibri"/>
              <a:sym typeface="Calibri"/>
            </a:endParaRPr>
          </a:p>
        </p:txBody>
      </p:sp>
      <p:sp>
        <p:nvSpPr>
          <p:cNvPr id="2" name="Google Shape;979;g2fd68d29540_4_161">
            <a:extLst>
              <a:ext uri="{FF2B5EF4-FFF2-40B4-BE49-F238E27FC236}">
                <a16:creationId xmlns:a16="http://schemas.microsoft.com/office/drawing/2014/main" id="{BB3378B8-99EE-1839-FF3A-EE9116A74DE7}"/>
              </a:ext>
            </a:extLst>
          </p:cNvPr>
          <p:cNvSpPr/>
          <p:nvPr/>
        </p:nvSpPr>
        <p:spPr>
          <a:xfrm>
            <a:off x="5742925" y="636919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Nuwagira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 </a:t>
            </a: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Nabitaka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4167992-A1FB-DB55-1165-87E9BFF0395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1D27F3E7-8062-3F65-43EC-AA3D59B652C9}"/>
              </a:ext>
            </a:extLst>
          </p:cNvPr>
          <p:cNvSpPr txBox="1"/>
          <p:nvPr/>
        </p:nvSpPr>
        <p:spPr>
          <a:xfrm>
            <a:off x="52157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8F92EA27-4221-ACF7-8176-4909B675E4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1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1" name="Google Shape;991;g3009b931dd7_0_105"/>
          <p:cNvSpPr/>
          <p:nvPr/>
        </p:nvSpPr>
        <p:spPr>
          <a:xfrm>
            <a:off x="1180618" y="1341449"/>
            <a:ext cx="5491707" cy="4787999"/>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 fin de mejorar el diagnóstico de la IAV en las personas con fracaso del TAR, el Ministerio de Salud puso en marcha una iniciativa de mejora de la calidad:</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capacitación adicional para el personal de salud sobre el diagnóstico y el tratamiento de la IAV;</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optimización de la disponibilidad de suministros para la IAV;</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más apoyo para la gestión de datos y la notificación;</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equipos de trabajo para la IAV a nivel de los establecimientos de salud;</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Integración de las pruebas de linfocitos CD4 en los servicios comunitarios para la infección por el VIH que prestan servicios diferenciados.</a:t>
            </a:r>
          </a:p>
        </p:txBody>
      </p:sp>
      <p:sp>
        <p:nvSpPr>
          <p:cNvPr id="992" name="Google Shape;992;g3009b931dd7_0_105"/>
          <p:cNvSpPr/>
          <p:nvPr/>
        </p:nvSpPr>
        <p:spPr>
          <a:xfrm>
            <a:off x="6851650" y="1341450"/>
            <a:ext cx="4934100" cy="4788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993" name="Google Shape;993;g3009b931dd7_0_105"/>
          <p:cNvSpPr/>
          <p:nvPr/>
        </p:nvSpPr>
        <p:spPr>
          <a:xfrm>
            <a:off x="6940575" y="1412875"/>
            <a:ext cx="48453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Iniciativa de mejora de la calidad</a:t>
            </a:r>
            <a:endParaRPr lang="es-ES_tradnl" sz="1400" b="0" i="0" u="none" strike="noStrike" cap="none" dirty="0">
              <a:solidFill>
                <a:srgbClr val="000000"/>
              </a:solidFill>
              <a:latin typeface="Arial"/>
              <a:ea typeface="Arial"/>
              <a:cs typeface="Arial"/>
              <a:sym typeface="Arial"/>
            </a:endParaRPr>
          </a:p>
        </p:txBody>
      </p:sp>
      <p:pic>
        <p:nvPicPr>
          <p:cNvPr id="994" name="Google Shape;994;g3009b931dd7_0_105"/>
          <p:cNvPicPr preferRelativeResize="0"/>
          <p:nvPr/>
        </p:nvPicPr>
        <p:blipFill rotWithShape="1">
          <a:blip r:embed="rId4">
            <a:alphaModFix/>
          </a:blip>
          <a:srcRect/>
          <a:stretch/>
        </p:blipFill>
        <p:spPr>
          <a:xfrm>
            <a:off x="7078300" y="1674400"/>
            <a:ext cx="4480800" cy="4301275"/>
          </a:xfrm>
          <a:prstGeom prst="rect">
            <a:avLst/>
          </a:prstGeom>
          <a:noFill/>
          <a:ln>
            <a:noFill/>
          </a:ln>
        </p:spPr>
      </p:pic>
      <p:sp>
        <p:nvSpPr>
          <p:cNvPr id="2" name="Google Shape;979;g2fd68d29540_4_161">
            <a:extLst>
              <a:ext uri="{FF2B5EF4-FFF2-40B4-BE49-F238E27FC236}">
                <a16:creationId xmlns:a16="http://schemas.microsoft.com/office/drawing/2014/main" id="{0352917B-9922-4FC2-0F48-683D17139CEA}"/>
              </a:ext>
            </a:extLst>
          </p:cNvPr>
          <p:cNvSpPr/>
          <p:nvPr/>
        </p:nvSpPr>
        <p:spPr>
          <a:xfrm>
            <a:off x="574292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Nuwagira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 </a:t>
            </a: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Nabitaka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978;g2fd68d29540_4_161">
            <a:extLst>
              <a:ext uri="{FF2B5EF4-FFF2-40B4-BE49-F238E27FC236}">
                <a16:creationId xmlns:a16="http://schemas.microsoft.com/office/drawing/2014/main" id="{41225574-6D51-3BF1-75D7-48262F28D06F}"/>
              </a:ext>
            </a:extLst>
          </p:cNvPr>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CE219DEE-F514-5ED5-EE8E-B261B1EC58E1}"/>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8CE851E5-D2A1-F4E2-7943-D9F06385C724}"/>
              </a:ext>
            </a:extLst>
          </p:cNvPr>
          <p:cNvSpPr txBox="1"/>
          <p:nvPr/>
        </p:nvSpPr>
        <p:spPr>
          <a:xfrm>
            <a:off x="5246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D51B9F0C-C0EE-340B-2344-ACF2D16302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8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3" name="Google Shape;1003;g3009b931dd7_0_119"/>
          <p:cNvSpPr/>
          <p:nvPr/>
        </p:nvSpPr>
        <p:spPr>
          <a:xfrm>
            <a:off x="1169044" y="1056970"/>
            <a:ext cx="5071420" cy="1281013"/>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Esta iniciativa ha permitido detectar la IAV en los pacientes ya tratados que no tienen supresión viral.</a:t>
            </a:r>
          </a:p>
        </p:txBody>
      </p:sp>
      <p:sp>
        <p:nvSpPr>
          <p:cNvPr id="1004" name="Google Shape;1004;g3009b931dd7_0_119"/>
          <p:cNvSpPr/>
          <p:nvPr/>
        </p:nvSpPr>
        <p:spPr>
          <a:xfrm>
            <a:off x="1439545" y="2452900"/>
            <a:ext cx="10011000" cy="34398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005" name="Google Shape;1005;g3009b931dd7_0_119"/>
          <p:cNvSpPr/>
          <p:nvPr/>
        </p:nvSpPr>
        <p:spPr>
          <a:xfrm>
            <a:off x="8783095" y="2520350"/>
            <a:ext cx="2376600" cy="4374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Los indicadores de la secuencia asistencial para la IAV mejoraron en los trimestres sucesivos</a:t>
            </a:r>
            <a:endParaRPr lang="es-ES_tradnl" sz="1400" b="0" i="0" u="none" strike="noStrike" cap="none" dirty="0">
              <a:solidFill>
                <a:srgbClr val="000000"/>
              </a:solidFill>
              <a:latin typeface="Arial"/>
              <a:ea typeface="Arial"/>
              <a:cs typeface="Arial"/>
              <a:sym typeface="Arial"/>
            </a:endParaRPr>
          </a:p>
        </p:txBody>
      </p:sp>
      <p:sp>
        <p:nvSpPr>
          <p:cNvPr id="1006" name="Google Shape;1006;g3009b931dd7_0_119"/>
          <p:cNvSpPr/>
          <p:nvPr/>
        </p:nvSpPr>
        <p:spPr>
          <a:xfrm>
            <a:off x="6672263" y="1043740"/>
            <a:ext cx="5076887" cy="7461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También han mejorado otros indicadores, como el acceso a las pruebas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lipoarabinomanano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(LAM) para TB y de antígeno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criptocócico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p>
        </p:txBody>
      </p:sp>
      <p:pic>
        <p:nvPicPr>
          <p:cNvPr id="1007" name="Google Shape;1007;g3009b931dd7_0_119"/>
          <p:cNvPicPr preferRelativeResize="0"/>
          <p:nvPr/>
        </p:nvPicPr>
        <p:blipFill rotWithShape="1">
          <a:blip r:embed="rId4">
            <a:alphaModFix/>
          </a:blip>
          <a:srcRect/>
          <a:stretch/>
        </p:blipFill>
        <p:spPr>
          <a:xfrm>
            <a:off x="1512608" y="2520362"/>
            <a:ext cx="7127826" cy="3304876"/>
          </a:xfrm>
          <a:prstGeom prst="rect">
            <a:avLst/>
          </a:prstGeom>
          <a:noFill/>
          <a:ln>
            <a:noFill/>
          </a:ln>
        </p:spPr>
      </p:pic>
      <p:sp>
        <p:nvSpPr>
          <p:cNvPr id="2" name="Google Shape;979;g2fd68d29540_4_161">
            <a:extLst>
              <a:ext uri="{FF2B5EF4-FFF2-40B4-BE49-F238E27FC236}">
                <a16:creationId xmlns:a16="http://schemas.microsoft.com/office/drawing/2014/main" id="{0891A0D7-6C4C-EB92-7E53-6502804DFEE1}"/>
              </a:ext>
            </a:extLst>
          </p:cNvPr>
          <p:cNvSpPr/>
          <p:nvPr/>
        </p:nvSpPr>
        <p:spPr>
          <a:xfrm>
            <a:off x="574292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Nuwagira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 </a:t>
            </a: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Nabitaka</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OAE0402</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978;g2fd68d29540_4_161">
            <a:extLst>
              <a:ext uri="{FF2B5EF4-FFF2-40B4-BE49-F238E27FC236}">
                <a16:creationId xmlns:a16="http://schemas.microsoft.com/office/drawing/2014/main" id="{14CBEE77-44B4-E427-98F3-4A3263A28258}"/>
              </a:ext>
            </a:extLst>
          </p:cNvPr>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0340F026-9D8F-BB25-B9E1-8628F9E958C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6F7CE4DB-BC17-EA36-B143-5B32BBB0167E}"/>
              </a:ext>
            </a:extLst>
          </p:cNvPr>
          <p:cNvSpPr txBox="1"/>
          <p:nvPr/>
        </p:nvSpPr>
        <p:spPr>
          <a:xfrm>
            <a:off x="5246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43414869-32AA-47FE-CF6A-D5BDB510C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8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7" name="Google Shape;1017;g3009b931dd7_0_131"/>
          <p:cNvSpPr/>
          <p:nvPr/>
        </p:nvSpPr>
        <p:spPr>
          <a:xfrm>
            <a:off x="1169043"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otro análisis económico se investigaron los costos de los medios de diagnóstico para la IAV en México.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México, la mitad de las muertes relacionadas con la IAV se deben a tuberculosis (TB), histoplasmosis diseminada y criptococosis.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Actualmente, el diagnóstico de estas enfermedades es costoso, laborioso y a menudo se retrasa.</a:t>
            </a:r>
          </a:p>
        </p:txBody>
      </p:sp>
      <p:sp>
        <p:nvSpPr>
          <p:cNvPr id="1018" name="Google Shape;1018;g3009b931dd7_0_131"/>
          <p:cNvSpPr/>
          <p:nvPr/>
        </p:nvSpPr>
        <p:spPr>
          <a:xfrm>
            <a:off x="6677730" y="1341450"/>
            <a:ext cx="5071419" cy="432295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¿Podrían reducirse los costos de la atención de salud si se realizaran pruebas en el lugar de la atención a todas las personas al momento de diagnosticar la infección por el VIH?</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Pruebas de flujo lateral de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lipoarabinomanano</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(LAM) urinario, antígeno urinario de </a:t>
            </a:r>
            <a:r>
              <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Histoplasma</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antígeno sérico de </a:t>
            </a:r>
            <a:r>
              <a:rPr lang="es-ES_tradnl"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Cryptococcus</a:t>
            </a:r>
            <a:endParaRPr lang="es-ES_tradnl" sz="20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1016;g3009b931dd7_0_131">
            <a:extLst>
              <a:ext uri="{FF2B5EF4-FFF2-40B4-BE49-F238E27FC236}">
                <a16:creationId xmlns:a16="http://schemas.microsoft.com/office/drawing/2014/main" id="{63B6E33F-3F9C-B0F5-CDFD-55684E111555}"/>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Camiro-Zúñiga OAE0403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
        <p:nvSpPr>
          <p:cNvPr id="3" name="Google Shape;978;g2fd68d29540_4_161">
            <a:extLst>
              <a:ext uri="{FF2B5EF4-FFF2-40B4-BE49-F238E27FC236}">
                <a16:creationId xmlns:a16="http://schemas.microsoft.com/office/drawing/2014/main" id="{CEDE68EA-7865-E60E-C8E2-994AFD1BFF75}"/>
              </a:ext>
            </a:extLst>
          </p:cNvPr>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101F1A04-9069-00C9-0E2E-1020E5B0C0FA}"/>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A5136FE2-5F24-754F-F69F-FE98E6C1BA81}"/>
              </a:ext>
            </a:extLst>
          </p:cNvPr>
          <p:cNvSpPr txBox="1"/>
          <p:nvPr/>
        </p:nvSpPr>
        <p:spPr>
          <a:xfrm>
            <a:off x="5500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C04D3FD4-D4CB-B89E-54CA-93DCA9476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6" name="Google Shape;1026;g3009b931dd7_0_148"/>
          <p:cNvSpPr/>
          <p:nvPr/>
        </p:nvSpPr>
        <p:spPr>
          <a:xfrm>
            <a:off x="1169043" y="1341450"/>
            <a:ext cx="2947282"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análisis retrospectivo se examinó a 324 personas con infección avanzada por el VIH que acudieron a cuatro establecimientos de salud durante un  </a:t>
            </a:r>
            <a:b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período de 12 meses</a:t>
            </a:r>
          </a:p>
        </p:txBody>
      </p:sp>
      <p:sp>
        <p:nvSpPr>
          <p:cNvPr id="1027" name="Google Shape;1027;g3009b931dd7_0_148"/>
          <p:cNvSpPr/>
          <p:nvPr/>
        </p:nvSpPr>
        <p:spPr>
          <a:xfrm>
            <a:off x="4295775" y="1341450"/>
            <a:ext cx="7490100" cy="4788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028" name="Google Shape;1028;g3009b931dd7_0_148"/>
          <p:cNvSpPr/>
          <p:nvPr/>
        </p:nvSpPr>
        <p:spPr>
          <a:xfrm>
            <a:off x="4295775" y="1412875"/>
            <a:ext cx="74901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Diagrama de flujo</a:t>
            </a:r>
            <a:endParaRPr lang="es-ES_tradnl" sz="1400" b="0" i="0" u="none" strike="noStrike" cap="none" dirty="0">
              <a:solidFill>
                <a:srgbClr val="000000"/>
              </a:solidFill>
              <a:latin typeface="Arial"/>
              <a:ea typeface="Arial"/>
              <a:cs typeface="Arial"/>
              <a:sym typeface="Arial"/>
            </a:endParaRPr>
          </a:p>
        </p:txBody>
      </p:sp>
      <p:pic>
        <p:nvPicPr>
          <p:cNvPr id="1029" name="Google Shape;1029;g3009b931dd7_0_148"/>
          <p:cNvPicPr preferRelativeResize="0"/>
          <p:nvPr/>
        </p:nvPicPr>
        <p:blipFill rotWithShape="1">
          <a:blip r:embed="rId4">
            <a:alphaModFix/>
          </a:blip>
          <a:srcRect/>
          <a:stretch/>
        </p:blipFill>
        <p:spPr>
          <a:xfrm>
            <a:off x="4347525" y="1848035"/>
            <a:ext cx="7438350" cy="4061654"/>
          </a:xfrm>
          <a:prstGeom prst="rect">
            <a:avLst/>
          </a:prstGeom>
          <a:noFill/>
          <a:ln>
            <a:noFill/>
          </a:ln>
        </p:spPr>
      </p:pic>
      <p:sp>
        <p:nvSpPr>
          <p:cNvPr id="2" name="Google Shape;1016;g3009b931dd7_0_131">
            <a:extLst>
              <a:ext uri="{FF2B5EF4-FFF2-40B4-BE49-F238E27FC236}">
                <a16:creationId xmlns:a16="http://schemas.microsoft.com/office/drawing/2014/main" id="{6B1F662B-3503-FB7E-F428-C48AE225F0B5}"/>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Camiro-Zúñiga OAE0403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978;g2fd68d29540_4_161">
            <a:extLst>
              <a:ext uri="{FF2B5EF4-FFF2-40B4-BE49-F238E27FC236}">
                <a16:creationId xmlns:a16="http://schemas.microsoft.com/office/drawing/2014/main" id="{EDD401DE-FF4D-77B3-A1EB-372DB6EBE457}"/>
              </a:ext>
            </a:extLst>
          </p:cNvPr>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0EE98F88-C00F-BFCE-7215-2766F0466E0E}"/>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9A5E34F6-0C5A-ECC9-3294-50DD67F1F5D4}"/>
              </a:ext>
            </a:extLst>
          </p:cNvPr>
          <p:cNvSpPr txBox="1"/>
          <p:nvPr/>
        </p:nvSpPr>
        <p:spPr>
          <a:xfrm>
            <a:off x="54900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2125D7BB-47A9-B837-AC45-98289EA51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24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8" name="Google Shape;1038;g3009b931dd7_0_160"/>
          <p:cNvSpPr/>
          <p:nvPr/>
        </p:nvSpPr>
        <p:spPr>
          <a:xfrm>
            <a:off x="1157468" y="1341450"/>
            <a:ext cx="4254257" cy="48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Si se hubieran realizado pruebas para la detección de infecciones oportunistas en todos los pacientes al iniciar su atención, no habrían sido necesarias más pruebas ni tratamiento empírico.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Por ejemplo, las personas con un resultado positivo de TB-LAM no necesitan baciloscopia de esputo ni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Xpert</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MTB en orina o esputo.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Por ejemplo, las personas con resultados negativos para antígenos de </a:t>
            </a:r>
            <a:r>
              <a:rPr lang="es-ES_tradnl" sz="1800" b="0" i="1" u="none" strike="noStrike" cap="none" dirty="0">
                <a:solidFill>
                  <a:schemeClr val="dk1"/>
                </a:solidFill>
                <a:latin typeface="Verdana" panose="020B0604030504040204" pitchFamily="34" charset="0"/>
                <a:ea typeface="Verdana" panose="020B0604030504040204" pitchFamily="34" charset="0"/>
                <a:cs typeface="Calibri"/>
                <a:sym typeface="Calibri"/>
              </a:rPr>
              <a:t>Histoplasma</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y </a:t>
            </a:r>
            <a:r>
              <a:rPr lang="es-ES_tradnl" sz="18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Cryptococcus</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no necesitan anfotericina B empírica.</a:t>
            </a:r>
          </a:p>
        </p:txBody>
      </p:sp>
      <p:sp>
        <p:nvSpPr>
          <p:cNvPr id="1039" name="Google Shape;1039;g3009b931dd7_0_160"/>
          <p:cNvSpPr/>
          <p:nvPr/>
        </p:nvSpPr>
        <p:spPr>
          <a:xfrm>
            <a:off x="5591175" y="1341450"/>
            <a:ext cx="6195000" cy="4135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040" name="Google Shape;1040;g3009b931dd7_0_160"/>
          <p:cNvSpPr/>
          <p:nvPr/>
        </p:nvSpPr>
        <p:spPr>
          <a:xfrm>
            <a:off x="5590875" y="1412875"/>
            <a:ext cx="61950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Costos evitados</a:t>
            </a:r>
            <a:endParaRPr lang="es-ES_tradnl" sz="1400" b="0" i="0" u="none" strike="noStrike" cap="none" dirty="0">
              <a:solidFill>
                <a:srgbClr val="000000"/>
              </a:solidFill>
              <a:latin typeface="Arial"/>
              <a:ea typeface="Arial"/>
              <a:cs typeface="Arial"/>
              <a:sym typeface="Arial"/>
            </a:endParaRPr>
          </a:p>
        </p:txBody>
      </p:sp>
      <p:pic>
        <p:nvPicPr>
          <p:cNvPr id="1041" name="Google Shape;1041;g3009b931dd7_0_160"/>
          <p:cNvPicPr preferRelativeResize="0"/>
          <p:nvPr/>
        </p:nvPicPr>
        <p:blipFill rotWithShape="1">
          <a:blip r:embed="rId4">
            <a:alphaModFix/>
          </a:blip>
          <a:srcRect/>
          <a:stretch/>
        </p:blipFill>
        <p:spPr>
          <a:xfrm>
            <a:off x="5697631" y="1704475"/>
            <a:ext cx="6024569" cy="3601226"/>
          </a:xfrm>
          <a:prstGeom prst="rect">
            <a:avLst/>
          </a:prstGeom>
          <a:noFill/>
          <a:ln>
            <a:noFill/>
          </a:ln>
        </p:spPr>
      </p:pic>
      <p:sp>
        <p:nvSpPr>
          <p:cNvPr id="2" name="Google Shape;1016;g3009b931dd7_0_131">
            <a:extLst>
              <a:ext uri="{FF2B5EF4-FFF2-40B4-BE49-F238E27FC236}">
                <a16:creationId xmlns:a16="http://schemas.microsoft.com/office/drawing/2014/main" id="{A8C1544F-5D47-01C2-1AB7-2E0B319157EC}"/>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Camiro-Zúñiga OAE0403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978;g2fd68d29540_4_161">
            <a:extLst>
              <a:ext uri="{FF2B5EF4-FFF2-40B4-BE49-F238E27FC236}">
                <a16:creationId xmlns:a16="http://schemas.microsoft.com/office/drawing/2014/main" id="{AB2467EE-BA2F-0FA6-AF3C-7FF0E9315CE4}"/>
              </a:ext>
            </a:extLst>
          </p:cNvPr>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9AFAD950-5E59-EAFF-F00A-9C75C286BE75}"/>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87521D91-7DEF-C660-8801-FFC24FB6DA0E}"/>
              </a:ext>
            </a:extLst>
          </p:cNvPr>
          <p:cNvSpPr txBox="1"/>
          <p:nvPr/>
        </p:nvSpPr>
        <p:spPr>
          <a:xfrm>
            <a:off x="5500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E7BDBA87-5E55-75C7-2EB3-5D67DA2892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2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50" name="Google Shape;1050;g3012166399c_0_0"/>
          <p:cNvSpPr/>
          <p:nvPr/>
        </p:nvSpPr>
        <p:spPr>
          <a:xfrm>
            <a:off x="1180618" y="1341450"/>
            <a:ext cx="5441831"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promedio, los costos estándares de la atención del paciente con enfermedad avanzada por el VIH se reducirían en US$ 241 por persona (aproximadamente </a:t>
            </a:r>
            <a:b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US$ 80 000 al año) si las pruebas se hicieran al iniciar la atención.</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0" indent="-22542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0"/>
                  </a:ext>
                </a:extLst>
              </a:rPr>
              <a:t>US$ 80 000 es el costo aproximado de tratar a 40 personas con TB o a 100 personas con meningitis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0"/>
                  </a:ext>
                </a:extLst>
              </a:rPr>
              <a:t>criptocócica</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1"/>
                  </a:ext>
                </a:extLst>
              </a:rPr>
              <a:t>La mediana del tiempo transcurrido hasta iniciar el tratamiento de las infecciones oportunistas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reduciría en cinco días (de 6,5 a 1, p &lt;0,001) si se realizaran las pruebas al inicio de la atención.</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0"/>
              </a:spcBef>
              <a:spcAft>
                <a:spcPts val="0"/>
              </a:spcAft>
              <a:buClr>
                <a:srgbClr val="000000"/>
              </a:buClr>
              <a:buSzPts val="2000"/>
              <a:buFont typeface="Arial"/>
              <a:buNone/>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051" name="Google Shape;1051;g3012166399c_0_0"/>
          <p:cNvPicPr preferRelativeResize="0"/>
          <p:nvPr/>
        </p:nvPicPr>
        <p:blipFill rotWithShape="1">
          <a:blip r:embed="rId4">
            <a:alphaModFix/>
          </a:blip>
          <a:srcRect/>
          <a:stretch/>
        </p:blipFill>
        <p:spPr>
          <a:xfrm>
            <a:off x="6895656" y="1927312"/>
            <a:ext cx="4897501" cy="3407501"/>
          </a:xfrm>
          <a:prstGeom prst="rect">
            <a:avLst/>
          </a:prstGeom>
          <a:noFill/>
          <a:ln>
            <a:noFill/>
          </a:ln>
        </p:spPr>
      </p:pic>
      <p:sp>
        <p:nvSpPr>
          <p:cNvPr id="1052" name="Google Shape;1052;g3012166399c_0_0"/>
          <p:cNvSpPr/>
          <p:nvPr/>
        </p:nvSpPr>
        <p:spPr>
          <a:xfrm>
            <a:off x="6851650" y="1341450"/>
            <a:ext cx="4934400" cy="42924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053" name="Google Shape;1053;g3012166399c_0_0"/>
          <p:cNvSpPr/>
          <p:nvPr/>
        </p:nvSpPr>
        <p:spPr>
          <a:xfrm>
            <a:off x="6888375" y="1412875"/>
            <a:ext cx="48975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Mediana del tiempo transcurrido hasta el inicio del tratamiento de las infecciones oportunistas</a:t>
            </a:r>
          </a:p>
        </p:txBody>
      </p:sp>
      <p:sp>
        <p:nvSpPr>
          <p:cNvPr id="2" name="Google Shape;1016;g3009b931dd7_0_131">
            <a:extLst>
              <a:ext uri="{FF2B5EF4-FFF2-40B4-BE49-F238E27FC236}">
                <a16:creationId xmlns:a16="http://schemas.microsoft.com/office/drawing/2014/main" id="{3A2EE057-9BE6-02A8-19D6-B710A3527265}"/>
              </a:ext>
            </a:extLst>
          </p:cNvPr>
          <p:cNvSpPr/>
          <p:nvPr/>
        </p:nvSpPr>
        <p:spPr>
          <a:xfrm>
            <a:off x="5616575" y="638951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Camiro-Zúñiga OAE0403</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
        <p:nvSpPr>
          <p:cNvPr id="3" name="Google Shape;978;g2fd68d29540_4_161">
            <a:extLst>
              <a:ext uri="{FF2B5EF4-FFF2-40B4-BE49-F238E27FC236}">
                <a16:creationId xmlns:a16="http://schemas.microsoft.com/office/drawing/2014/main" id="{3BF140E5-8BC8-BACE-8DBC-B4111959B4F7}"/>
              </a:ext>
            </a:extLst>
          </p:cNvPr>
          <p:cNvSpPr/>
          <p:nvPr/>
        </p:nvSpPr>
        <p:spPr>
          <a:xfrm>
            <a:off x="380271" y="115895"/>
            <a:ext cx="1153997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Diagnóstico de la infección avanzada por el VIH</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 name="Google Shape;28;p1">
            <a:extLst>
              <a:ext uri="{FF2B5EF4-FFF2-40B4-BE49-F238E27FC236}">
                <a16:creationId xmlns:a16="http://schemas.microsoft.com/office/drawing/2014/main" id="{24204F86-CDDA-B5FF-56A2-BFC1528CEDE3}"/>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5" name="TextBox 4">
            <a:extLst>
              <a:ext uri="{FF2B5EF4-FFF2-40B4-BE49-F238E27FC236}">
                <a16:creationId xmlns:a16="http://schemas.microsoft.com/office/drawing/2014/main" id="{AC3F1930-D426-45F8-730E-C5468740E1AC}"/>
              </a:ext>
            </a:extLst>
          </p:cNvPr>
          <p:cNvSpPr txBox="1"/>
          <p:nvPr/>
        </p:nvSpPr>
        <p:spPr>
          <a:xfrm>
            <a:off x="54799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6" name="Picture 4" descr="Portal de Buenas Prácticas en Salud Pública | Experiencias y ...">
            <a:extLst>
              <a:ext uri="{FF2B5EF4-FFF2-40B4-BE49-F238E27FC236}">
                <a16:creationId xmlns:a16="http://schemas.microsoft.com/office/drawing/2014/main" id="{DF491952-FE65-9A55-58CB-A8FB5E85B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23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3012166399c_0_14"/>
          <p:cNvSpPr/>
          <p:nvPr/>
        </p:nvSpPr>
        <p:spPr>
          <a:xfrm>
            <a:off x="479425" y="115895"/>
            <a:ext cx="11088286"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Sistemas integrados de atención de salud</a:t>
            </a:r>
          </a:p>
        </p:txBody>
      </p:sp>
      <p:sp>
        <p:nvSpPr>
          <p:cNvPr id="1063" name="Google Shape;1063;g3012166399c_0_14"/>
          <p:cNvSpPr/>
          <p:nvPr/>
        </p:nvSpPr>
        <p:spPr>
          <a:xfrm>
            <a:off x="1169043" y="826013"/>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Sistemas integrados de atención de salud</a:t>
            </a:r>
          </a:p>
        </p:txBody>
      </p:sp>
      <p:sp>
        <p:nvSpPr>
          <p:cNvPr id="1064" name="Google Shape;1064;g3012166399c_0_14"/>
          <p:cNvSpPr/>
          <p:nvPr/>
        </p:nvSpPr>
        <p:spPr>
          <a:xfrm>
            <a:off x="1169043"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personas con infección por el VIH se ven afectadas de manera desproporcionada por enfermedades no transmisibles (ENT) como la hipertensión, la diabetes y el cáncer.</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muertes relacionadas con el sida están disminuyendo, mientras que la proporción de muertes por ENT va en aumento.</a:t>
            </a:r>
          </a:p>
        </p:txBody>
      </p:sp>
      <p:sp>
        <p:nvSpPr>
          <p:cNvPr id="1065" name="Google Shape;1065;g3012166399c_0_14"/>
          <p:cNvSpPr/>
          <p:nvPr/>
        </p:nvSpPr>
        <p:spPr>
          <a:xfrm>
            <a:off x="6677730"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posibles beneficios de integrar el tamizaje y el tratamiento de las ENT en los servicios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2"/>
                  </a:ext>
                </a:extLst>
              </a:rPr>
              <a:t>que atienden la infección por el VIH son:</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3"/>
                </a:ext>
              </a:extLst>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lc="http://schemas.openxmlformats.org/drawingml/2006/lockedCanvas" textRoundtripDataId="128"/>
                  </a:ext>
                </a:extLst>
              </a:rPr>
              <a:t>disminuir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4"/>
                  </a:ext>
                </a:extLst>
              </a:rPr>
              <a:t>el número de citas en el consultorio; </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5"/>
                </a:ext>
              </a:extLst>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6"/>
                  </a:ext>
                </a:extLst>
              </a:rPr>
              <a:t>promover el diagnóstico temprano y el tratamiento de las comorbilidades;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7"/>
                </a:ext>
              </a:extLst>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lc="http://schemas.openxmlformats.org/drawingml/2006/lockedCanvas" textRoundtripDataId="124"/>
                  </a:ext>
                </a:extLst>
              </a:rPr>
              <a:t>reducir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8"/>
                  </a:ext>
                </a:extLst>
              </a:rPr>
              <a:t>la duplicación de servicios y los costos para el sistema de salud;</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29"/>
                </a:ext>
              </a:extLst>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0"/>
                  </a:ext>
                </a:extLst>
              </a:rPr>
              <a:t>prestar una atención holística y centrada en la persona.</a:t>
            </a: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1062;g3012166399c_0_14">
            <a:extLst>
              <a:ext uri="{FF2B5EF4-FFF2-40B4-BE49-F238E27FC236}">
                <a16:creationId xmlns:a16="http://schemas.microsoft.com/office/drawing/2014/main" id="{4613148A-D858-9E08-1DEF-9FCA03E7E910}"/>
              </a:ext>
            </a:extLst>
          </p:cNvPr>
          <p:cNvSpPr/>
          <p:nvPr/>
        </p:nvSpPr>
        <p:spPr>
          <a:xfrm>
            <a:off x="5653150" y="639012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SAT036</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38C402F0-2C41-825F-0B75-FC1D6BAE9F00}"/>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FA91EE61-443C-515D-731D-24025C6354A4}"/>
              </a:ext>
            </a:extLst>
          </p:cNvPr>
          <p:cNvSpPr txBox="1"/>
          <p:nvPr/>
        </p:nvSpPr>
        <p:spPr>
          <a:xfrm>
            <a:off x="66584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B6F6E24B-5CCE-24EE-DF5B-292AB5DF3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08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3012166399c_0_30"/>
          <p:cNvSpPr/>
          <p:nvPr/>
        </p:nvSpPr>
        <p:spPr>
          <a:xfrm>
            <a:off x="479424" y="115895"/>
            <a:ext cx="10923033"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Sistemas integrados de atención de salud</a:t>
            </a:r>
          </a:p>
        </p:txBody>
      </p:sp>
      <p:sp>
        <p:nvSpPr>
          <p:cNvPr id="1074" name="Google Shape;1074;g3012166399c_0_30"/>
          <p:cNvSpPr/>
          <p:nvPr/>
        </p:nvSpPr>
        <p:spPr>
          <a:xfrm>
            <a:off x="1157469" y="913185"/>
            <a:ext cx="5694181" cy="5400655"/>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En Zambia, una intervención tuvo como objetivo mejorar la detección y el manejo de las  complicaciones </a:t>
            </a:r>
            <a:r>
              <a:rPr lang="es-ES_tradnl" sz="17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cardiometabólicas</a:t>
            </a: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 incluidas la hipertensión, la diabetes y la dislipidemia, en los entornos de atención clínica habitual para la infección por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El conjunto de servicios integrados para la infección por el VIH y las ENT incluyó:</a:t>
            </a:r>
            <a:endParaRPr lang="es-ES_tradnl" sz="17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centros integrados para los servicios relacionados con las ENT y el VIH;</a:t>
            </a:r>
            <a:endParaRPr lang="es-ES_tradnl" sz="17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protocolos, algoritmos y materiales de capacitación del conjunto de intervenciones esenciales de la OMS para las ENT adaptados para Zambia;</a:t>
            </a:r>
            <a:endParaRPr lang="es-ES_tradnl" sz="17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agregación de la información clínica sobre las ENT a las historias clínicas electrónicas del VIH;</a:t>
            </a:r>
            <a:endParaRPr lang="es-ES_tradnl" sz="17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acceso al tamizaje y el seguimiento de laboratorio para la diabetes y la hiperlipidemia;</a:t>
            </a:r>
            <a:endParaRPr lang="es-ES_tradnl" sz="17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fortalecimiento de la cadena de suministro de medicamentos para las ENT, con dispensación para varios meses. </a:t>
            </a:r>
          </a:p>
        </p:txBody>
      </p:sp>
      <p:sp>
        <p:nvSpPr>
          <p:cNvPr id="1075" name="Google Shape;1075;g3012166399c_0_30"/>
          <p:cNvSpPr txBox="1"/>
          <p:nvPr/>
        </p:nvSpPr>
        <p:spPr>
          <a:xfrm>
            <a:off x="7211028" y="913186"/>
            <a:ext cx="4305782" cy="2092881"/>
          </a:xfrm>
          <a:prstGeom prst="rect">
            <a:avLst/>
          </a:prstGeom>
          <a:noFill/>
          <a:ln>
            <a:noFill/>
          </a:ln>
        </p:spPr>
        <p:txBody>
          <a:bodyPr spcFirstLastPara="1" wrap="square" lIns="0" tIns="0" rIns="0" bIns="0" rtlCol="0" anchor="t" anchorCtr="0">
            <a:spAutoFit/>
          </a:bodyPr>
          <a:lstStyle/>
          <a:p>
            <a:pPr marL="228600" lvl="1" indent="-228600">
              <a:buClr>
                <a:srgbClr val="E0001B"/>
              </a:buClr>
              <a:buSzPts val="1340"/>
              <a:buFont typeface="Merriweather Sans"/>
              <a:buChar char="►"/>
            </a:pP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Se reorganizaron los flujos de trabajo de los consultorios, mediante la delegación de tareas (a</a:t>
            </a:r>
            <a:r>
              <a:rPr lang="es-ES_tradnl" sz="1700" dirty="0">
                <a:solidFill>
                  <a:schemeClr val="dk1"/>
                </a:solidFill>
                <a:latin typeface="Verdana" panose="020B0604030504040204" pitchFamily="34" charset="0"/>
                <a:ea typeface="Verdana" panose="020B0604030504040204" pitchFamily="34" charset="0"/>
                <a:cs typeface="Calibri"/>
                <a:sym typeface="Calibri"/>
              </a:rPr>
              <a:t>l personal de enfermería y a </a:t>
            </a: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agentes comunitarios de salud) y el reparto de tareas (atención </a:t>
            </a:r>
            <a:r>
              <a:rPr lang="es-ES_tradnl" sz="1700" dirty="0">
                <a:solidFill>
                  <a:schemeClr val="dk1"/>
                </a:solidFill>
                <a:latin typeface="Verdana" panose="020B0604030504040204" pitchFamily="34" charset="0"/>
                <a:ea typeface="Verdana" panose="020B0604030504040204" pitchFamily="34" charset="0"/>
                <a:cs typeface="Calibri"/>
                <a:sym typeface="Calibri"/>
              </a:rPr>
              <a:t>en equipo </a:t>
            </a:r>
            <a: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t>y derivaciones). </a:t>
            </a:r>
            <a:br>
              <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rPr>
            </a:br>
            <a:endParaRPr lang="es-ES_tradnl" sz="17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Google Shape;1073;g3012166399c_0_30">
            <a:extLst>
              <a:ext uri="{FF2B5EF4-FFF2-40B4-BE49-F238E27FC236}">
                <a16:creationId xmlns:a16="http://schemas.microsoft.com/office/drawing/2014/main" id="{D69381EC-A426-5F29-8F54-494BACFAD93D}"/>
              </a:ext>
            </a:extLst>
          </p:cNvPr>
          <p:cNvSpPr/>
          <p:nvPr/>
        </p:nvSpPr>
        <p:spPr>
          <a:xfrm>
            <a:off x="5688175"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Pry</a:t>
            </a:r>
            <a:r>
              <a:rPr lang="es-ES_tradnl" sz="105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OAC4003</a:t>
            </a:r>
            <a:endParaRPr lang="es-ES_tradnl" sz="105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70CF98F5-01FE-3131-F2FF-6E6B302240B8}"/>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FE3B0ACB-287B-A697-B2B1-067229AFB186}"/>
              </a:ext>
            </a:extLst>
          </p:cNvPr>
          <p:cNvSpPr txBox="1"/>
          <p:nvPr/>
        </p:nvSpPr>
        <p:spPr>
          <a:xfrm>
            <a:off x="63028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8900F9CC-D097-BD05-FA5A-E3CB1B2B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52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3012166399c_0_44"/>
          <p:cNvSpPr/>
          <p:nvPr/>
        </p:nvSpPr>
        <p:spPr>
          <a:xfrm>
            <a:off x="479424" y="115895"/>
            <a:ext cx="11110425"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Sistemas integrados de atención de salud</a:t>
            </a:r>
          </a:p>
        </p:txBody>
      </p:sp>
      <p:sp>
        <p:nvSpPr>
          <p:cNvPr id="1083" name="Google Shape;1083;g3012166399c_0_44"/>
          <p:cNvSpPr/>
          <p:nvPr/>
        </p:nvSpPr>
        <p:spPr>
          <a:xfrm>
            <a:off x="1157468" y="1341449"/>
            <a:ext cx="5514857" cy="4947075"/>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el estudio se evaluó si el conjunto de medidas mejoraba el control de la presión arterial sin comprometer la supresión viral.</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evaluó el "doble control" (de la presión arterial y del VIH) en participantes con ENT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cardiometabólicas</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 factores de riesgo.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De los 1096 participantes, 191 reunían los criterios (tenían hipertensión, prediabetes, diabetes o dislipidemia, o fumaban).</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 cohorte incluyó un 70% de mujeres, con una mediana de edad de 49 años y una mediana de 12 años desde el diagnóstico de la infección por el VIH.</a:t>
            </a:r>
          </a:p>
        </p:txBody>
      </p:sp>
      <p:sp>
        <p:nvSpPr>
          <p:cNvPr id="1084" name="Google Shape;1084;g3012166399c_0_44"/>
          <p:cNvSpPr/>
          <p:nvPr/>
        </p:nvSpPr>
        <p:spPr>
          <a:xfrm>
            <a:off x="6851650" y="1341450"/>
            <a:ext cx="49344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085" name="Google Shape;1085;g3012166399c_0_44"/>
          <p:cNvSpPr/>
          <p:nvPr/>
        </p:nvSpPr>
        <p:spPr>
          <a:xfrm>
            <a:off x="6888375" y="1412875"/>
            <a:ext cx="4897500" cy="2154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Diseño del estudio</a:t>
            </a:r>
            <a:endParaRPr lang="es-ES_tradnl" sz="1400" b="0" i="0" u="none" strike="noStrike" cap="none" dirty="0">
              <a:solidFill>
                <a:srgbClr val="000000"/>
              </a:solidFill>
              <a:latin typeface="Arial"/>
              <a:ea typeface="Arial"/>
              <a:cs typeface="Arial"/>
              <a:sym typeface="Arial"/>
            </a:endParaRPr>
          </a:p>
        </p:txBody>
      </p:sp>
      <p:pic>
        <p:nvPicPr>
          <p:cNvPr id="1086" name="Google Shape;1086;g3012166399c_0_44"/>
          <p:cNvPicPr preferRelativeResize="0"/>
          <p:nvPr/>
        </p:nvPicPr>
        <p:blipFill rotWithShape="1">
          <a:blip r:embed="rId4">
            <a:alphaModFix/>
          </a:blip>
          <a:srcRect r="8867"/>
          <a:stretch/>
        </p:blipFill>
        <p:spPr>
          <a:xfrm>
            <a:off x="7135475" y="1628275"/>
            <a:ext cx="4454375" cy="4177213"/>
          </a:xfrm>
          <a:prstGeom prst="rect">
            <a:avLst/>
          </a:prstGeom>
          <a:noFill/>
          <a:ln>
            <a:noFill/>
          </a:ln>
        </p:spPr>
      </p:pic>
      <p:sp>
        <p:nvSpPr>
          <p:cNvPr id="1087" name="Google Shape;1087;g3012166399c_0_44"/>
          <p:cNvSpPr/>
          <p:nvPr/>
        </p:nvSpPr>
        <p:spPr>
          <a:xfrm>
            <a:off x="7135475" y="1628275"/>
            <a:ext cx="832200" cy="2817300"/>
          </a:xfrm>
          <a:prstGeom prst="rect">
            <a:avLst/>
          </a:prstGeom>
          <a:solidFill>
            <a:schemeClr val="lt1"/>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ES_tradnl" sz="1400" b="0" i="0" u="none" strike="noStrike" cap="none" dirty="0">
              <a:solidFill>
                <a:srgbClr val="000000"/>
              </a:solidFill>
              <a:latin typeface="Arial"/>
              <a:ea typeface="Arial"/>
              <a:cs typeface="Arial"/>
              <a:sym typeface="Arial"/>
            </a:endParaRPr>
          </a:p>
        </p:txBody>
      </p:sp>
      <p:sp>
        <p:nvSpPr>
          <p:cNvPr id="2" name="Google Shape;1073;g3012166399c_0_30">
            <a:extLst>
              <a:ext uri="{FF2B5EF4-FFF2-40B4-BE49-F238E27FC236}">
                <a16:creationId xmlns:a16="http://schemas.microsoft.com/office/drawing/2014/main" id="{71D130F5-FA4B-537C-817C-1A244051E393}"/>
              </a:ext>
            </a:extLst>
          </p:cNvPr>
          <p:cNvSpPr/>
          <p:nvPr/>
        </p:nvSpPr>
        <p:spPr>
          <a:xfrm>
            <a:off x="568817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Pry</a:t>
            </a:r>
            <a:r>
              <a:rPr lang="es-ES_tradnl" sz="105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OAC4003</a:t>
            </a:r>
            <a:endParaRPr lang="es-ES_tradnl" sz="105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D7F2F904-E6DF-AD6E-A249-74B2B9F829A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839778DB-96A1-B772-0F3A-3DCB79A4A1FE}"/>
              </a:ext>
            </a:extLst>
          </p:cNvPr>
          <p:cNvSpPr txBox="1"/>
          <p:nvPr/>
        </p:nvSpPr>
        <p:spPr>
          <a:xfrm>
            <a:off x="629271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D9741E28-3EC8-8F1E-DEF3-D67FC4E7DD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13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4" name="TextBox 3">
            <a:extLst>
              <a:ext uri="{FF2B5EF4-FFF2-40B4-BE49-F238E27FC236}">
                <a16:creationId xmlns:a16="http://schemas.microsoft.com/office/drawing/2014/main" id="{05B9F3BB-89BC-24E7-3745-52629A2E49D9}"/>
              </a:ext>
            </a:extLst>
          </p:cNvPr>
          <p:cNvSpPr txBox="1"/>
          <p:nvPr/>
        </p:nvSpPr>
        <p:spPr>
          <a:xfrm>
            <a:off x="5837003"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5203CFF8-CBB7-42BD-3618-0F8F4F3AE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423"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
        <p:nvSpPr>
          <p:cNvPr id="124" name="Google Shape;124;g300633e8d27_0_23"/>
          <p:cNvSpPr/>
          <p:nvPr/>
        </p:nvSpPr>
        <p:spPr>
          <a:xfrm>
            <a:off x="8009682" y="1341450"/>
            <a:ext cx="3820443"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25" name="Google Shape;125;g300633e8d27_0_23"/>
          <p:cNvSpPr/>
          <p:nvPr/>
        </p:nvSpPr>
        <p:spPr>
          <a:xfrm>
            <a:off x="8106425" y="1412875"/>
            <a:ext cx="3683100" cy="197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Generación de anticuerpos neutralizantes potentes mediante el uso de VAA</a:t>
            </a:r>
          </a:p>
        </p:txBody>
      </p:sp>
      <p:pic>
        <p:nvPicPr>
          <p:cNvPr id="126" name="Google Shape;126;g300633e8d27_0_23"/>
          <p:cNvPicPr preferRelativeResize="0"/>
          <p:nvPr/>
        </p:nvPicPr>
        <p:blipFill rotWithShape="1">
          <a:blip r:embed="rId5">
            <a:alphaModFix/>
          </a:blip>
          <a:srcRect l="9373" t="27252" r="59736" b="5138"/>
          <a:stretch/>
        </p:blipFill>
        <p:spPr>
          <a:xfrm>
            <a:off x="8347845" y="1892808"/>
            <a:ext cx="3246747" cy="3912680"/>
          </a:xfrm>
          <a:prstGeom prst="rect">
            <a:avLst/>
          </a:prstGeom>
          <a:noFill/>
          <a:ln>
            <a:noFill/>
          </a:ln>
        </p:spPr>
      </p:pic>
      <p:sp>
        <p:nvSpPr>
          <p:cNvPr id="127" name="Google Shape;127;g300633e8d27_0_23"/>
          <p:cNvSpPr/>
          <p:nvPr/>
        </p:nvSpPr>
        <p:spPr>
          <a:xfrm>
            <a:off x="1180618" y="1341450"/>
            <a:ext cx="6450465" cy="51807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¿Podría el ADN viral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episómico</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ser una posible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7"/>
                  </a:ext>
                </a:extLst>
              </a:rPr>
              <a:t>estrategia</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de curación funcional?</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vectores virales pueden producir los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durante un período prolongado (aunque hasta la fecha solo se han probado en macacos).</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8"/>
                  </a:ext>
                </a:extLst>
              </a:rPr>
              <a:t>Los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genes para producir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se insertan en</a:t>
            </a:r>
            <a:br>
              <a:rPr lang="es-ES_tradnl" sz="18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virus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adenoasociado</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(VAA), un vector viral.</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VAA es un virus común, no patógeno y que causa una infección asintomática.</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VAA no se integra en el ADN celular como el VIH, sino que forma círculos de ADN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episómicos</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 que se eliminan cuando una célula se divide.</a:t>
            </a:r>
            <a:endParaRPr lang="es-ES_tradnl"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Inyección en el músculo: las células musculares son de larga duración y rara vez se dividen. Albergan indefinidamente el VAA productor de </a:t>
            </a:r>
            <a:r>
              <a:rPr lang="es-ES_tradnl" sz="18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2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28" name="Google Shape;128;g300633e8d27_0_23"/>
          <p:cNvSpPr/>
          <p:nvPr/>
        </p:nvSpPr>
        <p:spPr>
          <a:xfrm>
            <a:off x="479424" y="115888"/>
            <a:ext cx="11430925" cy="576312"/>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Remisión, curación y vacunas </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Estrategias de curación con anticuerpos ampliamente neutralizantes (</a:t>
            </a:r>
            <a:r>
              <a:rPr lang="es-ES_tradnl"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 name="Google Shape;123;g300633e8d27_0_23">
            <a:hlinkClick r:id="rId6"/>
            <a:extLst>
              <a:ext uri="{FF2B5EF4-FFF2-40B4-BE49-F238E27FC236}">
                <a16:creationId xmlns:a16="http://schemas.microsoft.com/office/drawing/2014/main" id="{D614C7CB-07C4-C7CD-FDF0-43F46FA26B09}"/>
              </a:ext>
            </a:extLst>
          </p:cNvPr>
          <p:cNvSpPr/>
          <p:nvPr/>
        </p:nvSpPr>
        <p:spPr>
          <a:xfrm>
            <a:off x="56878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7">
                  <a:extLst>
                    <a:ext uri="{A12FA001-AC4F-418D-AE19-62706E023703}">
                      <ahyp:hlinkClr xmlns:ahyp="http://schemas.microsoft.com/office/drawing/2018/hyperlinkcolor" val="tx"/>
                    </a:ext>
                  </a:extLst>
                </a:hlinkClick>
              </a:rPr>
              <a:t>Stevenson SAT00704</a:t>
            </a: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7">
                <a:extLst>
                  <a:ext uri="{A12FA001-AC4F-418D-AE19-62706E023703}">
                    <ahyp:hlinkClr xmlns:ahyp="http://schemas.microsoft.com/office/drawing/2018/hyperlinkcolor" val="tx"/>
                  </a:ext>
                </a:extLst>
              </a:hlinkClick>
            </a:endParaRPr>
          </a:p>
          <a:p>
            <a:pPr marL="0" marR="0" lvl="0" indent="0" algn="r" rtl="0">
              <a:lnSpc>
                <a:spcPct val="115000"/>
              </a:lnSpc>
              <a:spcBef>
                <a:spcPts val="0"/>
              </a:spcBef>
              <a:spcAft>
                <a:spcPts val="0"/>
              </a:spcAft>
              <a:buClr>
                <a:schemeClr val="dk1"/>
              </a:buClr>
              <a:buSzPts val="1100"/>
              <a:buFont typeface="Arial"/>
              <a:buNone/>
            </a:pPr>
            <a:endParaRPr lang="es-ES_tradnl"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 name="Google Shape;28;p1">
            <a:extLst>
              <a:ext uri="{FF2B5EF4-FFF2-40B4-BE49-F238E27FC236}">
                <a16:creationId xmlns:a16="http://schemas.microsoft.com/office/drawing/2014/main" id="{31DFE9CF-ED7D-D366-77F2-CFCA01201EBC}"/>
              </a:ext>
            </a:extLst>
          </p:cNvPr>
          <p:cNvPicPr preferRelativeResize="0"/>
          <p:nvPr/>
        </p:nvPicPr>
        <p:blipFill>
          <a:blip r:embed="rId8">
            <a:alphaModFix/>
          </a:blip>
          <a:stretch>
            <a:fillRect/>
          </a:stretch>
        </p:blipFill>
        <p:spPr>
          <a:xfrm>
            <a:off x="376683" y="6369840"/>
            <a:ext cx="823913" cy="302976"/>
          </a:xfrm>
          <a:prstGeom prst="rect">
            <a:avLst/>
          </a:prstGeom>
          <a:noFill/>
          <a:ln>
            <a:noFill/>
          </a:ln>
        </p:spPr>
      </p:pic>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3012166399c_0_58"/>
          <p:cNvSpPr/>
          <p:nvPr/>
        </p:nvSpPr>
        <p:spPr>
          <a:xfrm>
            <a:off x="479424" y="115895"/>
            <a:ext cx="11296819"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Sistemas integrados de atención de salud</a:t>
            </a:r>
          </a:p>
        </p:txBody>
      </p:sp>
      <p:sp>
        <p:nvSpPr>
          <p:cNvPr id="1096" name="Google Shape;1096;g3012166399c_0_58"/>
          <p:cNvSpPr/>
          <p:nvPr/>
        </p:nvSpPr>
        <p:spPr>
          <a:xfrm>
            <a:off x="1169043" y="1341450"/>
            <a:ext cx="4242745"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Hubo una mejora en el control de la presión arterial, definido como una presión arterial sistólica &lt;140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mmHg</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y una presión arterial diastólica &lt;90 </a:t>
            </a:r>
            <a:r>
              <a:rPr lang="es-ES_tradnl"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mmHg</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lvl="1" indent="-228600">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También hubo un aumento del 74% en la tasa de </a:t>
            </a:r>
            <a:r>
              <a:rPr lang="es-ES_tradnl" sz="2000" dirty="0">
                <a:solidFill>
                  <a:schemeClr val="dk1"/>
                </a:solidFill>
                <a:latin typeface="Verdana" panose="020B0604030504040204" pitchFamily="34" charset="0"/>
                <a:ea typeface="Verdana" panose="020B0604030504040204" pitchFamily="34" charset="0"/>
                <a:cs typeface="Calibri"/>
                <a:sym typeface="Calibri"/>
              </a:rPr>
              <a:t>doble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control (de la presión arterial y la infección por el VIH).</a:t>
            </a:r>
            <a:endParaRPr lang="es-ES_tradnl" sz="20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143510" algn="l" rtl="0">
              <a:lnSpc>
                <a:spcPct val="100000"/>
              </a:lnSpc>
              <a:spcBef>
                <a:spcPts val="0"/>
              </a:spcBef>
              <a:spcAft>
                <a:spcPts val="0"/>
              </a:spcAft>
              <a:buClr>
                <a:srgbClr val="E0001B"/>
              </a:buClr>
              <a:buSzPts val="1340"/>
              <a:buFont typeface="Merriweather Sans"/>
              <a:buNone/>
            </a:pPr>
            <a:endPar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lang="es-ES_tradnl"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1097" name="Google Shape;1097;g3012166399c_0_58"/>
          <p:cNvSpPr/>
          <p:nvPr/>
        </p:nvSpPr>
        <p:spPr>
          <a:xfrm>
            <a:off x="5591175" y="1341439"/>
            <a:ext cx="6194950"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098" name="Google Shape;1098;g3012166399c_0_58"/>
          <p:cNvSpPr/>
          <p:nvPr/>
        </p:nvSpPr>
        <p:spPr>
          <a:xfrm>
            <a:off x="5668132" y="1412875"/>
            <a:ext cx="6031155" cy="3408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Control de la presión arterial y la infección por el VIH</a:t>
            </a:r>
            <a:endParaRPr lang="es-ES_tradnl" sz="1400" b="0" i="0" u="none" strike="noStrike" cap="none" dirty="0">
              <a:solidFill>
                <a:srgbClr val="000000"/>
              </a:solidFill>
              <a:latin typeface="Arial"/>
              <a:ea typeface="Arial"/>
              <a:cs typeface="Arial"/>
              <a:sym typeface="Arial"/>
            </a:endParaRPr>
          </a:p>
        </p:txBody>
      </p:sp>
      <p:pic>
        <p:nvPicPr>
          <p:cNvPr id="1099" name="Google Shape;1099;g3012166399c_0_58"/>
          <p:cNvPicPr preferRelativeResize="0"/>
          <p:nvPr/>
        </p:nvPicPr>
        <p:blipFill rotWithShape="1">
          <a:blip r:embed="rId4">
            <a:alphaModFix/>
          </a:blip>
          <a:srcRect/>
          <a:stretch/>
        </p:blipFill>
        <p:spPr>
          <a:xfrm>
            <a:off x="5668132" y="1753675"/>
            <a:ext cx="6108112" cy="3284669"/>
          </a:xfrm>
          <a:prstGeom prst="rect">
            <a:avLst/>
          </a:prstGeom>
          <a:noFill/>
          <a:ln>
            <a:noFill/>
          </a:ln>
        </p:spPr>
      </p:pic>
      <p:sp>
        <p:nvSpPr>
          <p:cNvPr id="2" name="Google Shape;1073;g3012166399c_0_30">
            <a:extLst>
              <a:ext uri="{FF2B5EF4-FFF2-40B4-BE49-F238E27FC236}">
                <a16:creationId xmlns:a16="http://schemas.microsoft.com/office/drawing/2014/main" id="{EE2FE60C-FF27-99B9-352E-3EBD54F0F826}"/>
              </a:ext>
            </a:extLst>
          </p:cNvPr>
          <p:cNvSpPr/>
          <p:nvPr/>
        </p:nvSpPr>
        <p:spPr>
          <a:xfrm>
            <a:off x="568817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Pry</a:t>
            </a:r>
            <a:r>
              <a:rPr lang="es-ES_tradnl" sz="105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OAC4003</a:t>
            </a:r>
            <a:endParaRPr lang="es-ES_tradnl" sz="105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516810E-CB5C-9C36-A9E8-38FAF48BCE57}"/>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22949086-95DB-0B74-8834-361D56587DAA}"/>
              </a:ext>
            </a:extLst>
          </p:cNvPr>
          <p:cNvSpPr txBox="1"/>
          <p:nvPr/>
        </p:nvSpPr>
        <p:spPr>
          <a:xfrm>
            <a:off x="63333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E5E94F1B-4EF6-6D96-1602-487E1CC0DA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57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4" name="TextBox 3">
            <a:extLst>
              <a:ext uri="{FF2B5EF4-FFF2-40B4-BE49-F238E27FC236}">
                <a16:creationId xmlns:a16="http://schemas.microsoft.com/office/drawing/2014/main" id="{930E7D89-B85D-C8D8-A1FF-A3E8BF836C85}"/>
              </a:ext>
            </a:extLst>
          </p:cNvPr>
          <p:cNvSpPr txBox="1"/>
          <p:nvPr/>
        </p:nvSpPr>
        <p:spPr>
          <a:xfrm>
            <a:off x="6404471" y="635688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sp>
        <p:nvSpPr>
          <p:cNvPr id="1107" name="Google Shape;1107;g3012166399c_0_70"/>
          <p:cNvSpPr/>
          <p:nvPr/>
        </p:nvSpPr>
        <p:spPr>
          <a:xfrm>
            <a:off x="479425" y="115895"/>
            <a:ext cx="11233150"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Sistemas integrados de atención de salud</a:t>
            </a:r>
          </a:p>
        </p:txBody>
      </p:sp>
      <p:sp>
        <p:nvSpPr>
          <p:cNvPr id="1109" name="Google Shape;1109;g3012166399c_0_70"/>
          <p:cNvSpPr/>
          <p:nvPr/>
        </p:nvSpPr>
        <p:spPr>
          <a:xfrm>
            <a:off x="1157468" y="1341450"/>
            <a:ext cx="5082995"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atención de la salud mental también puede integrarse en los programas para la infección por el VIH.</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Debido a la escasez de profesionales de la salud mental en la mayoría de los países de ingresos bajos y medianos, en muchas personas nunca se establecerá un diagnóstico si no hay integración y delegación de tareas.</a:t>
            </a:r>
          </a:p>
          <a:p>
            <a:pPr marL="228600" lvl="1" indent="-228600">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consultorio de salud sexual dirigido por personas trans en Tailandia, el tamizaje para la depresión a cargo de prestadores pares fue sumamente aceptable para los usuarios.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R="0" lvl="1" algn="l" rtl="0">
              <a:lnSpc>
                <a:spcPct val="100000"/>
              </a:lnSpc>
              <a:spcBef>
                <a:spcPts val="0"/>
              </a:spcBef>
              <a:spcAft>
                <a:spcPts val="0"/>
              </a:spcAft>
              <a:buClr>
                <a:srgbClr val="E0001B"/>
              </a:buClr>
              <a:buSzPts val="1340"/>
            </a:pPr>
            <a:endPar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10" name="Google Shape;1110;g3012166399c_0_70"/>
          <p:cNvSpPr/>
          <p:nvPr/>
        </p:nvSpPr>
        <p:spPr>
          <a:xfrm>
            <a:off x="6672263" y="1341450"/>
            <a:ext cx="5076887"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un consultorio hospitalario para adolescentes y personas adultas jóvenes con infección por el VIH en Tailandia,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1"/>
                  </a:ext>
                </a:extLst>
              </a:rPr>
              <a:t>especialistas en psiquiatría ayudaron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2"/>
                  </a:ext>
                </a:extLst>
              </a:rPr>
              <a:t>al personal de salud a prestar atención básica para la salud mental.</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90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fortalecimiento de las capacidades incluyó capacitación, protocolos de atención y reuniones de manejo de casos.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90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personas jóvenes querían recibir atención de profesionales médicos a los que conocían y en quienes confiaban.</a:t>
            </a:r>
          </a:p>
        </p:txBody>
      </p:sp>
      <p:sp>
        <p:nvSpPr>
          <p:cNvPr id="2" name="Google Shape;1108;g3012166399c_0_70">
            <a:extLst>
              <a:ext uri="{FF2B5EF4-FFF2-40B4-BE49-F238E27FC236}">
                <a16:creationId xmlns:a16="http://schemas.microsoft.com/office/drawing/2014/main" id="{396CAED1-24E1-5840-F99E-A3237A789540}"/>
              </a:ext>
            </a:extLst>
          </p:cNvPr>
          <p:cNvSpPr/>
          <p:nvPr/>
        </p:nvSpPr>
        <p:spPr>
          <a:xfrm>
            <a:off x="5616575" y="638043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Sohn SY40</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2E83C02D-1B4D-01CF-60D2-7E6528DC82AE}"/>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pic>
        <p:nvPicPr>
          <p:cNvPr id="5" name="Picture 4" descr="Portal de Buenas Prácticas en Salud Pública | Experiencias y ...">
            <a:extLst>
              <a:ext uri="{FF2B5EF4-FFF2-40B4-BE49-F238E27FC236}">
                <a16:creationId xmlns:a16="http://schemas.microsoft.com/office/drawing/2014/main" id="{906D02ED-E63B-83C8-8140-4087227CC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68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extLst>
    <p:ext uri="{6950BFC3-D8DA-4A85-94F7-54DA5524770B}">
      <p188:commentRel xmlns:p188="http://schemas.microsoft.com/office/powerpoint/2018/8/main" r:id="rId4"/>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3012166399c_0_84"/>
          <p:cNvSpPr/>
          <p:nvPr/>
        </p:nvSpPr>
        <p:spPr>
          <a:xfrm>
            <a:off x="479425" y="115895"/>
            <a:ext cx="11304588"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Sistemas integrados de atención de salud</a:t>
            </a:r>
          </a:p>
        </p:txBody>
      </p:sp>
      <p:sp>
        <p:nvSpPr>
          <p:cNvPr id="1118" name="Google Shape;1118;g3012166399c_0_84"/>
          <p:cNvSpPr/>
          <p:nvPr/>
        </p:nvSpPr>
        <p:spPr>
          <a:xfrm>
            <a:off x="1192192" y="1341450"/>
            <a:ext cx="5480133"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Senegal, se proporcionó terapia interpersonal grupal a personas con infección por el VIH y depresión:</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terapia estuvo a cargo de asistentes sociales y agentes comunitarios de salud.</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v="urn:schemas-microsoft-com:vml" xmlns:pvml="urn:schemas-microsoft-com:office:powerpoint" xmlns:p15="http://schemas.microsoft.com/office/powerpoint/2012/main" xmlns:p14="http://schemas.microsoft.com/office/powerpoint/2010/main" xmlns:o="urn:schemas-microsoft-com:office:office" xmlns:mv="urn:schemas-microsoft-com:mac:vml" xmlns:mc="http://schemas.openxmlformats.org/markup-compatibility/2006" xmlns:dgm="http://schemas.openxmlformats.org/drawingml/2006/diagram" xmlns:com="http://schemas.openxmlformats.org/drawingml/2006/compatibility" xmlns:c="http://schemas.openxmlformats.org/drawingml/2006/chart" xmlns:ahyp="http://schemas.microsoft.com/office/drawing/2018/hyperlinkcolor" xmlns:go="http://customooxmlschemas.google.com/" xmlns="" textRoundtripDataId="133"/>
                  </a:ext>
                </a:extLst>
              </a:rPr>
              <a:t>El personal recibió una capacitación intensiva de cinco días, sesiones de práctica supervisadas y la supervisión continua de un especialista en psicología clínica.</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personas con infección por el VIH participaron en una sesión individual y ocho sesiones grupales.</a:t>
            </a:r>
            <a:endParaRPr lang="es-ES_tradnl" sz="18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 estrategia fue viable y aceptable para los usuarios, y los síntomas depresivos disminuyeron notablemente.</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119" name="Google Shape;1119;g3012166399c_0_84"/>
          <p:cNvPicPr preferRelativeResize="0"/>
          <p:nvPr/>
        </p:nvPicPr>
        <p:blipFill rotWithShape="1">
          <a:blip r:embed="rId4">
            <a:alphaModFix/>
          </a:blip>
          <a:srcRect l="6015" r="13783" b="204"/>
          <a:stretch/>
        </p:blipFill>
        <p:spPr>
          <a:xfrm>
            <a:off x="6851650" y="1356974"/>
            <a:ext cx="5340350" cy="4448513"/>
          </a:xfrm>
          <a:prstGeom prst="rect">
            <a:avLst/>
          </a:prstGeom>
          <a:noFill/>
          <a:ln>
            <a:noFill/>
          </a:ln>
        </p:spPr>
      </p:pic>
      <p:sp>
        <p:nvSpPr>
          <p:cNvPr id="1120" name="Google Shape;1120;g3012166399c_0_84"/>
          <p:cNvSpPr txBox="1"/>
          <p:nvPr/>
        </p:nvSpPr>
        <p:spPr>
          <a:xfrm>
            <a:off x="8784013" y="5983997"/>
            <a:ext cx="3000000" cy="161583"/>
          </a:xfrm>
          <a:prstGeom prst="rect">
            <a:avLst/>
          </a:prstGeom>
          <a:noFill/>
          <a:ln>
            <a:noFill/>
          </a:ln>
        </p:spPr>
        <p:txBody>
          <a:bodyPr spcFirstLastPara="1" wrap="square" lIns="0" tIns="0" rIns="0" bIns="0" rtlCol="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s-ES_tradnl" sz="1050" b="0" i="0" u="none" strike="noStrike" cap="none" dirty="0" err="1">
                <a:solidFill>
                  <a:srgbClr val="7F7F7F"/>
                </a:solidFill>
                <a:highlight>
                  <a:srgbClr val="FFFFFF"/>
                </a:highlight>
                <a:latin typeface="Calibri"/>
                <a:ea typeface="Calibri"/>
                <a:cs typeface="Calibri"/>
                <a:sym typeface="Calibri"/>
              </a:rPr>
              <a:t>francofox</a:t>
            </a:r>
            <a:r>
              <a:rPr lang="es-ES_tradnl" sz="1050" b="0" i="0" u="none" strike="noStrike" cap="none" dirty="0">
                <a:solidFill>
                  <a:srgbClr val="7F7F7F"/>
                </a:solidFill>
                <a:highlight>
                  <a:srgbClr val="FFFFFF"/>
                </a:highlight>
                <a:latin typeface="Calibri"/>
                <a:ea typeface="Calibri"/>
                <a:cs typeface="Calibri"/>
                <a:sym typeface="Calibri"/>
              </a:rPr>
              <a:t>/</a:t>
            </a:r>
            <a:r>
              <a:rPr lang="es-ES_tradnl" sz="1050" b="0" i="0" u="none" strike="noStrike" cap="none" dirty="0" err="1">
                <a:solidFill>
                  <a:srgbClr val="7F7F7F"/>
                </a:solidFill>
                <a:highlight>
                  <a:srgbClr val="FFFFFF"/>
                </a:highlight>
                <a:latin typeface="Calibri"/>
                <a:ea typeface="Calibri"/>
                <a:cs typeface="Calibri"/>
                <a:sym typeface="Calibri"/>
              </a:rPr>
              <a:t>Depositphotos</a:t>
            </a:r>
            <a:endParaRPr lang="es-ES_tradnl" sz="1400" b="0" i="0" u="none" strike="noStrike" cap="none" dirty="0">
              <a:solidFill>
                <a:srgbClr val="7F7F7F"/>
              </a:solidFill>
              <a:latin typeface="Calibri"/>
              <a:ea typeface="Calibri"/>
              <a:cs typeface="Calibri"/>
              <a:sym typeface="Calibri"/>
            </a:endParaRPr>
          </a:p>
        </p:txBody>
      </p:sp>
      <p:sp>
        <p:nvSpPr>
          <p:cNvPr id="3" name="Google Shape;1108;g3012166399c_0_70">
            <a:extLst>
              <a:ext uri="{FF2B5EF4-FFF2-40B4-BE49-F238E27FC236}">
                <a16:creationId xmlns:a16="http://schemas.microsoft.com/office/drawing/2014/main" id="{B18C06C4-0290-AC79-4F1B-FE4115FF521B}"/>
              </a:ext>
            </a:extLst>
          </p:cNvPr>
          <p:cNvSpPr/>
          <p:nvPr/>
        </p:nvSpPr>
        <p:spPr>
          <a:xfrm>
            <a:off x="5616575" y="6349959"/>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Sohn SY40</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2" name="Google Shape;28;p1">
            <a:extLst>
              <a:ext uri="{FF2B5EF4-FFF2-40B4-BE49-F238E27FC236}">
                <a16:creationId xmlns:a16="http://schemas.microsoft.com/office/drawing/2014/main" id="{C97FE6DB-2B0F-7437-49CC-16C9B464476C}"/>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5414EF2D-DEA1-EB6B-582A-CBEBB87DAE9D}"/>
              </a:ext>
            </a:extLst>
          </p:cNvPr>
          <p:cNvSpPr txBox="1"/>
          <p:nvPr/>
        </p:nvSpPr>
        <p:spPr>
          <a:xfrm>
            <a:off x="64146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E5E9AAFD-1EC2-0D85-7959-2988CA5322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70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012166399c_0_95"/>
          <p:cNvSpPr/>
          <p:nvPr/>
        </p:nvSpPr>
        <p:spPr>
          <a:xfrm>
            <a:off x="479424" y="115895"/>
            <a:ext cx="10691679"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Daño moral en el personal de salud</a:t>
            </a:r>
          </a:p>
        </p:txBody>
      </p:sp>
      <p:sp>
        <p:nvSpPr>
          <p:cNvPr id="1129" name="Google Shape;1129;g3012166399c_0_95"/>
          <p:cNvSpPr/>
          <p:nvPr/>
        </p:nvSpPr>
        <p:spPr>
          <a:xfrm>
            <a:off x="1169043"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Algunas personas con infección por el VIH de Mozambique informan haber sido tratadas de manera irrespetuosa por el personal de salud.</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El comportamiento negativo del personal de salud hacia los usuarios puede ser un reflejo del desgaste profesional, la carencia </a:t>
            </a:r>
            <a:r>
              <a:rPr lang="es-ES_tradnl" sz="2000" dirty="0">
                <a:solidFill>
                  <a:schemeClr val="dk1"/>
                </a:solidFill>
                <a:latin typeface="Verdana" panose="020B0604030504040204" pitchFamily="34" charset="0"/>
                <a:ea typeface="Verdana" panose="020B0604030504040204" pitchFamily="34" charset="0"/>
                <a:cs typeface="Calibri"/>
                <a:sym typeface="Calibri"/>
              </a:rPr>
              <a:t>de compasión por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agotamiento y el daño moral asociados a la prestación de atención en un entorno con recursos limitados.</a:t>
            </a:r>
          </a:p>
        </p:txBody>
      </p:sp>
      <p:sp>
        <p:nvSpPr>
          <p:cNvPr id="1130" name="Google Shape;1130;g3012166399c_0_95"/>
          <p:cNvSpPr/>
          <p:nvPr/>
        </p:nvSpPr>
        <p:spPr>
          <a:xfrm>
            <a:off x="1169043" y="699872"/>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Daño moral en el personal de salud</a:t>
            </a:r>
          </a:p>
        </p:txBody>
      </p:sp>
      <p:sp>
        <p:nvSpPr>
          <p:cNvPr id="1131" name="Google Shape;1131;g3012166399c_0_95"/>
          <p:cNvSpPr/>
          <p:nvPr/>
        </p:nvSpPr>
        <p:spPr>
          <a:xfrm>
            <a:off x="6677730" y="1341450"/>
            <a:ext cx="5071420"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datos procedían de encuestas a 100 trabajadores de salud de Mozambique (63% de mujeres), entre ellos 23 del personal médico, o de enfermería, 21 del personal técnico y 29 del personal de asesoramiento.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Este personal de salud había prestado servicios de salud durante una mediana de 6,5 años.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Solo una persona refirió desgaste profesional.</a:t>
            </a:r>
          </a:p>
          <a:p>
            <a:pPr marL="914400" marR="0" lvl="0" indent="0" algn="l" rtl="0">
              <a:lnSpc>
                <a:spcPct val="100000"/>
              </a:lnSpc>
              <a:spcBef>
                <a:spcPts val="0"/>
              </a:spcBef>
              <a:spcAft>
                <a:spcPts val="0"/>
              </a:spcAft>
              <a:buClr>
                <a:srgbClr val="000000"/>
              </a:buClr>
              <a:buSzPts val="2000"/>
              <a:buFont typeface="Arial"/>
              <a:buNone/>
            </a:pPr>
            <a:endParaRPr lang="es-ES_tradnl" sz="2000" b="0" i="0" u="none" strike="sngStrike" cap="none" dirty="0">
              <a:solidFill>
                <a:schemeClr val="dk1"/>
              </a:solidFill>
              <a:highlight>
                <a:srgbClr val="FF00FF"/>
              </a:highlight>
              <a:latin typeface="Verdana" panose="020B0604030504040204" pitchFamily="34" charset="0"/>
              <a:ea typeface="Verdana" panose="020B0604030504040204" pitchFamily="34" charset="0"/>
              <a:cs typeface="Calibri"/>
              <a:sym typeface="Calibri"/>
            </a:endParaRPr>
          </a:p>
        </p:txBody>
      </p:sp>
      <p:sp>
        <p:nvSpPr>
          <p:cNvPr id="2" name="Google Shape;1132;g3012166399c_0_95">
            <a:extLst>
              <a:ext uri="{FF2B5EF4-FFF2-40B4-BE49-F238E27FC236}">
                <a16:creationId xmlns:a16="http://schemas.microsoft.com/office/drawing/2014/main" id="{A34CF6D0-5991-9F47-800A-707D5BCD8AD6}"/>
              </a:ext>
            </a:extLst>
          </p:cNvPr>
          <p:cNvSpPr/>
          <p:nvPr/>
        </p:nvSpPr>
        <p:spPr>
          <a:xfrm>
            <a:off x="5653150" y="635964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Audet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OAE3006LB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1FCF8A60-9E2E-1789-0DE8-32A47AE5C6DC}"/>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CFA7B8D6-EBD0-545D-EF6B-9413ABD404EB}"/>
              </a:ext>
            </a:extLst>
          </p:cNvPr>
          <p:cNvSpPr txBox="1"/>
          <p:nvPr/>
        </p:nvSpPr>
        <p:spPr>
          <a:xfrm>
            <a:off x="597775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02380DB4-B93F-8047-3D1C-848354D52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017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g3012166399c_0_110"/>
          <p:cNvSpPr/>
          <p:nvPr/>
        </p:nvSpPr>
        <p:spPr>
          <a:xfrm>
            <a:off x="479424" y="115895"/>
            <a:ext cx="10978117" cy="2811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Cómo mejorar la atención para la infección por el VIH</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Daño moral en el personal de salud</a:t>
            </a:r>
          </a:p>
        </p:txBody>
      </p:sp>
      <p:sp>
        <p:nvSpPr>
          <p:cNvPr id="1140" name="Google Shape;1140;g3012166399c_0_110"/>
          <p:cNvSpPr/>
          <p:nvPr/>
        </p:nvSpPr>
        <p:spPr>
          <a:xfrm>
            <a:off x="1169043" y="1125325"/>
            <a:ext cx="5071420" cy="167251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cambio, se detectó daño moral (de moderado a grave) en el 36% de las personas encuestadas.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Puede haber daño moral cuando no se cuenta con los recursos necesarios para prestar una atención adecuada.</a:t>
            </a:r>
          </a:p>
        </p:txBody>
      </p:sp>
      <p:sp>
        <p:nvSpPr>
          <p:cNvPr id="1141" name="Google Shape;1141;g3012166399c_0_110"/>
          <p:cNvSpPr/>
          <p:nvPr/>
        </p:nvSpPr>
        <p:spPr>
          <a:xfrm>
            <a:off x="1774825" y="3013960"/>
            <a:ext cx="10009188" cy="279152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1142" name="Google Shape;1142;g3012166399c_0_110"/>
          <p:cNvSpPr/>
          <p:nvPr/>
        </p:nvSpPr>
        <p:spPr>
          <a:xfrm>
            <a:off x="9908549" y="3145536"/>
            <a:ext cx="1875464" cy="1758643"/>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Daño moral</a:t>
            </a:r>
            <a:endParaRPr lang="es-ES_tradnl" sz="1400" b="0" i="0" u="none" strike="noStrike" cap="none" dirty="0">
              <a:solidFill>
                <a:srgbClr val="000000"/>
              </a:solidFill>
              <a:latin typeface="Arial"/>
              <a:ea typeface="Arial"/>
              <a:cs typeface="Arial"/>
              <a:sym typeface="Arial"/>
            </a:endParaRPr>
          </a:p>
        </p:txBody>
      </p:sp>
      <p:pic>
        <p:nvPicPr>
          <p:cNvPr id="1143" name="Google Shape;1143;g3012166399c_0_110"/>
          <p:cNvPicPr preferRelativeResize="0"/>
          <p:nvPr/>
        </p:nvPicPr>
        <p:blipFill rotWithShape="1">
          <a:blip r:embed="rId4">
            <a:alphaModFix/>
          </a:blip>
          <a:srcRect/>
          <a:stretch/>
        </p:blipFill>
        <p:spPr>
          <a:xfrm>
            <a:off x="1877461" y="3062949"/>
            <a:ext cx="8133725" cy="2693550"/>
          </a:xfrm>
          <a:prstGeom prst="rect">
            <a:avLst/>
          </a:prstGeom>
          <a:noFill/>
          <a:ln>
            <a:noFill/>
          </a:ln>
        </p:spPr>
      </p:pic>
      <p:sp>
        <p:nvSpPr>
          <p:cNvPr id="1144" name="Google Shape;1144;g3012166399c_0_110"/>
          <p:cNvSpPr txBox="1"/>
          <p:nvPr/>
        </p:nvSpPr>
        <p:spPr>
          <a:xfrm>
            <a:off x="6672264" y="1125313"/>
            <a:ext cx="5219700" cy="1661993"/>
          </a:xfrm>
          <a:prstGeom prst="rect">
            <a:avLst/>
          </a:prstGeom>
          <a:noFill/>
          <a:ln>
            <a:noFill/>
          </a:ln>
        </p:spPr>
        <p:txBody>
          <a:bodyPr spcFirstLastPara="1" wrap="square" lIns="0" tIns="0" rIns="0" bIns="0" rtlCol="0" anchor="t" anchorCtr="0">
            <a:sp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rgbClr val="000000"/>
                </a:solidFill>
                <a:latin typeface="Verdana" panose="020B0604030504040204" pitchFamily="34" charset="0"/>
                <a:ea typeface="Verdana" panose="020B0604030504040204" pitchFamily="34" charset="0"/>
                <a:cs typeface="Calibri"/>
                <a:sym typeface="Calibri"/>
              </a:rPr>
              <a:t>Por ejemplo, las personas encuestadas refirieron sentirse culpables cuando un paciente moría, actuar de una manera que violaba su propia moral y sentirse traicionadas por otros profesionales de la salud.</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132;g3012166399c_0_95">
            <a:extLst>
              <a:ext uri="{FF2B5EF4-FFF2-40B4-BE49-F238E27FC236}">
                <a16:creationId xmlns:a16="http://schemas.microsoft.com/office/drawing/2014/main" id="{C75810A9-44A0-4124-5208-D207D7928990}"/>
              </a:ext>
            </a:extLst>
          </p:cNvPr>
          <p:cNvSpPr/>
          <p:nvPr/>
        </p:nvSpPr>
        <p:spPr>
          <a:xfrm>
            <a:off x="5653150" y="637996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Audet</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OAE3006LB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F1EB8FDF-F3C1-2F12-60E5-EDC0C5C316C0}"/>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7E88C807-D35B-9888-26A5-637F0D02E6BC}"/>
              </a:ext>
            </a:extLst>
          </p:cNvPr>
          <p:cNvSpPr txBox="1"/>
          <p:nvPr/>
        </p:nvSpPr>
        <p:spPr>
          <a:xfrm>
            <a:off x="59980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225188FE-112B-0684-3709-F5550515F8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4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79"/>
          <p:cNvSpPr txBox="1"/>
          <p:nvPr/>
        </p:nvSpPr>
        <p:spPr>
          <a:xfrm>
            <a:off x="1028701" y="3113700"/>
            <a:ext cx="9680100" cy="1463560"/>
          </a:xfrm>
          <a:prstGeom prst="rect">
            <a:avLst/>
          </a:prstGeom>
          <a:noFill/>
          <a:ln>
            <a:noFill/>
          </a:ln>
        </p:spPr>
        <p:txBody>
          <a:bodyPr spcFirstLastPara="1" wrap="square" lIns="0" tIns="0" rIns="0" bIns="0" rtlCol="0" anchor="t" anchorCtr="0">
            <a:noAutofit/>
          </a:bodyPr>
          <a:lstStyle/>
          <a:p>
            <a:pPr marL="809625" marR="0" lvl="0" indent="-809625" algn="l" rtl="0">
              <a:lnSpc>
                <a:spcPct val="100000"/>
              </a:lnSpc>
              <a:spcBef>
                <a:spcPts val="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4" action="ppaction://hlinksldjump">
                  <a:extLst>
                    <a:ext uri="{A12FA001-AC4F-418D-AE19-62706E023703}">
                      <ahyp:hlinkClr xmlns:ahyp="http://schemas.microsoft.com/office/drawing/2018/hyperlinkcolor" val="tx"/>
                    </a:ext>
                  </a:extLst>
                </a:hlinkClick>
              </a:rPr>
              <a:t>96</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4" action="ppaction://hlinksldjump">
                  <a:extLst>
                    <a:ext uri="{A12FA001-AC4F-418D-AE19-62706E023703}">
                      <ahyp:hlinkClr xmlns:ahyp="http://schemas.microsoft.com/office/drawing/2018/hyperlinkcolor" val="tx"/>
                    </a:ext>
                  </a:extLst>
                </a:hlinkClick>
              </a:rPr>
              <a:t>	Salud de las personas desplazadas en tiempos de guerra</a:t>
            </a:r>
            <a:r>
              <a:rPr lang="es-ES_tradnl" sz="2200" b="1" i="0" u="none" strike="noStrike" cap="none" dirty="0">
                <a:solidFill>
                  <a:srgbClr val="323232"/>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4" action="ppaction://hlinksldjump">
                  <a:extLst>
                    <a:ext uri="{A12FA001-AC4F-418D-AE19-62706E023703}">
                      <ahyp:hlinkClr xmlns:ahyp="http://schemas.microsoft.com/office/drawing/2018/hyperlinkcolor" val="tx"/>
                    </a:ext>
                  </a:extLst>
                </a:hlinkClick>
              </a:rPr>
              <a:t>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4" action="ppaction://hlinksldjump">
                  <a:extLst>
                    <a:ext uri="{A12FA001-AC4F-418D-AE19-62706E023703}">
                      <ahyp:hlinkClr xmlns:ahyp="http://schemas.microsoft.com/office/drawing/2018/hyperlinkcolor" val="tx"/>
                    </a:ext>
                  </a:extLst>
                </a:hlinkClick>
              </a:rPr>
              <a:t>&gt;</a:t>
            </a:r>
            <a:endParaRPr lang="es-ES_tradnl" sz="2200" b="1" i="0" u="none" strike="noStrike" cap="none" dirty="0">
              <a:solidFill>
                <a:srgbClr val="E0001B"/>
              </a:solidFill>
              <a:latin typeface="Verdana" panose="020B0604030504040204" pitchFamily="34" charset="0"/>
              <a:ea typeface="Verdana" panose="020B0604030504040204" pitchFamily="34" charset="0"/>
              <a:cs typeface="Calibri" panose="020F0502020204030204" pitchFamily="34" charset="0"/>
              <a:sym typeface="Arial"/>
            </a:endParaRPr>
          </a:p>
          <a:p>
            <a:pPr marL="809625" marR="0" lvl="0" indent="-809625"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5" action="ppaction://hlinksldjump">
                  <a:extLst>
                    <a:ext uri="{A12FA001-AC4F-418D-AE19-62706E023703}">
                      <ahyp:hlinkClr xmlns:ahyp="http://schemas.microsoft.com/office/drawing/2018/hyperlinkcolor" val="tx"/>
                    </a:ext>
                  </a:extLst>
                </a:hlinkClick>
              </a:rPr>
              <a:t>98</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5" action="ppaction://hlinksldjump">
                  <a:extLst>
                    <a:ext uri="{A12FA001-AC4F-418D-AE19-62706E023703}">
                      <ahyp:hlinkClr xmlns:ahyp="http://schemas.microsoft.com/office/drawing/2018/hyperlinkcolor" val="tx"/>
                    </a:ext>
                  </a:extLst>
                </a:hlinkClick>
              </a:rPr>
              <a:t> 	Tratamiento con agonistas opioides en Ucrania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5" action="ppaction://hlinksldjump">
                  <a:extLst>
                    <a:ext uri="{A12FA001-AC4F-418D-AE19-62706E023703}">
                      <ahyp:hlinkClr xmlns:ahyp="http://schemas.microsoft.com/office/drawing/2018/hyperlinkcolor" val="tx"/>
                    </a:ext>
                  </a:extLst>
                </a:hlinkClick>
              </a:rPr>
              <a:t>&gt;</a:t>
            </a:r>
            <a:endParaRPr lang="es-ES_tradnl" sz="2200" b="1" i="0" u="none" strike="noStrike" cap="none" dirty="0">
              <a:solidFill>
                <a:srgbClr val="E0001B"/>
              </a:solidFill>
              <a:latin typeface="Verdana" panose="020B0604030504040204" pitchFamily="34" charset="0"/>
              <a:ea typeface="Verdana" panose="020B0604030504040204" pitchFamily="34" charset="0"/>
              <a:cs typeface="Calibri" panose="020F0502020204030204" pitchFamily="34" charset="0"/>
              <a:sym typeface="Arial"/>
            </a:endParaRPr>
          </a:p>
          <a:p>
            <a:pPr marL="809625" marR="0" lvl="0" indent="-809625" algn="l" rtl="0">
              <a:lnSpc>
                <a:spcPct val="100000"/>
              </a:lnSpc>
              <a:spcBef>
                <a:spcPts val="1000"/>
              </a:spcBef>
              <a:spcAft>
                <a:spcPts val="0"/>
              </a:spcAft>
              <a:buClr>
                <a:srgbClr val="000000"/>
              </a:buClr>
              <a:buSzPts val="2200"/>
              <a:buFont typeface="Arial"/>
              <a:buNone/>
            </a:pPr>
            <a:r>
              <a:rPr lang="es-ES_tradnl" sz="2200" b="0" i="0" u="none" strike="noStrike" cap="none" dirty="0">
                <a:solidFill>
                  <a:srgbClr val="E0001B"/>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6" action="ppaction://hlinksldjump">
                  <a:extLst>
                    <a:ext uri="{A12FA001-AC4F-418D-AE19-62706E023703}">
                      <ahyp:hlinkClr xmlns:ahyp="http://schemas.microsoft.com/office/drawing/2018/hyperlinkcolor" val="tx"/>
                    </a:ext>
                  </a:extLst>
                </a:hlinkClick>
              </a:rPr>
              <a:t>101</a:t>
            </a:r>
            <a:r>
              <a:rPr lang="es-ES_tradnl" sz="2200" b="0" i="0" u="none" strike="noStrike" cap="none" dirty="0">
                <a:solidFill>
                  <a:srgbClr val="D9222A"/>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6" action="ppaction://hlinksldjump">
                  <a:extLst>
                    <a:ext uri="{A12FA001-AC4F-418D-AE19-62706E023703}">
                      <ahyp:hlinkClr xmlns:ahyp="http://schemas.microsoft.com/office/drawing/2018/hyperlinkcolor" val="tx"/>
                    </a:ext>
                  </a:extLst>
                </a:hlinkClick>
              </a:rPr>
              <a:t>	</a:t>
            </a:r>
            <a:r>
              <a:rPr lang="es-ES_tradnl" sz="2200" b="0" i="0" u="none" strike="noStrike" cap="none" dirty="0">
                <a:solidFill>
                  <a:srgbClr val="323232"/>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6" action="ppaction://hlinksldjump">
                  <a:extLst>
                    <a:ext uri="{A12FA001-AC4F-418D-AE19-62706E023703}">
                      <ahyp:hlinkClr xmlns:ahyp="http://schemas.microsoft.com/office/drawing/2018/hyperlinkcolor" val="tx"/>
                    </a:ext>
                  </a:extLst>
                </a:hlinkClick>
              </a:rPr>
              <a:t>Cambio climático </a:t>
            </a:r>
            <a:r>
              <a:rPr lang="es-ES_tradnl" sz="2200" b="1" i="0" u="none" strike="noStrike" cap="none" dirty="0">
                <a:solidFill>
                  <a:srgbClr val="E0001B"/>
                </a:solidFill>
                <a:uFill>
                  <a:noFill/>
                </a:uFill>
                <a:latin typeface="Verdana" panose="020B0604030504040204" pitchFamily="34" charset="0"/>
                <a:ea typeface="Verdana" panose="020B0604030504040204" pitchFamily="34" charset="0"/>
                <a:cs typeface="Calibri" panose="020F0502020204030204" pitchFamily="34" charset="0"/>
                <a:sym typeface="Calibri"/>
                <a:hlinkClick r:id="rId6" action="ppaction://hlinksldjump">
                  <a:extLst>
                    <a:ext uri="{A12FA001-AC4F-418D-AE19-62706E023703}">
                      <ahyp:hlinkClr xmlns:ahyp="http://schemas.microsoft.com/office/drawing/2018/hyperlinkcolor" val="tx"/>
                    </a:ext>
                  </a:extLst>
                </a:hlinkClick>
              </a:rPr>
              <a:t>&gt;</a:t>
            </a:r>
            <a:endParaRPr lang="es-ES_tradnl" sz="2200" b="0" i="0" u="none" strike="noStrike" cap="none" dirty="0">
              <a:solidFill>
                <a:srgbClr val="E0001B"/>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153" name="Google Shape;1153;p79"/>
          <p:cNvSpPr txBox="1"/>
          <p:nvPr/>
        </p:nvSpPr>
        <p:spPr>
          <a:xfrm>
            <a:off x="1028700" y="425882"/>
            <a:ext cx="8881785" cy="6930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s-ES_tradnl"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endParaRPr lang="es-ES_tradnl"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1155" name="Google Shape;1155;p79"/>
          <p:cNvSpPr/>
          <p:nvPr/>
        </p:nvSpPr>
        <p:spPr>
          <a:xfrm>
            <a:off x="53336" y="6221932"/>
            <a:ext cx="11575559" cy="423720"/>
          </a:xfrm>
          <a:prstGeom prst="rect">
            <a:avLst/>
          </a:prstGeom>
          <a:solidFill>
            <a:schemeClr val="l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cxnSp>
        <p:nvCxnSpPr>
          <p:cNvPr id="1156" name="Google Shape;1156;p79"/>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2" name="Google Shape;28;p1">
            <a:extLst>
              <a:ext uri="{FF2B5EF4-FFF2-40B4-BE49-F238E27FC236}">
                <a16:creationId xmlns:a16="http://schemas.microsoft.com/office/drawing/2014/main" id="{4A6A8789-DC6C-4D33-B6A7-9A442B164A50}"/>
              </a:ext>
            </a:extLst>
          </p:cNvPr>
          <p:cNvPicPr preferRelativeResize="0"/>
          <p:nvPr/>
        </p:nvPicPr>
        <p:blipFill>
          <a:blip r:embed="rId7">
            <a:alphaModFix/>
          </a:blip>
          <a:stretch>
            <a:fillRect/>
          </a:stretch>
        </p:blipFill>
        <p:spPr>
          <a:xfrm>
            <a:off x="376683" y="6369840"/>
            <a:ext cx="823913" cy="302976"/>
          </a:xfrm>
          <a:prstGeom prst="rect">
            <a:avLst/>
          </a:prstGeom>
          <a:noFill/>
          <a:ln>
            <a:noFill/>
          </a:ln>
        </p:spPr>
      </p:pic>
      <p:sp>
        <p:nvSpPr>
          <p:cNvPr id="3" name="TextBox 2">
            <a:extLst>
              <a:ext uri="{FF2B5EF4-FFF2-40B4-BE49-F238E27FC236}">
                <a16:creationId xmlns:a16="http://schemas.microsoft.com/office/drawing/2014/main" id="{6E494A21-B1A4-15D2-F9EC-44A50D3CDE88}"/>
              </a:ext>
            </a:extLst>
          </p:cNvPr>
          <p:cNvSpPr txBox="1"/>
          <p:nvPr/>
        </p:nvSpPr>
        <p:spPr>
          <a:xfrm>
            <a:off x="7532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4" name="Picture 4" descr="Portal de Buenas Prácticas en Salud Pública | Experiencias y ...">
            <a:extLst>
              <a:ext uri="{FF2B5EF4-FFF2-40B4-BE49-F238E27FC236}">
                <a16:creationId xmlns:a16="http://schemas.microsoft.com/office/drawing/2014/main" id="{421D3822-2E2C-CC43-159F-8E43F9BCC4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4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15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1152">
                                            <p:txEl>
                                              <p:pRg st="0" end="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1152">
                                            <p:txEl>
                                              <p:pRg st="1" end="1"/>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11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g2fd68d29540_4_197"/>
          <p:cNvSpPr/>
          <p:nvPr/>
        </p:nvSpPr>
        <p:spPr>
          <a:xfrm>
            <a:off x="479424" y="115899"/>
            <a:ext cx="11304589" cy="583975"/>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Salud de las personas desplazadas en tiempos de guerra</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65" name="Google Shape;1165;g2fd68d29540_4_197"/>
          <p:cNvSpPr/>
          <p:nvPr/>
        </p:nvSpPr>
        <p:spPr>
          <a:xfrm>
            <a:off x="1028700" y="1341450"/>
            <a:ext cx="5643625" cy="4758366"/>
          </a:xfrm>
          <a:prstGeom prst="rect">
            <a:avLst/>
          </a:prstGeom>
          <a:noFill/>
          <a:ln>
            <a:noFill/>
          </a:ln>
        </p:spPr>
        <p:txBody>
          <a:bodyPr spcFirstLastPara="1" wrap="square" lIns="0" tIns="0" rIns="0" bIns="0" rtlCol="0" anchor="t" anchorCtr="0">
            <a:noAutofit/>
          </a:bodyPr>
          <a:lstStyle/>
          <a:p>
            <a:pPr marL="228600" lvl="1" indent="-228600">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Una sesión sobre las necesidades de las </a:t>
            </a:r>
            <a:r>
              <a:rPr lang="es-ES_tradnl" sz="2000" dirty="0">
                <a:solidFill>
                  <a:schemeClr val="dk1"/>
                </a:solidFill>
                <a:latin typeface="Verdana" panose="020B0604030504040204" pitchFamily="34" charset="0"/>
                <a:ea typeface="Verdana" panose="020B0604030504040204" pitchFamily="34" charset="0"/>
                <a:cs typeface="Calibri"/>
                <a:sym typeface="Calibri"/>
              </a:rPr>
              <a:t>personas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refugiadas y desplazadas comenzó con testimonios desgarradores de las crisis en curso.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Gaza, los civiles enfrentan escasez de agua, alimentos y medicamentos.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Sudán, 10 millones de personas, principalmente mujeres y menores, están desplazadas dentro del país (y otros 6 millones a países vecinos).</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Ucrania, los bombardeos rusos obligan a las personas a priorizar su seguridad sobre las necesidades médicas, como el acceso a los medicamentos.</a:t>
            </a:r>
          </a:p>
        </p:txBody>
      </p:sp>
      <p:sp>
        <p:nvSpPr>
          <p:cNvPr id="1166" name="Google Shape;1166;g2fd68d29540_4_197"/>
          <p:cNvSpPr/>
          <p:nvPr/>
        </p:nvSpPr>
        <p:spPr>
          <a:xfrm>
            <a:off x="1028700" y="862279"/>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Salud de las personas desplazadas en tiempos de guerra</a:t>
            </a:r>
          </a:p>
        </p:txBody>
      </p:sp>
      <p:sp>
        <p:nvSpPr>
          <p:cNvPr id="1167" name="Google Shape;1167;g2fd68d29540_4_197"/>
          <p:cNvSpPr txBox="1"/>
          <p:nvPr/>
        </p:nvSpPr>
        <p:spPr>
          <a:xfrm>
            <a:off x="7332414" y="4940315"/>
            <a:ext cx="4384201" cy="161583"/>
          </a:xfrm>
          <a:prstGeom prst="rect">
            <a:avLst/>
          </a:prstGeom>
          <a:noFill/>
          <a:ln>
            <a:noFill/>
          </a:ln>
        </p:spPr>
        <p:txBody>
          <a:bodyPr spcFirstLastPara="1" wrap="square" lIns="0" tIns="0" rIns="0" bIns="0" rtlCol="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Zam</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Sam, Sudan. UN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Photo</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/Olivier </a:t>
            </a:r>
            <a:r>
              <a:rPr lang="es-ES_tradnl"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Chassot</a:t>
            </a:r>
            <a:r>
              <a:rPr lang="es-ES_tradnl"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CC BY-NC-ND 2.0</a:t>
            </a:r>
          </a:p>
        </p:txBody>
      </p:sp>
      <p:pic>
        <p:nvPicPr>
          <p:cNvPr id="1168" name="Google Shape;1168;g2fd68d29540_4_197" descr="A group of people in tents&#10;&#10;Description automatically generated"/>
          <p:cNvPicPr preferRelativeResize="0"/>
          <p:nvPr/>
        </p:nvPicPr>
        <p:blipFill rotWithShape="1">
          <a:blip r:embed="rId4">
            <a:alphaModFix/>
          </a:blip>
          <a:srcRect r="5011" b="5011"/>
          <a:stretch/>
        </p:blipFill>
        <p:spPr>
          <a:xfrm>
            <a:off x="6857032" y="1341450"/>
            <a:ext cx="5334967" cy="3449400"/>
          </a:xfrm>
          <a:prstGeom prst="rect">
            <a:avLst/>
          </a:prstGeom>
          <a:noFill/>
          <a:ln>
            <a:noFill/>
          </a:ln>
        </p:spPr>
      </p:pic>
      <p:sp>
        <p:nvSpPr>
          <p:cNvPr id="2" name="Google Shape;1164;g2fd68d29540_4_197">
            <a:extLst>
              <a:ext uri="{FF2B5EF4-FFF2-40B4-BE49-F238E27FC236}">
                <a16:creationId xmlns:a16="http://schemas.microsoft.com/office/drawing/2014/main" id="{F2A1F2B6-62E1-5ADA-C4C9-093024E80DA6}"/>
              </a:ext>
            </a:extLst>
          </p:cNvPr>
          <p:cNvSpPr/>
          <p:nvPr/>
        </p:nvSpPr>
        <p:spPr>
          <a:xfrm>
            <a:off x="57429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SY07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DEED02CD-B2A4-2731-4205-D4F80D9F67E8}"/>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3E804726-9F3F-7D8F-AF1C-AF8BE3E0B83F}"/>
              </a:ext>
            </a:extLst>
          </p:cNvPr>
          <p:cNvSpPr txBox="1"/>
          <p:nvPr/>
        </p:nvSpPr>
        <p:spPr>
          <a:xfrm>
            <a:off x="69124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58ED34B0-90D8-9A0D-DE6C-511789C979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48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g3012166399c_7_9"/>
          <p:cNvSpPr/>
          <p:nvPr/>
        </p:nvSpPr>
        <p:spPr>
          <a:xfrm>
            <a:off x="479424" y="115900"/>
            <a:ext cx="11269726" cy="368712"/>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Salud de las personas desplazadas en tiempos de guerra</a:t>
            </a:r>
          </a:p>
          <a:p>
            <a:pPr marL="0" marR="0" lvl="0" indent="0" algn="l" rtl="0">
              <a:lnSpc>
                <a:spcPct val="100000"/>
              </a:lnSpc>
              <a:spcBef>
                <a:spcPts val="0"/>
              </a:spcBef>
              <a:spcAft>
                <a:spcPts val="0"/>
              </a:spcAft>
              <a:buClr>
                <a:srgbClr val="000000"/>
              </a:buClr>
              <a:buSzPts val="1600"/>
              <a:buFont typeface="Arial"/>
              <a:buNone/>
            </a:pP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76" name="Google Shape;1176;g3012166399c_7_9"/>
          <p:cNvSpPr/>
          <p:nvPr/>
        </p:nvSpPr>
        <p:spPr>
          <a:xfrm>
            <a:off x="1028700" y="1341450"/>
            <a:ext cx="5211763"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miembros del panel que trabajaban en los servicios de salud para personas refugiadas debatieron sobre cómo aligerar la carga de acceder a servicios confusos para quienes ya sufren por el desplazamiento.</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necesita un enfoque centrado en la persona</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 necesitan servicios integrados.</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gobiernos y las partes interesadas internacionales deben planificar y preparar las respuestas de emergencia con antelación.</a:t>
            </a:r>
          </a:p>
        </p:txBody>
      </p:sp>
      <p:sp>
        <p:nvSpPr>
          <p:cNvPr id="1177" name="Google Shape;1177;g3012166399c_7_9"/>
          <p:cNvSpPr/>
          <p:nvPr/>
        </p:nvSpPr>
        <p:spPr>
          <a:xfrm>
            <a:off x="6672263" y="1341450"/>
            <a:ext cx="5211763" cy="42549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comunidades deben participar en la elaboración de planes y estrategias de respuesta.</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Los servicios relacionados con el VIH para las personas desplazadas deben </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134"/>
                  </a:ext>
                </a:extLst>
              </a:rPr>
              <a:t>incluir</a:t>
            </a: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1" indent="-23495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apoyo social y para la salud mental;</a:t>
            </a:r>
            <a:endParaRPr lang="es-ES_tradnl"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1" indent="-234950" algn="l" rtl="0">
              <a:lnSpc>
                <a:spcPct val="100000"/>
              </a:lnSpc>
              <a:spcBef>
                <a:spcPts val="0"/>
              </a:spcBef>
              <a:spcAft>
                <a:spcPts val="0"/>
              </a:spcAft>
              <a:buClr>
                <a:srgbClr val="E0001B"/>
              </a:buClr>
              <a:buSzPts val="2000"/>
              <a:buFont typeface="Arial"/>
              <a:buChar char="•"/>
            </a:pPr>
            <a:r>
              <a:rPr lang="es-ES_tradnl"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servicios adaptados a las necesidades específicas de las mujeres, las jóvenes y niñas y los grupos de población más marginados.</a:t>
            </a:r>
            <a:endParaRPr lang="es-ES_tradnl"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2" name="Google Shape;1164;g2fd68d29540_4_197">
            <a:extLst>
              <a:ext uri="{FF2B5EF4-FFF2-40B4-BE49-F238E27FC236}">
                <a16:creationId xmlns:a16="http://schemas.microsoft.com/office/drawing/2014/main" id="{4DCE76AA-E1D4-1308-B38C-8C46BDF1EFBA}"/>
              </a:ext>
            </a:extLst>
          </p:cNvPr>
          <p:cNvSpPr/>
          <p:nvPr/>
        </p:nvSpPr>
        <p:spPr>
          <a:xfrm>
            <a:off x="5742925" y="6369805"/>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SY07</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832FFDE7-2B90-7AAD-19C9-87D4DB52C6C6}"/>
              </a:ext>
            </a:extLst>
          </p:cNvPr>
          <p:cNvPicPr preferRelativeResize="0"/>
          <p:nvPr/>
        </p:nvPicPr>
        <p:blipFill>
          <a:blip r:embed="rId5">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DAF5F5CA-0BAC-DC1F-D65E-ED2DE633F214}"/>
              </a:ext>
            </a:extLst>
          </p:cNvPr>
          <p:cNvSpPr txBox="1"/>
          <p:nvPr/>
        </p:nvSpPr>
        <p:spPr>
          <a:xfrm>
            <a:off x="69734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B72592A2-2E54-2A47-EFAC-EF99CC34EF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58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3012166399c_7_41"/>
          <p:cNvSpPr/>
          <p:nvPr/>
        </p:nvSpPr>
        <p:spPr>
          <a:xfrm>
            <a:off x="479424" y="115899"/>
            <a:ext cx="11539978" cy="338699"/>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Tratamiento con agonistas opioides en Ucrania</a:t>
            </a: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87" name="Google Shape;1187;g3012166399c_7_41"/>
          <p:cNvSpPr/>
          <p:nvPr/>
        </p:nvSpPr>
        <p:spPr>
          <a:xfrm>
            <a:off x="1028701" y="1341450"/>
            <a:ext cx="4383088" cy="4798500"/>
          </a:xfrm>
          <a:prstGeom prst="rect">
            <a:avLst/>
          </a:prstGeom>
          <a:noFill/>
          <a:ln>
            <a:noFill/>
          </a:ln>
        </p:spPr>
        <p:txBody>
          <a:bodyPr spcFirstLastPara="1" wrap="square" lIns="0" tIns="0" rIns="0" bIns="0" rtlCol="0" anchor="t" anchorCtr="0">
            <a:noAutofit/>
          </a:bodyPr>
          <a:lstStyle/>
          <a:p>
            <a:pPr marL="234950" marR="0" lvl="1" indent="-225425"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Ucrania se siguió ampliando el tratamiento con agonistas opioides (TAO) tras la invasión a gran escala por Rusia en febrero del 2022.</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TAO es la forma más eficaz de prevenir la infección por el VIH en las personas que consumen drogas inyectables.</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234950" marR="0" lvl="1" indent="-225425"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rgbClr val="000000"/>
                </a:solidFill>
                <a:latin typeface="Verdana" panose="020B0604030504040204" pitchFamily="34" charset="0"/>
                <a:ea typeface="Verdana" panose="020B0604030504040204" pitchFamily="34" charset="0"/>
                <a:cs typeface="Calibri"/>
                <a:sym typeface="Calibri"/>
              </a:rPr>
              <a:t>Sin embargo, el 29% de quienes recibían TAO han abandonado el tratamiento desde la invasión.</a:t>
            </a:r>
          </a:p>
          <a:p>
            <a:pPr marL="234950" marR="0" lvl="1" indent="-225425"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rgbClr val="000000"/>
                </a:solidFill>
                <a:latin typeface="Verdana" panose="020B0604030504040204" pitchFamily="34" charset="0"/>
                <a:ea typeface="Verdana" panose="020B0604030504040204" pitchFamily="34" charset="0"/>
                <a:cs typeface="Calibri"/>
                <a:sym typeface="Calibri"/>
              </a:rPr>
              <a:t>Con este análisis se pretendía comprender las asociaciones con el abandono del tratamiento.</a:t>
            </a: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98425" algn="l" rtl="0">
              <a:lnSpc>
                <a:spcPct val="100000"/>
              </a:lnSpc>
              <a:spcBef>
                <a:spcPts val="0"/>
              </a:spcBef>
              <a:spcAft>
                <a:spcPts val="0"/>
              </a:spcAft>
              <a:buClr>
                <a:srgbClr val="E0001B"/>
              </a:buClr>
              <a:buSzPts val="2000"/>
              <a:buFont typeface="Arial"/>
              <a:buNone/>
            </a:pP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a:p>
            <a:pPr marL="914400" marR="0" lvl="0" indent="0" algn="l" rtl="0">
              <a:lnSpc>
                <a:spcPct val="100000"/>
              </a:lnSpc>
              <a:spcBef>
                <a:spcPts val="0"/>
              </a:spcBef>
              <a:spcAft>
                <a:spcPts val="0"/>
              </a:spcAft>
              <a:buClr>
                <a:srgbClr val="000000"/>
              </a:buClr>
              <a:buSzPts val="1400"/>
              <a:buFont typeface="Arial"/>
              <a:buNone/>
            </a:pPr>
            <a:endParaRPr lang="es-ES_tradnl" sz="1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188" name="Google Shape;1188;g3012166399c_7_41"/>
          <p:cNvSpPr/>
          <p:nvPr/>
        </p:nvSpPr>
        <p:spPr>
          <a:xfrm>
            <a:off x="1028700" y="813232"/>
            <a:ext cx="10064100" cy="33870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ES_tradnl"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Tratamiento con agonistas opioides en Ucrania</a:t>
            </a:r>
          </a:p>
        </p:txBody>
      </p:sp>
      <p:pic>
        <p:nvPicPr>
          <p:cNvPr id="1189" name="Google Shape;1189;g3012166399c_7_41"/>
          <p:cNvPicPr preferRelativeResize="0"/>
          <p:nvPr/>
        </p:nvPicPr>
        <p:blipFill rotWithShape="1">
          <a:blip r:embed="rId4">
            <a:alphaModFix/>
          </a:blip>
          <a:srcRect/>
          <a:stretch/>
        </p:blipFill>
        <p:spPr>
          <a:xfrm>
            <a:off x="5673471" y="1689219"/>
            <a:ext cx="6497193" cy="2626749"/>
          </a:xfrm>
          <a:prstGeom prst="rect">
            <a:avLst/>
          </a:prstGeom>
          <a:noFill/>
          <a:ln>
            <a:noFill/>
          </a:ln>
        </p:spPr>
      </p:pic>
      <p:sp>
        <p:nvSpPr>
          <p:cNvPr id="1190" name="Google Shape;1190;g3012166399c_7_41"/>
          <p:cNvSpPr/>
          <p:nvPr/>
        </p:nvSpPr>
        <p:spPr>
          <a:xfrm>
            <a:off x="5591174" y="1412875"/>
            <a:ext cx="6194949" cy="281100"/>
          </a:xfrm>
          <a:prstGeom prst="rect">
            <a:avLst/>
          </a:prstGeom>
          <a:noFill/>
          <a:ln>
            <a:noFill/>
          </a:ln>
        </p:spPr>
        <p:txBody>
          <a:bodyPr spcFirstLastPara="1" wrap="square" lIns="0" tIns="0" rIns="0" bIns="0" rtlCol="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Regiones de Ucrania, personas que reciben TAO</a:t>
            </a:r>
            <a:endParaRPr lang="es-ES_tradnl" sz="1400" b="0" i="0" u="none" strike="noStrike" cap="none" dirty="0">
              <a:solidFill>
                <a:srgbClr val="000000"/>
              </a:solidFill>
              <a:latin typeface="Arial"/>
              <a:ea typeface="Arial"/>
              <a:cs typeface="Arial"/>
              <a:sym typeface="Arial"/>
            </a:endParaRPr>
          </a:p>
        </p:txBody>
      </p:sp>
      <p:sp>
        <p:nvSpPr>
          <p:cNvPr id="1191" name="Google Shape;1191;g3012166399c_7_41"/>
          <p:cNvSpPr/>
          <p:nvPr/>
        </p:nvSpPr>
        <p:spPr>
          <a:xfrm>
            <a:off x="5591173" y="1351813"/>
            <a:ext cx="6194951" cy="3238475"/>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 name="Google Shape;1186;g3012166399c_7_41">
            <a:extLst>
              <a:ext uri="{FF2B5EF4-FFF2-40B4-BE49-F238E27FC236}">
                <a16:creationId xmlns:a16="http://schemas.microsoft.com/office/drawing/2014/main" id="{E622A5BD-4044-F19A-3EDD-D57508331F14}"/>
              </a:ext>
            </a:extLst>
          </p:cNvPr>
          <p:cNvSpPr/>
          <p:nvPr/>
        </p:nvSpPr>
        <p:spPr>
          <a:xfrm>
            <a:off x="5716425" y="639120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Ivasiy</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OAC2906LB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927B1582-DEFC-9047-8CC6-5C8EE6FF8FD6}"/>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43C1D856-5D88-A561-2D57-A2F8713E387C}"/>
              </a:ext>
            </a:extLst>
          </p:cNvPr>
          <p:cNvSpPr txBox="1"/>
          <p:nvPr/>
        </p:nvSpPr>
        <p:spPr>
          <a:xfrm>
            <a:off x="600823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2D036A71-F2ED-EDD1-3567-7B2EDD589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065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3012166399c_7_22"/>
          <p:cNvSpPr/>
          <p:nvPr/>
        </p:nvSpPr>
        <p:spPr>
          <a:xfrm>
            <a:off x="479424" y="115899"/>
            <a:ext cx="11562012" cy="332987"/>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s-ES_tradnl"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Factores estructurales y determinantes sociales de la salud</a:t>
            </a:r>
            <a:r>
              <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Tratamiento con agonistas de los opioides en Ucrania</a:t>
            </a:r>
            <a:endParaRPr lang="es-ES_tradnl"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_tradnl"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99" name="Google Shape;1199;g3012166399c_7_22"/>
          <p:cNvSpPr/>
          <p:nvPr/>
        </p:nvSpPr>
        <p:spPr>
          <a:xfrm>
            <a:off x="1028700" y="1013170"/>
            <a:ext cx="5211763" cy="1884266"/>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comparación con la población local de regiones “remotas”, los desplazados internos registraron la tasa más alta de abandono del tratamiento.</a:t>
            </a:r>
          </a:p>
          <a:p>
            <a:pPr marL="463550" marR="0" lvl="2" indent="-231775" algn="l" rtl="0">
              <a:lnSpc>
                <a:spcPct val="100000"/>
              </a:lnSpc>
              <a:spcBef>
                <a:spcPts val="0"/>
              </a:spcBef>
              <a:spcAft>
                <a:spcPts val="0"/>
              </a:spcAft>
              <a:buClr>
                <a:srgbClr val="E0001B"/>
              </a:buClr>
              <a:buSzPts val="2000"/>
              <a:buFont typeface="Arial"/>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especial </a:t>
            </a:r>
            <a:r>
              <a:rPr lang="es-ES_tradnl" sz="1800" dirty="0">
                <a:solidFill>
                  <a:schemeClr val="dk1"/>
                </a:solidFill>
                <a:latin typeface="Verdana" panose="020B0604030504040204" pitchFamily="34" charset="0"/>
                <a:ea typeface="Verdana" panose="020B0604030504040204" pitchFamily="34" charset="0"/>
                <a:cs typeface="Calibri"/>
                <a:sym typeface="Calibri"/>
              </a:rPr>
              <a:t>las personas desplazadas internas </a:t>
            </a: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en las regiones del frente de batalla.</a:t>
            </a:r>
          </a:p>
        </p:txBody>
      </p:sp>
      <p:sp>
        <p:nvSpPr>
          <p:cNvPr id="1200" name="Google Shape;1200;g3012166399c_7_22"/>
          <p:cNvSpPr/>
          <p:nvPr/>
        </p:nvSpPr>
        <p:spPr>
          <a:xfrm>
            <a:off x="8912506" y="3237862"/>
            <a:ext cx="2836518" cy="157067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0" i="0" u="none" strike="noStrike" cap="none" dirty="0">
                <a:solidFill>
                  <a:srgbClr val="7F7F7F"/>
                </a:solidFill>
                <a:latin typeface="Calibri"/>
                <a:ea typeface="Calibri"/>
                <a:cs typeface="Calibri"/>
                <a:sym typeface="Calibri"/>
              </a:rPr>
              <a:t>Factores asociados con el abandono del tratamiento</a:t>
            </a:r>
            <a:endParaRPr lang="es-ES_tradnl" sz="1400" b="0" i="0" u="none" strike="noStrike" cap="none" dirty="0">
              <a:solidFill>
                <a:srgbClr val="000000"/>
              </a:solidFill>
              <a:latin typeface="Arial"/>
              <a:ea typeface="Arial"/>
              <a:cs typeface="Arial"/>
              <a:sym typeface="Arial"/>
            </a:endParaRPr>
          </a:p>
        </p:txBody>
      </p:sp>
      <p:sp>
        <p:nvSpPr>
          <p:cNvPr id="1201" name="Google Shape;1201;g3012166399c_7_22"/>
          <p:cNvSpPr/>
          <p:nvPr/>
        </p:nvSpPr>
        <p:spPr>
          <a:xfrm>
            <a:off x="6672275" y="1013181"/>
            <a:ext cx="4897500" cy="1596300"/>
          </a:xfrm>
          <a:prstGeom prst="rect">
            <a:avLst/>
          </a:prstGeom>
          <a:noFill/>
          <a:ln>
            <a:noFill/>
          </a:ln>
        </p:spPr>
        <p:txBody>
          <a:bodyPr spcFirstLastPara="1" wrap="square" lIns="0" tIns="0" rIns="0" bIns="0" rtlCol="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El medicamento para tomar en casa (por ejemplo, dosis para 30 días) y las dosis óptimas evitaron el abandono.</a:t>
            </a:r>
          </a:p>
          <a:p>
            <a:pPr marL="228600" marR="0" lvl="1" indent="-228600" algn="l" rtl="0">
              <a:lnSpc>
                <a:spcPct val="100000"/>
              </a:lnSpc>
              <a:spcBef>
                <a:spcPts val="0"/>
              </a:spcBef>
              <a:spcAft>
                <a:spcPts val="0"/>
              </a:spcAft>
              <a:buClr>
                <a:srgbClr val="E0001B"/>
              </a:buClr>
              <a:buSzPts val="1340"/>
              <a:buFont typeface="Merriweather Sans"/>
              <a:buChar char="►"/>
            </a:pPr>
            <a:r>
              <a:rPr lang="es-ES_tradnl" sz="1800" b="0" i="0" u="none" strike="noStrike" cap="none" dirty="0">
                <a:solidFill>
                  <a:schemeClr val="dk1"/>
                </a:solidFill>
                <a:latin typeface="Verdana" panose="020B0604030504040204" pitchFamily="34" charset="0"/>
                <a:ea typeface="Verdana" panose="020B0604030504040204" pitchFamily="34" charset="0"/>
                <a:cs typeface="Calibri"/>
                <a:sym typeface="Calibri"/>
              </a:rPr>
              <a:t>Las mujeres y las personas con infección por el VIH corrían un mayor riesgo de abandonar el tratamiento.</a:t>
            </a:r>
          </a:p>
        </p:txBody>
      </p:sp>
      <p:pic>
        <p:nvPicPr>
          <p:cNvPr id="1202" name="Google Shape;1202;g3012166399c_7_22"/>
          <p:cNvPicPr preferRelativeResize="0"/>
          <p:nvPr/>
        </p:nvPicPr>
        <p:blipFill rotWithShape="1">
          <a:blip r:embed="rId4">
            <a:alphaModFix/>
          </a:blip>
          <a:srcRect/>
          <a:stretch/>
        </p:blipFill>
        <p:spPr>
          <a:xfrm>
            <a:off x="1146958" y="3237862"/>
            <a:ext cx="7500140" cy="2863929"/>
          </a:xfrm>
          <a:prstGeom prst="rect">
            <a:avLst/>
          </a:prstGeom>
          <a:noFill/>
          <a:ln>
            <a:noFill/>
          </a:ln>
        </p:spPr>
      </p:pic>
      <p:sp>
        <p:nvSpPr>
          <p:cNvPr id="1203" name="Google Shape;1203;g3012166399c_7_22"/>
          <p:cNvSpPr/>
          <p:nvPr/>
        </p:nvSpPr>
        <p:spPr>
          <a:xfrm>
            <a:off x="1028700" y="3166567"/>
            <a:ext cx="10755313" cy="3018717"/>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ES_tradnl" sz="1800" b="0" i="0" u="none" strike="noStrike" cap="none" dirty="0">
              <a:solidFill>
                <a:schemeClr val="lt1"/>
              </a:solidFill>
              <a:latin typeface="Calibri"/>
              <a:ea typeface="Calibri"/>
              <a:cs typeface="Calibri"/>
              <a:sym typeface="Calibri"/>
            </a:endParaRPr>
          </a:p>
        </p:txBody>
      </p:sp>
      <p:sp>
        <p:nvSpPr>
          <p:cNvPr id="2" name="Google Shape;1186;g3012166399c_7_41">
            <a:extLst>
              <a:ext uri="{FF2B5EF4-FFF2-40B4-BE49-F238E27FC236}">
                <a16:creationId xmlns:a16="http://schemas.microsoft.com/office/drawing/2014/main" id="{949FF196-0844-0765-C4E9-7E010F62F8B4}"/>
              </a:ext>
            </a:extLst>
          </p:cNvPr>
          <p:cNvSpPr/>
          <p:nvPr/>
        </p:nvSpPr>
        <p:spPr>
          <a:xfrm>
            <a:off x="5716425" y="6370887"/>
            <a:ext cx="6096000" cy="281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s-ES_tradnl"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Ivasiy</a:t>
            </a:r>
            <a:r>
              <a:rPr lang="es-ES_tradnl"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OAC2906LB</a:t>
            </a:r>
            <a:endParaRPr lang="es-ES_tradnl"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pic>
        <p:nvPicPr>
          <p:cNvPr id="3" name="Google Shape;28;p1">
            <a:extLst>
              <a:ext uri="{FF2B5EF4-FFF2-40B4-BE49-F238E27FC236}">
                <a16:creationId xmlns:a16="http://schemas.microsoft.com/office/drawing/2014/main" id="{A36D57DD-E5B4-FCA7-C2F5-3D9BB3E899EB}"/>
              </a:ext>
            </a:extLst>
          </p:cNvPr>
          <p:cNvPicPr preferRelativeResize="0"/>
          <p:nvPr/>
        </p:nvPicPr>
        <p:blipFill>
          <a:blip r:embed="rId6">
            <a:alphaModFix/>
          </a:blip>
          <a:stretch>
            <a:fillRect/>
          </a:stretch>
        </p:blipFill>
        <p:spPr>
          <a:xfrm>
            <a:off x="376683" y="6369840"/>
            <a:ext cx="823913" cy="302976"/>
          </a:xfrm>
          <a:prstGeom prst="rect">
            <a:avLst/>
          </a:prstGeom>
          <a:noFill/>
          <a:ln>
            <a:noFill/>
          </a:ln>
        </p:spPr>
      </p:pic>
      <p:sp>
        <p:nvSpPr>
          <p:cNvPr id="4" name="TextBox 3">
            <a:extLst>
              <a:ext uri="{FF2B5EF4-FFF2-40B4-BE49-F238E27FC236}">
                <a16:creationId xmlns:a16="http://schemas.microsoft.com/office/drawing/2014/main" id="{4DBEEF33-62C4-798D-DF09-4AC684599894}"/>
              </a:ext>
            </a:extLst>
          </p:cNvPr>
          <p:cNvSpPr txBox="1"/>
          <p:nvPr/>
        </p:nvSpPr>
        <p:spPr>
          <a:xfrm>
            <a:off x="5998071" y="6336562"/>
            <a:ext cx="6364840" cy="307777"/>
          </a:xfrm>
          <a:prstGeom prst="rect">
            <a:avLst/>
          </a:prstGeom>
          <a:noFill/>
        </p:spPr>
        <p:txBody>
          <a:bodyPr wrap="square">
            <a:sp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s-ES_tradnl" sz="1400" b="1" i="0" u="none" strike="noStrike" cap="none" dirty="0">
                <a:solidFill>
                  <a:schemeClr val="dk1"/>
                </a:solidFill>
                <a:latin typeface="Verdana" panose="020B0604030504040204" pitchFamily="34" charset="0"/>
                <a:ea typeface="Verdana" panose="020B0604030504040204" pitchFamily="34" charset="0"/>
                <a:cs typeface="Calibri"/>
                <a:sym typeface="Calibri"/>
              </a:rPr>
              <a:t>Traducido con el apoyo de</a:t>
            </a:r>
          </a:p>
        </p:txBody>
      </p:sp>
      <p:pic>
        <p:nvPicPr>
          <p:cNvPr id="5" name="Picture 4" descr="Portal de Buenas Prácticas en Salud Pública | Experiencias y ...">
            <a:extLst>
              <a:ext uri="{FF2B5EF4-FFF2-40B4-BE49-F238E27FC236}">
                <a16:creationId xmlns:a16="http://schemas.microsoft.com/office/drawing/2014/main" id="{8E4655FB-FAC4-C5FE-F4B9-5BE519116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491" y="6262547"/>
            <a:ext cx="1229369" cy="5175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84B02C4C13D747A46C305FE466BBB2" ma:contentTypeVersion="16" ma:contentTypeDescription="Create a new document." ma:contentTypeScope="" ma:versionID="9ec4dcdeca309d22e74a85e20668873b">
  <xsd:schema xmlns:xsd="http://www.w3.org/2001/XMLSchema" xmlns:xs="http://www.w3.org/2001/XMLSchema" xmlns:p="http://schemas.microsoft.com/office/2006/metadata/properties" xmlns:ns2="cca1fb59-c4b7-4cf4-b2e3-d11e70ba2877" xmlns:ns3="3e346f99-f4e2-45e2-8a11-ecfa7a59914d" targetNamespace="http://schemas.microsoft.com/office/2006/metadata/properties" ma:root="true" ma:fieldsID="bdc0af74103352918abd82ae541ca0cd" ns2:_="" ns3:_="">
    <xsd:import namespace="cca1fb59-c4b7-4cf4-b2e3-d11e70ba2877"/>
    <xsd:import namespace="3e346f99-f4e2-45e2-8a11-ecfa7a5991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1fb59-c4b7-4cf4-b2e3-d11e70ba28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46f99-f4e2-45e2-8a11-ecfa7a59914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53a205e-01c7-4baf-b672-4c945a72271e}" ma:internalName="TaxCatchAll" ma:showField="CatchAllData" ma:web="3e346f99-f4e2-45e2-8a11-ecfa7a5991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346f99-f4e2-45e2-8a11-ecfa7a59914d" xsi:nil="true"/>
    <lcf76f155ced4ddcb4097134ff3c332f xmlns="cca1fb59-c4b7-4cf4-b2e3-d11e70ba28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1E7A064-B667-459A-B835-12D702105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1fb59-c4b7-4cf4-b2e3-d11e70ba2877"/>
    <ds:schemaRef ds:uri="3e346f99-f4e2-45e2-8a11-ecfa7a59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51F2C6-CB97-407E-9BBB-31108BB99F5E}">
  <ds:schemaRefs>
    <ds:schemaRef ds:uri="http://schemas.microsoft.com/sharepoint/v3/contenttype/forms"/>
  </ds:schemaRefs>
</ds:datastoreItem>
</file>

<file path=customXml/itemProps3.xml><?xml version="1.0" encoding="utf-8"?>
<ds:datastoreItem xmlns:ds="http://schemas.openxmlformats.org/officeDocument/2006/customXml" ds:itemID="{B235396F-A341-4C67-B51F-81CB060DDCB1}">
  <ds:schemaRefs>
    <ds:schemaRef ds:uri="3e346f99-f4e2-45e2-8a11-ecfa7a59914d"/>
    <ds:schemaRef ds:uri="cca1fb59-c4b7-4cf4-b2e3-d11e70ba2877"/>
    <ds:schemaRef ds:uri="http://schemas.microsoft.com/office/2006/documentManagement/types"/>
    <ds:schemaRef ds:uri="http://schemas.microsoft.com/office/infopath/2007/PartnerControls"/>
    <ds:schemaRef ds:uri="http://purl.org/dc/dcmitype/"/>
    <ds:schemaRef ds:uri="http://purl.org/dc/elements/1.1/"/>
    <ds:schemaRef ds:uri="http://www.w3.org/XML/1998/namespac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2914</TotalTime>
  <Words>23085</Words>
  <Application>Microsoft Office PowerPoint</Application>
  <PresentationFormat>Widescreen</PresentationFormat>
  <Paragraphs>1569</Paragraphs>
  <Slides>118</Slides>
  <Notes>118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118</vt:i4>
      </vt:variant>
    </vt:vector>
  </HeadingPairs>
  <TitlesOfParts>
    <vt:vector size="125" baseType="lpstr">
      <vt:lpstr>Roboto</vt:lpstr>
      <vt:lpstr>Verdana</vt:lpstr>
      <vt:lpstr>Calibri</vt:lpstr>
      <vt:lpstr>Times</vt:lpstr>
      <vt:lpstr>Arial</vt:lpstr>
      <vt:lpstr>Merriweather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Beth Tunnicliffe</dc:creator>
  <cp:lastModifiedBy>Sara Jändel</cp:lastModifiedBy>
  <cp:revision>56</cp:revision>
  <dcterms:created xsi:type="dcterms:W3CDTF">2021-07-06T14:49:29Z</dcterms:created>
  <dcterms:modified xsi:type="dcterms:W3CDTF">2025-10-23T13:32:28Z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0x010100F884B02C4C13D747A46C305FE466BBB2</vt:lpwstr>
  </property>
  <property fmtid="{D5CDD505-2E9C-101B-9397-08002B2CF9AE}" pid="3" name="MediaServiceImageTags">
    <vt:lpwstr/>
  </property>
  <property fmtid="{D5CDD505-2E9C-101B-9397-08002B2CF9AE}" pid="4" name="ArticulateGUID">
    <vt:lpwstr>C0524072-11D7-4E18-8590-5459EABCCDFD</vt:lpwstr>
  </property>
  <property fmtid="{D5CDD505-2E9C-101B-9397-08002B2CF9AE}" pid="5" name="ArticulatePath">
    <vt:lpwstr>https://iasociety.sharepoint.com/sites/GML/Shared Documents/Membership/Knowledge Toolkits/08. AIDS 2024/Spanish/240605 EPS_fin-S (AIDS 2024_Knowledge Toolkit)</vt:lpwstr>
  </property>
</Properties>
</file>