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06"/>
  </p:notesMasterIdLst>
  <p:sldIdLst>
    <p:sldId id="268" r:id="rId6"/>
    <p:sldId id="269" r:id="rId7"/>
    <p:sldId id="270" r:id="rId8"/>
    <p:sldId id="271" r:id="rId9"/>
    <p:sldId id="392" r:id="rId10"/>
    <p:sldId id="342" r:id="rId11"/>
    <p:sldId id="343" r:id="rId12"/>
    <p:sldId id="372" r:id="rId13"/>
    <p:sldId id="406" r:id="rId14"/>
    <p:sldId id="407" r:id="rId15"/>
    <p:sldId id="408" r:id="rId16"/>
    <p:sldId id="341" r:id="rId17"/>
    <p:sldId id="368" r:id="rId18"/>
    <p:sldId id="340" r:id="rId19"/>
    <p:sldId id="272" r:id="rId20"/>
    <p:sldId id="381" r:id="rId21"/>
    <p:sldId id="370" r:id="rId22"/>
    <p:sldId id="357" r:id="rId23"/>
    <p:sldId id="358" r:id="rId24"/>
    <p:sldId id="391" r:id="rId25"/>
    <p:sldId id="356" r:id="rId26"/>
    <p:sldId id="335" r:id="rId27"/>
    <p:sldId id="337" r:id="rId28"/>
    <p:sldId id="334" r:id="rId29"/>
    <p:sldId id="339" r:id="rId30"/>
    <p:sldId id="362" r:id="rId31"/>
    <p:sldId id="397" r:id="rId32"/>
    <p:sldId id="411" r:id="rId33"/>
    <p:sldId id="412" r:id="rId34"/>
    <p:sldId id="413" r:id="rId35"/>
    <p:sldId id="404" r:id="rId36"/>
    <p:sldId id="405" r:id="rId37"/>
    <p:sldId id="364" r:id="rId38"/>
    <p:sldId id="354" r:id="rId39"/>
    <p:sldId id="273" r:id="rId40"/>
    <p:sldId id="327" r:id="rId41"/>
    <p:sldId id="330" r:id="rId42"/>
    <p:sldId id="333" r:id="rId43"/>
    <p:sldId id="366" r:id="rId44"/>
    <p:sldId id="396" r:id="rId45"/>
    <p:sldId id="365" r:id="rId46"/>
    <p:sldId id="331" r:id="rId47"/>
    <p:sldId id="329" r:id="rId48"/>
    <p:sldId id="274" r:id="rId49"/>
    <p:sldId id="414" r:id="rId50"/>
    <p:sldId id="390" r:id="rId51"/>
    <p:sldId id="319" r:id="rId52"/>
    <p:sldId id="320" r:id="rId53"/>
    <p:sldId id="321" r:id="rId54"/>
    <p:sldId id="322" r:id="rId55"/>
    <p:sldId id="415" r:id="rId56"/>
    <p:sldId id="323" r:id="rId57"/>
    <p:sldId id="325" r:id="rId58"/>
    <p:sldId id="326" r:id="rId59"/>
    <p:sldId id="363" r:id="rId60"/>
    <p:sldId id="409" r:id="rId61"/>
    <p:sldId id="324" r:id="rId62"/>
    <p:sldId id="398" r:id="rId63"/>
    <p:sldId id="316" r:id="rId64"/>
    <p:sldId id="345" r:id="rId65"/>
    <p:sldId id="352" r:id="rId66"/>
    <p:sldId id="359" r:id="rId67"/>
    <p:sldId id="360" r:id="rId68"/>
    <p:sldId id="361" r:id="rId69"/>
    <p:sldId id="417" r:id="rId70"/>
    <p:sldId id="416" r:id="rId71"/>
    <p:sldId id="394" r:id="rId72"/>
    <p:sldId id="373" r:id="rId73"/>
    <p:sldId id="374" r:id="rId74"/>
    <p:sldId id="375" r:id="rId75"/>
    <p:sldId id="376" r:id="rId76"/>
    <p:sldId id="377" r:id="rId77"/>
    <p:sldId id="353" r:id="rId78"/>
    <p:sldId id="371" r:id="rId79"/>
    <p:sldId id="395" r:id="rId80"/>
    <p:sldId id="400" r:id="rId81"/>
    <p:sldId id="401" r:id="rId82"/>
    <p:sldId id="393" r:id="rId83"/>
    <p:sldId id="399" r:id="rId84"/>
    <p:sldId id="419" r:id="rId85"/>
    <p:sldId id="315" r:id="rId86"/>
    <p:sldId id="317" r:id="rId87"/>
    <p:sldId id="369" r:id="rId88"/>
    <p:sldId id="418" r:id="rId89"/>
    <p:sldId id="383" r:id="rId90"/>
    <p:sldId id="380" r:id="rId91"/>
    <p:sldId id="379" r:id="rId92"/>
    <p:sldId id="378" r:id="rId93"/>
    <p:sldId id="328" r:id="rId94"/>
    <p:sldId id="385" r:id="rId95"/>
    <p:sldId id="348" r:id="rId96"/>
    <p:sldId id="351" r:id="rId97"/>
    <p:sldId id="384" r:id="rId98"/>
    <p:sldId id="349" r:id="rId99"/>
    <p:sldId id="389" r:id="rId100"/>
    <p:sldId id="350" r:id="rId101"/>
    <p:sldId id="386" r:id="rId102"/>
    <p:sldId id="387" r:id="rId103"/>
    <p:sldId id="382" r:id="rId104"/>
    <p:sldId id="261"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FDAC48-69B7-59CA-0895-E5EBD7E0D7BE}" name="Lina Golob" initials="LG" userId="S::lina.golob@iasociety.org::18c054f1-9789-489e-8da1-71f1c382e037" providerId="AD"/>
  <p188:author id="{13F062A8-DC88-BE71-964C-3CFDAB0BF887}" name="Emma Williams" initials="EW" userId="S::emma.williams@iasociety.org::63db2afe-75be-4bc2-8293-016e533a2037" providerId="AD"/>
  <p188:author id="{9E5F49F7-5CB3-C393-68F1-149C880E0AD4}" name="Loena Le Goff - Gestin" initials="LL" userId="S::loena.legoffgestin@iasociety.org::cca4da52-f347-4e57-9554-965a83c477e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0001B"/>
    <a:srgbClr val="61800A"/>
    <a:srgbClr val="E100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3C9CAF-B6FA-478A-B168-A10FBD975537}" v="3" dt="2026-09-29T15:22:03.204"/>
    <p1510:client id="{C6C0072C-9F8E-4627-9FFB-06D3D7142B75}" v="286" dt="2026-09-30T08:47:47.9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8" d="100"/>
          <a:sy n="58" d="100"/>
        </p:scale>
        <p:origin x="28"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presProps" Target="presProp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microsoft.com/office/2018/10/relationships/authors" Target="author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notesMaster" Target="notesMasters/notes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theme" Target="theme/theme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ena Le Goff - Gestin" userId="cca4da52-f347-4e57-9554-965a83c477e2" providerId="ADAL" clId="{96D64C63-212F-4260-804E-93316691BBF0}"/>
    <pc:docChg chg="custSel modSld modMainMaster modNotesMaster">
      <pc:chgData name="Loena Le Goff - Gestin" userId="cca4da52-f347-4e57-9554-965a83c477e2" providerId="ADAL" clId="{96D64C63-212F-4260-804E-93316691BBF0}" dt="2026-09-30T10:07:04.511" v="2" actId="26606"/>
      <pc:docMkLst>
        <pc:docMk/>
      </pc:docMkLst>
      <pc:sldChg chg="modSp mod modClrScheme chgLayout">
        <pc:chgData name="Loena Le Goff - Gestin" userId="cca4da52-f347-4e57-9554-965a83c477e2" providerId="ADAL" clId="{96D64C63-212F-4260-804E-93316691BBF0}" dt="2026-09-30T10:07:04.511" v="2" actId="26606"/>
        <pc:sldMkLst>
          <pc:docMk/>
          <pc:sldMk cId="2365305701" sldId="268"/>
        </pc:sldMkLst>
        <pc:spChg chg="mod">
          <ac:chgData name="Loena Le Goff - Gestin" userId="cca4da52-f347-4e57-9554-965a83c477e2" providerId="ADAL" clId="{96D64C63-212F-4260-804E-93316691BBF0}" dt="2026-09-30T10:07:04.511" v="2" actId="26606"/>
          <ac:spMkLst>
            <pc:docMk/>
            <pc:sldMk cId="2365305701" sldId="268"/>
            <ac:spMk id="2" creationId="{7C3A04B1-372F-B359-D62A-9CC263D7C0AA}"/>
          </ac:spMkLst>
        </pc:spChg>
      </pc:sldChg>
      <pc:sldChg chg="modSp mod modClrScheme chgLayout">
        <pc:chgData name="Loena Le Goff - Gestin" userId="cca4da52-f347-4e57-9554-965a83c477e2" providerId="ADAL" clId="{96D64C63-212F-4260-804E-93316691BBF0}" dt="2026-09-30T10:07:04.511" v="2" actId="26606"/>
        <pc:sldMkLst>
          <pc:docMk/>
          <pc:sldMk cId="364507280" sldId="269"/>
        </pc:sldMkLst>
        <pc:spChg chg="mod">
          <ac:chgData name="Loena Le Goff - Gestin" userId="cca4da52-f347-4e57-9554-965a83c477e2" providerId="ADAL" clId="{96D64C63-212F-4260-804E-93316691BBF0}" dt="2026-09-30T10:07:04.511" v="2" actId="26606"/>
          <ac:spMkLst>
            <pc:docMk/>
            <pc:sldMk cId="364507280" sldId="269"/>
            <ac:spMk id="2" creationId="{9C3B6798-CFD1-89B5-8DF9-9A5E4EC16E9D}"/>
          </ac:spMkLst>
        </pc:spChg>
      </pc:sldChg>
      <pc:sldChg chg="modSp mod modClrScheme chgLayout">
        <pc:chgData name="Loena Le Goff - Gestin" userId="cca4da52-f347-4e57-9554-965a83c477e2" providerId="ADAL" clId="{96D64C63-212F-4260-804E-93316691BBF0}" dt="2026-09-30T10:07:04.511" v="2" actId="26606"/>
        <pc:sldMkLst>
          <pc:docMk/>
          <pc:sldMk cId="1899530632" sldId="271"/>
        </pc:sldMkLst>
        <pc:spChg chg="mod">
          <ac:chgData name="Loena Le Goff - Gestin" userId="cca4da52-f347-4e57-9554-965a83c477e2" providerId="ADAL" clId="{96D64C63-212F-4260-804E-93316691BBF0}" dt="2026-09-30T10:07:04.511" v="2" actId="26606"/>
          <ac:spMkLst>
            <pc:docMk/>
            <pc:sldMk cId="1899530632" sldId="271"/>
            <ac:spMk id="2" creationId="{231346AA-A873-4FFF-E2D6-8668B438AF5C}"/>
          </ac:spMkLst>
        </pc:spChg>
      </pc:sldChg>
      <pc:sldChg chg="modSp mod modClrScheme chgLayout">
        <pc:chgData name="Loena Le Goff - Gestin" userId="cca4da52-f347-4e57-9554-965a83c477e2" providerId="ADAL" clId="{96D64C63-212F-4260-804E-93316691BBF0}" dt="2026-09-30T10:07:04.511" v="2" actId="26606"/>
        <pc:sldMkLst>
          <pc:docMk/>
          <pc:sldMk cId="3873285913" sldId="272"/>
        </pc:sldMkLst>
        <pc:spChg chg="mod">
          <ac:chgData name="Loena Le Goff - Gestin" userId="cca4da52-f347-4e57-9554-965a83c477e2" providerId="ADAL" clId="{96D64C63-212F-4260-804E-93316691BBF0}" dt="2026-09-30T10:07:04.511" v="2" actId="26606"/>
          <ac:spMkLst>
            <pc:docMk/>
            <pc:sldMk cId="3873285913" sldId="272"/>
            <ac:spMk id="2" creationId="{3FDB62C8-AF96-4F4E-6008-27FCE65E92DC}"/>
          </ac:spMkLst>
        </pc:spChg>
      </pc:sldChg>
      <pc:sldChg chg="modSp mod modClrScheme chgLayout">
        <pc:chgData name="Loena Le Goff - Gestin" userId="cca4da52-f347-4e57-9554-965a83c477e2" providerId="ADAL" clId="{96D64C63-212F-4260-804E-93316691BBF0}" dt="2026-09-30T10:07:04.511" v="2" actId="26606"/>
        <pc:sldMkLst>
          <pc:docMk/>
          <pc:sldMk cId="865872837" sldId="273"/>
        </pc:sldMkLst>
        <pc:spChg chg="mod">
          <ac:chgData name="Loena Le Goff - Gestin" userId="cca4da52-f347-4e57-9554-965a83c477e2" providerId="ADAL" clId="{96D64C63-212F-4260-804E-93316691BBF0}" dt="2026-09-30T10:07:04.511" v="2" actId="26606"/>
          <ac:spMkLst>
            <pc:docMk/>
            <pc:sldMk cId="865872837" sldId="273"/>
            <ac:spMk id="2" creationId="{FE9FF693-9CB7-D4BC-1332-725692A76BF1}"/>
          </ac:spMkLst>
        </pc:spChg>
      </pc:sldChg>
      <pc:sldChg chg="modSp mod modClrScheme chgLayout">
        <pc:chgData name="Loena Le Goff - Gestin" userId="cca4da52-f347-4e57-9554-965a83c477e2" providerId="ADAL" clId="{96D64C63-212F-4260-804E-93316691BBF0}" dt="2026-09-30T10:07:04.511" v="2" actId="26606"/>
        <pc:sldMkLst>
          <pc:docMk/>
          <pc:sldMk cId="2647649973" sldId="274"/>
        </pc:sldMkLst>
        <pc:spChg chg="mod">
          <ac:chgData name="Loena Le Goff - Gestin" userId="cca4da52-f347-4e57-9554-965a83c477e2" providerId="ADAL" clId="{96D64C63-212F-4260-804E-93316691BBF0}" dt="2026-09-30T10:07:04.511" v="2" actId="26606"/>
          <ac:spMkLst>
            <pc:docMk/>
            <pc:sldMk cId="2647649973" sldId="274"/>
            <ac:spMk id="2" creationId="{AA5B6EDC-B7B2-6AB9-CD46-9DB47CB10A57}"/>
          </ac:spMkLst>
        </pc:spChg>
      </pc:sldChg>
      <pc:sldChg chg="modSp mod modClrScheme chgLayout">
        <pc:chgData name="Loena Le Goff - Gestin" userId="cca4da52-f347-4e57-9554-965a83c477e2" providerId="ADAL" clId="{96D64C63-212F-4260-804E-93316691BBF0}" dt="2026-09-30T10:07:04.511" v="2" actId="26606"/>
        <pc:sldMkLst>
          <pc:docMk/>
          <pc:sldMk cId="1284750957" sldId="317"/>
        </pc:sldMkLst>
        <pc:spChg chg="mod">
          <ac:chgData name="Loena Le Goff - Gestin" userId="cca4da52-f347-4e57-9554-965a83c477e2" providerId="ADAL" clId="{96D64C63-212F-4260-804E-93316691BBF0}" dt="2026-09-30T10:07:04.511" v="2" actId="26606"/>
          <ac:spMkLst>
            <pc:docMk/>
            <pc:sldMk cId="1284750957" sldId="317"/>
            <ac:spMk id="2" creationId="{0D96FDA1-27C1-4B6E-552C-C62622B4BB4D}"/>
          </ac:spMkLst>
        </pc:spChg>
      </pc:sldChg>
      <pc:sldChg chg="modNotes">
        <pc:chgData name="Loena Le Goff - Gestin" userId="cca4da52-f347-4e57-9554-965a83c477e2" providerId="ADAL" clId="{96D64C63-212F-4260-804E-93316691BBF0}" dt="2026-09-30T10:07:04.511" v="2" actId="26606"/>
        <pc:sldMkLst>
          <pc:docMk/>
          <pc:sldMk cId="2357959001" sldId="320"/>
        </pc:sldMkLst>
      </pc:sldChg>
      <pc:sldChg chg="modNotes">
        <pc:chgData name="Loena Le Goff - Gestin" userId="cca4da52-f347-4e57-9554-965a83c477e2" providerId="ADAL" clId="{96D64C63-212F-4260-804E-93316691BBF0}" dt="2026-09-30T10:07:04.511" v="2" actId="26606"/>
        <pc:sldMkLst>
          <pc:docMk/>
          <pc:sldMk cId="3727286840" sldId="342"/>
        </pc:sldMkLst>
      </pc:sldChg>
      <pc:sldChg chg="modSp mod modClrScheme chgLayout">
        <pc:chgData name="Loena Le Goff - Gestin" userId="cca4da52-f347-4e57-9554-965a83c477e2" providerId="ADAL" clId="{96D64C63-212F-4260-804E-93316691BBF0}" dt="2026-09-30T10:07:04.511" v="2" actId="26606"/>
        <pc:sldMkLst>
          <pc:docMk/>
          <pc:sldMk cId="845836243" sldId="352"/>
        </pc:sldMkLst>
        <pc:spChg chg="mod">
          <ac:chgData name="Loena Le Goff - Gestin" userId="cca4da52-f347-4e57-9554-965a83c477e2" providerId="ADAL" clId="{96D64C63-212F-4260-804E-93316691BBF0}" dt="2026-09-30T10:07:04.511" v="2" actId="26606"/>
          <ac:spMkLst>
            <pc:docMk/>
            <pc:sldMk cId="845836243" sldId="352"/>
            <ac:spMk id="2" creationId="{116AA1E6-0C1D-6A90-5687-77586337F3E7}"/>
          </ac:spMkLst>
        </pc:spChg>
      </pc:sldChg>
      <pc:sldChg chg="modSp mod modClrScheme chgLayout">
        <pc:chgData name="Loena Le Goff - Gestin" userId="cca4da52-f347-4e57-9554-965a83c477e2" providerId="ADAL" clId="{96D64C63-212F-4260-804E-93316691BBF0}" dt="2026-09-30T10:07:04.511" v="2" actId="26606"/>
        <pc:sldMkLst>
          <pc:docMk/>
          <pc:sldMk cId="2251581531" sldId="385"/>
        </pc:sldMkLst>
        <pc:spChg chg="mod">
          <ac:chgData name="Loena Le Goff - Gestin" userId="cca4da52-f347-4e57-9554-965a83c477e2" providerId="ADAL" clId="{96D64C63-212F-4260-804E-93316691BBF0}" dt="2026-09-30T10:07:04.511" v="2" actId="26606"/>
          <ac:spMkLst>
            <pc:docMk/>
            <pc:sldMk cId="2251581531" sldId="385"/>
            <ac:spMk id="2" creationId="{3F564633-EE35-EF66-8682-F7DEAA203127}"/>
          </ac:spMkLst>
        </pc:spChg>
      </pc:sldChg>
      <pc:sldChg chg="modNotes">
        <pc:chgData name="Loena Le Goff - Gestin" userId="cca4da52-f347-4e57-9554-965a83c477e2" providerId="ADAL" clId="{96D64C63-212F-4260-804E-93316691BBF0}" dt="2026-09-30T10:07:04.511" v="2" actId="26606"/>
        <pc:sldMkLst>
          <pc:docMk/>
          <pc:sldMk cId="2184188404" sldId="418"/>
        </pc:sldMkLst>
      </pc:sldChg>
      <pc:sldChg chg="modSp mod modClrScheme chgLayout">
        <pc:chgData name="Loena Le Goff - Gestin" userId="cca4da52-f347-4e57-9554-965a83c477e2" providerId="ADAL" clId="{96D64C63-212F-4260-804E-93316691BBF0}" dt="2026-09-30T10:07:04.511" v="2" actId="26606"/>
        <pc:sldMkLst>
          <pc:docMk/>
          <pc:sldMk cId="2531427079" sldId="419"/>
        </pc:sldMkLst>
        <pc:spChg chg="mod">
          <ac:chgData name="Loena Le Goff - Gestin" userId="cca4da52-f347-4e57-9554-965a83c477e2" providerId="ADAL" clId="{96D64C63-212F-4260-804E-93316691BBF0}" dt="2026-09-30T10:07:04.511" v="2" actId="26606"/>
          <ac:spMkLst>
            <pc:docMk/>
            <pc:sldMk cId="2531427079" sldId="419"/>
            <ac:spMk id="2" creationId="{00F0B6F3-81F2-C6B8-D921-C3357984285E}"/>
          </ac:spMkLst>
        </pc:spChg>
      </pc:sldChg>
      <pc:sldMasterChg chg="addSldLayout delSldLayout modSldLayout">
        <pc:chgData name="Loena Le Goff - Gestin" userId="cca4da52-f347-4e57-9554-965a83c477e2" providerId="ADAL" clId="{96D64C63-212F-4260-804E-93316691BBF0}" dt="2026-09-30T10:07:04.511" v="2" actId="26606"/>
        <pc:sldMasterMkLst>
          <pc:docMk/>
          <pc:sldMasterMk cId="1046246754" sldId="2147483672"/>
        </pc:sldMasterMkLst>
        <pc:sldLayoutChg chg="add">
          <pc:chgData name="Loena Le Goff - Gestin" userId="cca4da52-f347-4e57-9554-965a83c477e2" providerId="ADAL" clId="{96D64C63-212F-4260-804E-93316691BBF0}" dt="2026-09-30T10:07:04.511" v="2" actId="26606"/>
          <pc:sldLayoutMkLst>
            <pc:docMk/>
            <pc:sldMasterMk cId="1046246754" sldId="2147483672"/>
            <pc:sldLayoutMk cId="2605067468" sldId="2147483673"/>
          </pc:sldLayoutMkLst>
        </pc:sldLayoutChg>
        <pc:sldLayoutChg chg="add">
          <pc:chgData name="Loena Le Goff - Gestin" userId="cca4da52-f347-4e57-9554-965a83c477e2" providerId="ADAL" clId="{96D64C63-212F-4260-804E-93316691BBF0}" dt="2026-09-30T10:07:04.511" v="2" actId="26606"/>
          <pc:sldLayoutMkLst>
            <pc:docMk/>
            <pc:sldMasterMk cId="1046246754" sldId="2147483672"/>
            <pc:sldLayoutMk cId="723745721" sldId="2147483675"/>
          </pc:sldLayoutMkLst>
        </pc:sldLayoutChg>
        <pc:sldLayoutChg chg="add">
          <pc:chgData name="Loena Le Goff - Gestin" userId="cca4da52-f347-4e57-9554-965a83c477e2" providerId="ADAL" clId="{96D64C63-212F-4260-804E-93316691BBF0}" dt="2026-09-30T10:07:04.511" v="2" actId="26606"/>
          <pc:sldLayoutMkLst>
            <pc:docMk/>
            <pc:sldMasterMk cId="1046246754" sldId="2147483672"/>
            <pc:sldLayoutMk cId="2826889906" sldId="2147483683"/>
          </pc:sldLayoutMkLst>
        </pc:sldLayoutChg>
        <pc:sldLayoutChg chg="del replId">
          <pc:chgData name="Loena Le Goff - Gestin" userId="cca4da52-f347-4e57-9554-965a83c477e2" providerId="ADAL" clId="{96D64C63-212F-4260-804E-93316691BBF0}" dt="2026-09-30T10:07:04.511" v="2" actId="26606"/>
          <pc:sldLayoutMkLst>
            <pc:docMk/>
            <pc:sldMasterMk cId="1046246754" sldId="2147483672"/>
            <pc:sldLayoutMk cId="2605067468" sldId="2147483708"/>
          </pc:sldLayoutMkLst>
        </pc:sldLayoutChg>
        <pc:sldLayoutChg chg="del replId">
          <pc:chgData name="Loena Le Goff - Gestin" userId="cca4da52-f347-4e57-9554-965a83c477e2" providerId="ADAL" clId="{96D64C63-212F-4260-804E-93316691BBF0}" dt="2026-09-30T10:07:04.511" v="2" actId="26606"/>
          <pc:sldLayoutMkLst>
            <pc:docMk/>
            <pc:sldMasterMk cId="1046246754" sldId="2147483672"/>
            <pc:sldLayoutMk cId="723745721" sldId="2147483709"/>
          </pc:sldLayoutMkLst>
        </pc:sldLayoutChg>
        <pc:sldLayoutChg chg="del replId">
          <pc:chgData name="Loena Le Goff - Gestin" userId="cca4da52-f347-4e57-9554-965a83c477e2" providerId="ADAL" clId="{96D64C63-212F-4260-804E-93316691BBF0}" dt="2026-09-30T10:07:04.511" v="2" actId="26606"/>
          <pc:sldLayoutMkLst>
            <pc:docMk/>
            <pc:sldMasterMk cId="1046246754" sldId="2147483672"/>
            <pc:sldLayoutMk cId="2826889906" sldId="2147483710"/>
          </pc:sldLayoutMkLst>
        </pc:sldLayoutChg>
      </pc:sldMasterChg>
      <pc:sldMasterChg chg="addSldLayout delSldLayout modSldLayout">
        <pc:chgData name="Loena Le Goff - Gestin" userId="cca4da52-f347-4e57-9554-965a83c477e2" providerId="ADAL" clId="{96D64C63-212F-4260-804E-93316691BBF0}" dt="2026-09-30T10:07:04.511" v="2" actId="26606"/>
        <pc:sldMasterMkLst>
          <pc:docMk/>
          <pc:sldMasterMk cId="410605954" sldId="2147483686"/>
        </pc:sldMasterMkLst>
        <pc:sldLayoutChg chg="add">
          <pc:chgData name="Loena Le Goff - Gestin" userId="cca4da52-f347-4e57-9554-965a83c477e2" providerId="ADAL" clId="{96D64C63-212F-4260-804E-93316691BBF0}" dt="2026-09-30T10:07:04.511" v="2" actId="26606"/>
          <pc:sldLayoutMkLst>
            <pc:docMk/>
            <pc:sldMasterMk cId="410605954" sldId="2147483686"/>
            <pc:sldLayoutMk cId="3661124900" sldId="2147483687"/>
          </pc:sldLayoutMkLst>
        </pc:sldLayoutChg>
        <pc:sldLayoutChg chg="add">
          <pc:chgData name="Loena Le Goff - Gestin" userId="cca4da52-f347-4e57-9554-965a83c477e2" providerId="ADAL" clId="{96D64C63-212F-4260-804E-93316691BBF0}" dt="2026-09-30T10:07:04.511" v="2" actId="26606"/>
          <pc:sldLayoutMkLst>
            <pc:docMk/>
            <pc:sldMasterMk cId="410605954" sldId="2147483686"/>
            <pc:sldLayoutMk cId="4079017449" sldId="2147483689"/>
          </pc:sldLayoutMkLst>
        </pc:sldLayoutChg>
        <pc:sldLayoutChg chg="add">
          <pc:chgData name="Loena Le Goff - Gestin" userId="cca4da52-f347-4e57-9554-965a83c477e2" providerId="ADAL" clId="{96D64C63-212F-4260-804E-93316691BBF0}" dt="2026-09-30T10:07:04.511" v="2" actId="26606"/>
          <pc:sldLayoutMkLst>
            <pc:docMk/>
            <pc:sldMasterMk cId="410605954" sldId="2147483686"/>
            <pc:sldLayoutMk cId="793488189" sldId="2147483702"/>
          </pc:sldLayoutMkLst>
        </pc:sldLayoutChg>
        <pc:sldLayoutChg chg="del replId">
          <pc:chgData name="Loena Le Goff - Gestin" userId="cca4da52-f347-4e57-9554-965a83c477e2" providerId="ADAL" clId="{96D64C63-212F-4260-804E-93316691BBF0}" dt="2026-09-30T10:07:04.511" v="2" actId="26606"/>
          <pc:sldLayoutMkLst>
            <pc:docMk/>
            <pc:sldMasterMk cId="410605954" sldId="2147483686"/>
            <pc:sldLayoutMk cId="3661124900" sldId="2147483711"/>
          </pc:sldLayoutMkLst>
        </pc:sldLayoutChg>
        <pc:sldLayoutChg chg="del replId">
          <pc:chgData name="Loena Le Goff - Gestin" userId="cca4da52-f347-4e57-9554-965a83c477e2" providerId="ADAL" clId="{96D64C63-212F-4260-804E-93316691BBF0}" dt="2026-09-30T10:07:04.511" v="2" actId="26606"/>
          <pc:sldLayoutMkLst>
            <pc:docMk/>
            <pc:sldMasterMk cId="410605954" sldId="2147483686"/>
            <pc:sldLayoutMk cId="4079017449" sldId="2147483712"/>
          </pc:sldLayoutMkLst>
        </pc:sldLayoutChg>
        <pc:sldLayoutChg chg="del replId">
          <pc:chgData name="Loena Le Goff - Gestin" userId="cca4da52-f347-4e57-9554-965a83c477e2" providerId="ADAL" clId="{96D64C63-212F-4260-804E-93316691BBF0}" dt="2026-09-30T10:07:04.511" v="2" actId="26606"/>
          <pc:sldLayoutMkLst>
            <pc:docMk/>
            <pc:sldMasterMk cId="410605954" sldId="2147483686"/>
            <pc:sldLayoutMk cId="793488189" sldId="214748371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1451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F633CE-27FC-426B-9A52-F0D22ECF6356}" type="slidenum">
              <a:rPr lang="en-US" smtClean="0"/>
              <a:t>6</a:t>
            </a:fld>
            <a:endParaRPr lang="en-US"/>
          </a:p>
        </p:txBody>
      </p:sp>
    </p:spTree>
    <p:extLst>
      <p:ext uri="{BB962C8B-B14F-4D97-AF65-F5344CB8AC3E}">
        <p14:creationId xmlns:p14="http://schemas.microsoft.com/office/powerpoint/2010/main" val="21618464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F633CE-27FC-426B-9A52-F0D22ECF6356}" type="slidenum">
              <a:rPr lang="en-US" smtClean="0"/>
              <a:t>48</a:t>
            </a:fld>
            <a:endParaRPr lang="en-US"/>
          </a:p>
        </p:txBody>
      </p:sp>
    </p:spTree>
    <p:extLst>
      <p:ext uri="{BB962C8B-B14F-4D97-AF65-F5344CB8AC3E}">
        <p14:creationId xmlns:p14="http://schemas.microsoft.com/office/powerpoint/2010/main" val="159594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F633CE-27FC-426B-9A52-F0D22ECF6356}" type="slidenum">
              <a:rPr lang="en-US" smtClean="0"/>
              <a:t>84</a:t>
            </a:fld>
            <a:endParaRPr lang="en-US"/>
          </a:p>
        </p:txBody>
      </p:sp>
    </p:spTree>
    <p:extLst>
      <p:ext uri="{BB962C8B-B14F-4D97-AF65-F5344CB8AC3E}">
        <p14:creationId xmlns:p14="http://schemas.microsoft.com/office/powerpoint/2010/main" val="1737566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GB" noProof="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605067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GB" noProof="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2138145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GB" noProof="0"/>
              <a:t>Click to edit Master title style</a:t>
            </a:r>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723745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GB" noProof="0"/>
              <a:t>Click to edit Master title style</a:t>
            </a:r>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096326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GB"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GB"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23504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GB"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GB"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GB" noProof="0"/>
              <a:t>Click to edit Master title style</a:t>
            </a:r>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56249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GB"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68129200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GB"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34436308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GB"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378795153"/>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GB"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GB" noProof="0"/>
              <a:t>Click to edit Master title style</a:t>
            </a:r>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GB" noProof="0"/>
              <a:t>Click icon to add picture</a:t>
            </a:r>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62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GB"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GB" noProof="0"/>
              <a:t>Click icon to add picture</a:t>
            </a:r>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826889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GB"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GB" noProof="0"/>
              <a:t>Click to edit Master title style</a:t>
            </a:r>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GB" noProof="0"/>
              <a:t>Click icon to add picture</a:t>
            </a:r>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316069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5648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a:t>Nulla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00832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6611249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6650415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079017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193391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Title and Content (no patter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759B3F-D110-D6ED-127F-0FAAA91002E8}"/>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42917" y="2097091"/>
            <a:ext cx="11306175"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a:t>Nulla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8" cy="1223964"/>
          </a:xfrm>
          <a:prstGeom prst="rect">
            <a:avLst/>
          </a:prstGeom>
          <a:noFill/>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5" name="Picture 4">
            <a:extLst>
              <a:ext uri="{FF2B5EF4-FFF2-40B4-BE49-F238E27FC236}">
                <a16:creationId xmlns:a16="http://schemas.microsoft.com/office/drawing/2014/main" id="{D2F21790-326B-DB22-0FD0-1775D2C0DA7F}"/>
              </a:ext>
            </a:extLst>
          </p:cNvPr>
          <p:cNvPicPr>
            <a:picLocks noChangeAspect="1"/>
          </p:cNvPicPr>
          <p:nvPr/>
        </p:nvPicPr>
        <p:blipFill>
          <a:blip r:embed="rId2"/>
          <a:srcRect/>
          <a:stretch/>
        </p:blipFill>
        <p:spPr>
          <a:xfrm>
            <a:off x="10025891" y="207065"/>
            <a:ext cx="1769829" cy="1318904"/>
          </a:xfrm>
          <a:prstGeom prst="rect">
            <a:avLst/>
          </a:prstGeom>
        </p:spPr>
      </p:pic>
      <p:sp>
        <p:nvSpPr>
          <p:cNvPr id="8" name="TextBox 7">
            <a:extLst>
              <a:ext uri="{FF2B5EF4-FFF2-40B4-BE49-F238E27FC236}">
                <a16:creationId xmlns:a16="http://schemas.microsoft.com/office/drawing/2014/main" id="{D4901EB4-E3E6-8225-19A0-34A625053E42}"/>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C8EDD47E-600A-4188-3299-2CC73881E14B}"/>
              </a:ext>
            </a:extLst>
          </p:cNvPr>
          <p:cNvPicPr>
            <a:picLocks noChangeAspect="1"/>
          </p:cNvPicPr>
          <p:nvPr userDrawn="1"/>
        </p:nvPicPr>
        <p:blipFill>
          <a:blip r:embed="rId3"/>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2D35374F-5573-8FBD-685A-03451FB8512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4" name="TextBox 13">
            <a:extLst>
              <a:ext uri="{FF2B5EF4-FFF2-40B4-BE49-F238E27FC236}">
                <a16:creationId xmlns:a16="http://schemas.microsoft.com/office/drawing/2014/main" id="{43FC3371-5374-7807-05C6-9DBAB5C0276B}"/>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639293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1735174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3994737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9071679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2539344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698683243"/>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967432444"/>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err="1"/>
              <a:t>Nulla</a:t>
            </a:r>
            <a:r>
              <a:rPr lang="en-GB" noProof="0"/>
              <a:t> </a:t>
            </a:r>
            <a:r>
              <a:rPr lang="en-GB" noProof="0" err="1"/>
              <a:t>quis</a:t>
            </a:r>
            <a:r>
              <a:rPr lang="en-GB" noProof="0"/>
              <a:t> lorem </a:t>
            </a:r>
            <a:r>
              <a:rPr lang="en-GB" noProof="0" err="1"/>
              <a:t>ut</a:t>
            </a:r>
            <a:r>
              <a:rPr lang="en-GB" noProof="0"/>
              <a:t> libero </a:t>
            </a:r>
            <a:r>
              <a:rPr lang="en-GB" noProof="0" err="1"/>
              <a:t>malesuada</a:t>
            </a:r>
            <a:r>
              <a:rPr lang="en-GB" noProof="0"/>
              <a:t> </a:t>
            </a:r>
            <a:r>
              <a:rPr lang="en-GB" noProof="0" err="1"/>
              <a:t>feugiat</a:t>
            </a:r>
            <a:r>
              <a:rPr lang="en-GB" noProof="0"/>
              <a:t>. </a:t>
            </a:r>
            <a:r>
              <a:rPr lang="en-GB" noProof="0" err="1"/>
              <a:t>Curabitur</a:t>
            </a:r>
            <a:r>
              <a:rPr lang="en-GB" noProof="0"/>
              <a:t> non </a:t>
            </a:r>
            <a:r>
              <a:rPr lang="en-GB" noProof="0" err="1"/>
              <a:t>nulla</a:t>
            </a:r>
            <a:r>
              <a:rPr lang="en-GB" noProof="0"/>
              <a:t> sit </a:t>
            </a:r>
            <a:r>
              <a:rPr lang="en-GB" noProof="0" err="1"/>
              <a:t>amet</a:t>
            </a:r>
            <a:r>
              <a:rPr lang="en-GB" noProof="0"/>
              <a:t> </a:t>
            </a:r>
            <a:r>
              <a:rPr lang="en-GB" noProof="0" err="1"/>
              <a:t>nisl</a:t>
            </a:r>
            <a:r>
              <a:rPr lang="en-GB" noProof="0"/>
              <a:t> tempus convallis </a:t>
            </a:r>
            <a:r>
              <a:rPr lang="en-GB" noProof="0" err="1"/>
              <a:t>quis</a:t>
            </a:r>
            <a:r>
              <a:rPr lang="en-GB" noProof="0"/>
              <a:t> ac </a:t>
            </a:r>
            <a:r>
              <a:rPr lang="en-GB" noProof="0" err="1"/>
              <a:t>lectus</a:t>
            </a:r>
            <a:r>
              <a:rPr lang="en-GB" noProof="0"/>
              <a:t>.</a:t>
            </a:r>
          </a:p>
          <a:p>
            <a:r>
              <a:rPr lang="en-GB" noProof="0"/>
              <a:t>Proin </a:t>
            </a:r>
            <a:r>
              <a:rPr lang="en-GB" noProof="0" err="1"/>
              <a:t>eget</a:t>
            </a:r>
            <a:r>
              <a:rPr lang="en-GB" noProof="0"/>
              <a:t> </a:t>
            </a:r>
            <a:r>
              <a:rPr lang="en-GB" noProof="0" err="1"/>
              <a:t>tortor</a:t>
            </a:r>
            <a:r>
              <a:rPr lang="en-GB" noProof="0"/>
              <a:t> </a:t>
            </a:r>
            <a:r>
              <a:rPr lang="en-GB" noProof="0" err="1"/>
              <a:t>risus</a:t>
            </a:r>
            <a:r>
              <a:rPr lang="en-GB" noProof="0"/>
              <a:t>. 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a:t>
            </a:r>
          </a:p>
          <a:p>
            <a:pPr marL="457200" indent="-457200">
              <a:buFont typeface="Arial" panose="020B0604020202020204" pitchFamily="34" charset="0"/>
              <a:buChar char="•"/>
            </a:pPr>
            <a:r>
              <a:rPr lang="en-GB" noProof="0"/>
              <a:t>Donec </a:t>
            </a:r>
            <a:r>
              <a:rPr lang="en-GB" noProof="0" err="1"/>
              <a:t>rutrum</a:t>
            </a:r>
            <a:r>
              <a:rPr lang="en-GB" noProof="0"/>
              <a:t> </a:t>
            </a:r>
            <a:r>
              <a:rPr lang="en-GB" noProof="0" err="1"/>
              <a:t>congue</a:t>
            </a:r>
            <a:r>
              <a:rPr lang="en-GB" noProof="0"/>
              <a:t> </a:t>
            </a:r>
            <a:r>
              <a:rPr lang="en-GB" noProof="0" err="1"/>
              <a:t>leo</a:t>
            </a:r>
            <a:r>
              <a:rPr lang="en-GB" noProof="0"/>
              <a:t> </a:t>
            </a:r>
            <a:r>
              <a:rPr lang="en-GB" noProof="0" err="1"/>
              <a:t>eget</a:t>
            </a:r>
            <a:r>
              <a:rPr lang="en-GB" noProof="0"/>
              <a:t> </a:t>
            </a:r>
            <a:r>
              <a:rPr lang="en-GB" noProof="0" err="1"/>
              <a:t>malesuada</a:t>
            </a:r>
            <a:r>
              <a:rPr lang="en-GB" noProof="0"/>
              <a:t>.</a:t>
            </a:r>
          </a:p>
          <a:p>
            <a:pPr marL="457200" indent="-457200">
              <a:buFont typeface="Arial" panose="020B0604020202020204" pitchFamily="34" charset="0"/>
              <a:buChar char="•"/>
            </a:pPr>
            <a:r>
              <a:rPr lang="en-GB" noProof="0" err="1"/>
              <a:t>Curabitur</a:t>
            </a:r>
            <a:r>
              <a:rPr lang="en-GB" noProof="0"/>
              <a:t> </a:t>
            </a:r>
            <a:r>
              <a:rPr lang="en-GB" noProof="0" err="1"/>
              <a:t>aliquet</a:t>
            </a:r>
            <a:r>
              <a:rPr lang="en-GB" noProof="0"/>
              <a:t> </a:t>
            </a:r>
            <a:r>
              <a:rPr lang="en-GB" noProof="0" err="1"/>
              <a:t>quam</a:t>
            </a:r>
            <a:r>
              <a:rPr lang="en-GB" noProof="0"/>
              <a:t> id dui </a:t>
            </a:r>
            <a:r>
              <a:rPr lang="en-GB" noProof="0" err="1"/>
              <a:t>posuere</a:t>
            </a:r>
            <a:r>
              <a:rPr lang="en-GB" noProof="0"/>
              <a:t> </a:t>
            </a:r>
            <a:r>
              <a:rPr lang="en-GB" noProof="0" err="1"/>
              <a:t>blandit</a:t>
            </a:r>
            <a:r>
              <a:rPr lang="en-GB" noProof="0"/>
              <a:t>.</a:t>
            </a:r>
          </a:p>
          <a:p>
            <a:pPr marL="457200" indent="-457200">
              <a:buFont typeface="Arial" panose="020B0604020202020204" pitchFamily="34" charset="0"/>
              <a:buChar char="•"/>
            </a:pPr>
            <a:r>
              <a:rPr lang="en-GB" noProof="0"/>
              <a:t>Proin </a:t>
            </a:r>
            <a:r>
              <a:rPr lang="en-GB" noProof="0" err="1"/>
              <a:t>eget</a:t>
            </a:r>
            <a:r>
              <a:rPr lang="en-GB" noProof="0"/>
              <a:t> </a:t>
            </a:r>
            <a:r>
              <a:rPr lang="en-GB" noProof="0" err="1"/>
              <a:t>tortor</a:t>
            </a:r>
            <a:r>
              <a:rPr lang="en-GB" noProof="0"/>
              <a:t> </a:t>
            </a:r>
            <a:r>
              <a:rPr lang="en-GB" noProof="0" err="1"/>
              <a:t>risus</a:t>
            </a:r>
            <a:r>
              <a:rPr lang="en-GB" noProof="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814273951"/>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2817965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9984121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8219013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793488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3517338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27831827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941865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8018633"/>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theme" Target="../theme/theme2.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6"/>
          <a:srcRect/>
          <a:stretch/>
        </p:blipFill>
        <p:spPr>
          <a:xfrm>
            <a:off x="236214" y="248555"/>
            <a:ext cx="2328312" cy="1499182"/>
          </a:xfrm>
          <a:prstGeom prst="rect">
            <a:avLst/>
          </a:prstGeom>
        </p:spPr>
      </p:pic>
    </p:spTree>
    <p:extLst>
      <p:ext uri="{BB962C8B-B14F-4D97-AF65-F5344CB8AC3E}">
        <p14:creationId xmlns:p14="http://schemas.microsoft.com/office/powerpoint/2010/main" val="10462467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707" r:id="rId14"/>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2"/>
          <a:srcRect/>
          <a:stretch/>
        </p:blipFill>
        <p:spPr>
          <a:xfrm>
            <a:off x="236214" y="248555"/>
            <a:ext cx="2328312" cy="1499182"/>
          </a:xfrm>
          <a:prstGeom prst="rect">
            <a:avLst/>
          </a:prstGeom>
        </p:spPr>
      </p:pic>
    </p:spTree>
    <p:extLst>
      <p:ext uri="{BB962C8B-B14F-4D97-AF65-F5344CB8AC3E}">
        <p14:creationId xmlns:p14="http://schemas.microsoft.com/office/powerpoint/2010/main" val="4106059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asociety.org/ias-plus" TargetMode="External"/><Relationship Id="rId2" Type="http://schemas.openxmlformats.org/officeDocument/2006/relationships/hyperlink" Target="https://www.iasociety.org/sites/default/files/AIDS2026/AIDS-2026_Abstracts.pdf"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8" Type="http://schemas.openxmlformats.org/officeDocument/2006/relationships/slide" Target="slide82.xml"/><Relationship Id="rId3" Type="http://schemas.openxmlformats.org/officeDocument/2006/relationships/slide" Target="slide15.xml"/><Relationship Id="rId7" Type="http://schemas.openxmlformats.org/officeDocument/2006/relationships/slide" Target="slide80.xml"/><Relationship Id="rId2" Type="http://schemas.openxmlformats.org/officeDocument/2006/relationships/slide" Target="slide4.xml"/><Relationship Id="rId1" Type="http://schemas.openxmlformats.org/officeDocument/2006/relationships/slideLayout" Target="../slideLayouts/slideLayout10.xml"/><Relationship Id="rId6" Type="http://schemas.openxmlformats.org/officeDocument/2006/relationships/slide" Target="slide61.xml"/><Relationship Id="rId5" Type="http://schemas.openxmlformats.org/officeDocument/2006/relationships/slide" Target="slide44.xml"/><Relationship Id="rId4" Type="http://schemas.openxmlformats.org/officeDocument/2006/relationships/slide" Target="slide35.xml"/><Relationship Id="rId9" Type="http://schemas.openxmlformats.org/officeDocument/2006/relationships/slide" Target="slide90.xml"/></Relationships>
</file>

<file path=ppt/slides/_rels/slide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programme.aids2026.org/Abstract/Abstract/?abstractid=5403" TargetMode="External"/><Relationship Id="rId2" Type="http://schemas.openxmlformats.org/officeDocument/2006/relationships/hyperlink" Target="https://plus.iasociety.org/e-posters/implementation-outcomes-and-preliminary-effectiveness-community-led-hiv-self-testing" TargetMode="Externa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hyperlink" Target="https://plus.iasociety.org/e-posters/decentralising-hiv-testing-through-peer-led-rapid-and-assisted-self-testing-sri-lanka"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hyperlink" Target="https://programme.aids2026.org/Abstract/Abstract/?abstractid=326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rogramme.aids2026.org/Abstract/Abstract/?abstractid=287" TargetMode="External"/><Relationship Id="rId2" Type="http://schemas.openxmlformats.org/officeDocument/2006/relationships/hyperlink" Target="https://plus.iasociety.org/e-posters/pilot-randomized-trial-venue-based-hiv-testing-plus-digital-linkage-services-intervention" TargetMode="Externa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hyperlink" Target="https://programme.aids2026.org/Programme/Session/149" TargetMode="External"/><Relationship Id="rId2" Type="http://schemas.openxmlformats.org/officeDocument/2006/relationships/hyperlink" Target="https://plus.iasociety.org/webcasts/practice-and-pathways-integrated-testing-and-screening-entry-points-hiv-care" TargetMode="External"/><Relationship Id="rId1" Type="http://schemas.openxmlformats.org/officeDocument/2006/relationships/slideLayout" Target="../slideLayouts/slideLayout5.xml"/><Relationship Id="rId5" Type="http://schemas.openxmlformats.org/officeDocument/2006/relationships/hyperlink" Target="https://programme.aids2026.org/Abstract/Abstract/?abstractid=12791" TargetMode="External"/><Relationship Id="rId4" Type="http://schemas.openxmlformats.org/officeDocument/2006/relationships/hyperlink" Target="https://programme.aids2026.org/Abstract/Abstract/?abstractid=6060"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programme.aids2026.org/Abstract/Abstract/?abstractid=1056"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programme.aids2026.org/Abstract/Abstract/?abstractid=1214"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s://programme.aids2026.org/Abstract/Abstract/?abstractid=4140"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s://programme.aids2026.org/Abstract/Abstract/?abstractid=5079"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s://programme.aids2026.org/Abstract/Abstract/?abstractid=7321"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https://programme.aids2026.org/Abstract/Abstract/?abstractid=12350"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programme.aids2026.org/Abstract/Abstract/?abstractid=12247" TargetMode="External"/><Relationship Id="rId2" Type="http://schemas.openxmlformats.org/officeDocument/2006/relationships/hyperlink" Target="https://view.officeapps.live.com/op/view.aspx?src=https%3A%2F%2Fplus.iasociety.org%2Fsites%2Fdefault%2Ffiles%2F2026-09%2Fpresentation-slides_306.pptx&amp;wdOrigin=BROWSELINK" TargetMode="External"/><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hyperlink" Target="https://programme.aids2026.org/Programme/Session/58" TargetMode="External"/><Relationship Id="rId2" Type="http://schemas.openxmlformats.org/officeDocument/2006/relationships/hyperlink" Target="https://plus.iasociety.org/webcasts/person-centred-hiv-prevention-key-and-vulnerable-populations-latin-america-and-caribbean"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programme.aids2026.org/Programme/Session/58" TargetMode="External"/><Relationship Id="rId2" Type="http://schemas.openxmlformats.org/officeDocument/2006/relationships/hyperlink" Target="https://plus.iasociety.org/webcasts/person-centred-hiv-prevention-key-and-vulnerable-populations-latin-america-and-caribbean" TargetMode="Externa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hyperlink" Target="https://programme.aids2026.org/Programme/Session/58" TargetMode="External"/><Relationship Id="rId2" Type="http://schemas.openxmlformats.org/officeDocument/2006/relationships/hyperlink" Target="https://plus.iasociety.org/webcasts/person-centred-hiv-prevention-key-and-vulnerable-populations-latin-america-and-caribbean" TargetMode="Externa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hyperlink" Target="https://programme.aids2026.org/Abstract/Abstract/?abstractid=9761" TargetMode="External"/><Relationship Id="rId2" Type="http://schemas.openxmlformats.org/officeDocument/2006/relationships/hyperlink" Target="https://plus.iasociety.org/e-posters/predictors-choice-between-hiv-self-testing-or-without-prep-program-evaluation-person" TargetMode="Externa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hyperlink" Target="https://programme.aids2026.org/Abstract/Abstract/?abstractid=4820" TargetMode="External"/><Relationship Id="rId2" Type="http://schemas.openxmlformats.org/officeDocument/2006/relationships/hyperlink" Target="https://plus.iasociety.org/e-posters/addressing-hiv-vulnerability-among-young-women-aged-15-24-through-trauma-informed-gbv" TargetMode="Externa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hyperlink" Target="https://programme.aids2026.org/Abstract/Abstract/?abstractid=8751" TargetMode="External"/><Relationship Id="rId2" Type="http://schemas.openxmlformats.org/officeDocument/2006/relationships/hyperlink" Target="https://plus.iasociety.org/e-posters/empowering-choice-hiv-prevention-early-engagement-lessons-prep-ring-botswana" TargetMode="Externa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plus.iasociety.org/e-posters/barriers-and-facilitators-hiv-pre-exposure-prophylaxis-prep-uptake-among-key-populations" TargetMode="External"/><Relationship Id="rId7"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programme.aids2026.org/Abstract/Abstract/?abstractid=664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rogramme.aids2026.org/Abstract/Abstract/?abstractid=4780" TargetMode="External"/><Relationship Id="rId2" Type="http://schemas.openxmlformats.org/officeDocument/2006/relationships/hyperlink" Target="https://plus.iasociety.org/e-posters/nursing-frontline-nurse-led-implementation-long-acting-injectable-prep-cab-la-community" TargetMode="Externa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hyperlink" Target="https://conference.aids2026.org/media-661-improving-uptake-of-hiv-prevention-services-including-prep-among-pregnant-and-breastfeeding-adolescents-and-young-mothers-in-seven-high-hiv-burden-districts-in-zambia-using-the-mentor-mother-peer-model?&amp;fartype=cat&amp;farval=26" TargetMode="External"/><Relationship Id="rId2" Type="http://schemas.openxmlformats.org/officeDocument/2006/relationships/hyperlink" Target="https://plus.iasociety.org/e-posters/improving-uptake-hiv-prevention-services-including-prep-among-pregnant-and-breastfeeding" TargetMode="Externa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programme.aids2026.org/Abstract/Abstract/?abstractid=6040"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rogramme.aids2026.org/Abstract/Abstract/?abstractid=8637" TargetMode="External"/><Relationship Id="rId2" Type="http://schemas.openxmlformats.org/officeDocument/2006/relationships/hyperlink" Target="https://plus.iasociety.org/e-posters/recipients-care-and-community-health-worker-perspectives-community-based-hiv-services-key" TargetMode="External"/><Relationship Id="rId1" Type="http://schemas.openxmlformats.org/officeDocument/2006/relationships/slideLayout" Target="../slideLayouts/slideLayout5.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hyperlink" Target="https://programme.aids2026.org/Abstract/Abstract/?abstractid=6300" TargetMode="External"/><Relationship Id="rId2" Type="http://schemas.openxmlformats.org/officeDocument/2006/relationships/hyperlink" Target="https://plus.iasociety.org/e-posters/integrating-doxypep-prep-services-through-telehealth-municipal-implementation-model" TargetMode="External"/><Relationship Id="rId1" Type="http://schemas.openxmlformats.org/officeDocument/2006/relationships/slideLayout" Target="../slideLayouts/slideLayout5.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hyperlink" Target="https://programme.aids2026.org/Abstract/Abstract/?abstractid=2167" TargetMode="External"/><Relationship Id="rId2" Type="http://schemas.openxmlformats.org/officeDocument/2006/relationships/hyperlink" Target="https://plus.iasociety.org/e-posters/acceptability-peer-delivered-systems-navigation-hiv-pre-exposure-prophylaxis-among" TargetMode="Externa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hyperlink" Target="https://programme.aids2026.org/Abstract/Abstract/?abstractid=2706" TargetMode="External"/><Relationship Id="rId2" Type="http://schemas.openxmlformats.org/officeDocument/2006/relationships/hyperlink" Target="https://plus.iasociety.org/e-posters/high-demand-and-moderate-retention-long-acting-injectable-cabotegravir-cab-la-offered" TargetMode="Externa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hyperlink" Target="https://programme.aids2026.org/Abstract/Abstract/?abstractid=3220" TargetMode="External"/><Relationship Id="rId2" Type="http://schemas.openxmlformats.org/officeDocument/2006/relationships/hyperlink" Target="https://plus.iasociety.org/e-posters/impact-online-self-administered-daily-prep-screening-prep-retention-among-thai-clients" TargetMode="Externa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2" Type="http://schemas.openxmlformats.org/officeDocument/2006/relationships/hyperlink" Target="https://programme.aids2026.org/Abstract/Abstract/?abstractid=944" TargetMode="Externa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hyperlink" Target="https://programme.aids2026.org/Abstract/Abstract/?abstractid=11074"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hyperlink" Target="https://programme.aids2026.org/Abstract/Abstract/?abstractid=132"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hyperlink" Target="https://programme.aids2026.org/Abstract/Abstract/?abstractid=11562" TargetMode="Externa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programme.aids2026.org/Abstract/Abstract/?abstractid=2625" TargetMode="External"/><Relationship Id="rId2" Type="http://schemas.openxmlformats.org/officeDocument/2006/relationships/hyperlink" Target="https://plus.iasociety.org/e-posters/rapid-telehealth-enabled-antiretroviral-re-initiation-re-linkage-hiv-care-interim" TargetMode="Externa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hyperlink" Target="https://programme.aids2026.org/Abstract/Abstract/?abstractid=7646" TargetMode="External"/><Relationship Id="rId2" Type="http://schemas.openxmlformats.org/officeDocument/2006/relationships/hyperlink" Target="https://plus.iasociety.org/e-posters/client-provider-interactions-cyclical-interruptions-treatment-and-role-positive" TargetMode="Externa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hyperlink" Target="https://programme.aids2026.org/Abstract/Abstract/?abstractid=317" TargetMode="External"/><Relationship Id="rId2" Type="http://schemas.openxmlformats.org/officeDocument/2006/relationships/hyperlink" Target="https://plus.iasociety.org/e-posters/evaluating-effectiveness-health-workers-strategies-used-re-engaging-women-living-hiv" TargetMode="Externa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hyperlink" Target="https://programme.aids2026.org/Abstract/Abstract/?abstractid=1061" TargetMode="External"/><Relationship Id="rId2" Type="http://schemas.openxmlformats.org/officeDocument/2006/relationships/hyperlink" Target="https://plus.iasociety.org/e-posters/perspectives-people-living-hiv-integration-antiretroviral-therapy-art-services-outpatient" TargetMode="External"/><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hyperlink" Target="https://programme.aids2026.org/Abstract/Abstract/?abstractid=7002" TargetMode="External"/><Relationship Id="rId2" Type="http://schemas.openxmlformats.org/officeDocument/2006/relationships/hyperlink" Target="https://plus.iasociety.org/e-posters/closing-gap-early-and-same-day-art-initiation-among-young-adults-bangkok-telemedicine" TargetMode="Externa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hyperlink" Target="https://programme.aids2026.org/Abstract/Abstract/?abstractid=10596" TargetMode="Externa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hyperlink" Target="https://programme.aids2026.org/Abstract/Abstract/?abstractid=12185" TargetMode="Externa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hyperlink" Target="https://programme.aids2026.org/Abstract/Abstract/?abstractid=6396"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programme.aids2026.org/Abstract/Abstract/?abstractid=3072" TargetMode="External"/><Relationship Id="rId2" Type="http://schemas.openxmlformats.org/officeDocument/2006/relationships/hyperlink" Target="https://view.officeapps.live.com/op/view.aspx?src=https%3A%2F%2Fplus.iasociety.org%2Fsites%2Fdefault%2Ffiles%2F2026-09%2Fpresentation-slides_200.pptx&amp;wdOrigin=BROWSELINK" TargetMode="Externa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hyperlink" Target="https://programme.aids2026.org/Abstract/Abstract/?abstractid=12685" TargetMode="External"/><Relationship Id="rId2" Type="http://schemas.openxmlformats.org/officeDocument/2006/relationships/hyperlink" Target="https://plus.iasociety.org/e-posters/integrated-screening-treatment-and-care-cardiometabolic-non-communicable-diseases-address" TargetMode="Externa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hyperlink" Target="https://programme.aids2026.org/Abstract/Abstract/?abstractid=2175" TargetMode="External"/><Relationship Id="rId2" Type="http://schemas.openxmlformats.org/officeDocument/2006/relationships/hyperlink" Target="https://plus.iasociety.org/e-posters/integrating-hiv-and-non-communicable-disease-services-primary-healthcare-impact-diabetes" TargetMode="Externa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hyperlink" Target="https://plus.iasociety.org/e-posters/preferences-community-based-sexually-transmitted-infection-screening-high-hiv-incidence"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hyperlink" Target="https://programme.aids2026.org/Abstract/Abstract/?abstractid=2399"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programme.aids2026.org/Abstract/Abstract/?abstractid=3160" TargetMode="External"/><Relationship Id="rId2" Type="http://schemas.openxmlformats.org/officeDocument/2006/relationships/hyperlink" Target="https://plus.iasociety.org/e-posters/integrating-mental-health-hostile-climate-longitudinal-analysis-prep-retention-among" TargetMode="Externa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50.xml.rels><?xml version="1.0" encoding="UTF-8" standalone="yes"?>
<Relationships xmlns="http://schemas.openxmlformats.org/package/2006/relationships"><Relationship Id="rId3" Type="http://schemas.openxmlformats.org/officeDocument/2006/relationships/hyperlink" Target="https://programme.aids2026.org/Abstract/Abstract/?abstractid=7123" TargetMode="External"/><Relationship Id="rId2" Type="http://schemas.openxmlformats.org/officeDocument/2006/relationships/hyperlink" Target="https://plus.iasociety.org/e-posters/integrating-mental-health-hiv-care-high-risk-communities-uganda-lessons-safe-healthy?check_logged_in=1" TargetMode="External"/><Relationship Id="rId1" Type="http://schemas.openxmlformats.org/officeDocument/2006/relationships/slideLayout" Target="../slideLayouts/slideLayout5.xml"/><Relationship Id="rId4" Type="http://schemas.openxmlformats.org/officeDocument/2006/relationships/hyperlink" Target="https://www.iasociety.org/language-matter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programme.aids2026.org/Abstract/Abstract/?abstractid=3881" TargetMode="External"/><Relationship Id="rId2" Type="http://schemas.openxmlformats.org/officeDocument/2006/relationships/hyperlink" Target="https://plus.iasociety.org/e-posters/conversations-point-care-qualitative-study-provider-healthcare-client-interactions-and" TargetMode="Externa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hyperlink" Target="https://programme.aids2026.org/Abstract/Abstract/?abstractid=4557" TargetMode="External"/><Relationship Id="rId2" Type="http://schemas.openxmlformats.org/officeDocument/2006/relationships/hyperlink" Target="%5ehttps:/conference.aids2026.org/media-238-conversations-at-the-point-of-care-a-qualitative-study-of-provider-healthcare-client-interactions-and-tobacco-cessation-in-hiv-clinics-kisumu-county-western-kenya?&amp;fartype=cat&amp;farval=26" TargetMode="Externa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hyperlink" Target="https://programme.aids2026.org/Abstract/Abstract/?abstractid=11339" TargetMode="External"/><Relationship Id="rId2" Type="http://schemas.openxmlformats.org/officeDocument/2006/relationships/hyperlink" Target="https://plus.iasociety.org/e-posters/self-care-challenges-sexualized-use-psychoactive-substances-among-people-living-hiv-peer" TargetMode="External"/><Relationship Id="rId1" Type="http://schemas.openxmlformats.org/officeDocument/2006/relationships/slideLayout" Target="../slideLayouts/slideLayout5.xml"/><Relationship Id="rId5" Type="http://schemas.openxmlformats.org/officeDocument/2006/relationships/image" Target="../media/image52.png"/><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hyperlink" Target="https://programme.aids2026.org/Abstract/Abstract/?abstractid=5883" TargetMode="External"/><Relationship Id="rId2" Type="http://schemas.openxmlformats.org/officeDocument/2006/relationships/hyperlink" Target="https://plus.iasociety.org/e-posters/enhancing-person-centered-care-kaposi-sarcoma-qualitative-exploration-experiences-and" TargetMode="External"/><Relationship Id="rId1" Type="http://schemas.openxmlformats.org/officeDocument/2006/relationships/slideLayout" Target="../slideLayouts/slideLayout5.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hyperlink" Target="https://programme.aids2026.org/Abstract/Abstract/?abstractid=1881" TargetMode="External"/><Relationship Id="rId2" Type="http://schemas.openxmlformats.org/officeDocument/2006/relationships/hyperlink" Target="https://plus.iasociety.org/e-posters/community-led-continuity-hiv-prevention-during-polycrisis-ukraine" TargetMode="External"/><Relationship Id="rId1" Type="http://schemas.openxmlformats.org/officeDocument/2006/relationships/slideLayout" Target="../slideLayouts/slideLayout5.xml"/><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2" Type="http://schemas.openxmlformats.org/officeDocument/2006/relationships/hyperlink" Target="https://programme.aids2026.org/Abstract/Abstract/?abstractid=3796" TargetMode="Externa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rogramme.aids2026.org/Abstract/Abstract/?abstractid=5129" TargetMode="Externa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hyperlink" Target="https://programme.aids2026.org/Abstract/Abstract/?abstractid=7075" TargetMode="Externa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programme.aids2026.org/Abstract/Abstract/?abstractid=8274" TargetMode="Externa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hyperlink" Target="https://programme.aids2026.org/Abstract/Abstract/?abstractid=5" TargetMode="Externa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hyperlink" Target="https://plus.iasociety.org/webcasts/barriers-and-facilitators-person-centred-care-key-and-vulnerable-populations" TargetMode="External"/><Relationship Id="rId2" Type="http://schemas.openxmlformats.org/officeDocument/2006/relationships/hyperlink" Target="https://www.who.int/publications/i/item/9789240124233" TargetMode="External"/><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hyperlink" Target="https://programme.aids2026.org/Programme/Session/57"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plus.iasociety.org/webcasts/barriers-and-facilitators-person-centred-care-key-and-vulnerable-populations" TargetMode="External"/><Relationship Id="rId2" Type="http://schemas.openxmlformats.org/officeDocument/2006/relationships/hyperlink" Target="https://programme.aids2026.org/Programme/Session/57" TargetMode="Externa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hyperlink" Target="https://programme.aids2026.org/Programme/Session/57" TargetMode="External"/><Relationship Id="rId2" Type="http://schemas.openxmlformats.org/officeDocument/2006/relationships/hyperlink" Target="https://plus.iasociety.org/webcasts/barriers-and-facilitators-person-centred-care-key-and-vulnerable-populations" TargetMode="External"/><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hyperlink" Target="https://onlinelibrary.wiley.com/doi/10.1002/jia2.70071"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programme.aids2026.org/Abstract/Abstract/?abstractid=1209" TargetMode="External"/><Relationship Id="rId2" Type="http://schemas.openxmlformats.org/officeDocument/2006/relationships/hyperlink" Target="https://plus.iasociety.org/e-posters/centring-indigenous-women-living-hiv-community-led-sexual-and-reproductive-health-and" TargetMode="External"/><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66.xml.rels><?xml version="1.0" encoding="UTF-8" standalone="yes"?>
<Relationships xmlns="http://schemas.openxmlformats.org/package/2006/relationships"><Relationship Id="rId3" Type="http://schemas.openxmlformats.org/officeDocument/2006/relationships/hyperlink" Target="https://programme.aids2026.org/Abstract/Abstract/?abstractid=5814" TargetMode="External"/><Relationship Id="rId2" Type="http://schemas.openxmlformats.org/officeDocument/2006/relationships/hyperlink" Target="https://plus.iasociety.org/e-posters/community-led-layered-health-services-drive-high-art-initiation-prep-uptake-and-tb" TargetMode="Externa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hyperlink" Target="https://programme.aids2026.org/Abstract/Abstract/?abstractid=1080" TargetMode="External"/><Relationship Id="rId2" Type="http://schemas.openxmlformats.org/officeDocument/2006/relationships/hyperlink" Target="https://plus.iasociety.org/e-posters/empowering-inmates-sos-ruci-peer-led-model-rights-based-hiv-care-cipinang-detention" TargetMode="External"/><Relationship Id="rId1" Type="http://schemas.openxmlformats.org/officeDocument/2006/relationships/slideLayout" Target="../slideLayouts/slideLayout5.xml"/><Relationship Id="rId4" Type="http://schemas.openxmlformats.org/officeDocument/2006/relationships/image" Target="../media/image60.png"/></Relationships>
</file>

<file path=ppt/slides/_rels/slide68.xml.rels><?xml version="1.0" encoding="UTF-8" standalone="yes"?>
<Relationships xmlns="http://schemas.openxmlformats.org/package/2006/relationships"><Relationship Id="rId3" Type="http://schemas.openxmlformats.org/officeDocument/2006/relationships/hyperlink" Target="https://programme.aids2026.org/Programme/Session/150" TargetMode="External"/><Relationship Id="rId2" Type="http://schemas.openxmlformats.org/officeDocument/2006/relationships/hyperlink" Target="https://plus.iasociety.org/webcasts/practice-and-partnerships-community-roles-driving-hiv-service-delivery" TargetMode="Externa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hyperlink" Target="https://programme.aids2026.org/Abstract/Abstract/?abstractid=5098"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programme.aids2026.org/Programme/Session/150" TargetMode="External"/><Relationship Id="rId2" Type="http://schemas.openxmlformats.org/officeDocument/2006/relationships/hyperlink" Target="https://plus.iasociety.org/webcasts/practice-and-partnerships-community-roles-driving-hiv-service-delivery" TargetMode="External"/><Relationship Id="rId1" Type="http://schemas.openxmlformats.org/officeDocument/2006/relationships/slideLayout" Target="../slideLayouts/slideLayout5.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hyperlink" Target="https://programme.aids2026.org/Abstract/Abstract/?abstractid=9995" TargetMode="External"/></Relationships>
</file>

<file path=ppt/slides/_rels/slide7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hyperlink" Target="https://programme.aids2026.org/Programme/Session/150" TargetMode="External"/><Relationship Id="rId7" Type="http://schemas.openxmlformats.org/officeDocument/2006/relationships/image" Target="../media/image66.png"/><Relationship Id="rId2" Type="http://schemas.openxmlformats.org/officeDocument/2006/relationships/hyperlink" Target="https://plus.iasociety.org/webcasts/practice-and-partnerships-community-roles-driving-hiv-service-delivery" TargetMode="External"/><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hyperlink" Target="https://programme.aids2026.org/Abstract/Abstract/?abstractid=9191" TargetMode="External"/><Relationship Id="rId4" Type="http://schemas.openxmlformats.org/officeDocument/2006/relationships/hyperlink" Target="https://programme.aids2026.org/Abstract/Abstract/?abstractid=9995"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rogramme.aids2026.org/Programme/Session/150" TargetMode="External"/><Relationship Id="rId7" Type="http://schemas.openxmlformats.org/officeDocument/2006/relationships/hyperlink" Target="https://programme.aids2026.org/Abstract/Abstract/?abstractid=11434" TargetMode="External"/><Relationship Id="rId2" Type="http://schemas.openxmlformats.org/officeDocument/2006/relationships/hyperlink" Target="https://plus.iasociety.org/webcasts/practice-and-partnerships-community-roles-driving-hiv-service-delivery" TargetMode="External"/><Relationship Id="rId1" Type="http://schemas.openxmlformats.org/officeDocument/2006/relationships/slideLayout" Target="../slideLayouts/slideLayout5.xml"/><Relationship Id="rId6" Type="http://schemas.openxmlformats.org/officeDocument/2006/relationships/hyperlink" Target="https://programme.aids2026.org/Abstract/Abstract/?abstractid=9995" TargetMode="External"/><Relationship Id="rId5" Type="http://schemas.openxmlformats.org/officeDocument/2006/relationships/image" Target="../media/image68.png"/><Relationship Id="rId4" Type="http://schemas.openxmlformats.org/officeDocument/2006/relationships/hyperlink" Target="https://programme.aids2026.org/Abstract/Abstract/?abstractid=12133"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rogramme.aids2026.org/Programme/Session/151" TargetMode="External"/><Relationship Id="rId2" Type="http://schemas.openxmlformats.org/officeDocument/2006/relationships/hyperlink" Target="https://plus.iasociety.org/webcasts/status-neutral-practice-interventions-young-people" TargetMode="External"/><Relationship Id="rId1" Type="http://schemas.openxmlformats.org/officeDocument/2006/relationships/slideLayout" Target="../slideLayouts/slideLayout5.xml"/><Relationship Id="rId6" Type="http://schemas.openxmlformats.org/officeDocument/2006/relationships/image" Target="../media/image69.png"/><Relationship Id="rId5" Type="http://schemas.openxmlformats.org/officeDocument/2006/relationships/hyperlink" Target="https://programme.aids2026.org/Abstract/Abstract/?abstractid=7849" TargetMode="External"/><Relationship Id="rId4" Type="http://schemas.openxmlformats.org/officeDocument/2006/relationships/hyperlink" Target="https://programme.aids2026.org/Abstract/Abstract/?abstractid=10151"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programme.aids2026.org/Programme/Session/139" TargetMode="External"/><Relationship Id="rId2" Type="http://schemas.openxmlformats.org/officeDocument/2006/relationships/hyperlink" Target="https://plus.iasociety.org/webcasts/chemsex-everywhere-interventions-across-contexts" TargetMode="External"/><Relationship Id="rId1" Type="http://schemas.openxmlformats.org/officeDocument/2006/relationships/slideLayout" Target="../slideLayouts/slideLayout5.xml"/><Relationship Id="rId6" Type="http://schemas.openxmlformats.org/officeDocument/2006/relationships/hyperlink" Target="https://programme.aids2026.org/Abstract/Abstract/?abstractid=5359" TargetMode="External"/><Relationship Id="rId5" Type="http://schemas.openxmlformats.org/officeDocument/2006/relationships/image" Target="../media/image70.png"/><Relationship Id="rId4" Type="http://schemas.openxmlformats.org/officeDocument/2006/relationships/hyperlink" Target="https://programme.aids2026.org/Abstract/Abstract/?abstractid=733" TargetMode="External"/></Relationships>
</file>

<file path=ppt/slides/_rels/slide74.xml.rels><?xml version="1.0" encoding="UTF-8" standalone="yes"?>
<Relationships xmlns="http://schemas.openxmlformats.org/package/2006/relationships"><Relationship Id="rId2" Type="http://schemas.openxmlformats.org/officeDocument/2006/relationships/hyperlink" Target="https://programme.aids2026.org/Abstract/Abstract/?abstractid=5088" TargetMode="Externa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hyperlink" Target="https://programme.aids2026.org/Abstract/Abstract/?abstractid=9069" TargetMode="Externa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hyperlink" Target="https://programme.aids2026.org/Abstract/Abstract/?abstractid=4415" TargetMode="Externa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hyperlink" Target="https://programme.aids2026.org/Abstract/Abstract/?abstractid=8545" TargetMode="Externa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hyperlink" Target="https://programme.aids2026.org/Abstract/Abstract/?abstractid=7840" TargetMode="Externa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hyperlink" Target="https://programme.aids2026.org/Abstract/Abstract/?abstractid=12737" TargetMode="Externa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8" Type="http://schemas.openxmlformats.org/officeDocument/2006/relationships/hyperlink" Target="https://programme.aids2026.org/Programme/Session/82" TargetMode="External"/><Relationship Id="rId3" Type="http://schemas.openxmlformats.org/officeDocument/2006/relationships/hyperlink" Target="https://view.officeapps.live.com/op/view.aspx?src=https%3A%2F%2Fplus.iasociety.org%2Fsites%2Fdefault%2Ffiles%2F2026-09%2Fpresentation-slides_399.pptx&amp;wdOrigin=BROWSELINK" TargetMode="External"/><Relationship Id="rId7" Type="http://schemas.openxmlformats.org/officeDocument/2006/relationships/hyperlink" Target="https://plus.iasociety.org/webcasts/who-clinical-service-delivery-and-surveillance-updates-new-recommendations-hiv-and" TargetMode="External"/><Relationship Id="rId2" Type="http://schemas.openxmlformats.org/officeDocument/2006/relationships/hyperlink" Target="https://www.who.int/teams/global-hiv-hepatitis-and-stis-programmes/guidelines/stis-guidelines/doxypep" TargetMode="External"/><Relationship Id="rId1" Type="http://schemas.openxmlformats.org/officeDocument/2006/relationships/slideLayout" Target="../slideLayouts/slideLayout5.xml"/><Relationship Id="rId6" Type="http://schemas.openxmlformats.org/officeDocument/2006/relationships/hyperlink" Target="https://www.who.int/publications/i/item/9789240124479" TargetMode="External"/><Relationship Id="rId11" Type="http://schemas.openxmlformats.org/officeDocument/2006/relationships/image" Target="../media/image72.png"/><Relationship Id="rId5" Type="http://schemas.openxmlformats.org/officeDocument/2006/relationships/hyperlink" Target="https://view.officeapps.live.com/op/view.aspx?src=https%3A%2F%2Fplus.iasociety.org%2Fsites%2Fdefault%2Ffiles%2F2026-09%2Fpresentation-slides_400.pptx&amp;wdOrigin=BROWSELINK" TargetMode="External"/><Relationship Id="rId10" Type="http://schemas.openxmlformats.org/officeDocument/2006/relationships/image" Target="../media/image71.png"/><Relationship Id="rId4" Type="http://schemas.openxmlformats.org/officeDocument/2006/relationships/hyperlink" Target="https://www.who.int/publications/i/item/9789240124271" TargetMode="External"/><Relationship Id="rId9" Type="http://schemas.openxmlformats.org/officeDocument/2006/relationships/hyperlink" Target="https://www.who.int/publications/i/item/9789240124233" TargetMode="External"/></Relationships>
</file>

<file path=ppt/slides/_rels/slide8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hyperlink" Target="https://programme.aids2026.org/Programme/Session/3" TargetMode="External"/><Relationship Id="rId2" Type="http://schemas.openxmlformats.org/officeDocument/2006/relationships/hyperlink" Target="https://plus.iasociety.org/webcasts/delivering-hiv-services-time-transition" TargetMode="External"/><Relationship Id="rId1" Type="http://schemas.openxmlformats.org/officeDocument/2006/relationships/slideLayout" Target="../slideLayouts/slideLayout5.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84.xml.rels><?xml version="1.0" encoding="UTF-8" standalone="yes"?>
<Relationships xmlns="http://schemas.openxmlformats.org/package/2006/relationships"><Relationship Id="rId3" Type="http://schemas.openxmlformats.org/officeDocument/2006/relationships/hyperlink" Target="https://plus.iasociety.org/e-posters/scaling-community-led-digital-hiv-service-delivery-through-love2test-implementation"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6.png"/><Relationship Id="rId4" Type="http://schemas.openxmlformats.org/officeDocument/2006/relationships/hyperlink" Target="https://programme.aids2026.org/Abstract/Abstract/?abstractid=5480" TargetMode="External"/></Relationships>
</file>

<file path=ppt/slides/_rels/slide85.xml.rels><?xml version="1.0" encoding="UTF-8" standalone="yes"?>
<Relationships xmlns="http://schemas.openxmlformats.org/package/2006/relationships"><Relationship Id="rId3" Type="http://schemas.openxmlformats.org/officeDocument/2006/relationships/hyperlink" Target="https://programme.aids2026.org/Abstract/Abstract/?abstractid=10415" TargetMode="External"/><Relationship Id="rId2" Type="http://schemas.openxmlformats.org/officeDocument/2006/relationships/hyperlink" Target="https://plus.iasociety.org/webcasts/insecurity-inequity-examining-structural-drivers-hiv-outcomes" TargetMode="External"/><Relationship Id="rId1" Type="http://schemas.openxmlformats.org/officeDocument/2006/relationships/slideLayout" Target="../slideLayouts/slideLayout5.xml"/><Relationship Id="rId6" Type="http://schemas.openxmlformats.org/officeDocument/2006/relationships/image" Target="../media/image77.png"/><Relationship Id="rId5" Type="http://schemas.openxmlformats.org/officeDocument/2006/relationships/hyperlink" Target="https://programme.aids2026.org/Programme/Session/135" TargetMode="External"/><Relationship Id="rId4" Type="http://schemas.openxmlformats.org/officeDocument/2006/relationships/hyperlink" Target="https://programme.aids2026.org/Abstract/Abstract/?abstractid=10859"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programme.aids2026.org/Abstract/Abstract/?abstractid=7307" TargetMode="External"/><Relationship Id="rId2" Type="http://schemas.openxmlformats.org/officeDocument/2006/relationships/hyperlink" Target="https://plus.iasociety.org/webcasts/when-stigmas-intersect-advancing-hiv-stigma-research-and-practice" TargetMode="External"/><Relationship Id="rId1" Type="http://schemas.openxmlformats.org/officeDocument/2006/relationships/slideLayout" Target="../slideLayouts/slideLayout5.xml"/><Relationship Id="rId5" Type="http://schemas.openxmlformats.org/officeDocument/2006/relationships/hyperlink" Target="https://programme.aids2026.org/Programme/Session/141" TargetMode="External"/><Relationship Id="rId4" Type="http://schemas.openxmlformats.org/officeDocument/2006/relationships/image" Target="../media/image78.png"/></Relationships>
</file>

<file path=ppt/slides/_rels/slide87.xml.rels><?xml version="1.0" encoding="UTF-8" standalone="yes"?>
<Relationships xmlns="http://schemas.openxmlformats.org/package/2006/relationships"><Relationship Id="rId3" Type="http://schemas.openxmlformats.org/officeDocument/2006/relationships/hyperlink" Target="https://programme.aids2026.org/Abstract/Abstract/?abstractid=7203" TargetMode="External"/><Relationship Id="rId7" Type="http://schemas.openxmlformats.org/officeDocument/2006/relationships/image" Target="../media/image80.png"/><Relationship Id="rId2" Type="http://schemas.openxmlformats.org/officeDocument/2006/relationships/hyperlink" Target="https://plus.iasociety.org/webcasts/hiv-service-delivery-conflict-humanitarian-and-development-settings" TargetMode="External"/><Relationship Id="rId1" Type="http://schemas.openxmlformats.org/officeDocument/2006/relationships/slideLayout" Target="../slideLayouts/slideLayout5.xml"/><Relationship Id="rId6" Type="http://schemas.openxmlformats.org/officeDocument/2006/relationships/hyperlink" Target="https://programme.aids2026.org/Programme/Session/145" TargetMode="External"/><Relationship Id="rId5" Type="http://schemas.openxmlformats.org/officeDocument/2006/relationships/image" Target="../media/image79.png"/><Relationship Id="rId4" Type="http://schemas.openxmlformats.org/officeDocument/2006/relationships/hyperlink" Target="https://programme.aids2026.org/Abstract/Abstract/?abstractid=6455" TargetMode="External"/></Relationships>
</file>

<file path=ppt/slides/_rels/slide88.xml.rels><?xml version="1.0" encoding="UTF-8" standalone="yes"?>
<Relationships xmlns="http://schemas.openxmlformats.org/package/2006/relationships"><Relationship Id="rId2" Type="http://schemas.openxmlformats.org/officeDocument/2006/relationships/hyperlink" Target="https://programme.aids2026.org/Abstract/Abstract/?abstractid=11174" TargetMode="Externa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hyperlink" Target="https://programme.aids2026.org/Abstract/Abstract/?abstractid=302" TargetMode="Externa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8" Type="http://schemas.openxmlformats.org/officeDocument/2006/relationships/hyperlink" Target="https://programme.aids2026.org/Abstract/Abstract/?abstractid=5434" TargetMode="External"/><Relationship Id="rId3" Type="http://schemas.openxmlformats.org/officeDocument/2006/relationships/hyperlink" Target="https://plus.iasociety.org/e-posters/hiv-self-testing-analysis-acceptability-and-feasibility-assisted-and-unassisted-models" TargetMode="External"/><Relationship Id="rId7" Type="http://schemas.openxmlformats.org/officeDocument/2006/relationships/hyperlink" Target="https://programme.aids2026.org/Abstract/Abstract/?abstractid=3178" TargetMode="External"/><Relationship Id="rId2" Type="http://schemas.openxmlformats.org/officeDocument/2006/relationships/hyperlink" Target="https://programme.aids2026.org/Abstract/Abstract/?abstractid=7874" TargetMode="External"/><Relationship Id="rId1" Type="http://schemas.openxmlformats.org/officeDocument/2006/relationships/slideLayout" Target="../slideLayouts/slideLayout19.xml"/><Relationship Id="rId6" Type="http://schemas.openxmlformats.org/officeDocument/2006/relationships/hyperlink" Target="https://programme.aids2026.org/Abstract/Abstract/?abstractid=3961" TargetMode="External"/><Relationship Id="rId5" Type="http://schemas.openxmlformats.org/officeDocument/2006/relationships/hyperlink" Target="https://programme.aids2026.org/Abstract/Abstract/?abstractid=8053" TargetMode="External"/><Relationship Id="rId4" Type="http://schemas.openxmlformats.org/officeDocument/2006/relationships/hyperlink" Target="https://programme.aids2026.org/Abstract/Abstract/?abstractid=6017" TargetMode="External"/><Relationship Id="rId9" Type="http://schemas.openxmlformats.org/officeDocument/2006/relationships/hyperlink" Target="https://plus.iasociety.org/e-posters/barriers-and-facilitators-hiv-testing-men-who-have-sex-men-countries-where-same-sex" TargetMode="External"/></Relationships>
</file>

<file path=ppt/slides/_rels/slide92.xml.rels><?xml version="1.0" encoding="UTF-8" standalone="yes"?>
<Relationships xmlns="http://schemas.openxmlformats.org/package/2006/relationships"><Relationship Id="rId8" Type="http://schemas.openxmlformats.org/officeDocument/2006/relationships/hyperlink" Target="https://programme.aids2026.org/Programme/Session/142" TargetMode="External"/><Relationship Id="rId3" Type="http://schemas.openxmlformats.org/officeDocument/2006/relationships/hyperlink" Target="https://plus.iasociety.org/webcasts/advancing-hiv-prevention-science-and-access-session-5-delivering-prevention-innovation" TargetMode="External"/><Relationship Id="rId7" Type="http://schemas.openxmlformats.org/officeDocument/2006/relationships/hyperlink" Target="https://plus.iasociety.org/webcasts/reimagining-prep-delivery-youth-through-peer-leadership-and-community-insights" TargetMode="External"/><Relationship Id="rId12" Type="http://schemas.openxmlformats.org/officeDocument/2006/relationships/hyperlink" Target="https://programme.aids2026.org/Abstract/Abstract/?abstractid=4622" TargetMode="External"/><Relationship Id="rId2" Type="http://schemas.openxmlformats.org/officeDocument/2006/relationships/hyperlink" Target="https://plus.iasociety.org/webcasts/advancing-hiv-prevention-science-and-access-session-2-expanding-biomedical-hiv-prevention" TargetMode="External"/><Relationship Id="rId1" Type="http://schemas.openxmlformats.org/officeDocument/2006/relationships/slideLayout" Target="../slideLayouts/slideLayout14.xml"/><Relationship Id="rId6" Type="http://schemas.openxmlformats.org/officeDocument/2006/relationships/hyperlink" Target="https://programme.aids2026.org/Programme/Session/55" TargetMode="External"/><Relationship Id="rId11" Type="http://schemas.openxmlformats.org/officeDocument/2006/relationships/hyperlink" Target="https://plus.iasociety.org/e-posters/bridging-intention-behaviour-gap-hiv-prevention-peer-led-cognitive-dissonance" TargetMode="External"/><Relationship Id="rId5" Type="http://schemas.openxmlformats.org/officeDocument/2006/relationships/hyperlink" Target="https://plus.iasociety.org/webcasts/evidence-access-implementation-science-inform-lenacapavir-scale" TargetMode="External"/><Relationship Id="rId10" Type="http://schemas.openxmlformats.org/officeDocument/2006/relationships/hyperlink" Target="https://programme.aids2026.org/Abstract/Abstract/?abstractid=12534" TargetMode="External"/><Relationship Id="rId4" Type="http://schemas.openxmlformats.org/officeDocument/2006/relationships/hyperlink" Target="https://programme.aids2026.org/Programme/Session/90" TargetMode="External"/><Relationship Id="rId9" Type="http://schemas.openxmlformats.org/officeDocument/2006/relationships/hyperlink" Target="https://plus.iasociety.org/webcasts/reimagining-hiv-prevention-youth-integrating-creativity-and-community-action" TargetMode="External"/></Relationships>
</file>

<file path=ppt/slides/_rels/slide93.xml.rels><?xml version="1.0" encoding="UTF-8" standalone="yes"?>
<Relationships xmlns="http://schemas.openxmlformats.org/package/2006/relationships"><Relationship Id="rId8" Type="http://schemas.openxmlformats.org/officeDocument/2006/relationships/hyperlink" Target="https://programme.aids2026.org/Abstract/Abstract/?abstractid=5998" TargetMode="External"/><Relationship Id="rId3" Type="http://schemas.openxmlformats.org/officeDocument/2006/relationships/hyperlink" Target="https://plus.iasociety.org/webcasts/bridging-implementation-gap-practical-insights-strengthen-hiv-prevention-access-key" TargetMode="External"/><Relationship Id="rId7" Type="http://schemas.openxmlformats.org/officeDocument/2006/relationships/hyperlink" Target="https://programme.aids2026.org/Abstract/Abstract/?abstractid=7452" TargetMode="External"/><Relationship Id="rId12" Type="http://schemas.openxmlformats.org/officeDocument/2006/relationships/hyperlink" Target="https://plus.iasociety.org/e-posters/they-advise-you-they-dont-force-you-peer-navigated-pathways-prevention-implementation" TargetMode="External"/><Relationship Id="rId2" Type="http://schemas.openxmlformats.org/officeDocument/2006/relationships/hyperlink" Target="https://programme.aids2026.org/Programme/Session/71" TargetMode="External"/><Relationship Id="rId1" Type="http://schemas.openxmlformats.org/officeDocument/2006/relationships/slideLayout" Target="../slideLayouts/slideLayout14.xml"/><Relationship Id="rId6" Type="http://schemas.openxmlformats.org/officeDocument/2006/relationships/hyperlink" Target="https://programme.aids2026.org/Abstract/Abstract/?abstractid=2327" TargetMode="External"/><Relationship Id="rId11" Type="http://schemas.openxmlformats.org/officeDocument/2006/relationships/hyperlink" Target="https://programme.aids2026.org/Abstract/Abstract/?abstractid=5073" TargetMode="External"/><Relationship Id="rId5" Type="http://schemas.openxmlformats.org/officeDocument/2006/relationships/hyperlink" Target="https://plus.iasociety.org/webcasts/sharing-cross-country-implementation-learning-and-introducing-structured-demand-generation" TargetMode="External"/><Relationship Id="rId10" Type="http://schemas.openxmlformats.org/officeDocument/2006/relationships/hyperlink" Target="https://plus.iasociety.org/e-posters/protecting-choice-under-criminalisation-early-lessons-uganda-national-trans-forum" TargetMode="External"/><Relationship Id="rId4" Type="http://schemas.openxmlformats.org/officeDocument/2006/relationships/hyperlink" Target="https://programme.aids2026.org/Programme/Session/88" TargetMode="External"/><Relationship Id="rId9" Type="http://schemas.openxmlformats.org/officeDocument/2006/relationships/hyperlink" Target="https://programme.aids2026.org/Abstract/Abstract/?abstractid=6564" TargetMode="External"/></Relationships>
</file>

<file path=ppt/slides/_rels/slide94.xml.rels><?xml version="1.0" encoding="UTF-8" standalone="yes"?>
<Relationships xmlns="http://schemas.openxmlformats.org/package/2006/relationships"><Relationship Id="rId8" Type="http://schemas.openxmlformats.org/officeDocument/2006/relationships/hyperlink" Target="https://programme.aids2026.org/Abstract/Abstract/?abstractid=11534" TargetMode="External"/><Relationship Id="rId13" Type="http://schemas.openxmlformats.org/officeDocument/2006/relationships/hyperlink" Target="https://plus.iasociety.org/e-posters/perspectives-people-living-hiv-europe-their-clinical-consultations-equity-analysis" TargetMode="External"/><Relationship Id="rId3" Type="http://schemas.openxmlformats.org/officeDocument/2006/relationships/hyperlink" Target="https://plus.iasociety.org/webcasts/bridging-communities-and-health-systems-recognise-integrate-sustain-unlocking-power" TargetMode="External"/><Relationship Id="rId7" Type="http://schemas.openxmlformats.org/officeDocument/2006/relationships/hyperlink" Target="https://programme.aids2026.org/Abstract/Abstract/?abstractid=7752" TargetMode="External"/><Relationship Id="rId12" Type="http://schemas.openxmlformats.org/officeDocument/2006/relationships/hyperlink" Target="https://programme.aids2026.org/Abstract/Abstract/?abstractid=5053" TargetMode="External"/><Relationship Id="rId2" Type="http://schemas.openxmlformats.org/officeDocument/2006/relationships/hyperlink" Target="https://programme.aids2026.org/Programme/Session/75" TargetMode="External"/><Relationship Id="rId1" Type="http://schemas.openxmlformats.org/officeDocument/2006/relationships/slideLayout" Target="../slideLayouts/slideLayout14.xml"/><Relationship Id="rId6" Type="http://schemas.openxmlformats.org/officeDocument/2006/relationships/hyperlink" Target="https://programme.aids2026.org/Abstract/Abstract/?abstractid=6573" TargetMode="External"/><Relationship Id="rId11" Type="http://schemas.openxmlformats.org/officeDocument/2006/relationships/hyperlink" Target="https://plus.iasociety.org/e-posters/informal-care-protected-profession-leassons-learned-formalizing-hiv-community-health" TargetMode="External"/><Relationship Id="rId5" Type="http://schemas.openxmlformats.org/officeDocument/2006/relationships/hyperlink" Target="https://plus.iasociety.org/e-posters/leveraging-mobile-health-improve-art-adherence-and-retention-evaluation-icare-platform" TargetMode="External"/><Relationship Id="rId10" Type="http://schemas.openxmlformats.org/officeDocument/2006/relationships/hyperlink" Target="https://programme.aids2026.org/Abstract/Abstract/?abstractid=4224" TargetMode="External"/><Relationship Id="rId4" Type="http://schemas.openxmlformats.org/officeDocument/2006/relationships/hyperlink" Target="https://programme.aids2026.org/Abstract/Abstract/?abstractid=5277" TargetMode="External"/><Relationship Id="rId9" Type="http://schemas.openxmlformats.org/officeDocument/2006/relationships/hyperlink" Target="https://plus.iasociety.org/e-posters/double-stigma-hiv-and-substance-use-results-person-centered-approach-pca" TargetMode="External"/></Relationships>
</file>

<file path=ppt/slides/_rels/slide95.xml.rels><?xml version="1.0" encoding="UTF-8" standalone="yes"?>
<Relationships xmlns="http://schemas.openxmlformats.org/package/2006/relationships"><Relationship Id="rId8" Type="http://schemas.openxmlformats.org/officeDocument/2006/relationships/hyperlink" Target="https://programme.aids2026.org/Abstract/Abstract/?abstractid=8450" TargetMode="External"/><Relationship Id="rId3" Type="http://schemas.openxmlformats.org/officeDocument/2006/relationships/hyperlink" Target="https://plus.iasociety.org/e-posters/community-involved-hiv-implementation-science-systematic-literature-review-social-support" TargetMode="External"/><Relationship Id="rId7" Type="http://schemas.openxmlformats.org/officeDocument/2006/relationships/hyperlink" Target="https://plus.iasociety.org/e-posters/effect-facility-led-continuous-quality-improvement-cqi-projects-hiv-services-cameroons" TargetMode="External"/><Relationship Id="rId2" Type="http://schemas.openxmlformats.org/officeDocument/2006/relationships/hyperlink" Target="https://programme.aids2026.org/Abstract/Abstract/?abstractid=1745" TargetMode="External"/><Relationship Id="rId1" Type="http://schemas.openxmlformats.org/officeDocument/2006/relationships/slideLayout" Target="../slideLayouts/slideLayout14.xml"/><Relationship Id="rId6" Type="http://schemas.openxmlformats.org/officeDocument/2006/relationships/hyperlink" Target="https://programme.aids2026.org/Abstract/Abstract/?abstractid=4121" TargetMode="External"/><Relationship Id="rId5" Type="http://schemas.openxmlformats.org/officeDocument/2006/relationships/hyperlink" Target="https://plus.iasociety.org/e-posters/over-13000-plhiv-voices-community-led-monitoring-drives-hiv-care-and-treatment" TargetMode="External"/><Relationship Id="rId4" Type="http://schemas.openxmlformats.org/officeDocument/2006/relationships/hyperlink" Target="https://programme.aids2026.org/Abstract/Abstract/?abstractid=7068" TargetMode="External"/><Relationship Id="rId9" Type="http://schemas.openxmlformats.org/officeDocument/2006/relationships/hyperlink" Target="https://plus.iasociety.org/e-posters/re-engagement-strategies-people-living-hiv-analysis-early-implementation-phase-service" TargetMode="External"/></Relationships>
</file>

<file path=ppt/slides/_rels/slide96.xml.rels><?xml version="1.0" encoding="UTF-8" standalone="yes"?>
<Relationships xmlns="http://schemas.openxmlformats.org/package/2006/relationships"><Relationship Id="rId8" Type="http://schemas.openxmlformats.org/officeDocument/2006/relationships/hyperlink" Target="https://programme.aids2026.org/Abstract/Abstract/?abstractid=12823" TargetMode="External"/><Relationship Id="rId13" Type="http://schemas.openxmlformats.org/officeDocument/2006/relationships/hyperlink" Target="https://programme.aids2026.org/Abstract/Abstract/?abstractid=9407" TargetMode="External"/><Relationship Id="rId3" Type="http://schemas.openxmlformats.org/officeDocument/2006/relationships/hyperlink" Target="https://plus.iasociety.org/webcasts/no-more-silos-integration-pathway-resilient-triple-elimination-and-people-centered-care" TargetMode="External"/><Relationship Id="rId7" Type="http://schemas.openxmlformats.org/officeDocument/2006/relationships/hyperlink" Target="https://view.officeapps.live.com/op/view.aspx?src=https%3A%2F%2Fplus.iasociety.org%2Fsites%2Fdefault%2Ffiles%2F2026-09%2Fpresentation-slides_201.pptx&amp;wdOrigin=BROWSELINK" TargetMode="External"/><Relationship Id="rId12" Type="http://schemas.openxmlformats.org/officeDocument/2006/relationships/hyperlink" Target="https://programme.aids2026.org/Abstract/Abstract/?abstractid=2147" TargetMode="External"/><Relationship Id="rId2" Type="http://schemas.openxmlformats.org/officeDocument/2006/relationships/hyperlink" Target="https://programme.aids2026.org/Programme/Session/116" TargetMode="External"/><Relationship Id="rId1" Type="http://schemas.openxmlformats.org/officeDocument/2006/relationships/slideLayout" Target="../slideLayouts/slideLayout14.xml"/><Relationship Id="rId6" Type="http://schemas.openxmlformats.org/officeDocument/2006/relationships/hyperlink" Target="https://programme.aids2026.org/Abstract/Abstract/?abstractid=871" TargetMode="External"/><Relationship Id="rId11" Type="http://schemas.openxmlformats.org/officeDocument/2006/relationships/hyperlink" Target="https://plus.iasociety.org/e-posters/ai-driven-digital-triage-mental-health-violence-and-hiv-risk-among-female-sex-workers" TargetMode="External"/><Relationship Id="rId5" Type="http://schemas.openxmlformats.org/officeDocument/2006/relationships/hyperlink" Target="https://plus.iasociety.org/webcasts/syndemics-practice-supporting-people-living-hiv-and-other-conditions" TargetMode="External"/><Relationship Id="rId10" Type="http://schemas.openxmlformats.org/officeDocument/2006/relationships/hyperlink" Target="https://programme.aids2026.org/Abstract/Abstract/?abstractid=12316" TargetMode="External"/><Relationship Id="rId4" Type="http://schemas.openxmlformats.org/officeDocument/2006/relationships/hyperlink" Target="https://programme.aids2026.org/Programme/Session/146" TargetMode="External"/><Relationship Id="rId9" Type="http://schemas.openxmlformats.org/officeDocument/2006/relationships/hyperlink" Target="https://programme.aids2026.org/Abstract/Abstract/?abstractid=12596" TargetMode="External"/><Relationship Id="rId14" Type="http://schemas.openxmlformats.org/officeDocument/2006/relationships/hyperlink" Target="https://plus.iasociety.org/e-posters/hard-time-barriers-harm-reduction-and-hiv-care-canadian-prisons"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plus.iasociety.org/e-posters/co-producing-psychosocial-harm-reduction-intervention-prison-settings-development-and" TargetMode="External"/><Relationship Id="rId3" Type="http://schemas.openxmlformats.org/officeDocument/2006/relationships/hyperlink" Target="https://programme.aids2026.org/Abstract/Abstract/?abstractid=6603" TargetMode="External"/><Relationship Id="rId7" Type="http://schemas.openxmlformats.org/officeDocument/2006/relationships/hyperlink" Target="https://programme.aids2026.org/Abstract/Abstract/?abstractid=7993" TargetMode="External"/><Relationship Id="rId2" Type="http://schemas.openxmlformats.org/officeDocument/2006/relationships/hyperlink" Target="https://programme.aids2026.org/Abstract/Abstract/?abstractid=5778" TargetMode="External"/><Relationship Id="rId1" Type="http://schemas.openxmlformats.org/officeDocument/2006/relationships/slideLayout" Target="../slideLayouts/slideLayout14.xml"/><Relationship Id="rId6" Type="http://schemas.openxmlformats.org/officeDocument/2006/relationships/hyperlink" Target="https://plus.iasociety.org/e-posters/integrating-hiv-prevention-and-sexual-and-reproductive-health-women-and-girls-scoping" TargetMode="External"/><Relationship Id="rId11" Type="http://schemas.openxmlformats.org/officeDocument/2006/relationships/hyperlink" Target="https://programme.aids2026.org/Abstract/Abstract/?abstractid=4937" TargetMode="External"/><Relationship Id="rId5" Type="http://schemas.openxmlformats.org/officeDocument/2006/relationships/hyperlink" Target="https://programme.aids2026.org/Abstract/Abstract/?abstractid=7688" TargetMode="External"/><Relationship Id="rId10" Type="http://schemas.openxmlformats.org/officeDocument/2006/relationships/hyperlink" Target="https://programme.aids2026.org/Abstract/Abstract/?abstractid=10419" TargetMode="External"/><Relationship Id="rId4" Type="http://schemas.openxmlformats.org/officeDocument/2006/relationships/hyperlink" Target="https://programme.aids2026.org/Abstract/Abstract/?abstractid=7665" TargetMode="External"/><Relationship Id="rId9" Type="http://schemas.openxmlformats.org/officeDocument/2006/relationships/hyperlink" Target="https://programme.aids2026.org/Abstract/Abstract/?abstractid=8806" TargetMode="External"/></Relationships>
</file>

<file path=ppt/slides/_rels/slide98.xml.rels><?xml version="1.0" encoding="UTF-8" standalone="yes"?>
<Relationships xmlns="http://schemas.openxmlformats.org/package/2006/relationships"><Relationship Id="rId8" Type="http://schemas.openxmlformats.org/officeDocument/2006/relationships/hyperlink" Target="https://programme.aids2026.org/Abstract/Abstract/?abstractid=6151" TargetMode="External"/><Relationship Id="rId13" Type="http://schemas.openxmlformats.org/officeDocument/2006/relationships/hyperlink" Target="https://programme.aids2026.org/Abstract/Abstract/?abstractid=11124" TargetMode="External"/><Relationship Id="rId18" Type="http://schemas.openxmlformats.org/officeDocument/2006/relationships/hyperlink" Target="https://programme.aids2026.org/Abstract/Abstract/?abstractid=6918" TargetMode="External"/><Relationship Id="rId3" Type="http://schemas.openxmlformats.org/officeDocument/2006/relationships/hyperlink" Target="https://plus.iasociety.org/e-posters/community-first-how-peer-led-outreach-keeps-lgbtqi-people-connected-hiv-care-mental" TargetMode="External"/><Relationship Id="rId7" Type="http://schemas.openxmlformats.org/officeDocument/2006/relationships/hyperlink" Target="https://plus.iasociety.org/e-posters/exclusion-inclusion-developing-evidence-based-guidance-include-people-living-hiv-non-hiv" TargetMode="External"/><Relationship Id="rId12" Type="http://schemas.openxmlformats.org/officeDocument/2006/relationships/hyperlink" Target="https://plus.iasociety.org/e-posters/integrating-who-icope-screening-hiv-care-feasibility-and-implementation-outcomes-cohort" TargetMode="External"/><Relationship Id="rId17" Type="http://schemas.openxmlformats.org/officeDocument/2006/relationships/hyperlink" Target="https://plus.iasociety.org/e-posters/preferences-hiv-and-sti-prevention-services-doxycycline-post-exposure-prophylaxis-era" TargetMode="External"/><Relationship Id="rId2" Type="http://schemas.openxmlformats.org/officeDocument/2006/relationships/hyperlink" Target="https://programme.aids2026.org/Abstract/Abstract/?abstractid=9676" TargetMode="External"/><Relationship Id="rId16" Type="http://schemas.openxmlformats.org/officeDocument/2006/relationships/hyperlink" Target="https://programme.aids2026.org/Abstract/Abstract/?abstractid=6937" TargetMode="External"/><Relationship Id="rId1" Type="http://schemas.openxmlformats.org/officeDocument/2006/relationships/slideLayout" Target="../slideLayouts/slideLayout14.xml"/><Relationship Id="rId6" Type="http://schemas.openxmlformats.org/officeDocument/2006/relationships/hyperlink" Target="https://programme.aids2026.org/Abstract/Abstract/?abstractid=5893" TargetMode="External"/><Relationship Id="rId11" Type="http://schemas.openxmlformats.org/officeDocument/2006/relationships/hyperlink" Target="https://programme.aids2026.org/Abstract/Abstract/?abstractid=10347" TargetMode="External"/><Relationship Id="rId5" Type="http://schemas.openxmlformats.org/officeDocument/2006/relationships/hyperlink" Target="https://plus.iasociety.org/e-posters/institutionalizing-community-led-hiv-and-sti-services-national-health-system-reform-scale" TargetMode="External"/><Relationship Id="rId15" Type="http://schemas.openxmlformats.org/officeDocument/2006/relationships/hyperlink" Target="https://programme.aids2026.org/Abstract/Abstract/?abstractid=3385" TargetMode="External"/><Relationship Id="rId10" Type="http://schemas.openxmlformats.org/officeDocument/2006/relationships/hyperlink" Target="https://programme.aids2026.org/Abstract/Abstract/?abstractid=6314" TargetMode="External"/><Relationship Id="rId19" Type="http://schemas.openxmlformats.org/officeDocument/2006/relationships/hyperlink" Target="https://plus.iasociety.org/e-posters/project-comred-implementation-outcomes-and-lessons-community-led-harm-reduction-model" TargetMode="External"/><Relationship Id="rId4" Type="http://schemas.openxmlformats.org/officeDocument/2006/relationships/hyperlink" Target="https://programme.aids2026.org/Abstract/Abstract/?abstractid=6339" TargetMode="External"/><Relationship Id="rId9" Type="http://schemas.openxmlformats.org/officeDocument/2006/relationships/hyperlink" Target="https://plus.iasociety.org/e-posters/screened-siloed-insomnia-and-cardiovascular-risk-screened-rarely-integrated-clinical" TargetMode="External"/><Relationship Id="rId14" Type="http://schemas.openxmlformats.org/officeDocument/2006/relationships/hyperlink" Target="https://plus.iasociety.org/e-posters/co-design-integrated-hiv-sexual-and-reproductive-health-service-model-zimbabwe" TargetMode="External"/></Relationships>
</file>

<file path=ppt/slides/_rels/slide99.xml.rels><?xml version="1.0" encoding="UTF-8" standalone="yes"?>
<Relationships xmlns="http://schemas.openxmlformats.org/package/2006/relationships"><Relationship Id="rId8" Type="http://schemas.openxmlformats.org/officeDocument/2006/relationships/hyperlink" Target="https://plus.iasociety.org/e-posters/empowering-young-women-building-safe-environments-and-strengthening-gender-based-violence" TargetMode="External"/><Relationship Id="rId3" Type="http://schemas.openxmlformats.org/officeDocument/2006/relationships/hyperlink" Target="https://programme.aids2026.org/Abstract/Abstract/?abstractid=8630" TargetMode="External"/><Relationship Id="rId7" Type="http://schemas.openxmlformats.org/officeDocument/2006/relationships/hyperlink" Target="https://programme.aids2026.org/Abstract/Abstract/?abstractid=7655" TargetMode="External"/><Relationship Id="rId2" Type="http://schemas.openxmlformats.org/officeDocument/2006/relationships/hyperlink" Target="https://programme.aids2026.org/Abstract/Abstract/?abstractid=3442" TargetMode="External"/><Relationship Id="rId1" Type="http://schemas.openxmlformats.org/officeDocument/2006/relationships/slideLayout" Target="../slideLayouts/slideLayout19.xml"/><Relationship Id="rId6" Type="http://schemas.openxmlformats.org/officeDocument/2006/relationships/hyperlink" Target="https://plus.iasociety.org/e-posters/participatory-assessment-sexualized-psychoactive-substance-use-and-hiv-related-needs" TargetMode="External"/><Relationship Id="rId11" Type="http://schemas.openxmlformats.org/officeDocument/2006/relationships/hyperlink" Target="https://programme.aids2026.org/Abstract/Abstract/?abstractid=5480" TargetMode="External"/><Relationship Id="rId5" Type="http://schemas.openxmlformats.org/officeDocument/2006/relationships/hyperlink" Target="https://programme.aids2026.org/Abstract/Abstract/?abstractid=4024" TargetMode="External"/><Relationship Id="rId10" Type="http://schemas.openxmlformats.org/officeDocument/2006/relationships/hyperlink" Target="https://plus.iasociety.org/e-posters/advancing-hiv-care-court-involved-women-through-integrated-reentry-services" TargetMode="External"/><Relationship Id="rId4" Type="http://schemas.openxmlformats.org/officeDocument/2006/relationships/hyperlink" Target="https://plus.iasociety.org/sites/default/files/2026-09/presentation-slides_12.pdf" TargetMode="External"/><Relationship Id="rId9" Type="http://schemas.openxmlformats.org/officeDocument/2006/relationships/hyperlink" Target="https://programme.aids2026.org/Abstract/Abstract/?abstractid=7994" TargetMode="External"/></Relationships>
</file>

<file path=ppt/slides/_rels/slide100.xml.rels><?xml version="1.0" encoding="UTF-8" standalone="yes"?>
<Relationships xmlns="http://schemas.openxmlformats.org/package/2006/relationships"><Relationship Id="rId8" Type="http://schemas.openxmlformats.org/officeDocument/2006/relationships/hyperlink" Target="https://plus.iasociety.org/webcasts/people-crisis-conflict-migration-and-sustaining-hiv-care" TargetMode="External"/><Relationship Id="rId13" Type="http://schemas.openxmlformats.org/officeDocument/2006/relationships/hyperlink" Target="https://programme.aids2026.org/Abstract/Abstract/?abstractid=4637" TargetMode="External"/><Relationship Id="rId18" Type="http://schemas.openxmlformats.org/officeDocument/2006/relationships/hyperlink" Target="https://plus.iasociety.org/e-posters/words-matter-impact-stigmatizing-language-healthcare-setting-among-cisgender-and" TargetMode="External"/><Relationship Id="rId3" Type="http://schemas.openxmlformats.org/officeDocument/2006/relationships/hyperlink" Target="https://programme.aids2026.org/Programme/Session/27" TargetMode="External"/><Relationship Id="rId7" Type="http://schemas.openxmlformats.org/officeDocument/2006/relationships/hyperlink" Target="https://programme.aids2026.org/Programme/Session/153" TargetMode="External"/><Relationship Id="rId12" Type="http://schemas.openxmlformats.org/officeDocument/2006/relationships/hyperlink" Target="https://programme.aids2026.org/Abstract/Abstract/?abstractid=7474" TargetMode="External"/><Relationship Id="rId17" Type="http://schemas.openxmlformats.org/officeDocument/2006/relationships/hyperlink" Target="https://programme.aids2026.org/Abstract/Abstract/?abstractid=8166" TargetMode="External"/><Relationship Id="rId2" Type="http://schemas.openxmlformats.org/officeDocument/2006/relationships/hyperlink" Target="https://plus.iasociety.org/webcasts/hiv-treatment-crossroads-community-power-age-austerity-and-algorithms-evidence-power" TargetMode="External"/><Relationship Id="rId16" Type="http://schemas.openxmlformats.org/officeDocument/2006/relationships/hyperlink" Target="https://programme.aids2026.org/Abstract/Abstract/?abstractid=6710" TargetMode="External"/><Relationship Id="rId1" Type="http://schemas.openxmlformats.org/officeDocument/2006/relationships/slideLayout" Target="../slideLayouts/slideLayout19.xml"/><Relationship Id="rId6" Type="http://schemas.openxmlformats.org/officeDocument/2006/relationships/hyperlink" Target="https://plus.iasociety.org/webcasts/law-power-and-access-overcoming-barriers-hiv-services" TargetMode="External"/><Relationship Id="rId11" Type="http://schemas.openxmlformats.org/officeDocument/2006/relationships/hyperlink" Target="https://programme.aids2026.org/Abstract/Abstract/?abstractid=7107" TargetMode="External"/><Relationship Id="rId5" Type="http://schemas.openxmlformats.org/officeDocument/2006/relationships/hyperlink" Target="https://programme.aids2026.org/Programme/Session/156" TargetMode="External"/><Relationship Id="rId15" Type="http://schemas.openxmlformats.org/officeDocument/2006/relationships/hyperlink" Target="https://programme.aids2026.org/Abstract/Abstract/?abstractid=6833" TargetMode="External"/><Relationship Id="rId10" Type="http://schemas.openxmlformats.org/officeDocument/2006/relationships/hyperlink" Target="https://programme.aids2026.org/Abstract/Abstract/?abstractid=5480" TargetMode="External"/><Relationship Id="rId4" Type="http://schemas.openxmlformats.org/officeDocument/2006/relationships/hyperlink" Target="https://plus.iasociety.org/webcasts/community-led-monitoring-conservative-and-restrictive-environments-strategies-influence" TargetMode="External"/><Relationship Id="rId9" Type="http://schemas.openxmlformats.org/officeDocument/2006/relationships/hyperlink" Target="https://programme.aids2026.org/Abstract/Abstract/?abstractid=1195" TargetMode="External"/><Relationship Id="rId14" Type="http://schemas.openxmlformats.org/officeDocument/2006/relationships/hyperlink" Target="https://plus.iasociety.org/e-posters/mixed-methods-assessment-quality-post-violence-clinical-care-services-mozambique-202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A04B1-372F-B359-D62A-9CC263D7C0AA}"/>
              </a:ext>
            </a:extLst>
          </p:cNvPr>
          <p:cNvSpPr>
            <a:spLocks noGrp="1"/>
          </p:cNvSpPr>
          <p:nvPr>
            <p:ph type="title"/>
          </p:nvPr>
        </p:nvSpPr>
        <p:spPr>
          <a:xfrm>
            <a:off x="4116391" y="180068"/>
            <a:ext cx="7357341" cy="5474112"/>
          </a:xfrm>
        </p:spPr>
        <p:txBody>
          <a:bodyPr>
            <a:normAutofit/>
          </a:bodyPr>
          <a:lstStyle/>
          <a:p>
            <a:r>
              <a:rPr lang="en-US" sz="4800"/>
              <a:t>A summary of the </a:t>
            </a:r>
            <a:r>
              <a:rPr lang="en-US" sz="4800" err="1"/>
              <a:t>person-centred</a:t>
            </a:r>
            <a:r>
              <a:rPr lang="en-US" sz="4800"/>
              <a:t> care (PCC) science at AIDS 2026</a:t>
            </a:r>
          </a:p>
        </p:txBody>
      </p:sp>
      <p:sp>
        <p:nvSpPr>
          <p:cNvPr id="3" name="TextBox 2">
            <a:extLst>
              <a:ext uri="{FF2B5EF4-FFF2-40B4-BE49-F238E27FC236}">
                <a16:creationId xmlns:a16="http://schemas.microsoft.com/office/drawing/2014/main" id="{5359164F-E97A-9F08-0E28-96DFA83CFE4D}"/>
              </a:ext>
            </a:extLst>
          </p:cNvPr>
          <p:cNvSpPr txBox="1"/>
          <p:nvPr/>
        </p:nvSpPr>
        <p:spPr>
          <a:xfrm>
            <a:off x="4029304" y="5750004"/>
            <a:ext cx="7357341" cy="24622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Verdana"/>
                <a:ea typeface="+mn-ea"/>
                <a:cs typeface="+mn-cs"/>
              </a:rPr>
              <a:t>Prepared by the </a:t>
            </a:r>
            <a:r>
              <a:rPr lang="en-US" sz="1000">
                <a:solidFill>
                  <a:srgbClr val="000000"/>
                </a:solidFill>
                <a:latin typeface="Verdana"/>
              </a:rPr>
              <a:t>PCC</a:t>
            </a:r>
            <a:r>
              <a:rPr kumimoji="0" lang="en-US" sz="1000" b="0" i="0" u="none" strike="noStrike" kern="1200" cap="none" spc="0" normalizeH="0" baseline="0" noProof="0">
                <a:ln>
                  <a:noFill/>
                </a:ln>
                <a:solidFill>
                  <a:srgbClr val="000000"/>
                </a:solidFill>
                <a:effectLst/>
                <a:uLnTx/>
                <a:uFillTx/>
                <a:latin typeface="Verdana"/>
                <a:ea typeface="+mn-ea"/>
                <a:cs typeface="+mn-cs"/>
              </a:rPr>
              <a:t> team at IAS – the International AIDS Society</a:t>
            </a:r>
          </a:p>
        </p:txBody>
      </p:sp>
    </p:spTree>
    <p:extLst>
      <p:ext uri="{BB962C8B-B14F-4D97-AF65-F5344CB8AC3E}">
        <p14:creationId xmlns:p14="http://schemas.microsoft.com/office/powerpoint/2010/main" val="2365305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3B6798-CFD1-89B5-8DF9-9A5E4EC16E9D}"/>
              </a:ext>
            </a:extLst>
          </p:cNvPr>
          <p:cNvSpPr>
            <a:spLocks noGrp="1"/>
          </p:cNvSpPr>
          <p:nvPr>
            <p:ph sz="quarter" idx="14"/>
          </p:nvPr>
        </p:nvSpPr>
        <p:spPr>
          <a:xfrm>
            <a:off x="4555222" y="2097091"/>
            <a:ext cx="7193869" cy="4103687"/>
          </a:xfrm>
        </p:spPr>
        <p:txBody>
          <a:bodyPr>
            <a:normAutofit fontScale="85000" lnSpcReduction="10000"/>
          </a:bodyPr>
          <a:lstStyle/>
          <a:p>
            <a:pPr>
              <a:lnSpc>
                <a:spcPct val="120000"/>
              </a:lnSpc>
            </a:pPr>
            <a:r>
              <a:rPr kumimoji="0" lang="en-US" sz="2800" b="0" i="0" u="none" strike="noStrike" kern="1200" cap="none" spc="0" normalizeH="0" baseline="0" noProof="0" dirty="0">
                <a:ln>
                  <a:noFill/>
                </a:ln>
                <a:solidFill>
                  <a:srgbClr val="000000"/>
                </a:solidFill>
                <a:effectLst/>
                <a:uLnTx/>
                <a:uFillTx/>
                <a:latin typeface="Verdana"/>
                <a:ea typeface="+mj-ea"/>
                <a:cs typeface="+mj-cs"/>
              </a:rPr>
              <a:t>Titles link to abstracts on the online </a:t>
            </a:r>
            <a:r>
              <a:rPr kumimoji="0" lang="en-US" sz="2800" b="0" i="0" u="none" strike="noStrike" kern="1200" cap="none" spc="0" normalizeH="0" baseline="0" noProof="0" dirty="0" err="1">
                <a:ln>
                  <a:noFill/>
                </a:ln>
                <a:solidFill>
                  <a:srgbClr val="000000"/>
                </a:solidFill>
                <a:effectLst/>
                <a:uLnTx/>
                <a:uFillTx/>
                <a:latin typeface="Verdana"/>
                <a:ea typeface="+mj-ea"/>
                <a:cs typeface="+mj-cs"/>
              </a:rPr>
              <a:t>programme</a:t>
            </a:r>
            <a:r>
              <a:rPr kumimoji="0" lang="en-US" sz="2800" b="0" i="0" u="none" strike="noStrike" kern="1200" cap="none" spc="0" normalizeH="0" baseline="0" noProof="0" dirty="0">
                <a:ln>
                  <a:noFill/>
                </a:ln>
                <a:solidFill>
                  <a:srgbClr val="000000"/>
                </a:solidFill>
                <a:effectLst/>
                <a:uLnTx/>
                <a:uFillTx/>
                <a:latin typeface="Verdana"/>
                <a:ea typeface="+mj-ea"/>
                <a:cs typeface="+mj-cs"/>
              </a:rPr>
              <a:t> that can be viewed by all users. All abstracts can also be accessed via the </a:t>
            </a:r>
            <a:r>
              <a:rPr kumimoji="0" lang="en-US" sz="2800" b="0" i="0" u="none" strike="noStrike" kern="1200" cap="none" spc="0" normalizeH="0" baseline="0" noProof="0" dirty="0">
                <a:ln>
                  <a:noFill/>
                </a:ln>
                <a:solidFill>
                  <a:srgbClr val="E0001B"/>
                </a:solidFill>
                <a:effectLst/>
                <a:uLnTx/>
                <a:uFillTx/>
                <a:latin typeface="Verdana"/>
                <a:ea typeface="+mj-ea"/>
                <a:cs typeface="+mj-cs"/>
                <a:hlinkClick r:id="rId2"/>
              </a:rPr>
              <a:t>AIDS 2026 Abstract Book</a:t>
            </a:r>
            <a:r>
              <a:rPr kumimoji="0" lang="en-US" sz="2800" b="0" i="0" u="none" strike="noStrike" kern="1200" cap="none" spc="0" normalizeH="0" baseline="0" noProof="0" dirty="0">
                <a:ln>
                  <a:noFill/>
                </a:ln>
                <a:solidFill>
                  <a:srgbClr val="000000"/>
                </a:solidFill>
                <a:effectLst/>
                <a:uLnTx/>
                <a:uFillTx/>
                <a:latin typeface="Verdana"/>
                <a:ea typeface="+mj-ea"/>
                <a:cs typeface="+mj-cs"/>
              </a:rPr>
              <a:t>.</a:t>
            </a:r>
            <a:br>
              <a:rPr kumimoji="0" lang="en-US" sz="2800" b="0" i="0" u="none" strike="noStrike" kern="1200" cap="none" spc="0" normalizeH="0" baseline="0" noProof="0" dirty="0">
                <a:ln>
                  <a:noFill/>
                </a:ln>
                <a:solidFill>
                  <a:srgbClr val="CC0022"/>
                </a:solidFill>
                <a:effectLst/>
                <a:uLnTx/>
                <a:uFillTx/>
                <a:latin typeface="Verdana"/>
                <a:ea typeface="+mj-ea"/>
                <a:cs typeface="+mj-cs"/>
              </a:rPr>
            </a:br>
            <a:br>
              <a:rPr kumimoji="0" lang="en-US" sz="2800" b="0" i="0" u="none" strike="noStrike" kern="1200" cap="none" spc="0" normalizeH="0" baseline="0" noProof="0" dirty="0">
                <a:ln>
                  <a:noFill/>
                </a:ln>
                <a:solidFill>
                  <a:srgbClr val="CC0022"/>
                </a:solidFill>
                <a:effectLst/>
                <a:uLnTx/>
                <a:uFillTx/>
                <a:latin typeface="Verdana"/>
                <a:ea typeface="+mj-ea"/>
                <a:cs typeface="+mj-cs"/>
              </a:rPr>
            </a:br>
            <a:r>
              <a:rPr kumimoji="0" lang="en-US" sz="2800" b="0" i="0" u="none" strike="noStrike" kern="1200" cap="none" spc="0" normalizeH="0" baseline="0" noProof="0" dirty="0">
                <a:ln>
                  <a:noFill/>
                </a:ln>
                <a:solidFill>
                  <a:srgbClr val="000000"/>
                </a:solidFill>
                <a:effectLst/>
                <a:uLnTx/>
                <a:uFillTx/>
                <a:latin typeface="Verdana"/>
                <a:ea typeface="+mj-ea"/>
                <a:cs typeface="+mj-cs"/>
              </a:rPr>
              <a:t>The content </a:t>
            </a:r>
            <a:r>
              <a:rPr lang="en-US" sz="2800" dirty="0">
                <a:solidFill>
                  <a:srgbClr val="000000"/>
                </a:solidFill>
                <a:latin typeface="Verdana"/>
                <a:ea typeface="+mj-ea"/>
                <a:cs typeface="+mj-cs"/>
              </a:rPr>
              <a:t>–</a:t>
            </a:r>
            <a:r>
              <a:rPr kumimoji="0" lang="en-US" sz="2800" b="0" i="0" u="none" strike="noStrike" kern="1200" cap="none" spc="0" normalizeH="0" baseline="0" noProof="0" dirty="0">
                <a:ln>
                  <a:noFill/>
                </a:ln>
                <a:solidFill>
                  <a:srgbClr val="000000"/>
                </a:solidFill>
                <a:effectLst/>
                <a:uLnTx/>
                <a:uFillTx/>
                <a:latin typeface="Verdana"/>
                <a:ea typeface="+mj-ea"/>
                <a:cs typeface="+mj-cs"/>
              </a:rPr>
              <a:t> session recordings, slides and posters – are available to the public on </a:t>
            </a:r>
            <a:r>
              <a:rPr kumimoji="0" lang="en-US" sz="2800" b="0" i="0" u="none" strike="noStrike" kern="1200" cap="none" spc="0" normalizeH="0" baseline="0" noProof="0" dirty="0">
                <a:ln>
                  <a:noFill/>
                </a:ln>
                <a:solidFill>
                  <a:srgbClr val="E0001B"/>
                </a:solidFill>
                <a:effectLst/>
                <a:uLnTx/>
                <a:uFillTx/>
                <a:latin typeface="Verdana"/>
                <a:ea typeface="+mj-ea"/>
                <a:cs typeface="+mj-cs"/>
                <a:hlinkClick r:id="rId3"/>
              </a:rPr>
              <a:t>IAS+</a:t>
            </a:r>
            <a:r>
              <a:rPr kumimoji="0" lang="en-US" sz="2800" b="0" i="0" u="none" strike="noStrike" kern="1200" cap="none" spc="0" normalizeH="0" baseline="0" noProof="0" dirty="0">
                <a:ln>
                  <a:noFill/>
                </a:ln>
                <a:effectLst/>
                <a:uLnTx/>
                <a:uFillTx/>
                <a:latin typeface="Verdana"/>
                <a:ea typeface="+mj-ea"/>
                <a:cs typeface="+mj-cs"/>
              </a:rPr>
              <a:t>.</a:t>
            </a:r>
            <a:br>
              <a:rPr kumimoji="0" lang="en-US" sz="2800" b="0" i="0" u="none" strike="noStrike" kern="1200" cap="none" spc="0" normalizeH="0" baseline="0" noProof="0" dirty="0">
                <a:ln>
                  <a:noFill/>
                </a:ln>
                <a:solidFill>
                  <a:srgbClr val="CC0022"/>
                </a:solidFill>
                <a:effectLst/>
                <a:uLnTx/>
                <a:uFillTx/>
                <a:latin typeface="Verdana"/>
                <a:ea typeface="+mj-ea"/>
                <a:cs typeface="+mj-cs"/>
              </a:rPr>
            </a:br>
            <a:br>
              <a:rPr kumimoji="0" lang="en-US" sz="6000" b="0" i="0" u="none" strike="noStrike" kern="1200" cap="none" spc="0" normalizeH="0" baseline="0" noProof="0" dirty="0">
                <a:ln>
                  <a:noFill/>
                </a:ln>
                <a:solidFill>
                  <a:srgbClr val="CC0022"/>
                </a:solidFill>
                <a:effectLst/>
                <a:uLnTx/>
                <a:uFillTx/>
                <a:latin typeface="Verdana"/>
                <a:ea typeface="+mj-ea"/>
                <a:cs typeface="+mj-cs"/>
              </a:rPr>
            </a:br>
            <a:endParaRPr lang="en-CH" sz="1600" dirty="0"/>
          </a:p>
        </p:txBody>
      </p:sp>
    </p:spTree>
    <p:extLst>
      <p:ext uri="{BB962C8B-B14F-4D97-AF65-F5344CB8AC3E}">
        <p14:creationId xmlns:p14="http://schemas.microsoft.com/office/powerpoint/2010/main" val="364507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0F72FD-D2E1-F580-A66A-CFED06BFA63F}"/>
              </a:ext>
            </a:extLst>
          </p:cNvPr>
          <p:cNvSpPr>
            <a:spLocks noGrp="1"/>
          </p:cNvSpPr>
          <p:nvPr>
            <p:ph type="body" sz="quarter" idx="13"/>
          </p:nvPr>
        </p:nvSpPr>
        <p:spPr/>
        <p:txBody>
          <a:bodyPr>
            <a:normAutofit/>
          </a:bodyPr>
          <a:lstStyle/>
          <a:p>
            <a:pPr marL="457200" indent="-457200">
              <a:buAutoNum type="arabicPeriod"/>
            </a:pPr>
            <a:r>
              <a:rPr lang="en-US" dirty="0">
                <a:hlinkClick r:id="rId2" action="ppaction://hlinksldjump"/>
              </a:rPr>
              <a:t>PCC &amp; HIV testing</a:t>
            </a:r>
            <a:endParaRPr lang="en-US" dirty="0">
              <a:ea typeface="Verdana"/>
            </a:endParaRPr>
          </a:p>
          <a:p>
            <a:pPr marL="457200" indent="-457200">
              <a:buAutoNum type="arabicPeriod"/>
            </a:pPr>
            <a:r>
              <a:rPr lang="en-US" dirty="0">
                <a:hlinkClick r:id="rId3" action="ppaction://hlinksldjump"/>
              </a:rPr>
              <a:t>PCC &amp; HIV prevention</a:t>
            </a:r>
            <a:endParaRPr lang="en-US" dirty="0">
              <a:ea typeface="Verdana"/>
            </a:endParaRPr>
          </a:p>
          <a:p>
            <a:pPr marL="457200" indent="-457200">
              <a:buAutoNum type="arabicPeriod"/>
            </a:pPr>
            <a:r>
              <a:rPr lang="en-US" dirty="0">
                <a:hlinkClick r:id="rId4" action="ppaction://hlinksldjump"/>
              </a:rPr>
              <a:t>PCC &amp; HIV treatment</a:t>
            </a:r>
            <a:endParaRPr lang="en-US" dirty="0">
              <a:ea typeface="Verdana"/>
            </a:endParaRPr>
          </a:p>
          <a:p>
            <a:pPr marL="457200" indent="-457200">
              <a:buAutoNum type="arabicPeriod"/>
            </a:pPr>
            <a:r>
              <a:rPr lang="en-US" dirty="0">
                <a:hlinkClick r:id="rId5" action="ppaction://hlinksldjump"/>
              </a:rPr>
              <a:t>Integration of other health conditions</a:t>
            </a:r>
            <a:endParaRPr lang="en-US" dirty="0"/>
          </a:p>
          <a:p>
            <a:pPr marL="457200" indent="-457200">
              <a:buAutoNum type="arabicPeriod"/>
            </a:pPr>
            <a:r>
              <a:rPr lang="en-US" dirty="0">
                <a:ea typeface="Verdana"/>
                <a:hlinkClick r:id="rId6" action="ppaction://hlinksldjump"/>
              </a:rPr>
              <a:t>Population-specific PCC approaches </a:t>
            </a:r>
            <a:endParaRPr lang="en-US" dirty="0">
              <a:ea typeface="Verdana"/>
            </a:endParaRPr>
          </a:p>
          <a:p>
            <a:pPr marL="457200" indent="-457200">
              <a:buAutoNum type="arabicPeriod"/>
            </a:pPr>
            <a:r>
              <a:rPr lang="en-US" dirty="0">
                <a:ea typeface="Verdana"/>
                <a:hlinkClick r:id="rId7" action="ppaction://hlinksldjump"/>
              </a:rPr>
              <a:t>Global guidance</a:t>
            </a:r>
            <a:endParaRPr lang="en-US" dirty="0">
              <a:ea typeface="Verdana"/>
            </a:endParaRPr>
          </a:p>
          <a:p>
            <a:pPr marL="457200" indent="-457200">
              <a:buAutoNum type="arabicPeriod"/>
            </a:pPr>
            <a:r>
              <a:rPr lang="en-US" dirty="0">
                <a:hlinkClick r:id="rId8" action="ppaction://hlinksldjump"/>
              </a:rPr>
              <a:t>Miscellaneous </a:t>
            </a:r>
            <a:endParaRPr lang="en-US" dirty="0"/>
          </a:p>
          <a:p>
            <a:pPr marL="457200" indent="-457200">
              <a:buFont typeface="Arial" panose="020B0604020202020204" pitchFamily="34" charset="0"/>
              <a:buAutoNum type="arabicPeriod"/>
            </a:pPr>
            <a:r>
              <a:rPr lang="en-US" dirty="0">
                <a:hlinkClick r:id="rId9" action="ppaction://hlinksldjump"/>
              </a:rPr>
              <a:t>What’s more to explore</a:t>
            </a:r>
            <a:endParaRPr lang="en-US" dirty="0"/>
          </a:p>
        </p:txBody>
      </p:sp>
      <p:sp>
        <p:nvSpPr>
          <p:cNvPr id="3" name="Title 2">
            <a:extLst>
              <a:ext uri="{FF2B5EF4-FFF2-40B4-BE49-F238E27FC236}">
                <a16:creationId xmlns:a16="http://schemas.microsoft.com/office/drawing/2014/main" id="{665E90CA-51B3-3042-850F-A25B5741B2FF}"/>
              </a:ext>
            </a:extLst>
          </p:cNvPr>
          <p:cNvSpPr>
            <a:spLocks noGrp="1"/>
          </p:cNvSpPr>
          <p:nvPr>
            <p:ph type="title"/>
          </p:nvPr>
        </p:nvSpPr>
        <p:spPr>
          <a:xfrm>
            <a:off x="442915" y="1535748"/>
            <a:ext cx="5437187" cy="1212747"/>
          </a:xfrm>
        </p:spPr>
        <p:txBody>
          <a:bodyPr/>
          <a:lstStyle/>
          <a:p>
            <a:r>
              <a:rPr lang="en-US"/>
              <a:t>Table of contents</a:t>
            </a:r>
            <a:endParaRPr lang="en-CH"/>
          </a:p>
        </p:txBody>
      </p:sp>
    </p:spTree>
    <p:extLst>
      <p:ext uri="{BB962C8B-B14F-4D97-AF65-F5344CB8AC3E}">
        <p14:creationId xmlns:p14="http://schemas.microsoft.com/office/powerpoint/2010/main" val="272035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346AA-A873-4FFF-E2D6-8668B438AF5C}"/>
              </a:ext>
            </a:extLst>
          </p:cNvPr>
          <p:cNvSpPr>
            <a:spLocks noGrp="1"/>
          </p:cNvSpPr>
          <p:nvPr>
            <p:ph type="title"/>
          </p:nvPr>
        </p:nvSpPr>
        <p:spPr/>
        <p:txBody>
          <a:bodyPr>
            <a:normAutofit/>
          </a:bodyPr>
          <a:lstStyle/>
          <a:p>
            <a:r>
              <a:rPr lang="en-US" sz="4800" dirty="0"/>
              <a:t>1. PCC &amp; HIV testing</a:t>
            </a:r>
            <a:endParaRPr lang="en-CH" sz="4800" dirty="0"/>
          </a:p>
        </p:txBody>
      </p:sp>
      <p:sp>
        <p:nvSpPr>
          <p:cNvPr id="3" name="TextBox 2">
            <a:extLst>
              <a:ext uri="{FF2B5EF4-FFF2-40B4-BE49-F238E27FC236}">
                <a16:creationId xmlns:a16="http://schemas.microsoft.com/office/drawing/2014/main" id="{4846C787-E375-B5A4-1AF1-14101C675012}"/>
              </a:ext>
            </a:extLst>
          </p:cNvPr>
          <p:cNvSpPr txBox="1"/>
          <p:nvPr/>
        </p:nvSpPr>
        <p:spPr>
          <a:xfrm>
            <a:off x="8734425" y="5734050"/>
            <a:ext cx="3370795" cy="369332"/>
          </a:xfrm>
          <a:prstGeom prst="rect">
            <a:avLst/>
          </a:prstGeom>
          <a:noFill/>
        </p:spPr>
        <p:txBody>
          <a:bodyPr wrap="none" rtlCol="0">
            <a:spAutoFit/>
          </a:bodyPr>
          <a:lstStyle/>
          <a:p>
            <a:r>
              <a:rPr lang="en-GB" i="1" dirty="0"/>
              <a:t>Return to </a:t>
            </a:r>
            <a:r>
              <a:rPr lang="en-GB" i="1" dirty="0">
                <a:hlinkClick r:id="rId2" action="ppaction://hlinksldjump"/>
              </a:rPr>
              <a:t>Table of Contents</a:t>
            </a:r>
            <a:endParaRPr lang="en-US" i="1" dirty="0"/>
          </a:p>
        </p:txBody>
      </p:sp>
    </p:spTree>
    <p:extLst>
      <p:ext uri="{BB962C8B-B14F-4D97-AF65-F5344CB8AC3E}">
        <p14:creationId xmlns:p14="http://schemas.microsoft.com/office/powerpoint/2010/main" val="1899530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BAA1B-E518-AEAC-D4B0-E8CE2EAE930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922B0A9-17FE-807D-4EA2-A826741233A1}"/>
              </a:ext>
            </a:extLst>
          </p:cNvPr>
          <p:cNvSpPr/>
          <p:nvPr/>
        </p:nvSpPr>
        <p:spPr>
          <a:xfrm>
            <a:off x="286439" y="6416675"/>
            <a:ext cx="4990641" cy="267277"/>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
        <p:nvSpPr>
          <p:cNvPr id="11" name="Rectangle 10">
            <a:extLst>
              <a:ext uri="{FF2B5EF4-FFF2-40B4-BE49-F238E27FC236}">
                <a16:creationId xmlns:a16="http://schemas.microsoft.com/office/drawing/2014/main" id="{277FE9AE-FC36-0B1A-00AE-41499D6E2CB2}"/>
              </a:ext>
            </a:extLst>
          </p:cNvPr>
          <p:cNvSpPr/>
          <p:nvPr/>
        </p:nvSpPr>
        <p:spPr>
          <a:xfrm>
            <a:off x="3670076" y="1581317"/>
            <a:ext cx="8237999" cy="2524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r>
              <a:rPr kumimoji="0" lang="en-US" sz="1400" b="1" i="0" u="none" strike="noStrike" kern="1200" cap="none" spc="0" normalizeH="0" baseline="0" noProof="0" dirty="0">
                <a:ln>
                  <a:noFill/>
                </a:ln>
                <a:solidFill>
                  <a:schemeClr val="tx1"/>
                </a:solidFill>
                <a:effectLst/>
                <a:uLnTx/>
                <a:uFillTx/>
                <a:latin typeface="Verdana"/>
                <a:ea typeface="+mn-ea"/>
                <a:cs typeface="+mn-cs"/>
              </a:rPr>
              <a:t>Results</a:t>
            </a:r>
            <a:r>
              <a:rPr lang="en-US" sz="1400" dirty="0">
                <a:solidFill>
                  <a:schemeClr val="tx1"/>
                </a:solidFill>
                <a:latin typeface="Verdana"/>
              </a:rPr>
              <a:t>: </a:t>
            </a:r>
            <a:r>
              <a:rPr lang="en-US" sz="1400" dirty="0">
                <a:solidFill>
                  <a:schemeClr val="tx1"/>
                </a:solidFill>
              </a:rPr>
              <a:t>Of 613 AGYW who received and performed HIVST kits, twelve tests were reactive. All were referred for confirmatory testing, and two initiated antiretroviral therapy. </a:t>
            </a:r>
            <a:endParaRPr kumimoji="0" lang="en-US" sz="1400" b="0" i="0" u="none" strike="noStrike" kern="1200" cap="none" spc="0" normalizeH="0" baseline="0" noProof="0" dirty="0">
              <a:ln>
                <a:noFill/>
              </a:ln>
              <a:solidFill>
                <a:schemeClr val="tx1"/>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5E5D4BA2-0A62-51FD-61F4-DB1ED8BFCCBD}"/>
              </a:ext>
            </a:extLst>
          </p:cNvPr>
          <p:cNvSpPr>
            <a:spLocks noGrp="1"/>
          </p:cNvSpPr>
          <p:nvPr>
            <p:ph sz="quarter" idx="13"/>
          </p:nvPr>
        </p:nvSpPr>
        <p:spPr>
          <a:xfrm>
            <a:off x="178037" y="1916444"/>
            <a:ext cx="3491591" cy="4877197"/>
          </a:xfrm>
        </p:spPr>
        <p:txBody>
          <a:bodyPr>
            <a:noAutofit/>
          </a:bodyPr>
          <a:lstStyle/>
          <a:p>
            <a:r>
              <a:rPr lang="en-US" b="1"/>
              <a:t>Background:</a:t>
            </a:r>
            <a:r>
              <a:rPr lang="en-US"/>
              <a:t> In 2024, about 210,000 adolescent girls and young women (AGYW) acquired HIV, with 81% in sub-Saharan Africa. This study evaluated the feasibility, acceptability, appropriateness, and preliminary effectiveness of a </a:t>
            </a:r>
            <a:r>
              <a:rPr lang="en-US" err="1"/>
              <a:t>community-led</a:t>
            </a:r>
            <a:r>
              <a:rPr lang="en-US"/>
              <a:t> HIV self-testing (HIVST) intervention among AGYW in Northern Uganda.</a:t>
            </a:r>
          </a:p>
          <a:p>
            <a:r>
              <a:rPr lang="en-US" b="1"/>
              <a:t>Methods: </a:t>
            </a:r>
            <a:r>
              <a:rPr lang="en-US"/>
              <a:t>Quasi-experimental study among AGYW in five rural sub-counties in Omoro District from April to June 2025, including training community health workers (CHWs) and AGYW peer leaders to distribute HIVST kits and facilitate linkage to confirmatory testing and care. Study outcomes were assessed pre- and post-intervention with 415 randomly selected AGYW. </a:t>
            </a:r>
          </a:p>
        </p:txBody>
      </p:sp>
      <p:sp>
        <p:nvSpPr>
          <p:cNvPr id="3" name="Content Placeholder 2">
            <a:extLst>
              <a:ext uri="{FF2B5EF4-FFF2-40B4-BE49-F238E27FC236}">
                <a16:creationId xmlns:a16="http://schemas.microsoft.com/office/drawing/2014/main" id="{56B87246-2930-3C7E-67ED-DCB00B4D27DC}"/>
              </a:ext>
            </a:extLst>
          </p:cNvPr>
          <p:cNvSpPr>
            <a:spLocks noGrp="1"/>
          </p:cNvSpPr>
          <p:nvPr>
            <p:ph sz="quarter" idx="14"/>
          </p:nvPr>
        </p:nvSpPr>
        <p:spPr>
          <a:xfrm>
            <a:off x="10766887" y="5549035"/>
            <a:ext cx="1292384" cy="368938"/>
          </a:xfrm>
        </p:spPr>
        <p:txBody>
          <a:bodyPr>
            <a:noAutofit/>
          </a:bodyPr>
          <a:lstStyle/>
          <a:p>
            <a:r>
              <a:rPr lang="en-US" sz="1800" i="1"/>
              <a:t>Poster available </a:t>
            </a:r>
            <a:r>
              <a:rPr lang="en-US" sz="1800" i="1">
                <a:hlinkClick r:id="rId2"/>
              </a:rPr>
              <a:t>here</a:t>
            </a:r>
            <a:r>
              <a:rPr lang="en-US" sz="1800" i="1"/>
              <a:t>.</a:t>
            </a:r>
            <a:endParaRPr lang="en-CH" sz="1800" i="1"/>
          </a:p>
        </p:txBody>
      </p:sp>
      <p:sp>
        <p:nvSpPr>
          <p:cNvPr id="4" name="Title 3">
            <a:extLst>
              <a:ext uri="{FF2B5EF4-FFF2-40B4-BE49-F238E27FC236}">
                <a16:creationId xmlns:a16="http://schemas.microsoft.com/office/drawing/2014/main" id="{CA66FE51-33CE-74F1-4CB6-C2EC12D85ACE}"/>
              </a:ext>
            </a:extLst>
          </p:cNvPr>
          <p:cNvSpPr>
            <a:spLocks noGrp="1"/>
          </p:cNvSpPr>
          <p:nvPr>
            <p:ph type="title"/>
          </p:nvPr>
        </p:nvSpPr>
        <p:spPr/>
        <p:txBody>
          <a:bodyPr>
            <a:noAutofit/>
          </a:bodyPr>
          <a:lstStyle/>
          <a:p>
            <a:pPr lvl="0"/>
            <a:r>
              <a:rPr lang="en-GB" sz="2000" u="sng">
                <a:hlinkClick r:id="rId3"/>
              </a:rPr>
              <a:t>Implementation outcomes and preliminary effectiveness of a </a:t>
            </a:r>
            <a:r>
              <a:rPr lang="en-GB" sz="2000" u="sng" err="1">
                <a:hlinkClick r:id="rId3"/>
              </a:rPr>
              <a:t>community-led</a:t>
            </a:r>
            <a:r>
              <a:rPr lang="en-GB" sz="2000" u="sng">
                <a:hlinkClick r:id="rId3"/>
              </a:rPr>
              <a:t> HIV self-testing intervention for adolescent girls and young women in rural Northern Uganda: a quasi-experimental study</a:t>
            </a:r>
            <a:r>
              <a:rPr lang="en-GB" sz="2000"/>
              <a:t> </a:t>
            </a:r>
            <a:endParaRPr lang="en-CH" sz="2000">
              <a:solidFill>
                <a:srgbClr val="E1000B"/>
              </a:solidFill>
            </a:endParaRPr>
          </a:p>
        </p:txBody>
      </p:sp>
      <p:sp>
        <p:nvSpPr>
          <p:cNvPr id="7" name="Content Placeholder 1">
            <a:extLst>
              <a:ext uri="{FF2B5EF4-FFF2-40B4-BE49-F238E27FC236}">
                <a16:creationId xmlns:a16="http://schemas.microsoft.com/office/drawing/2014/main" id="{EF04DE98-0130-BBEC-2A31-1B993E74F94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pic>
        <p:nvPicPr>
          <p:cNvPr id="6" name="Picture 5">
            <a:extLst>
              <a:ext uri="{FF2B5EF4-FFF2-40B4-BE49-F238E27FC236}">
                <a16:creationId xmlns:a16="http://schemas.microsoft.com/office/drawing/2014/main" id="{A2B0DC42-6C52-65B6-43DB-9109E961FA13}"/>
              </a:ext>
            </a:extLst>
          </p:cNvPr>
          <p:cNvPicPr>
            <a:picLocks noChangeAspect="1"/>
          </p:cNvPicPr>
          <p:nvPr/>
        </p:nvPicPr>
        <p:blipFill>
          <a:blip r:embed="rId4"/>
          <a:stretch>
            <a:fillRect/>
          </a:stretch>
        </p:blipFill>
        <p:spPr>
          <a:xfrm>
            <a:off x="7538852" y="2617109"/>
            <a:ext cx="4312795" cy="2349044"/>
          </a:xfrm>
          <a:prstGeom prst="rect">
            <a:avLst/>
          </a:prstGeom>
        </p:spPr>
      </p:pic>
      <p:sp>
        <p:nvSpPr>
          <p:cNvPr id="9" name="TextBox 8">
            <a:extLst>
              <a:ext uri="{FF2B5EF4-FFF2-40B4-BE49-F238E27FC236}">
                <a16:creationId xmlns:a16="http://schemas.microsoft.com/office/drawing/2014/main" id="{B05B9305-BD00-44C8-3180-7CD331FFF9AE}"/>
              </a:ext>
            </a:extLst>
          </p:cNvPr>
          <p:cNvSpPr txBox="1"/>
          <p:nvPr/>
        </p:nvSpPr>
        <p:spPr>
          <a:xfrm>
            <a:off x="3874751" y="2524569"/>
            <a:ext cx="3664101" cy="2893100"/>
          </a:xfrm>
          <a:prstGeom prst="rect">
            <a:avLst/>
          </a:prstGeom>
          <a:noFill/>
        </p:spPr>
        <p:txBody>
          <a:bodyPr wrap="square" rtlCol="0">
            <a:spAutoFit/>
          </a:bodyPr>
          <a:lstStyle/>
          <a:p>
            <a:r>
              <a:rPr lang="en-US" sz="1400"/>
              <a:t>There was a significant increase (p&lt;0.001) in HIVST awareness (28% to 71%), HIVST uptake (6% to 45%), and overall HIV testing (75% to 91%). AGYW were more likely to have performed HIVST (adjusted odds ratio [</a:t>
            </a:r>
            <a:r>
              <a:rPr lang="en-US" sz="1400" err="1"/>
              <a:t>aOR</a:t>
            </a:r>
            <a:r>
              <a:rPr lang="en-US" sz="1400"/>
              <a:t>] 13.1, 95%CI 8.4–21.1) and ever tested for HIV (</a:t>
            </a:r>
            <a:r>
              <a:rPr lang="en-US" sz="1400" err="1"/>
              <a:t>aOR</a:t>
            </a:r>
            <a:r>
              <a:rPr lang="en-US" sz="1400"/>
              <a:t> 4.65, 95%CI 2.7–8.2) post-intervention compared to pre-intervention. Overall, 80.7% and 88.9% agreed that the intervention was acceptable and appropriate, respectively.</a:t>
            </a:r>
          </a:p>
        </p:txBody>
      </p:sp>
      <p:sp>
        <p:nvSpPr>
          <p:cNvPr id="8" name="TextBox 7">
            <a:extLst>
              <a:ext uri="{FF2B5EF4-FFF2-40B4-BE49-F238E27FC236}">
                <a16:creationId xmlns:a16="http://schemas.microsoft.com/office/drawing/2014/main" id="{334E16C3-6A62-B553-ABBB-D6CF97CFEF20}"/>
              </a:ext>
            </a:extLst>
          </p:cNvPr>
          <p:cNvSpPr txBox="1"/>
          <p:nvPr/>
        </p:nvSpPr>
        <p:spPr>
          <a:xfrm>
            <a:off x="3946763" y="5478327"/>
            <a:ext cx="6543437" cy="1169551"/>
          </a:xfrm>
          <a:prstGeom prst="rect">
            <a:avLst/>
          </a:prstGeom>
          <a:solidFill>
            <a:schemeClr val="accent1"/>
          </a:solidFill>
        </p:spPr>
        <p:txBody>
          <a:bodyPr wrap="square">
            <a:spAutoFit/>
          </a:bodyPr>
          <a:lstStyle/>
          <a:p>
            <a:r>
              <a:rPr lang="en-US" sz="1400" b="1">
                <a:solidFill>
                  <a:schemeClr val="bg2"/>
                </a:solidFill>
              </a:rPr>
              <a:t>Conclusion: </a:t>
            </a:r>
            <a:r>
              <a:rPr lang="en-US" sz="1400">
                <a:solidFill>
                  <a:schemeClr val="bg2"/>
                </a:solidFill>
              </a:rPr>
              <a:t>Community-led HIVST was feasible, acceptable, and appropriate, and was associated with substantial increases in HIVST uptake and overall HIV testing among AGYW. This may offer a scalable option for expanding access to HIV testing in resource-constrained settings.</a:t>
            </a:r>
            <a:endParaRPr lang="en-US" sz="1400" b="1">
              <a:solidFill>
                <a:schemeClr val="bg2"/>
              </a:solidFill>
            </a:endParaRPr>
          </a:p>
        </p:txBody>
      </p:sp>
    </p:spTree>
    <p:extLst>
      <p:ext uri="{BB962C8B-B14F-4D97-AF65-F5344CB8AC3E}">
        <p14:creationId xmlns:p14="http://schemas.microsoft.com/office/powerpoint/2010/main" val="1445477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BA065-1376-459F-2C60-7A7A91CF5FA1}"/>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16BE19A-32B6-F6C3-9C63-7D8800C94BBD}"/>
              </a:ext>
            </a:extLst>
          </p:cNvPr>
          <p:cNvSpPr txBox="1"/>
          <p:nvPr/>
        </p:nvSpPr>
        <p:spPr>
          <a:xfrm>
            <a:off x="3592791" y="5400268"/>
            <a:ext cx="8473517" cy="929606"/>
          </a:xfrm>
          <a:prstGeom prst="rect">
            <a:avLst/>
          </a:prstGeom>
          <a:solidFill>
            <a:schemeClr val="accent1"/>
          </a:solidFill>
        </p:spPr>
        <p:txBody>
          <a:bodyPr wrap="square">
            <a:spAutoFit/>
          </a:bodyPr>
          <a:lstStyle/>
          <a:p>
            <a:endParaRPr lang="en-US" sz="1400" b="1" dirty="0">
              <a:solidFill>
                <a:schemeClr val="bg2"/>
              </a:solidFill>
            </a:endParaRPr>
          </a:p>
        </p:txBody>
      </p:sp>
      <p:sp>
        <p:nvSpPr>
          <p:cNvPr id="2" name="Content Placeholder 1">
            <a:extLst>
              <a:ext uri="{FF2B5EF4-FFF2-40B4-BE49-F238E27FC236}">
                <a16:creationId xmlns:a16="http://schemas.microsoft.com/office/drawing/2014/main" id="{2D18CAD6-ED77-8B0C-3CCA-8B0C38B4D988}"/>
              </a:ext>
            </a:extLst>
          </p:cNvPr>
          <p:cNvSpPr>
            <a:spLocks noGrp="1"/>
          </p:cNvSpPr>
          <p:nvPr>
            <p:ph sz="quarter" idx="13"/>
          </p:nvPr>
        </p:nvSpPr>
        <p:spPr>
          <a:xfrm>
            <a:off x="545307" y="1812258"/>
            <a:ext cx="11100593" cy="4135117"/>
          </a:xfrm>
        </p:spPr>
        <p:txBody>
          <a:bodyPr>
            <a:noAutofit/>
          </a:bodyPr>
          <a:lstStyle/>
          <a:p>
            <a:r>
              <a:rPr lang="en-US" b="1" dirty="0"/>
              <a:t>Background: </a:t>
            </a:r>
            <a:r>
              <a:rPr lang="en-US" dirty="0"/>
              <a:t>In Sri Lanka, HIV testing for key populations was historically facility-based; a model that limited access due to stigma, time constraints, and clinic availability. In 2018, Sri Lanka piloted key population–led HIV testing using rapid tests and assisted self-testing in community and virtual settings.</a:t>
            </a:r>
            <a:endParaRPr lang="en-US" b="1" dirty="0"/>
          </a:p>
          <a:p>
            <a:r>
              <a:rPr lang="en-US" b="1" dirty="0"/>
              <a:t>Methods: </a:t>
            </a:r>
            <a:r>
              <a:rPr lang="en-US" dirty="0"/>
              <a:t>Peer outreach workers were trained to conduct HIV rapid testing and support assisted self-testing for men who have sex with men (MSM) in field and virtual settings.  Peer outreach workers provided step-by-step guidance, pre- and post-test counselling, and emotional support until results were available, including real-time phone support for remote self-testing. Reactive results triggered immediate counselling, referral, and accompaniment to STD clinics for confirmatory testing and linkage to treatment. </a:t>
            </a:r>
          </a:p>
        </p:txBody>
      </p:sp>
      <p:sp>
        <p:nvSpPr>
          <p:cNvPr id="3" name="Content Placeholder 2">
            <a:extLst>
              <a:ext uri="{FF2B5EF4-FFF2-40B4-BE49-F238E27FC236}">
                <a16:creationId xmlns:a16="http://schemas.microsoft.com/office/drawing/2014/main" id="{DC3ADAA2-AE9D-8C2A-6BEB-28861DDC813B}"/>
              </a:ext>
            </a:extLst>
          </p:cNvPr>
          <p:cNvSpPr>
            <a:spLocks noGrp="1"/>
          </p:cNvSpPr>
          <p:nvPr>
            <p:ph sz="quarter" idx="14"/>
          </p:nvPr>
        </p:nvSpPr>
        <p:spPr>
          <a:xfrm>
            <a:off x="9312115" y="6329874"/>
            <a:ext cx="2584768" cy="368938"/>
          </a:xfrm>
        </p:spPr>
        <p:txBody>
          <a:bodyPr>
            <a:noAutofit/>
          </a:bodyPr>
          <a:lstStyle/>
          <a:p>
            <a:r>
              <a:rPr lang="en-US" sz="1800" i="1" dirty="0"/>
              <a:t>Poster available </a:t>
            </a:r>
            <a:r>
              <a:rPr lang="en-US" sz="1800" i="1" dirty="0">
                <a:hlinkClick r:id="rId3"/>
              </a:rPr>
              <a:t>here</a:t>
            </a:r>
            <a:r>
              <a:rPr lang="en-US" sz="1800" i="1" dirty="0"/>
              <a:t>.</a:t>
            </a:r>
            <a:endParaRPr lang="en-CH" sz="1800" i="1" dirty="0"/>
          </a:p>
        </p:txBody>
      </p:sp>
      <p:sp>
        <p:nvSpPr>
          <p:cNvPr id="4" name="Title 3">
            <a:extLst>
              <a:ext uri="{FF2B5EF4-FFF2-40B4-BE49-F238E27FC236}">
                <a16:creationId xmlns:a16="http://schemas.microsoft.com/office/drawing/2014/main" id="{5736A414-D4AA-BAF0-319B-DBA254F88B9B}"/>
              </a:ext>
            </a:extLst>
          </p:cNvPr>
          <p:cNvSpPr>
            <a:spLocks noGrp="1"/>
          </p:cNvSpPr>
          <p:nvPr>
            <p:ph type="title"/>
          </p:nvPr>
        </p:nvSpPr>
        <p:spPr>
          <a:xfrm>
            <a:off x="4013200" y="309383"/>
            <a:ext cx="7632700" cy="1223964"/>
          </a:xfrm>
        </p:spPr>
        <p:txBody>
          <a:bodyPr>
            <a:noAutofit/>
          </a:bodyPr>
          <a:lstStyle/>
          <a:p>
            <a:r>
              <a:rPr lang="en-US" sz="2000" err="1">
                <a:solidFill>
                  <a:srgbClr val="E1000B"/>
                </a:solidFill>
                <a:hlinkClick r:id="rId4"/>
              </a:rPr>
              <a:t>Decentralising</a:t>
            </a:r>
            <a:r>
              <a:rPr lang="en-US" sz="2000">
                <a:solidFill>
                  <a:srgbClr val="E1000B"/>
                </a:solidFill>
                <a:hlinkClick r:id="rId4"/>
              </a:rPr>
              <a:t> HIV testing through peer-led rapid and assisted self-testing in Sri Lanka</a:t>
            </a:r>
            <a:endParaRPr lang="en-CH" sz="2000">
              <a:solidFill>
                <a:srgbClr val="E1000B"/>
              </a:solidFill>
            </a:endParaRPr>
          </a:p>
        </p:txBody>
      </p:sp>
      <p:sp>
        <p:nvSpPr>
          <p:cNvPr id="7" name="Content Placeholder 1">
            <a:extLst>
              <a:ext uri="{FF2B5EF4-FFF2-40B4-BE49-F238E27FC236}">
                <a16:creationId xmlns:a16="http://schemas.microsoft.com/office/drawing/2014/main" id="{3F8A2871-9FD2-05CD-4FFC-8EC21360B306}"/>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pic>
        <p:nvPicPr>
          <p:cNvPr id="6" name="Picture 5">
            <a:extLst>
              <a:ext uri="{FF2B5EF4-FFF2-40B4-BE49-F238E27FC236}">
                <a16:creationId xmlns:a16="http://schemas.microsoft.com/office/drawing/2014/main" id="{8D2E441C-83CA-6078-4F14-0DBD28121DB8}"/>
              </a:ext>
            </a:extLst>
          </p:cNvPr>
          <p:cNvPicPr>
            <a:picLocks noChangeAspect="1"/>
          </p:cNvPicPr>
          <p:nvPr/>
        </p:nvPicPr>
        <p:blipFill>
          <a:blip r:embed="rId5"/>
          <a:stretch>
            <a:fillRect/>
          </a:stretch>
        </p:blipFill>
        <p:spPr>
          <a:xfrm>
            <a:off x="408623" y="3865085"/>
            <a:ext cx="2761501" cy="2744798"/>
          </a:xfrm>
          <a:prstGeom prst="rect">
            <a:avLst/>
          </a:prstGeom>
        </p:spPr>
      </p:pic>
      <p:sp>
        <p:nvSpPr>
          <p:cNvPr id="13" name="TextBox 12">
            <a:extLst>
              <a:ext uri="{FF2B5EF4-FFF2-40B4-BE49-F238E27FC236}">
                <a16:creationId xmlns:a16="http://schemas.microsoft.com/office/drawing/2014/main" id="{7BBEBAC5-D474-74D8-2F50-ABB2B9AC3CEA}"/>
              </a:ext>
            </a:extLst>
          </p:cNvPr>
          <p:cNvSpPr txBox="1"/>
          <p:nvPr/>
        </p:nvSpPr>
        <p:spPr>
          <a:xfrm>
            <a:off x="3592791" y="3865085"/>
            <a:ext cx="8544084" cy="2677656"/>
          </a:xfrm>
          <a:prstGeom prst="rect">
            <a:avLst/>
          </a:prstGeom>
          <a:noFill/>
        </p:spPr>
        <p:txBody>
          <a:bodyPr wrap="square">
            <a:spAutoFit/>
          </a:bodyPr>
          <a:lstStyle/>
          <a:p>
            <a:r>
              <a:rPr lang="en-US" sz="1400" b="1" dirty="0"/>
              <a:t>Results</a:t>
            </a:r>
            <a:r>
              <a:rPr lang="en-US" sz="1400" dirty="0"/>
              <a:t>: Testing expanded from 803 MSM tested across four districts in 2018 to 21,869 in 2024. </a:t>
            </a:r>
            <a:r>
              <a:rPr lang="en-US" sz="1400" dirty="0" err="1"/>
              <a:t>Decentralised</a:t>
            </a:r>
            <a:r>
              <a:rPr lang="en-US" sz="1400" dirty="0"/>
              <a:t>, peer-led testing reduced structural barriers, enabled testing outside clinic hours, and improved trust and disclosure. Continuous peer presence mitigated anxiety, reduced loss to follow-up after reactive results, and strengthened linkage to confirmatory testing and treatment. Virtual testing further extended reach to individuals unwilling or unable to attend physical sites.</a:t>
            </a:r>
          </a:p>
          <a:p>
            <a:endParaRPr lang="en-US" sz="1400" dirty="0"/>
          </a:p>
          <a:p>
            <a:r>
              <a:rPr lang="en-US" sz="1400" b="1" dirty="0">
                <a:solidFill>
                  <a:schemeClr val="bg2"/>
                </a:solidFill>
              </a:rPr>
              <a:t>Conclusion</a:t>
            </a:r>
            <a:r>
              <a:rPr lang="en-US" sz="1400" dirty="0">
                <a:solidFill>
                  <a:schemeClr val="bg2"/>
                </a:solidFill>
              </a:rPr>
              <a:t>: </a:t>
            </a:r>
            <a:r>
              <a:rPr lang="en-US" sz="1400" b="1" dirty="0">
                <a:solidFill>
                  <a:schemeClr val="bg2"/>
                </a:solidFill>
              </a:rPr>
              <a:t>:</a:t>
            </a:r>
            <a:r>
              <a:rPr lang="en-US" sz="1400" dirty="0">
                <a:solidFill>
                  <a:schemeClr val="bg2"/>
                </a:solidFill>
              </a:rPr>
              <a:t> </a:t>
            </a:r>
            <a:r>
              <a:rPr lang="en-US" sz="1400" dirty="0" err="1">
                <a:solidFill>
                  <a:schemeClr val="bg2"/>
                </a:solidFill>
              </a:rPr>
              <a:t>Decentralising</a:t>
            </a:r>
            <a:r>
              <a:rPr lang="en-US" sz="1400" dirty="0">
                <a:solidFill>
                  <a:schemeClr val="bg2"/>
                </a:solidFill>
              </a:rPr>
              <a:t> HIV testing through peer-led rapid and assisted self-testing led to a sustained increase in HIV testing uptake among MSM in Sri Lanka. This model demonstrates how </a:t>
            </a:r>
            <a:r>
              <a:rPr lang="en-US" sz="1400" dirty="0" err="1">
                <a:solidFill>
                  <a:schemeClr val="bg2"/>
                </a:solidFill>
              </a:rPr>
              <a:t>community-led</a:t>
            </a:r>
            <a:r>
              <a:rPr lang="en-US" sz="1400" dirty="0">
                <a:solidFill>
                  <a:schemeClr val="bg2"/>
                </a:solidFill>
              </a:rPr>
              <a:t> task shifting can expand access and continuity of care in restrictive settings.</a:t>
            </a:r>
          </a:p>
          <a:p>
            <a:endParaRPr lang="en-US" sz="1400" dirty="0"/>
          </a:p>
        </p:txBody>
      </p:sp>
    </p:spTree>
    <p:extLst>
      <p:ext uri="{BB962C8B-B14F-4D97-AF65-F5344CB8AC3E}">
        <p14:creationId xmlns:p14="http://schemas.microsoft.com/office/powerpoint/2010/main" val="3727286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86F68-1DB5-48F7-0AB0-770B8315CB3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0DCA64C-E906-05CC-53B8-6342957B288A}"/>
              </a:ext>
            </a:extLst>
          </p:cNvPr>
          <p:cNvSpPr txBox="1"/>
          <p:nvPr/>
        </p:nvSpPr>
        <p:spPr>
          <a:xfrm>
            <a:off x="335445" y="5864772"/>
            <a:ext cx="11323155" cy="551903"/>
          </a:xfrm>
          <a:prstGeom prst="rect">
            <a:avLst/>
          </a:prstGeom>
          <a:solidFill>
            <a:schemeClr val="accent1"/>
          </a:solidFill>
        </p:spPr>
        <p:txBody>
          <a:bodyPr wrap="square">
            <a:spAutoFit/>
          </a:bodyPr>
          <a:lstStyle/>
          <a:p>
            <a:endParaRPr lang="en-US" sz="1400" b="1" dirty="0">
              <a:solidFill>
                <a:schemeClr val="bg2"/>
              </a:solidFill>
            </a:endParaRPr>
          </a:p>
        </p:txBody>
      </p:sp>
      <p:sp>
        <p:nvSpPr>
          <p:cNvPr id="3" name="Content Placeholder 2">
            <a:extLst>
              <a:ext uri="{FF2B5EF4-FFF2-40B4-BE49-F238E27FC236}">
                <a16:creationId xmlns:a16="http://schemas.microsoft.com/office/drawing/2014/main" id="{EA27E3BE-9533-C3FC-0623-C5678C467F05}"/>
              </a:ext>
            </a:extLst>
          </p:cNvPr>
          <p:cNvSpPr>
            <a:spLocks noGrp="1"/>
          </p:cNvSpPr>
          <p:nvPr>
            <p:ph sz="quarter" idx="14"/>
          </p:nvPr>
        </p:nvSpPr>
        <p:spPr>
          <a:xfrm>
            <a:off x="9164323" y="6489062"/>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CB89D8AC-73F1-2FA9-E5D2-B342081A6BFC}"/>
              </a:ext>
            </a:extLst>
          </p:cNvPr>
          <p:cNvSpPr>
            <a:spLocks noGrp="1"/>
          </p:cNvSpPr>
          <p:nvPr>
            <p:ph type="title"/>
          </p:nvPr>
        </p:nvSpPr>
        <p:spPr/>
        <p:txBody>
          <a:bodyPr>
            <a:noAutofit/>
          </a:bodyPr>
          <a:lstStyle/>
          <a:p>
            <a:r>
              <a:rPr lang="en-US" sz="2000" dirty="0">
                <a:solidFill>
                  <a:srgbClr val="E1000B"/>
                </a:solidFill>
                <a:hlinkClick r:id="rId3"/>
              </a:rPr>
              <a:t>Pilot randomized trial of a venue-based HIV testing plus digital linkage-to-services intervention to support engagement in the status-neutral HIV continuum among men who have sex with men in Peru</a:t>
            </a:r>
            <a:endParaRPr lang="en-CH" sz="2000" dirty="0">
              <a:solidFill>
                <a:srgbClr val="E1000B"/>
              </a:solidFill>
            </a:endParaRPr>
          </a:p>
        </p:txBody>
      </p:sp>
      <p:sp>
        <p:nvSpPr>
          <p:cNvPr id="7" name="Content Placeholder 1">
            <a:extLst>
              <a:ext uri="{FF2B5EF4-FFF2-40B4-BE49-F238E27FC236}">
                <a16:creationId xmlns:a16="http://schemas.microsoft.com/office/drawing/2014/main" id="{20901821-E8AD-65E8-1B44-62FBB1E57FC6}"/>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6" name="Content Placeholder 5">
            <a:extLst>
              <a:ext uri="{FF2B5EF4-FFF2-40B4-BE49-F238E27FC236}">
                <a16:creationId xmlns:a16="http://schemas.microsoft.com/office/drawing/2014/main" id="{BE05DA31-7F06-1453-B131-9E7683D3A471}"/>
              </a:ext>
            </a:extLst>
          </p:cNvPr>
          <p:cNvSpPr>
            <a:spLocks noGrp="1"/>
          </p:cNvSpPr>
          <p:nvPr>
            <p:ph sz="quarter" idx="13"/>
          </p:nvPr>
        </p:nvSpPr>
        <p:spPr>
          <a:xfrm>
            <a:off x="409416" y="1791221"/>
            <a:ext cx="8141435" cy="2358965"/>
          </a:xfrm>
        </p:spPr>
        <p:txBody>
          <a:bodyPr>
            <a:noAutofit/>
          </a:bodyPr>
          <a:lstStyle/>
          <a:p>
            <a:r>
              <a:rPr lang="en-US" sz="1500" b="1" dirty="0"/>
              <a:t>Background</a:t>
            </a:r>
            <a:r>
              <a:rPr lang="en-US" sz="1500" dirty="0"/>
              <a:t>: HIV incidence has increased over the last decade in Latin America, underscoring the need to improve uptake of HIV testing and prevention services in the region. An integrated HIV testing and linkage-to-services intervention was designed (“</a:t>
            </a:r>
            <a:r>
              <a:rPr lang="en-US" sz="1500" i="1" dirty="0"/>
              <a:t>Mercury</a:t>
            </a:r>
            <a:r>
              <a:rPr lang="en-US" sz="1500" dirty="0"/>
              <a:t>”) for men who have sex with men (MSM) in Peru, consisting of two core components: 1) HIV testing offered at sex-on-premises venues (SOPVs), 2) a digital application supporting status-neutral linkage.</a:t>
            </a:r>
          </a:p>
          <a:p>
            <a:r>
              <a:rPr lang="en-US" sz="1500" b="1" dirty="0"/>
              <a:t>Methods: </a:t>
            </a:r>
            <a:r>
              <a:rPr lang="en-US" sz="1500" dirty="0"/>
              <a:t>Pilot trial of the Mercury intervention comparing four testing approaches offered at SOPVs: rapid HIV testing, HIV self-testing, coupon for facility-based testing or a choice between these 3 options. All participants received the digital application for three months, which included tailored educational content and bidirectional SMS messaging. </a:t>
            </a:r>
          </a:p>
        </p:txBody>
      </p:sp>
      <p:pic>
        <p:nvPicPr>
          <p:cNvPr id="13" name="Picture 12">
            <a:extLst>
              <a:ext uri="{FF2B5EF4-FFF2-40B4-BE49-F238E27FC236}">
                <a16:creationId xmlns:a16="http://schemas.microsoft.com/office/drawing/2014/main" id="{93D86CE4-DE00-BBCC-701F-17B42FB8FC1A}"/>
              </a:ext>
            </a:extLst>
          </p:cNvPr>
          <p:cNvPicPr>
            <a:picLocks noChangeAspect="1"/>
          </p:cNvPicPr>
          <p:nvPr/>
        </p:nvPicPr>
        <p:blipFill>
          <a:blip r:embed="rId4"/>
          <a:stretch>
            <a:fillRect/>
          </a:stretch>
        </p:blipFill>
        <p:spPr>
          <a:xfrm>
            <a:off x="8624823" y="1724924"/>
            <a:ext cx="2635385" cy="2235315"/>
          </a:xfrm>
          <a:prstGeom prst="rect">
            <a:avLst/>
          </a:prstGeom>
        </p:spPr>
      </p:pic>
      <p:sp>
        <p:nvSpPr>
          <p:cNvPr id="15" name="TextBox 14">
            <a:extLst>
              <a:ext uri="{FF2B5EF4-FFF2-40B4-BE49-F238E27FC236}">
                <a16:creationId xmlns:a16="http://schemas.microsoft.com/office/drawing/2014/main" id="{D0D6EDCE-CFBB-1234-29F5-A0F8BCB469CE}"/>
              </a:ext>
            </a:extLst>
          </p:cNvPr>
          <p:cNvSpPr txBox="1"/>
          <p:nvPr/>
        </p:nvSpPr>
        <p:spPr>
          <a:xfrm>
            <a:off x="335445" y="4708515"/>
            <a:ext cx="11447139" cy="1708160"/>
          </a:xfrm>
          <a:prstGeom prst="rect">
            <a:avLst/>
          </a:prstGeom>
          <a:noFill/>
        </p:spPr>
        <p:txBody>
          <a:bodyPr wrap="square">
            <a:spAutoFit/>
          </a:bodyPr>
          <a:lstStyle/>
          <a:p>
            <a:r>
              <a:rPr lang="en-US" sz="1500" b="1" dirty="0"/>
              <a:t>Results</a:t>
            </a:r>
            <a:r>
              <a:rPr lang="en-US" sz="1500" dirty="0"/>
              <a:t>: Among 1,305 individuals approached, 160 (12.3%) accepted HIV testing. Uptake was similar across the four HIV testing arms, however, HIV test completion was significantly lower in those who received a self-test (70%) or referral coupon (39%) versus those who received a rapid HIV test (100%). Of 114 participants who completed testing, 22 (19%) tested positive for HIV.</a:t>
            </a:r>
          </a:p>
          <a:p>
            <a:endParaRPr lang="en-US" sz="1500" dirty="0"/>
          </a:p>
          <a:p>
            <a:r>
              <a:rPr lang="en-US" sz="1500" b="1" dirty="0">
                <a:solidFill>
                  <a:schemeClr val="bg2"/>
                </a:solidFill>
              </a:rPr>
              <a:t>Conclusion</a:t>
            </a:r>
            <a:r>
              <a:rPr lang="en-US" sz="1500" dirty="0">
                <a:solidFill>
                  <a:schemeClr val="bg2"/>
                </a:solidFill>
              </a:rPr>
              <a:t>: A strategy combining SOPV-based HIV testing with digital health support was feasible and identified a high number of previously undiagnosed individuals living with HIV.</a:t>
            </a:r>
          </a:p>
        </p:txBody>
      </p:sp>
    </p:spTree>
    <p:extLst>
      <p:ext uri="{BB962C8B-B14F-4D97-AF65-F5344CB8AC3E}">
        <p14:creationId xmlns:p14="http://schemas.microsoft.com/office/powerpoint/2010/main" val="3650276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31DDF-D103-9F39-DF54-C1E58DD454A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AFF2C0A-E8E9-B2FF-59D2-073A8CB6FCAD}"/>
              </a:ext>
            </a:extLst>
          </p:cNvPr>
          <p:cNvSpPr/>
          <p:nvPr/>
        </p:nvSpPr>
        <p:spPr>
          <a:xfrm>
            <a:off x="231228" y="6459744"/>
            <a:ext cx="5255550" cy="1844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
        <p:nvSpPr>
          <p:cNvPr id="2" name="Content Placeholder 1">
            <a:extLst>
              <a:ext uri="{FF2B5EF4-FFF2-40B4-BE49-F238E27FC236}">
                <a16:creationId xmlns:a16="http://schemas.microsoft.com/office/drawing/2014/main" id="{7BCFE9E7-862E-FFA1-43BE-D2FBDB3DA58B}"/>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94B808CD-22CF-89A5-C5DF-20F5C72A0F54}"/>
              </a:ext>
            </a:extLst>
          </p:cNvPr>
          <p:cNvSpPr>
            <a:spLocks noGrp="1"/>
          </p:cNvSpPr>
          <p:nvPr>
            <p:ph sz="quarter" idx="14"/>
          </p:nvPr>
        </p:nvSpPr>
        <p:spPr>
          <a:xfrm>
            <a:off x="9421795" y="6183040"/>
            <a:ext cx="2956560"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864B878C-DAC4-22CE-F5FF-C286BED1ECEC}"/>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Oral abstract session – Practice and pathways: Integrated testing and screening as entry points to HIV care</a:t>
            </a:r>
            <a:endParaRPr lang="en-CH" sz="2000" dirty="0">
              <a:solidFill>
                <a:srgbClr val="E1000B"/>
              </a:solidFill>
            </a:endParaRPr>
          </a:p>
        </p:txBody>
      </p:sp>
      <p:sp>
        <p:nvSpPr>
          <p:cNvPr id="7" name="Content Placeholder 1">
            <a:extLst>
              <a:ext uri="{FF2B5EF4-FFF2-40B4-BE49-F238E27FC236}">
                <a16:creationId xmlns:a16="http://schemas.microsoft.com/office/drawing/2014/main" id="{CD44C556-3D1F-7EE0-7AF3-7DD031D2C517}"/>
              </a:ext>
            </a:extLst>
          </p:cNvPr>
          <p:cNvSpPr txBox="1">
            <a:spLocks/>
          </p:cNvSpPr>
          <p:nvPr/>
        </p:nvSpPr>
        <p:spPr>
          <a:xfrm>
            <a:off x="8381605" y="1659441"/>
            <a:ext cx="3611701" cy="445833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300" b="1" i="0" u="none" strike="noStrike" kern="1200" cap="none" spc="0" normalizeH="0" baseline="0" noProof="0" dirty="0">
                <a:ln>
                  <a:noFill/>
                </a:ln>
                <a:solidFill>
                  <a:srgbClr val="000000"/>
                </a:solidFill>
                <a:effectLst/>
                <a:uLnTx/>
                <a:uFillTx/>
                <a:latin typeface="Verdana"/>
                <a:ea typeface="+mn-ea"/>
                <a:cs typeface="+mn-cs"/>
              </a:rPr>
              <a:t>AND MORE …</a:t>
            </a:r>
          </a:p>
          <a:p>
            <a:pPr lvl="0"/>
            <a:r>
              <a:rPr lang="en-US" sz="1200" b="1" dirty="0"/>
              <a:t>Implementing community-based hepatitis C screening for key populations in the absence of established service infrastructure: a demonstration study from Singapore </a:t>
            </a:r>
            <a:r>
              <a:rPr kumimoji="0" lang="en-US" sz="1200" b="0" i="0" u="none" strike="noStrike" kern="1200" cap="none" spc="0" normalizeH="0" baseline="0" noProof="0" dirty="0">
                <a:ln>
                  <a:noFill/>
                </a:ln>
                <a:solidFill>
                  <a:srgbClr val="000000"/>
                </a:solidFill>
                <a:effectLst/>
                <a:uLnTx/>
                <a:uFillTx/>
                <a:latin typeface="Verdana"/>
                <a:ea typeface="+mn-ea"/>
                <a:cs typeface="+mn-cs"/>
              </a:rPr>
              <a:t>–</a:t>
            </a:r>
            <a:r>
              <a:rPr kumimoji="0" lang="en-US" sz="1200" b="0" i="0" u="none" strike="noStrike" kern="1200" cap="none" spc="0" normalizeH="0" baseline="0" noProof="0" dirty="0">
                <a:ln>
                  <a:noFill/>
                </a:ln>
                <a:solidFill>
                  <a:srgbClr val="61800A"/>
                </a:solidFill>
                <a:effectLst/>
                <a:uLnTx/>
                <a:uFillTx/>
                <a:latin typeface="Verdana"/>
                <a:ea typeface="+mn-ea"/>
                <a:cs typeface="+mn-cs"/>
              </a:rPr>
              <a:t> Rayner Kay Jin Tan, National University of Singapore, Singapore</a:t>
            </a:r>
          </a:p>
          <a:p>
            <a:pPr lvl="0"/>
            <a:r>
              <a:rPr lang="en-US" sz="1200" b="1" dirty="0"/>
              <a:t>A festival-based, CHW-led testing and navigation model in rural Appalachia: reach, screening gaps, and linkage outcomes at Healing Appalachia 2025 </a:t>
            </a:r>
            <a:r>
              <a:rPr kumimoji="0" lang="en-US" sz="1200" b="1" i="0" u="none" strike="noStrike" kern="1200" cap="none" spc="0" normalizeH="0" baseline="0" noProof="0" dirty="0">
                <a:ln>
                  <a:noFill/>
                </a:ln>
                <a:solidFill>
                  <a:srgbClr val="000000"/>
                </a:solidFill>
                <a:effectLst/>
                <a:uLnTx/>
                <a:uFillTx/>
                <a:latin typeface="Verdana"/>
                <a:ea typeface="+mn-ea"/>
                <a:cs typeface="+mn-cs"/>
              </a:rPr>
              <a:t>– </a:t>
            </a:r>
            <a:r>
              <a:rPr kumimoji="0" lang="en-US" sz="1200" b="0" i="0" u="none" strike="noStrike" kern="1200" cap="none" spc="0" normalizeH="0" baseline="0" noProof="0" dirty="0">
                <a:ln>
                  <a:noFill/>
                </a:ln>
                <a:solidFill>
                  <a:srgbClr val="61800A"/>
                </a:solidFill>
                <a:effectLst/>
                <a:uLnTx/>
                <a:uFillTx/>
                <a:latin typeface="Verdana"/>
                <a:ea typeface="+mn-ea"/>
                <a:cs typeface="+mn-cs"/>
              </a:rPr>
              <a:t>A. Toni Young, Community Education Group, United States</a:t>
            </a:r>
          </a:p>
          <a:p>
            <a:r>
              <a:rPr lang="en-US" sz="1200" b="1" dirty="0"/>
              <a:t>Integrating STI self-testing as a scalable entry point to HIV prevention among adolescent girls and young women in Dar es Salaam: evidence from a </a:t>
            </a:r>
            <a:r>
              <a:rPr lang="en-US" sz="1200" b="1" dirty="0" err="1"/>
              <a:t>community-led</a:t>
            </a:r>
            <a:r>
              <a:rPr lang="en-US" sz="1200" b="1" dirty="0"/>
              <a:t> advocacy initiative </a:t>
            </a:r>
            <a:r>
              <a:rPr lang="en-US" sz="1200" b="1" dirty="0">
                <a:solidFill>
                  <a:srgbClr val="000000"/>
                </a:solidFill>
              </a:rPr>
              <a:t>– </a:t>
            </a:r>
            <a:r>
              <a:rPr lang="en-US" sz="1200" dirty="0">
                <a:solidFill>
                  <a:srgbClr val="61800A"/>
                </a:solidFill>
              </a:rPr>
              <a:t>Elizabeth </a:t>
            </a:r>
            <a:r>
              <a:rPr lang="en-US" sz="1200" dirty="0" err="1">
                <a:solidFill>
                  <a:srgbClr val="61800A"/>
                </a:solidFill>
              </a:rPr>
              <a:t>Zahabu</a:t>
            </a:r>
            <a:r>
              <a:rPr lang="en-US" sz="1200" dirty="0">
                <a:solidFill>
                  <a:srgbClr val="61800A"/>
                </a:solidFill>
              </a:rPr>
              <a:t>, WeCare Initiative, The United Republic of Tanzania</a:t>
            </a: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2" name="Content Placeholder 1">
            <a:extLst>
              <a:ext uri="{FF2B5EF4-FFF2-40B4-BE49-F238E27FC236}">
                <a16:creationId xmlns:a16="http://schemas.microsoft.com/office/drawing/2014/main" id="{34DB79B2-F5DF-3D40-04FD-A6A85A1041B9}"/>
              </a:ext>
            </a:extLst>
          </p:cNvPr>
          <p:cNvSpPr txBox="1">
            <a:spLocks/>
          </p:cNvSpPr>
          <p:nvPr/>
        </p:nvSpPr>
        <p:spPr>
          <a:xfrm>
            <a:off x="551501" y="1695565"/>
            <a:ext cx="7509831" cy="505399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Verdana"/>
                <a:ea typeface="+mn-ea"/>
                <a:cs typeface="+mn-cs"/>
              </a:rPr>
              <a:t>Integrating HIV testing, ART initiation and cervical cancer screening in primary care: programmatic results from Mozambique </a:t>
            </a:r>
            <a:r>
              <a:rPr kumimoji="0" lang="en-GB" sz="1200" b="0" i="0" u="none" strike="noStrike" kern="1200" cap="none" spc="0" normalizeH="0" baseline="0" noProof="0" dirty="0">
                <a:ln>
                  <a:noFill/>
                </a:ln>
                <a:solidFill>
                  <a:srgbClr val="000000"/>
                </a:solidFill>
                <a:effectLst/>
                <a:uLnTx/>
                <a:uFillTx/>
                <a:latin typeface="Verdana"/>
                <a:ea typeface="+mn-ea"/>
                <a:cs typeface="+mn-cs"/>
              </a:rPr>
              <a:t>– </a:t>
            </a:r>
            <a:r>
              <a:rPr kumimoji="0" lang="en-US" sz="1200" b="0" i="0" u="none" strike="noStrike" kern="1200" cap="none" spc="0" normalizeH="0" baseline="0" noProof="0" dirty="0">
                <a:ln>
                  <a:noFill/>
                </a:ln>
                <a:solidFill>
                  <a:srgbClr val="61800A"/>
                </a:solidFill>
                <a:effectLst/>
                <a:uLnTx/>
                <a:uFillTx/>
                <a:latin typeface="Verdana"/>
                <a:ea typeface="+mn-ea"/>
                <a:cs typeface="+mn-cs"/>
              </a:rPr>
              <a:t>Sheila Vanda Da Conceicao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Uamba</a:t>
            </a:r>
            <a:r>
              <a:rPr kumimoji="0" lang="en-US" sz="1200" b="0" i="0" u="none" strike="noStrike" kern="1200" cap="none" spc="0" normalizeH="0" baseline="0" noProof="0" dirty="0">
                <a:ln>
                  <a:noFill/>
                </a:ln>
                <a:solidFill>
                  <a:srgbClr val="61800A"/>
                </a:solidFill>
                <a:effectLst/>
                <a:uLnTx/>
                <a:uFillTx/>
                <a:latin typeface="Verdana"/>
                <a:ea typeface="+mn-ea"/>
                <a:cs typeface="+mn-cs"/>
              </a:rPr>
              <a:t>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Tualufo</a:t>
            </a:r>
            <a:r>
              <a:rPr kumimoji="0" lang="en-US" sz="1200" b="0" i="0" u="none" strike="noStrike" kern="1200" cap="none" spc="0" normalizeH="0" baseline="0" noProof="0" dirty="0">
                <a:ln>
                  <a:noFill/>
                </a:ln>
                <a:solidFill>
                  <a:srgbClr val="61800A"/>
                </a:solidFill>
                <a:effectLst/>
                <a:uLnTx/>
                <a:uFillTx/>
                <a:latin typeface="Verdana"/>
                <a:ea typeface="+mn-ea"/>
                <a:cs typeface="+mn-cs"/>
              </a:rPr>
              <a:t>, MoH, Mozambique </a:t>
            </a:r>
            <a:r>
              <a:rPr kumimoji="0" lang="en-US" sz="1200" b="0" i="0" u="none" strike="noStrike" kern="1200" cap="none" spc="0" normalizeH="0" baseline="0" noProof="0" dirty="0">
                <a:ln>
                  <a:noFill/>
                </a:ln>
                <a:effectLst/>
                <a:uLnTx/>
                <a:uFillTx/>
                <a:latin typeface="Verdana"/>
                <a:ea typeface="+mn-ea"/>
                <a:cs typeface="+mn-cs"/>
              </a:rPr>
              <a:t>(</a:t>
            </a:r>
            <a:r>
              <a:rPr kumimoji="0" lang="en-US" sz="1200" b="0" i="0" u="none" strike="noStrike" kern="1200" cap="none" spc="0" normalizeH="0" baseline="0" noProof="0" dirty="0">
                <a:ln>
                  <a:noFill/>
                </a:ln>
                <a:effectLst/>
                <a:uLnTx/>
                <a:uFillTx/>
                <a:latin typeface="Verdana"/>
                <a:ea typeface="+mn-ea"/>
                <a:cs typeface="+mn-cs"/>
                <a:hlinkClick r:id="rId4"/>
              </a:rPr>
              <a:t>full abstract here</a:t>
            </a:r>
            <a:r>
              <a:rPr kumimoji="0" lang="en-US" sz="1200" b="0" i="0" u="none" strike="noStrike" kern="1200" cap="none" spc="0" normalizeH="0" baseline="0" noProof="0" dirty="0">
                <a:ln>
                  <a:noFill/>
                </a:ln>
                <a:effectLst/>
                <a:uLnTx/>
                <a:uFillTx/>
                <a:latin typeface="Verdana"/>
                <a:ea typeface="+mn-ea"/>
                <a:cs typeface="+mn-cs"/>
              </a:rPr>
              <a:t>)</a:t>
            </a:r>
          </a:p>
          <a:p>
            <a:pPr marL="285750" lvl="0" indent="-285750">
              <a:buFont typeface="Arial" panose="020B0604020202020204" pitchFamily="34" charset="0"/>
              <a:buChar char="•"/>
            </a:pPr>
            <a:r>
              <a:rPr lang="en-US" sz="1200" dirty="0"/>
              <a:t>Cervical cancer screening services offer a unique, woman-centered platform to identify previously undiagnosed HIV and facilitate ART initiation within routine primary care. This study includes a descriptive analysis of routine programmatic data from primary health care cervical cancer screening services in 2025.</a:t>
            </a:r>
          </a:p>
          <a:p>
            <a:pPr marL="285750" lvl="0" indent="-285750">
              <a:buFont typeface="Arial" panose="020B0604020202020204" pitchFamily="34" charset="0"/>
              <a:buChar char="•"/>
            </a:pPr>
            <a:r>
              <a:rPr lang="en-US" sz="1200" dirty="0"/>
              <a:t>In 2025, 1,441,901 women attended cervical cancer screening consultations. Of these, 503,394 (34.9%) had unknown HIV status at entry. Among women with unknown status, 471,780 (93.8%) were tested for HIV during the consultation, identifying 8,568 (1.8%) newly diagnosed HIV-positive cases. </a:t>
            </a:r>
            <a:endPar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lvl="0">
              <a:defRPr/>
            </a:pPr>
            <a:r>
              <a:rPr lang="en-US" sz="1200" b="1" dirty="0">
                <a:solidFill>
                  <a:srgbClr val="000000"/>
                </a:solidFill>
              </a:rPr>
              <a:t>From two community hubs to every Thai province: scaling a sex worker-led HIV self-testing distribution model across Thailand </a:t>
            </a:r>
            <a:r>
              <a:rPr lang="en-GB" sz="1200" dirty="0">
                <a:solidFill>
                  <a:srgbClr val="000000"/>
                </a:solidFill>
              </a:rPr>
              <a:t>– </a:t>
            </a:r>
            <a:r>
              <a:rPr lang="en-US" sz="1200" dirty="0">
                <a:solidFill>
                  <a:srgbClr val="61800A"/>
                </a:solidFill>
              </a:rPr>
              <a:t>Arnon </a:t>
            </a:r>
            <a:r>
              <a:rPr lang="en-US" sz="1200" dirty="0" err="1">
                <a:solidFill>
                  <a:srgbClr val="61800A"/>
                </a:solidFill>
              </a:rPr>
              <a:t>Thepbinkarn</a:t>
            </a:r>
            <a:r>
              <a:rPr lang="en-US" sz="1200" dirty="0">
                <a:solidFill>
                  <a:srgbClr val="61800A"/>
                </a:solidFill>
              </a:rPr>
              <a:t>, Service Workers in Group Foundation, Thailand </a:t>
            </a:r>
            <a:r>
              <a:rPr lang="en-US" sz="1200" dirty="0"/>
              <a:t>(</a:t>
            </a:r>
            <a:r>
              <a:rPr lang="en-US" sz="1200" dirty="0">
                <a:hlinkClick r:id="rId5"/>
              </a:rPr>
              <a:t>full abstract here</a:t>
            </a:r>
            <a:r>
              <a:rPr lang="en-US" sz="1200" dirty="0"/>
              <a:t>)</a:t>
            </a:r>
          </a:p>
          <a:p>
            <a:pPr marL="285750" lvl="0" indent="-285750">
              <a:buFont typeface="Arial" panose="020B0604020202020204" pitchFamily="34" charset="0"/>
              <a:buChar char="•"/>
              <a:defRPr/>
            </a:pPr>
            <a:r>
              <a:rPr lang="en-US" sz="1200" dirty="0">
                <a:solidFill>
                  <a:srgbClr val="000000"/>
                </a:solidFill>
                <a:sym typeface="Wingdings" panose="05000000000000000000" pitchFamily="2" charset="2"/>
              </a:rPr>
              <a:t>A sex-worker led organization – system that allows anyone in Thailand to order an HIVST kit and receive it by post - </a:t>
            </a:r>
            <a:r>
              <a:rPr lang="en-US" sz="1200" dirty="0"/>
              <a:t> Recipients were invited to submit results through a confidential return channel and offered linkage to confirmatory testing and care, delivered by peer navigators.</a:t>
            </a:r>
          </a:p>
          <a:p>
            <a:pPr marL="285750" lvl="0" indent="-285750">
              <a:buFont typeface="Arial" panose="020B0604020202020204" pitchFamily="34" charset="0"/>
              <a:buChar char="•"/>
              <a:defRPr/>
            </a:pPr>
            <a:r>
              <a:rPr lang="en-US" sz="1200" dirty="0"/>
              <a:t>Across 168 days, two community sites processed 4,412 HIVST requests.  Mailing addresses spanned all 77 of Thailand's provinces and 386 districts. Among 122 results returned, 8 were reactive (6.6%), well above Thailand's general adult HIV prevalence, indicating that the model is reaching the most vulnerable populations.</a:t>
            </a:r>
            <a:endParaRPr lang="en-US" sz="1200" dirty="0">
              <a:solidFill>
                <a:srgbClr val="000000"/>
              </a:solidFill>
              <a:sym typeface="Wingdings" panose="05000000000000000000" pitchFamily="2" charset="2"/>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8" name="Straight Connector 7">
            <a:extLst>
              <a:ext uri="{FF2B5EF4-FFF2-40B4-BE49-F238E27FC236}">
                <a16:creationId xmlns:a16="http://schemas.microsoft.com/office/drawing/2014/main" id="{216824C8-9393-80DE-0EFB-50AED834F961}"/>
              </a:ext>
            </a:extLst>
          </p:cNvPr>
          <p:cNvCxnSpPr>
            <a:cxnSpLocks/>
          </p:cNvCxnSpPr>
          <p:nvPr/>
        </p:nvCxnSpPr>
        <p:spPr>
          <a:xfrm>
            <a:off x="8153800" y="1695565"/>
            <a:ext cx="0" cy="485641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48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C4371-7E79-BDF3-221B-52C055EDB550}"/>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FDED684C-E3B1-ABF0-EA1E-C2902EF3E640}"/>
              </a:ext>
            </a:extLst>
          </p:cNvPr>
          <p:cNvSpPr txBox="1"/>
          <p:nvPr/>
        </p:nvSpPr>
        <p:spPr>
          <a:xfrm>
            <a:off x="5701456" y="5390645"/>
            <a:ext cx="6272830" cy="1141987"/>
          </a:xfrm>
          <a:prstGeom prst="rect">
            <a:avLst/>
          </a:prstGeom>
          <a:solidFill>
            <a:schemeClr val="accent1"/>
          </a:solidFill>
        </p:spPr>
        <p:txBody>
          <a:bodyPr wrap="square">
            <a:spAutoFit/>
          </a:bodyPr>
          <a:lstStyle/>
          <a:p>
            <a:endParaRPr lang="en-US" sz="1400" b="1" dirty="0">
              <a:solidFill>
                <a:schemeClr val="bg2"/>
              </a:solidFill>
            </a:endParaRPr>
          </a:p>
        </p:txBody>
      </p:sp>
      <p:sp>
        <p:nvSpPr>
          <p:cNvPr id="2" name="Content Placeholder 1">
            <a:extLst>
              <a:ext uri="{FF2B5EF4-FFF2-40B4-BE49-F238E27FC236}">
                <a16:creationId xmlns:a16="http://schemas.microsoft.com/office/drawing/2014/main" id="{7A6F01A3-CEB0-FB5E-193F-8F3E5709E68B}"/>
              </a:ext>
            </a:extLst>
          </p:cNvPr>
          <p:cNvSpPr>
            <a:spLocks noGrp="1"/>
          </p:cNvSpPr>
          <p:nvPr>
            <p:ph sz="quarter" idx="13"/>
          </p:nvPr>
        </p:nvSpPr>
        <p:spPr>
          <a:xfrm>
            <a:off x="511368" y="1938726"/>
            <a:ext cx="5088135" cy="4135117"/>
          </a:xfrm>
        </p:spPr>
        <p:txBody>
          <a:bodyPr>
            <a:noAutofit/>
          </a:bodyPr>
          <a:lstStyle/>
          <a:p>
            <a:r>
              <a:rPr lang="en-US" sz="1500" b="1" dirty="0"/>
              <a:t>Background: </a:t>
            </a:r>
            <a:r>
              <a:rPr lang="en-US" sz="1500" dirty="0"/>
              <a:t>KNCV Nigeria implemented a community co-creation model under GC7, engaging community members as equal partners to design, implement, and refine HIV Testing Services (HTS). This study evaluated the effectiveness of participatory action approach in improving HTS access, uptake, and community leadership in implementation.</a:t>
            </a:r>
          </a:p>
          <a:p>
            <a:r>
              <a:rPr lang="en-US" sz="1500" b="1" dirty="0"/>
              <a:t>Methods: </a:t>
            </a:r>
            <a:r>
              <a:rPr lang="en-US" sz="1500" dirty="0"/>
              <a:t>Participatory implementation conducted from January to December 2025. Co-creation sessions were held with community gate keepers, traditional birth attendants (TBAs), mentor mothers, and community volunteers to jointly identify barriers, map unconventional HTS sites, develop HTS and demand-creation strategies. The study population included pregnant women aged 15–49 years not accessing antenatal care.</a:t>
            </a:r>
          </a:p>
        </p:txBody>
      </p:sp>
      <p:sp>
        <p:nvSpPr>
          <p:cNvPr id="3" name="Content Placeholder 2">
            <a:extLst>
              <a:ext uri="{FF2B5EF4-FFF2-40B4-BE49-F238E27FC236}">
                <a16:creationId xmlns:a16="http://schemas.microsoft.com/office/drawing/2014/main" id="{267F5669-FEA9-8320-71AB-E20B01C1FCF3}"/>
              </a:ext>
            </a:extLst>
          </p:cNvPr>
          <p:cNvSpPr>
            <a:spLocks noGrp="1"/>
          </p:cNvSpPr>
          <p:nvPr>
            <p:ph sz="quarter" idx="14"/>
          </p:nvPr>
        </p:nvSpPr>
        <p:spPr>
          <a:xfrm>
            <a:off x="9704251" y="6532632"/>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E40082C1-E4BB-DB69-7E46-9CA4F2EA4E5D}"/>
              </a:ext>
            </a:extLst>
          </p:cNvPr>
          <p:cNvSpPr>
            <a:spLocks noGrp="1"/>
          </p:cNvSpPr>
          <p:nvPr>
            <p:ph type="title"/>
          </p:nvPr>
        </p:nvSpPr>
        <p:spPr/>
        <p:txBody>
          <a:bodyPr>
            <a:noAutofit/>
          </a:bodyPr>
          <a:lstStyle/>
          <a:p>
            <a:r>
              <a:rPr lang="en-US" sz="2000" dirty="0">
                <a:hlinkClick r:id="rId2"/>
              </a:rPr>
              <a:t>Co-creating HIV testing services with communities; A participatory action to strengthen </a:t>
            </a:r>
            <a:r>
              <a:rPr lang="en-US" sz="2000" dirty="0" err="1">
                <a:hlinkClick r:id="rId2"/>
              </a:rPr>
              <a:t>community-led</a:t>
            </a:r>
            <a:r>
              <a:rPr lang="en-US" sz="2000" dirty="0">
                <a:hlinkClick r:id="rId2"/>
              </a:rPr>
              <a:t> HTS in pregnant women implementation in Katsina State, Nigeria</a:t>
            </a:r>
            <a:endParaRPr lang="en-CH" sz="2000" dirty="0">
              <a:solidFill>
                <a:srgbClr val="E1000B"/>
              </a:solidFill>
            </a:endParaRPr>
          </a:p>
        </p:txBody>
      </p:sp>
      <p:sp>
        <p:nvSpPr>
          <p:cNvPr id="7" name="Content Placeholder 1">
            <a:extLst>
              <a:ext uri="{FF2B5EF4-FFF2-40B4-BE49-F238E27FC236}">
                <a16:creationId xmlns:a16="http://schemas.microsoft.com/office/drawing/2014/main" id="{6E917BCE-E3FD-B505-42A7-5D3DB71A92D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6" name="TextBox 5">
            <a:extLst>
              <a:ext uri="{FF2B5EF4-FFF2-40B4-BE49-F238E27FC236}">
                <a16:creationId xmlns:a16="http://schemas.microsoft.com/office/drawing/2014/main" id="{BADDD223-5C8F-D0BD-294B-1B78A9147CD2}"/>
              </a:ext>
            </a:extLst>
          </p:cNvPr>
          <p:cNvSpPr txBox="1"/>
          <p:nvPr/>
        </p:nvSpPr>
        <p:spPr>
          <a:xfrm>
            <a:off x="5745194" y="1762419"/>
            <a:ext cx="6446806" cy="4708981"/>
          </a:xfrm>
          <a:prstGeom prst="rect">
            <a:avLst/>
          </a:prstGeom>
          <a:noFill/>
        </p:spPr>
        <p:txBody>
          <a:bodyPr wrap="square">
            <a:spAutoFit/>
          </a:bodyPr>
          <a:lstStyle/>
          <a:p>
            <a:r>
              <a:rPr lang="en-US" sz="1500" b="1" dirty="0"/>
              <a:t>Results: </a:t>
            </a:r>
          </a:p>
          <a:p>
            <a:pPr marL="285750" indent="-285750">
              <a:buFont typeface="Arial" panose="020B0604020202020204" pitchFamily="34" charset="0"/>
              <a:buChar char="•"/>
            </a:pPr>
            <a:r>
              <a:rPr lang="en-US" sz="1500" dirty="0"/>
              <a:t>A total of 8,742 pregnant women were reached with </a:t>
            </a:r>
            <a:r>
              <a:rPr lang="en-US" sz="1500" dirty="0" err="1"/>
              <a:t>community-led</a:t>
            </a:r>
            <a:r>
              <a:rPr lang="en-US" sz="1500" dirty="0"/>
              <a:t> demand creation. Among these, 6294 (72%) pregnant women consented to HIV testing, including 2,146 young pregnant women aged 15 to 24. </a:t>
            </a:r>
          </a:p>
          <a:p>
            <a:pPr marL="285750" indent="-285750">
              <a:buFont typeface="Arial" panose="020B0604020202020204" pitchFamily="34" charset="0"/>
              <a:buChar char="•"/>
            </a:pPr>
            <a:r>
              <a:rPr lang="en-US" sz="1500" dirty="0"/>
              <a:t>Community selected testing points (markets, motor parks, women gathering spaces, Quranic schools) increased testing uptake by 34% compared to 4,697 baseline facility only approaches. </a:t>
            </a:r>
          </a:p>
          <a:p>
            <a:pPr marL="285750" indent="-285750">
              <a:buFont typeface="Arial" panose="020B0604020202020204" pitchFamily="34" charset="0"/>
              <a:buChar char="•"/>
            </a:pPr>
            <a:r>
              <a:rPr lang="en-US" sz="1500" dirty="0"/>
              <a:t>HIV positivity yield increased from 1.2% to 2.1% following co-created strategies. </a:t>
            </a:r>
          </a:p>
          <a:p>
            <a:pPr marL="285750" indent="-285750">
              <a:buFont typeface="Arial" panose="020B0604020202020204" pitchFamily="34" charset="0"/>
              <a:buChar char="•"/>
            </a:pPr>
            <a:r>
              <a:rPr lang="en-US" sz="1500" dirty="0"/>
              <a:t>Mentor Mothers linked all (100%) clients to care, improving linkage from 72% at baseline to 93% post intervention. </a:t>
            </a:r>
          </a:p>
          <a:p>
            <a:pPr marL="285750" indent="-285750">
              <a:buFont typeface="Arial" panose="020B0604020202020204" pitchFamily="34" charset="0"/>
              <a:buChar char="•"/>
            </a:pPr>
            <a:r>
              <a:rPr lang="en-US" sz="1500" dirty="0"/>
              <a:t>The findings highlighted strengthened trust, reduced stigma, and increased community ownership of HTS processes.</a:t>
            </a:r>
          </a:p>
          <a:p>
            <a:endParaRPr lang="en-US" sz="1500" dirty="0">
              <a:solidFill>
                <a:schemeClr val="bg2"/>
              </a:solidFill>
            </a:endParaRPr>
          </a:p>
          <a:p>
            <a:r>
              <a:rPr lang="en-US" sz="1500" b="1" dirty="0">
                <a:solidFill>
                  <a:schemeClr val="bg2"/>
                </a:solidFill>
              </a:rPr>
              <a:t>Conclusion: </a:t>
            </a:r>
            <a:r>
              <a:rPr lang="en-US" sz="1500" dirty="0">
                <a:solidFill>
                  <a:schemeClr val="bg2"/>
                </a:solidFill>
              </a:rPr>
              <a:t>These findings highlight the importance of </a:t>
            </a:r>
            <a:r>
              <a:rPr lang="en-US" sz="1500" dirty="0" err="1">
                <a:solidFill>
                  <a:schemeClr val="bg2"/>
                </a:solidFill>
              </a:rPr>
              <a:t>community-led</a:t>
            </a:r>
            <a:r>
              <a:rPr lang="en-US" sz="1500" dirty="0">
                <a:solidFill>
                  <a:schemeClr val="bg2"/>
                </a:solidFill>
              </a:rPr>
              <a:t> models in scaling maternal HTS and advancing progress toward eliminating mother-to-child transmission in resource-limited settings.</a:t>
            </a:r>
          </a:p>
        </p:txBody>
      </p:sp>
    </p:spTree>
    <p:extLst>
      <p:ext uri="{BB962C8B-B14F-4D97-AF65-F5344CB8AC3E}">
        <p14:creationId xmlns:p14="http://schemas.microsoft.com/office/powerpoint/2010/main" val="1289029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DEC86-F5BB-E000-308B-F7F110AEFA0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B5017E3-9D73-D999-D744-D76FC54F3E1A}"/>
              </a:ext>
            </a:extLst>
          </p:cNvPr>
          <p:cNvSpPr/>
          <p:nvPr/>
        </p:nvSpPr>
        <p:spPr>
          <a:xfrm>
            <a:off x="6296722" y="4274314"/>
            <a:ext cx="5285139" cy="17995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AD06B9BD-F787-E8CF-A92A-6B0BCF8349CF}"/>
              </a:ext>
            </a:extLst>
          </p:cNvPr>
          <p:cNvSpPr>
            <a:spLocks noGrp="1"/>
          </p:cNvSpPr>
          <p:nvPr>
            <p:ph sz="quarter" idx="13"/>
          </p:nvPr>
        </p:nvSpPr>
        <p:spPr>
          <a:xfrm>
            <a:off x="409416" y="1938726"/>
            <a:ext cx="5686584" cy="4135117"/>
          </a:xfrm>
        </p:spPr>
        <p:txBody>
          <a:bodyPr>
            <a:noAutofit/>
          </a:bodyPr>
          <a:lstStyle/>
          <a:p>
            <a:r>
              <a:rPr lang="en-US" sz="1500" b="1" dirty="0"/>
              <a:t>Background: </a:t>
            </a:r>
            <a:r>
              <a:rPr lang="en-US" sz="1500" dirty="0"/>
              <a:t>Young men in </a:t>
            </a:r>
            <a:r>
              <a:rPr lang="en-US" sz="1500" dirty="0" err="1"/>
              <a:t>Biakoye</a:t>
            </a:r>
            <a:r>
              <a:rPr lang="en-US" sz="1500" dirty="0"/>
              <a:t> District have low HIV testing uptake and limited engagement with facility-based prevention services. Barber shops are heavily patronized by young men and offer a familiar and acceptable community space for health communication. This project aimed to assess the feasibility and acceptability of placing trained peer navigators in barber shops to promote HIV self-testing among young men in </a:t>
            </a:r>
            <a:r>
              <a:rPr lang="en-US" sz="1500" dirty="0" err="1"/>
              <a:t>Biakoye</a:t>
            </a:r>
            <a:r>
              <a:rPr lang="en-US" sz="1500" dirty="0"/>
              <a:t> District.</a:t>
            </a:r>
          </a:p>
          <a:p>
            <a:r>
              <a:rPr lang="en-US" sz="1500" b="1" dirty="0"/>
              <a:t>Methods: </a:t>
            </a:r>
            <a:r>
              <a:rPr lang="en-US" sz="1500" dirty="0"/>
              <a:t>Implementation over a six-month period from June to December 2025 in 12 barber shops across </a:t>
            </a:r>
            <a:r>
              <a:rPr lang="en-US" sz="1500" dirty="0" err="1"/>
              <a:t>Biakoye</a:t>
            </a:r>
            <a:r>
              <a:rPr lang="en-US" sz="1500" dirty="0"/>
              <a:t> District. Each shop selected one trusted young male peer who was trained in HIV self-testing counseling, safe kit distribution, result interpretation support, referral pathways and confidentiality. Monthly follow-up visits assessed kit distribution, referrals, client feedback and operational challenges.</a:t>
            </a:r>
          </a:p>
          <a:p>
            <a:endParaRPr lang="en-US" sz="1500" dirty="0"/>
          </a:p>
        </p:txBody>
      </p:sp>
      <p:sp>
        <p:nvSpPr>
          <p:cNvPr id="3" name="Content Placeholder 2">
            <a:extLst>
              <a:ext uri="{FF2B5EF4-FFF2-40B4-BE49-F238E27FC236}">
                <a16:creationId xmlns:a16="http://schemas.microsoft.com/office/drawing/2014/main" id="{D02D8266-BB14-C9DE-05B8-39D6DAD4A9BA}"/>
              </a:ext>
            </a:extLst>
          </p:cNvPr>
          <p:cNvSpPr>
            <a:spLocks noGrp="1"/>
          </p:cNvSpPr>
          <p:nvPr>
            <p:ph sz="quarter" idx="14"/>
          </p:nvPr>
        </p:nvSpPr>
        <p:spPr>
          <a:xfrm>
            <a:off x="9504555" y="6295094"/>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CEFB6F45-93A7-DBDA-E1BD-B62FB2CEAD8B}"/>
              </a:ext>
            </a:extLst>
          </p:cNvPr>
          <p:cNvSpPr>
            <a:spLocks noGrp="1"/>
          </p:cNvSpPr>
          <p:nvPr>
            <p:ph type="title"/>
          </p:nvPr>
        </p:nvSpPr>
        <p:spPr/>
        <p:txBody>
          <a:bodyPr>
            <a:noAutofit/>
          </a:bodyPr>
          <a:lstStyle/>
          <a:p>
            <a:r>
              <a:rPr lang="en-US" sz="2000" dirty="0">
                <a:hlinkClick r:id="rId2"/>
              </a:rPr>
              <a:t>Community peer navigators in barber shops to increase HIV self-testing uptake among young men in </a:t>
            </a:r>
            <a:r>
              <a:rPr lang="en-US" sz="2000" dirty="0" err="1">
                <a:hlinkClick r:id="rId2"/>
              </a:rPr>
              <a:t>Biakoye</a:t>
            </a:r>
            <a:r>
              <a:rPr lang="en-US" sz="2000" dirty="0">
                <a:hlinkClick r:id="rId2"/>
              </a:rPr>
              <a:t> District, Ghana</a:t>
            </a:r>
            <a:endParaRPr lang="en-CH" sz="2000" dirty="0">
              <a:solidFill>
                <a:srgbClr val="E1000B"/>
              </a:solidFill>
            </a:endParaRPr>
          </a:p>
        </p:txBody>
      </p:sp>
      <p:sp>
        <p:nvSpPr>
          <p:cNvPr id="7" name="Content Placeholder 1">
            <a:extLst>
              <a:ext uri="{FF2B5EF4-FFF2-40B4-BE49-F238E27FC236}">
                <a16:creationId xmlns:a16="http://schemas.microsoft.com/office/drawing/2014/main" id="{5261C90F-D612-5783-CE52-071D81EABC0F}"/>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6" name="TextBox 5">
            <a:extLst>
              <a:ext uri="{FF2B5EF4-FFF2-40B4-BE49-F238E27FC236}">
                <a16:creationId xmlns:a16="http://schemas.microsoft.com/office/drawing/2014/main" id="{B364B486-7A00-F4B6-E2DE-FC1A6FE7754D}"/>
              </a:ext>
            </a:extLst>
          </p:cNvPr>
          <p:cNvSpPr txBox="1"/>
          <p:nvPr/>
        </p:nvSpPr>
        <p:spPr>
          <a:xfrm>
            <a:off x="6296722" y="1882968"/>
            <a:ext cx="5285139" cy="4016484"/>
          </a:xfrm>
          <a:prstGeom prst="rect">
            <a:avLst/>
          </a:prstGeom>
          <a:noFill/>
        </p:spPr>
        <p:txBody>
          <a:bodyPr wrap="square">
            <a:spAutoFit/>
          </a:bodyPr>
          <a:lstStyle/>
          <a:p>
            <a:r>
              <a:rPr lang="en-US" sz="1500" b="1" dirty="0"/>
              <a:t>Results: </a:t>
            </a:r>
            <a:r>
              <a:rPr lang="en-US" sz="1500" dirty="0"/>
              <a:t>A total of 482 young men visited the participating barber shops during the project period. Among them, 318 accepted HIV self-test kits and 274 completed testing either in the shop or at home. Challenges included concerns about privacy during busy periods and fear of receiving a reactive result. Despite these concerns, 61 clients who reported reactive results sought confirmatory testing, and 11 were linked to prevention or other follow-up services. </a:t>
            </a:r>
          </a:p>
          <a:p>
            <a:endParaRPr lang="en-US" sz="1500" dirty="0">
              <a:solidFill>
                <a:schemeClr val="bg2"/>
              </a:solidFill>
            </a:endParaRPr>
          </a:p>
          <a:p>
            <a:r>
              <a:rPr lang="en-US" sz="1500" b="1" dirty="0">
                <a:solidFill>
                  <a:schemeClr val="bg2"/>
                </a:solidFill>
              </a:rPr>
              <a:t>Conclusion: </a:t>
            </a:r>
            <a:r>
              <a:rPr lang="en-US" sz="1500" dirty="0">
                <a:solidFill>
                  <a:schemeClr val="bg2"/>
                </a:solidFill>
              </a:rPr>
              <a:t>Embedding peer navigators within barber shops in </a:t>
            </a:r>
            <a:r>
              <a:rPr lang="en-US" sz="1500" dirty="0" err="1">
                <a:solidFill>
                  <a:schemeClr val="bg2"/>
                </a:solidFill>
              </a:rPr>
              <a:t>Biakoye</a:t>
            </a:r>
            <a:r>
              <a:rPr lang="en-US" sz="1500" dirty="0">
                <a:solidFill>
                  <a:schemeClr val="bg2"/>
                </a:solidFill>
              </a:rPr>
              <a:t> District increased HIV self-testing uptake among young men and created a practical community entry point for prevention messaging. The approach shows strong potential for scale up in similar rural communities.</a:t>
            </a:r>
          </a:p>
        </p:txBody>
      </p:sp>
    </p:spTree>
    <p:extLst>
      <p:ext uri="{BB962C8B-B14F-4D97-AF65-F5344CB8AC3E}">
        <p14:creationId xmlns:p14="http://schemas.microsoft.com/office/powerpoint/2010/main" val="3839377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55D1B-D514-4F56-0256-05DA10C78C2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E3DF2BF-B90A-3735-A5A9-091E1DB6FC06}"/>
              </a:ext>
            </a:extLst>
          </p:cNvPr>
          <p:cNvSpPr/>
          <p:nvPr/>
        </p:nvSpPr>
        <p:spPr>
          <a:xfrm>
            <a:off x="360477" y="5482139"/>
            <a:ext cx="11422107" cy="67333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F3AE0C88-1F7B-F5B7-895A-0D96272F9229}"/>
              </a:ext>
            </a:extLst>
          </p:cNvPr>
          <p:cNvSpPr>
            <a:spLocks noGrp="1"/>
          </p:cNvSpPr>
          <p:nvPr>
            <p:ph sz="quarter" idx="13"/>
          </p:nvPr>
        </p:nvSpPr>
        <p:spPr>
          <a:xfrm>
            <a:off x="491848" y="1907543"/>
            <a:ext cx="11339675" cy="4135117"/>
          </a:xfrm>
        </p:spPr>
        <p:txBody>
          <a:bodyPr>
            <a:noAutofit/>
          </a:bodyPr>
          <a:lstStyle/>
          <a:p>
            <a:r>
              <a:rPr lang="en-US" sz="1500" b="1" dirty="0"/>
              <a:t>Background: </a:t>
            </a:r>
            <a:r>
              <a:rPr lang="en-US" sz="1500" dirty="0"/>
              <a:t>Access to HIV and STI testing remains uneven for key populations in Thailand. In parallel, while digital health tools are expanding, many operate in silos and do not reflect community realities or support sustained </a:t>
            </a:r>
            <a:r>
              <a:rPr lang="en-US" sz="1500" dirty="0" err="1"/>
              <a:t>behaviour</a:t>
            </a:r>
            <a:r>
              <a:rPr lang="en-US" sz="1500" dirty="0"/>
              <a:t> change. </a:t>
            </a:r>
            <a:r>
              <a:rPr lang="en-US" sz="1500" dirty="0" err="1"/>
              <a:t>TestD</a:t>
            </a:r>
            <a:r>
              <a:rPr lang="en-US" sz="1500" dirty="0"/>
              <a:t>-Health was developed to address these gaps by applying gamification and </a:t>
            </a:r>
            <a:r>
              <a:rPr lang="en-US" sz="1500" dirty="0" err="1"/>
              <a:t>community-led</a:t>
            </a:r>
            <a:r>
              <a:rPr lang="en-US" sz="1500" dirty="0"/>
              <a:t> design to strengthen engagement with existing HIV prevention services. </a:t>
            </a:r>
          </a:p>
          <a:p>
            <a:r>
              <a:rPr lang="en-US" sz="1500" b="1" dirty="0"/>
              <a:t>Methods: </a:t>
            </a:r>
            <a:r>
              <a:rPr lang="en-US" sz="1500" dirty="0"/>
              <a:t>Rather than creating new services, the platform aggregates and connects existing </a:t>
            </a:r>
            <a:r>
              <a:rPr lang="en-US" sz="1500" dirty="0" err="1"/>
              <a:t>community-led</a:t>
            </a:r>
            <a:r>
              <a:rPr lang="en-US" sz="1500" dirty="0"/>
              <a:t> testing, referral, and support services into one mobile-friendly interface. Gamified user journeys such as self-checks, progress tracking, and positive reinforcement encourage HIV and STI testing and service uptake while respecting user autonomy and privacy. The platform uses gender-affirming language and allows anonymous access. Activities include community co-design, digital outreach, peer-supported onboarding, and system integration with trusted service providers.</a:t>
            </a:r>
          </a:p>
          <a:p>
            <a:r>
              <a:rPr lang="en-US" sz="1500" b="1" dirty="0"/>
              <a:t>Results: </a:t>
            </a:r>
            <a:r>
              <a:rPr lang="en-US" sz="1500" dirty="0"/>
              <a:t>Early implementation indicates that community-designed gamification increased engagement in HIV/STI testing, while integrated services and community leadership improved trust, accessibility, and uptake despite challenges related to digital literacy.</a:t>
            </a:r>
          </a:p>
          <a:p>
            <a:r>
              <a:rPr lang="en-US" sz="1500" b="1" dirty="0">
                <a:solidFill>
                  <a:schemeClr val="bg2"/>
                </a:solidFill>
              </a:rPr>
              <a:t>Conclusion: </a:t>
            </a:r>
            <a:r>
              <a:rPr lang="en-US" sz="1500" dirty="0">
                <a:solidFill>
                  <a:schemeClr val="bg2"/>
                </a:solidFill>
              </a:rPr>
              <a:t>This scalable model offers a practical approach to digital HIV prevention grounded in community systems and real-world implementation.</a:t>
            </a:r>
          </a:p>
          <a:p>
            <a:endParaRPr lang="en-US" sz="1500" dirty="0"/>
          </a:p>
        </p:txBody>
      </p:sp>
      <p:sp>
        <p:nvSpPr>
          <p:cNvPr id="3" name="Content Placeholder 2">
            <a:extLst>
              <a:ext uri="{FF2B5EF4-FFF2-40B4-BE49-F238E27FC236}">
                <a16:creationId xmlns:a16="http://schemas.microsoft.com/office/drawing/2014/main" id="{B8847C4B-B64E-37EF-CAEF-D2AB8A7EEC86}"/>
              </a:ext>
            </a:extLst>
          </p:cNvPr>
          <p:cNvSpPr>
            <a:spLocks noGrp="1"/>
          </p:cNvSpPr>
          <p:nvPr>
            <p:ph sz="quarter" idx="14"/>
          </p:nvPr>
        </p:nvSpPr>
        <p:spPr>
          <a:xfrm>
            <a:off x="9504555" y="6295094"/>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AAA5C6E7-07B1-C4C8-4B70-38FD76C87150}"/>
              </a:ext>
            </a:extLst>
          </p:cNvPr>
          <p:cNvSpPr>
            <a:spLocks noGrp="1"/>
          </p:cNvSpPr>
          <p:nvPr>
            <p:ph type="title"/>
          </p:nvPr>
        </p:nvSpPr>
        <p:spPr/>
        <p:txBody>
          <a:bodyPr>
            <a:noAutofit/>
          </a:bodyPr>
          <a:lstStyle/>
          <a:p>
            <a:pPr lvl="0"/>
            <a:r>
              <a:rPr lang="en-GB" sz="2000" u="sng" dirty="0">
                <a:hlinkClick r:id="rId2"/>
              </a:rPr>
              <a:t>Gamifying HIV prevention: </a:t>
            </a:r>
            <a:r>
              <a:rPr lang="en-GB" sz="2000" u="sng" dirty="0" err="1">
                <a:hlinkClick r:id="rId2"/>
              </a:rPr>
              <a:t>TestD</a:t>
            </a:r>
            <a:r>
              <a:rPr lang="en-GB" sz="2000" u="sng" dirty="0">
                <a:hlinkClick r:id="rId2"/>
              </a:rPr>
              <a:t>-Health, a </a:t>
            </a:r>
            <a:r>
              <a:rPr lang="en-GB" sz="2000" u="sng" dirty="0" err="1">
                <a:hlinkClick r:id="rId2"/>
              </a:rPr>
              <a:t>community-led</a:t>
            </a:r>
            <a:r>
              <a:rPr lang="en-GB" sz="2000" u="sng" dirty="0">
                <a:hlinkClick r:id="rId2"/>
              </a:rPr>
              <a:t> digital platform to build behaviour change and expand HIV and STI testing among key populations in Thailand</a:t>
            </a:r>
            <a:r>
              <a:rPr lang="en-GB" sz="2000" dirty="0"/>
              <a:t> </a:t>
            </a:r>
            <a:endParaRPr lang="en-CH" sz="2000" dirty="0">
              <a:solidFill>
                <a:srgbClr val="E1000B"/>
              </a:solidFill>
            </a:endParaRPr>
          </a:p>
        </p:txBody>
      </p:sp>
      <p:sp>
        <p:nvSpPr>
          <p:cNvPr id="7" name="Content Placeholder 1">
            <a:extLst>
              <a:ext uri="{FF2B5EF4-FFF2-40B4-BE49-F238E27FC236}">
                <a16:creationId xmlns:a16="http://schemas.microsoft.com/office/drawing/2014/main" id="{73F6AA64-8F59-7438-F756-73EF3114D2B0}"/>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Tree>
    <p:extLst>
      <p:ext uri="{BB962C8B-B14F-4D97-AF65-F5344CB8AC3E}">
        <p14:creationId xmlns:p14="http://schemas.microsoft.com/office/powerpoint/2010/main" val="343071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BC55E-C618-0E4D-9276-85E54089F5E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DD76B626-3284-EE20-2476-72C8C24AE148}"/>
              </a:ext>
            </a:extLst>
          </p:cNvPr>
          <p:cNvSpPr/>
          <p:nvPr/>
        </p:nvSpPr>
        <p:spPr>
          <a:xfrm>
            <a:off x="5698492" y="1756611"/>
            <a:ext cx="5998288" cy="25245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Verdana"/>
                <a:ea typeface="+mn-ea"/>
                <a:cs typeface="+mn-cs"/>
              </a:rPr>
              <a:t>Results</a:t>
            </a:r>
            <a:r>
              <a:rPr kumimoji="0" lang="en-US" sz="1400" b="0" i="0" u="none" strike="noStrike" kern="1200" cap="none" spc="0" normalizeH="0" baseline="0" noProof="0" dirty="0">
                <a:ln>
                  <a:noFill/>
                </a:ln>
                <a:solidFill>
                  <a:schemeClr val="tx1"/>
                </a:solidFill>
                <a:effectLst/>
                <a:uLnTx/>
                <a:uFillTx/>
                <a:latin typeface="Verdana"/>
                <a:ea typeface="+mn-ea"/>
                <a:cs typeface="+mn-cs"/>
              </a:rPr>
              <a:t>: Digital outreach engaged 2,100 FSWs. HIV positivity among digitally recruited FSWs was 17.6% (n=370), nearly three times higher than physical outreach (6.0%; n=298). Digital recruits were more likely to be first-time testers (57% vs. 33%) and report inconsistent condom use with non-paying partners (61% vs. 46%). Young FSWs aged 18–24 comprised 65% of digital recruits compared to 20% in physical outreach. Peer-mediated digital navigation facilitated linkage, with 94% of newly diagnosed FSWs successfully accessing antiretroviral therapy. </a:t>
            </a:r>
          </a:p>
        </p:txBody>
      </p:sp>
      <p:sp>
        <p:nvSpPr>
          <p:cNvPr id="2" name="Content Placeholder 1">
            <a:extLst>
              <a:ext uri="{FF2B5EF4-FFF2-40B4-BE49-F238E27FC236}">
                <a16:creationId xmlns:a16="http://schemas.microsoft.com/office/drawing/2014/main" id="{23306B5C-584C-9180-80D0-18702EFD44BE}"/>
              </a:ext>
            </a:extLst>
          </p:cNvPr>
          <p:cNvSpPr>
            <a:spLocks noGrp="1"/>
          </p:cNvSpPr>
          <p:nvPr>
            <p:ph sz="quarter" idx="13"/>
          </p:nvPr>
        </p:nvSpPr>
        <p:spPr>
          <a:xfrm>
            <a:off x="592932" y="2003585"/>
            <a:ext cx="4922044" cy="4135117"/>
          </a:xfrm>
        </p:spPr>
        <p:txBody>
          <a:bodyPr>
            <a:noAutofit/>
          </a:bodyPr>
          <a:lstStyle/>
          <a:p>
            <a:r>
              <a:rPr lang="en-US" b="1" dirty="0"/>
              <a:t>Background: </a:t>
            </a:r>
            <a:r>
              <a:rPr lang="en-US" dirty="0"/>
              <a:t>In Ghana, female sex workers (FSWs) are increasingly moving from physical hotspots to online platforms to solicit clients, creating critical gaps in traditional HIV outreach.</a:t>
            </a:r>
            <a:endParaRPr lang="en-US" b="1" dirty="0"/>
          </a:p>
          <a:p>
            <a:r>
              <a:rPr lang="en-US" b="1" dirty="0"/>
              <a:t>Methods:</a:t>
            </a:r>
            <a:r>
              <a:rPr lang="en-US" dirty="0"/>
              <a:t> Implementation of a digital outreach model between January and December 2025 with:</a:t>
            </a:r>
          </a:p>
          <a:p>
            <a:pPr marL="285750" indent="-285750">
              <a:buFont typeface="Arial" panose="020B0604020202020204" pitchFamily="34" charset="0"/>
              <a:buChar char="•"/>
            </a:pPr>
            <a:r>
              <a:rPr lang="en-US" dirty="0"/>
              <a:t>A “Virtual Mapping” strategy to identify high-traffic digital hotspots used by FSWs on Facebook, Snapchat, TikTok, and Tinder </a:t>
            </a:r>
          </a:p>
          <a:p>
            <a:pPr marL="285750" indent="-285750">
              <a:buFont typeface="Arial" panose="020B0604020202020204" pitchFamily="34" charset="0"/>
              <a:buChar char="•"/>
            </a:pPr>
            <a:r>
              <a:rPr lang="en-US" dirty="0"/>
              <a:t>Trained Peer Digital Influencers conducting confidential, targeted outreach, delivering tailored HIV prevention, testing, and </a:t>
            </a:r>
            <a:r>
              <a:rPr lang="en-US" dirty="0" err="1"/>
              <a:t>PrEP</a:t>
            </a:r>
            <a:r>
              <a:rPr lang="en-US" dirty="0"/>
              <a:t> messaging </a:t>
            </a:r>
          </a:p>
          <a:p>
            <a:pPr marL="285750" indent="-285750">
              <a:buFont typeface="Arial" panose="020B0604020202020204" pitchFamily="34" charset="0"/>
              <a:buChar char="•"/>
            </a:pPr>
            <a:r>
              <a:rPr lang="en-US" dirty="0"/>
              <a:t>Interested participants being linked </a:t>
            </a:r>
            <a:r>
              <a:rPr lang="en-US" dirty="0" err="1"/>
              <a:t>linked</a:t>
            </a:r>
            <a:r>
              <a:rPr lang="en-US" dirty="0"/>
              <a:t> to a secure, anonymized booking platform and referred to physical Drop-In Centers (DICs) for HIV testing and care.</a:t>
            </a:r>
          </a:p>
        </p:txBody>
      </p:sp>
      <p:sp>
        <p:nvSpPr>
          <p:cNvPr id="3" name="Content Placeholder 2">
            <a:extLst>
              <a:ext uri="{FF2B5EF4-FFF2-40B4-BE49-F238E27FC236}">
                <a16:creationId xmlns:a16="http://schemas.microsoft.com/office/drawing/2014/main" id="{92B0C892-8788-8596-EBF2-8B52ADAD5135}"/>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3F127FF3-84C9-F513-94D7-BA853A95EF54}"/>
              </a:ext>
            </a:extLst>
          </p:cNvPr>
          <p:cNvSpPr>
            <a:spLocks noGrp="1"/>
          </p:cNvSpPr>
          <p:nvPr>
            <p:ph type="title"/>
          </p:nvPr>
        </p:nvSpPr>
        <p:spPr/>
        <p:txBody>
          <a:bodyPr>
            <a:noAutofit/>
          </a:bodyPr>
          <a:lstStyle/>
          <a:p>
            <a:r>
              <a:rPr lang="en-US" sz="2000" dirty="0">
                <a:solidFill>
                  <a:srgbClr val="E1000B"/>
                </a:solidFill>
                <a:hlinkClick r:id="rId2"/>
              </a:rPr>
              <a:t>Digital frontiers: leveraging social media for high-yield HIV case among previously unreached female sex workers in Ghana</a:t>
            </a:r>
            <a:endParaRPr lang="en-CH" sz="2000" dirty="0">
              <a:solidFill>
                <a:srgbClr val="E1000B"/>
              </a:solidFill>
            </a:endParaRPr>
          </a:p>
        </p:txBody>
      </p:sp>
      <p:sp>
        <p:nvSpPr>
          <p:cNvPr id="7" name="Content Placeholder 1">
            <a:extLst>
              <a:ext uri="{FF2B5EF4-FFF2-40B4-BE49-F238E27FC236}">
                <a16:creationId xmlns:a16="http://schemas.microsoft.com/office/drawing/2014/main" id="{BACAD394-B1E4-8CFD-3FAE-DA7327A624B2}"/>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8" name="TextBox 7">
            <a:extLst>
              <a:ext uri="{FF2B5EF4-FFF2-40B4-BE49-F238E27FC236}">
                <a16:creationId xmlns:a16="http://schemas.microsoft.com/office/drawing/2014/main" id="{57BDBD67-B4DE-CE68-1E17-322563D2B4AD}"/>
              </a:ext>
            </a:extLst>
          </p:cNvPr>
          <p:cNvSpPr txBox="1"/>
          <p:nvPr/>
        </p:nvSpPr>
        <p:spPr>
          <a:xfrm>
            <a:off x="5843511" y="4456463"/>
            <a:ext cx="5905580" cy="1600438"/>
          </a:xfrm>
          <a:prstGeom prst="rect">
            <a:avLst/>
          </a:prstGeom>
          <a:solidFill>
            <a:schemeClr val="accent1"/>
          </a:solidFill>
        </p:spPr>
        <p:txBody>
          <a:bodyPr wrap="square">
            <a:spAutoFit/>
          </a:bodyPr>
          <a:lstStyle/>
          <a:p>
            <a:endParaRPr lang="en-US" sz="1400" b="1" dirty="0">
              <a:solidFill>
                <a:schemeClr val="bg2"/>
              </a:solidFill>
            </a:endParaRPr>
          </a:p>
          <a:p>
            <a:r>
              <a:rPr lang="en-US" sz="1400" b="1" dirty="0">
                <a:solidFill>
                  <a:schemeClr val="bg2"/>
                </a:solidFill>
              </a:rPr>
              <a:t>Conclusion: </a:t>
            </a:r>
            <a:r>
              <a:rPr lang="en-US" sz="1400" dirty="0">
                <a:solidFill>
                  <a:schemeClr val="bg2"/>
                </a:solidFill>
              </a:rPr>
              <a:t>Social media platforms represent high-yield HIV “hotspots” for identifying previously unreached FSWs. Integrating virtual mapping, peer-led digital engagement, and secure virtual-to-physical linkage substantially enhances case finding and linkage to care. </a:t>
            </a:r>
          </a:p>
          <a:p>
            <a:endParaRPr lang="en-US" sz="1400" b="1" dirty="0">
              <a:solidFill>
                <a:schemeClr val="bg2"/>
              </a:solidFill>
            </a:endParaRPr>
          </a:p>
        </p:txBody>
      </p:sp>
    </p:spTree>
    <p:extLst>
      <p:ext uri="{BB962C8B-B14F-4D97-AF65-F5344CB8AC3E}">
        <p14:creationId xmlns:p14="http://schemas.microsoft.com/office/powerpoint/2010/main" val="4135556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772D8-68BF-8BB8-AA73-E272871A722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3C23C83-9503-E303-175E-70F8E9CD52A8}"/>
              </a:ext>
            </a:extLst>
          </p:cNvPr>
          <p:cNvSpPr/>
          <p:nvPr/>
        </p:nvSpPr>
        <p:spPr>
          <a:xfrm>
            <a:off x="8138203" y="3175028"/>
            <a:ext cx="3610884" cy="28824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14CA37CF-B758-FC13-356F-B3B9AB1D984F}"/>
              </a:ext>
            </a:extLst>
          </p:cNvPr>
          <p:cNvSpPr>
            <a:spLocks noGrp="1"/>
          </p:cNvSpPr>
          <p:nvPr>
            <p:ph sz="quarter" idx="13"/>
          </p:nvPr>
        </p:nvSpPr>
        <p:spPr>
          <a:xfrm>
            <a:off x="442913" y="2097089"/>
            <a:ext cx="7296493" cy="4135117"/>
          </a:xfrm>
        </p:spPr>
        <p:txBody>
          <a:bodyPr>
            <a:noAutofit/>
          </a:bodyPr>
          <a:lstStyle/>
          <a:p>
            <a:r>
              <a:rPr lang="en-US" sz="1600" b="1" dirty="0"/>
              <a:t>Background: </a:t>
            </a:r>
            <a:r>
              <a:rPr lang="en-US" sz="1600" dirty="0"/>
              <a:t>HIV-related stigma remains a significant barrier to HIV testing, diagnosis, and linkage to care for infants, children, and adolescents in high-prevalence communities in South Africa. In response, Zoë-Life piloted an innovative, family-</a:t>
            </a:r>
            <a:r>
              <a:rPr lang="en-US" sz="1600" dirty="0" err="1"/>
              <a:t>centred</a:t>
            </a:r>
            <a:r>
              <a:rPr lang="en-US" sz="1600" dirty="0"/>
              <a:t> case-finding approach aimed at increasing HIV testing for children and adolescents aged 0 to 14 years.</a:t>
            </a:r>
            <a:endParaRPr lang="en-US" sz="1600" b="1" dirty="0"/>
          </a:p>
          <a:p>
            <a:r>
              <a:rPr lang="en-US" sz="1600" b="1" dirty="0"/>
              <a:t>Methods: </a:t>
            </a:r>
            <a:r>
              <a:rPr lang="en-US" sz="1600" dirty="0"/>
              <a:t>The intervention was implemented in the </a:t>
            </a:r>
            <a:r>
              <a:rPr lang="en-US" sz="1600" dirty="0" err="1"/>
              <a:t>uMlazi</a:t>
            </a:r>
            <a:r>
              <a:rPr lang="en-US" sz="1600" dirty="0"/>
              <a:t> and </a:t>
            </a:r>
            <a:r>
              <a:rPr lang="en-US" sz="1600" dirty="0" err="1"/>
              <a:t>Inanda</a:t>
            </a:r>
            <a:r>
              <a:rPr lang="en-US" sz="1600" dirty="0"/>
              <a:t> townships, using “Fun Family Day” events as an alternative entry point for HIV testing services. Rather than branding activities as HIV testing outreaches, events were positioned as community family fun days, featuring recreational activities such as games and integrated child-friendly health education, alongside HIV testing.</a:t>
            </a:r>
          </a:p>
        </p:txBody>
      </p:sp>
      <p:sp>
        <p:nvSpPr>
          <p:cNvPr id="3" name="Content Placeholder 2">
            <a:extLst>
              <a:ext uri="{FF2B5EF4-FFF2-40B4-BE49-F238E27FC236}">
                <a16:creationId xmlns:a16="http://schemas.microsoft.com/office/drawing/2014/main" id="{B146BD08-FCF6-1872-8B11-DEE77AB24356}"/>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A2955B2E-BA58-491E-B069-59588C3EB817}"/>
              </a:ext>
            </a:extLst>
          </p:cNvPr>
          <p:cNvSpPr>
            <a:spLocks noGrp="1"/>
          </p:cNvSpPr>
          <p:nvPr>
            <p:ph type="title"/>
          </p:nvPr>
        </p:nvSpPr>
        <p:spPr/>
        <p:txBody>
          <a:bodyPr>
            <a:noAutofit/>
          </a:bodyPr>
          <a:lstStyle/>
          <a:p>
            <a:r>
              <a:rPr lang="en-US" sz="2000">
                <a:solidFill>
                  <a:srgbClr val="E1000B"/>
                </a:solidFill>
                <a:hlinkClick r:id="rId2"/>
              </a:rPr>
              <a:t>Turning play into pathways: fun family days as a catalyst for family-</a:t>
            </a:r>
            <a:r>
              <a:rPr lang="en-US" sz="2000" err="1">
                <a:solidFill>
                  <a:srgbClr val="E1000B"/>
                </a:solidFill>
                <a:hlinkClick r:id="rId2"/>
              </a:rPr>
              <a:t>centred</a:t>
            </a:r>
            <a:r>
              <a:rPr lang="en-US" sz="2000">
                <a:solidFill>
                  <a:srgbClr val="E1000B"/>
                </a:solidFill>
                <a:hlinkClick r:id="rId2"/>
              </a:rPr>
              <a:t> HIV testing and care in South Africa</a:t>
            </a:r>
            <a:endParaRPr lang="en-CH" sz="2000">
              <a:solidFill>
                <a:srgbClr val="E1000B"/>
              </a:solidFill>
            </a:endParaRPr>
          </a:p>
        </p:txBody>
      </p:sp>
      <p:sp>
        <p:nvSpPr>
          <p:cNvPr id="7" name="Content Placeholder 1">
            <a:extLst>
              <a:ext uri="{FF2B5EF4-FFF2-40B4-BE49-F238E27FC236}">
                <a16:creationId xmlns:a16="http://schemas.microsoft.com/office/drawing/2014/main" id="{D6466559-5F0E-D322-2BD7-E6601B8FB2C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9" name="TextBox 8">
            <a:extLst>
              <a:ext uri="{FF2B5EF4-FFF2-40B4-BE49-F238E27FC236}">
                <a16:creationId xmlns:a16="http://schemas.microsoft.com/office/drawing/2014/main" id="{A571EFC7-927B-7F77-815E-F72942B466A8}"/>
              </a:ext>
            </a:extLst>
          </p:cNvPr>
          <p:cNvSpPr txBox="1"/>
          <p:nvPr/>
        </p:nvSpPr>
        <p:spPr>
          <a:xfrm>
            <a:off x="8138203" y="2025600"/>
            <a:ext cx="3610884" cy="4031873"/>
          </a:xfrm>
          <a:prstGeom prst="rect">
            <a:avLst/>
          </a:prstGeom>
          <a:noFill/>
        </p:spPr>
        <p:txBody>
          <a:bodyPr wrap="square">
            <a:spAutoFit/>
          </a:bodyPr>
          <a:lstStyle/>
          <a:p>
            <a:r>
              <a:rPr lang="en-US" sz="1600" b="1" dirty="0"/>
              <a:t>Results: </a:t>
            </a:r>
            <a:r>
              <a:rPr lang="en-US" sz="1600" dirty="0"/>
              <a:t> A total of 243 children were tested, of whom 7 tested HIV-positive and were successfully linked to care. </a:t>
            </a:r>
          </a:p>
          <a:p>
            <a:endParaRPr lang="en-US" sz="1600" dirty="0">
              <a:solidFill>
                <a:schemeClr val="bg2"/>
              </a:solidFill>
            </a:endParaRPr>
          </a:p>
          <a:p>
            <a:r>
              <a:rPr lang="en-US" sz="1600" b="1" dirty="0">
                <a:solidFill>
                  <a:schemeClr val="bg2"/>
                </a:solidFill>
              </a:rPr>
              <a:t>Conclusion: </a:t>
            </a:r>
            <a:r>
              <a:rPr lang="en-US" sz="1600" dirty="0">
                <a:solidFill>
                  <a:schemeClr val="bg2"/>
                </a:solidFill>
              </a:rPr>
              <a:t> This model highlights the value of </a:t>
            </a:r>
            <a:r>
              <a:rPr lang="en-US" sz="1600" dirty="0" err="1">
                <a:solidFill>
                  <a:schemeClr val="bg2"/>
                </a:solidFill>
              </a:rPr>
              <a:t>community-led</a:t>
            </a:r>
            <a:r>
              <a:rPr lang="en-US" sz="1600" dirty="0">
                <a:solidFill>
                  <a:schemeClr val="bg2"/>
                </a:solidFill>
              </a:rPr>
              <a:t>, stigma-responsive strategies in strengthening </a:t>
            </a:r>
            <a:r>
              <a:rPr lang="en-US" sz="1600" dirty="0" err="1">
                <a:solidFill>
                  <a:schemeClr val="bg2"/>
                </a:solidFill>
              </a:rPr>
              <a:t>paediatric</a:t>
            </a:r>
            <a:r>
              <a:rPr lang="en-US" sz="1600" dirty="0">
                <a:solidFill>
                  <a:schemeClr val="bg2"/>
                </a:solidFill>
              </a:rPr>
              <a:t> and adolescent HIV case-finding. Embedding HIV services within broader family and wellness activities can improve early diagnosis, linkage, and retention in care. </a:t>
            </a:r>
          </a:p>
        </p:txBody>
      </p:sp>
      <p:cxnSp>
        <p:nvCxnSpPr>
          <p:cNvPr id="11" name="Straight Connector 10">
            <a:extLst>
              <a:ext uri="{FF2B5EF4-FFF2-40B4-BE49-F238E27FC236}">
                <a16:creationId xmlns:a16="http://schemas.microsoft.com/office/drawing/2014/main" id="{811F0F5B-4A65-7CDC-4793-C517C2B8078D}"/>
              </a:ext>
            </a:extLst>
          </p:cNvPr>
          <p:cNvCxnSpPr/>
          <p:nvPr/>
        </p:nvCxnSpPr>
        <p:spPr>
          <a:xfrm>
            <a:off x="7848600" y="2097089"/>
            <a:ext cx="0" cy="4135117"/>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370017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9F2901-0906-9A47-1426-F8B36CA3C99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32F8ECB-7AD0-2A5C-62CB-4F709827B5A8}"/>
              </a:ext>
            </a:extLst>
          </p:cNvPr>
          <p:cNvSpPr txBox="1"/>
          <p:nvPr/>
        </p:nvSpPr>
        <p:spPr>
          <a:xfrm>
            <a:off x="275573" y="5140125"/>
            <a:ext cx="11757994" cy="909946"/>
          </a:xfrm>
          <a:prstGeom prst="rect">
            <a:avLst/>
          </a:prstGeom>
          <a:solidFill>
            <a:schemeClr val="accent1"/>
          </a:solidFill>
        </p:spPr>
        <p:txBody>
          <a:bodyPr wrap="square">
            <a:spAutoFit/>
          </a:bodyPr>
          <a:lstStyle/>
          <a:p>
            <a:endParaRPr lang="en-US" sz="1400" b="1" dirty="0">
              <a:solidFill>
                <a:schemeClr val="bg2"/>
              </a:solidFill>
            </a:endParaRPr>
          </a:p>
        </p:txBody>
      </p:sp>
      <p:sp>
        <p:nvSpPr>
          <p:cNvPr id="2" name="Content Placeholder 1">
            <a:extLst>
              <a:ext uri="{FF2B5EF4-FFF2-40B4-BE49-F238E27FC236}">
                <a16:creationId xmlns:a16="http://schemas.microsoft.com/office/drawing/2014/main" id="{1FBF12DB-02E8-DFF8-40CC-6114056C0767}"/>
              </a:ext>
            </a:extLst>
          </p:cNvPr>
          <p:cNvSpPr>
            <a:spLocks noGrp="1"/>
          </p:cNvSpPr>
          <p:nvPr>
            <p:ph sz="quarter" idx="13"/>
          </p:nvPr>
        </p:nvSpPr>
        <p:spPr>
          <a:xfrm>
            <a:off x="442913" y="2097089"/>
            <a:ext cx="11339671" cy="4135117"/>
          </a:xfrm>
        </p:spPr>
        <p:txBody>
          <a:bodyPr>
            <a:normAutofit/>
          </a:bodyPr>
          <a:lstStyle/>
          <a:p>
            <a:r>
              <a:rPr lang="en-US" sz="1600" b="1" dirty="0"/>
              <a:t>Background: </a:t>
            </a:r>
            <a:r>
              <a:rPr lang="en-US" sz="1600" dirty="0"/>
              <a:t>Key populations in Nigeria often face barriers accessing facility-based HIV testing due to pervasive stigma and privacy concerns. This pilot evaluated discreet home-delivered HIV self-testing kits by leveraging Grindr.</a:t>
            </a:r>
          </a:p>
          <a:p>
            <a:r>
              <a:rPr lang="en-US" sz="1600" b="1" dirty="0"/>
              <a:t>Methods: </a:t>
            </a:r>
            <a:r>
              <a:rPr lang="en-US" sz="1600" dirty="0"/>
              <a:t>From December 2025 to February 2026, and across 11 Local Government Areas in Lagos State, Grindr users were engaged via in-app pop-ups and then directed to an online request form. Successfully processed requests triggered the dispatch of a comprehensive prevention package, including an  HIVST kit, condoms, lubricants, and instructional materials.</a:t>
            </a:r>
          </a:p>
          <a:p>
            <a:r>
              <a:rPr lang="en-US" sz="1600" b="1" dirty="0"/>
              <a:t>Results: </a:t>
            </a:r>
            <a:r>
              <a:rPr lang="en-US" sz="1600" dirty="0"/>
              <a:t>394 kits were requested with 86% of them asking for home delivery over facility pick-up. 316 kits were successfully delivered. 170 users reported back their results. Among them, 7 cases were reactive and all were successfully linked to treatment.</a:t>
            </a:r>
            <a:endParaRPr lang="en-US" sz="1600" b="1" dirty="0"/>
          </a:p>
          <a:p>
            <a:r>
              <a:rPr lang="en-US" sz="1600" b="1" dirty="0">
                <a:solidFill>
                  <a:schemeClr val="bg2"/>
                </a:solidFill>
              </a:rPr>
              <a:t>Conclusion: </a:t>
            </a:r>
            <a:r>
              <a:rPr lang="en-US" sz="1600" dirty="0">
                <a:solidFill>
                  <a:schemeClr val="bg2"/>
                </a:solidFill>
              </a:rPr>
              <a:t>This pilot demonstrates that geolocation-based social platforms can effectively reach and link key populations to HIV services. Future scaling should prioritize optimized digital messaging, strengthened delivery systems ensuring courier safety, and real-time data monitoring.</a:t>
            </a:r>
          </a:p>
          <a:p>
            <a:endParaRPr lang="en-US" sz="1600" dirty="0"/>
          </a:p>
        </p:txBody>
      </p:sp>
      <p:sp>
        <p:nvSpPr>
          <p:cNvPr id="3" name="Content Placeholder 2">
            <a:extLst>
              <a:ext uri="{FF2B5EF4-FFF2-40B4-BE49-F238E27FC236}">
                <a16:creationId xmlns:a16="http://schemas.microsoft.com/office/drawing/2014/main" id="{74BAD89A-0CCC-FB35-CD46-5D09CF470AA6}"/>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12F1C3FC-D91C-ACC7-D6C0-107A6CC0D096}"/>
              </a:ext>
            </a:extLst>
          </p:cNvPr>
          <p:cNvSpPr>
            <a:spLocks noGrp="1"/>
          </p:cNvSpPr>
          <p:nvPr>
            <p:ph type="title"/>
          </p:nvPr>
        </p:nvSpPr>
        <p:spPr/>
        <p:txBody>
          <a:bodyPr>
            <a:noAutofit/>
          </a:bodyPr>
          <a:lstStyle/>
          <a:p>
            <a:r>
              <a:rPr lang="en-US" sz="2000" dirty="0">
                <a:solidFill>
                  <a:srgbClr val="E1000B"/>
                </a:solidFill>
                <a:hlinkClick r:id="rId2"/>
              </a:rPr>
              <a:t>Scaling online HIV self-testing (HIVST) via geolocation-based platforms: lessons from a pilot implementation among key populations in Lagos State, Nigeria</a:t>
            </a:r>
            <a:endParaRPr lang="en-CH" sz="2000" dirty="0">
              <a:solidFill>
                <a:srgbClr val="E1000B"/>
              </a:solidFill>
            </a:endParaRPr>
          </a:p>
        </p:txBody>
      </p:sp>
      <p:sp>
        <p:nvSpPr>
          <p:cNvPr id="7" name="Content Placeholder 1">
            <a:extLst>
              <a:ext uri="{FF2B5EF4-FFF2-40B4-BE49-F238E27FC236}">
                <a16:creationId xmlns:a16="http://schemas.microsoft.com/office/drawing/2014/main" id="{542AB34F-E549-691C-1DC9-1D8A74FB241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Tree>
    <p:extLst>
      <p:ext uri="{BB962C8B-B14F-4D97-AF65-F5344CB8AC3E}">
        <p14:creationId xmlns:p14="http://schemas.microsoft.com/office/powerpoint/2010/main" val="34538580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06FEF-727F-AEA8-51EA-8EC890E33E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B62C8-AF96-4F4E-6008-27FCE65E92DC}"/>
              </a:ext>
            </a:extLst>
          </p:cNvPr>
          <p:cNvSpPr>
            <a:spLocks noGrp="1"/>
          </p:cNvSpPr>
          <p:nvPr>
            <p:ph type="title"/>
          </p:nvPr>
        </p:nvSpPr>
        <p:spPr/>
        <p:txBody>
          <a:bodyPr>
            <a:normAutofit/>
          </a:bodyPr>
          <a:lstStyle/>
          <a:p>
            <a:r>
              <a:rPr lang="en-US" sz="4800" dirty="0"/>
              <a:t>2. PCC &amp; HIV prevention</a:t>
            </a:r>
            <a:endParaRPr lang="en-CH" sz="4800" dirty="0"/>
          </a:p>
        </p:txBody>
      </p:sp>
      <p:sp>
        <p:nvSpPr>
          <p:cNvPr id="4" name="TextBox 3">
            <a:extLst>
              <a:ext uri="{FF2B5EF4-FFF2-40B4-BE49-F238E27FC236}">
                <a16:creationId xmlns:a16="http://schemas.microsoft.com/office/drawing/2014/main" id="{D7EDA309-DB5C-A94E-1C62-DD64145B5EF4}"/>
              </a:ext>
            </a:extLst>
          </p:cNvPr>
          <p:cNvSpPr txBox="1"/>
          <p:nvPr/>
        </p:nvSpPr>
        <p:spPr>
          <a:xfrm>
            <a:off x="8734425" y="5734050"/>
            <a:ext cx="3370795" cy="369332"/>
          </a:xfrm>
          <a:prstGeom prst="rect">
            <a:avLst/>
          </a:prstGeom>
          <a:noFill/>
        </p:spPr>
        <p:txBody>
          <a:bodyPr wrap="none" rtlCol="0">
            <a:spAutoFit/>
          </a:bodyPr>
          <a:lstStyle/>
          <a:p>
            <a:r>
              <a:rPr lang="en-GB" i="1"/>
              <a:t>Return to </a:t>
            </a:r>
            <a:r>
              <a:rPr lang="en-GB" i="1">
                <a:hlinkClick r:id="rId2" action="ppaction://hlinksldjump"/>
              </a:rPr>
              <a:t>Table of Contents</a:t>
            </a:r>
            <a:endParaRPr lang="en-US" i="1"/>
          </a:p>
        </p:txBody>
      </p:sp>
    </p:spTree>
    <p:extLst>
      <p:ext uri="{BB962C8B-B14F-4D97-AF65-F5344CB8AC3E}">
        <p14:creationId xmlns:p14="http://schemas.microsoft.com/office/powerpoint/2010/main" val="3873285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B5816-599C-2836-AD1F-9FEBAD7087B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E4D20AC-261D-D5C1-0242-F352C5A07B87}"/>
              </a:ext>
            </a:extLst>
          </p:cNvPr>
          <p:cNvSpPr txBox="1"/>
          <p:nvPr/>
        </p:nvSpPr>
        <p:spPr>
          <a:xfrm>
            <a:off x="204708" y="5231525"/>
            <a:ext cx="7002485" cy="1118925"/>
          </a:xfrm>
          <a:prstGeom prst="rect">
            <a:avLst/>
          </a:prstGeom>
          <a:solidFill>
            <a:schemeClr val="accent1"/>
          </a:solidFill>
        </p:spPr>
        <p:txBody>
          <a:bodyPr wrap="square">
            <a:spAutoFit/>
          </a:bodyPr>
          <a:lstStyle/>
          <a:p>
            <a:endParaRPr lang="en-US" sz="1400" b="1" dirty="0">
              <a:solidFill>
                <a:schemeClr val="bg2"/>
              </a:solidFill>
            </a:endParaRPr>
          </a:p>
        </p:txBody>
      </p:sp>
      <p:sp>
        <p:nvSpPr>
          <p:cNvPr id="3" name="Content Placeholder 2">
            <a:extLst>
              <a:ext uri="{FF2B5EF4-FFF2-40B4-BE49-F238E27FC236}">
                <a16:creationId xmlns:a16="http://schemas.microsoft.com/office/drawing/2014/main" id="{D2786F71-30FF-1CB2-0C14-6E7AA026AFB7}"/>
              </a:ext>
            </a:extLst>
          </p:cNvPr>
          <p:cNvSpPr>
            <a:spLocks noGrp="1"/>
          </p:cNvSpPr>
          <p:nvPr>
            <p:ph sz="quarter" idx="14"/>
          </p:nvPr>
        </p:nvSpPr>
        <p:spPr>
          <a:xfrm>
            <a:off x="9534334" y="6423161"/>
            <a:ext cx="4032754" cy="368938"/>
          </a:xfrm>
        </p:spPr>
        <p:txBody>
          <a:bodyPr>
            <a:noAutofit/>
          </a:bodyPr>
          <a:lstStyle/>
          <a:p>
            <a:r>
              <a:rPr lang="en-US" sz="1800" i="1" dirty="0"/>
              <a:t>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6F30DAA6-77AA-A039-99AE-6F54C58EB4C8}"/>
              </a:ext>
            </a:extLst>
          </p:cNvPr>
          <p:cNvSpPr>
            <a:spLocks noGrp="1"/>
          </p:cNvSpPr>
          <p:nvPr>
            <p:ph type="title"/>
          </p:nvPr>
        </p:nvSpPr>
        <p:spPr>
          <a:xfrm>
            <a:off x="4138188" y="400500"/>
            <a:ext cx="7632700" cy="1223964"/>
          </a:xfrm>
        </p:spPr>
        <p:txBody>
          <a:bodyPr>
            <a:noAutofit/>
          </a:bodyPr>
          <a:lstStyle/>
          <a:p>
            <a:r>
              <a:rPr lang="en-US" sz="2000" dirty="0">
                <a:solidFill>
                  <a:srgbClr val="E1000B"/>
                </a:solidFill>
                <a:hlinkClick r:id="rId3"/>
              </a:rPr>
              <a:t>Co-Chairs’ choice – </a:t>
            </a:r>
            <a:r>
              <a:rPr lang="en-US" sz="2000" dirty="0">
                <a:hlinkClick r:id="rId3"/>
              </a:rPr>
              <a:t>Uptake, persistence and preference for long-acting injectable versus oral </a:t>
            </a:r>
            <a:r>
              <a:rPr lang="en-US" sz="2000" dirty="0" err="1">
                <a:hlinkClick r:id="rId3"/>
              </a:rPr>
              <a:t>PrEP</a:t>
            </a:r>
            <a:r>
              <a:rPr lang="en-US" sz="2000" dirty="0">
                <a:hlinkClick r:id="rId3"/>
              </a:rPr>
              <a:t> among Mobile Men in Uganda and South Africa: primary user effectiveness and implementation outcomes in the Mobile Men trial</a:t>
            </a:r>
            <a:endParaRPr lang="en-CH" sz="2000" dirty="0">
              <a:solidFill>
                <a:srgbClr val="E1000B"/>
              </a:solidFill>
            </a:endParaRPr>
          </a:p>
        </p:txBody>
      </p:sp>
      <p:sp>
        <p:nvSpPr>
          <p:cNvPr id="7" name="Content Placeholder 1">
            <a:extLst>
              <a:ext uri="{FF2B5EF4-FFF2-40B4-BE49-F238E27FC236}">
                <a16:creationId xmlns:a16="http://schemas.microsoft.com/office/drawing/2014/main" id="{0CE993E3-141D-948B-B410-81902C25A82A}"/>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948F37B5-CF5E-521D-4E2B-12B0E6859E80}"/>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11" name="Content Placeholder 1">
            <a:extLst>
              <a:ext uri="{FF2B5EF4-FFF2-40B4-BE49-F238E27FC236}">
                <a16:creationId xmlns:a16="http://schemas.microsoft.com/office/drawing/2014/main" id="{1E607274-A825-2EC5-D2F5-CE2B67EDCBF3}"/>
              </a:ext>
            </a:extLst>
          </p:cNvPr>
          <p:cNvSpPr txBox="1">
            <a:spLocks/>
          </p:cNvSpPr>
          <p:nvPr/>
        </p:nvSpPr>
        <p:spPr>
          <a:xfrm>
            <a:off x="301410" y="1932336"/>
            <a:ext cx="6905783" cy="189900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endParaRPr lang="en-US" dirty="0"/>
          </a:p>
          <a:p>
            <a:endParaRPr lang="en-US" dirty="0"/>
          </a:p>
          <a:p>
            <a:endParaRPr lang="en-US" dirty="0"/>
          </a:p>
          <a:p>
            <a:endParaRPr lang="en-US" dirty="0"/>
          </a:p>
          <a:p>
            <a:endParaRPr lang="en-US" dirty="0"/>
          </a:p>
          <a:p>
            <a:r>
              <a:rPr lang="en-US" b="1" dirty="0"/>
              <a:t>Results: </a:t>
            </a:r>
            <a:r>
              <a:rPr lang="en-US" dirty="0"/>
              <a:t>Of 400 men </a:t>
            </a:r>
            <a:r>
              <a:rPr lang="en-US" dirty="0" err="1"/>
              <a:t>randomised</a:t>
            </a:r>
            <a:r>
              <a:rPr lang="en-US" dirty="0"/>
              <a:t> to CAB-LA (n=202) or oral </a:t>
            </a:r>
            <a:r>
              <a:rPr lang="en-US" dirty="0" err="1"/>
              <a:t>PrEP</a:t>
            </a:r>
            <a:r>
              <a:rPr lang="en-US" dirty="0"/>
              <a:t> (n=198), overall persistence was low (22%) but higher with CAB-LA than oral </a:t>
            </a:r>
            <a:r>
              <a:rPr lang="en-US" dirty="0" err="1"/>
              <a:t>PrEP</a:t>
            </a:r>
            <a:r>
              <a:rPr lang="en-US" dirty="0"/>
              <a:t> (28% vs 16%). At 9 month, overall, 58% of the participants chose CAB-LA versus 43% oral </a:t>
            </a:r>
            <a:r>
              <a:rPr lang="en-US" dirty="0" err="1"/>
              <a:t>PrEP</a:t>
            </a:r>
            <a:r>
              <a:rPr lang="en-US" dirty="0"/>
              <a:t>, with preference varying by prior exposure.</a:t>
            </a:r>
          </a:p>
          <a:p>
            <a:endParaRPr lang="en-US" sz="100" b="1" dirty="0">
              <a:solidFill>
                <a:schemeClr val="bg2"/>
              </a:solidFill>
            </a:endParaRPr>
          </a:p>
          <a:p>
            <a:r>
              <a:rPr lang="en-US" b="1" dirty="0">
                <a:solidFill>
                  <a:schemeClr val="bg2"/>
                </a:solidFill>
              </a:rPr>
              <a:t>Conclusion: </a:t>
            </a:r>
            <a:r>
              <a:rPr lang="en-US" dirty="0">
                <a:solidFill>
                  <a:schemeClr val="bg2"/>
                </a:solidFill>
              </a:rPr>
              <a:t>Although persistence was low, it was higher with injectable </a:t>
            </a:r>
            <a:r>
              <a:rPr lang="en-US" dirty="0" err="1">
                <a:solidFill>
                  <a:schemeClr val="bg2"/>
                </a:solidFill>
              </a:rPr>
              <a:t>PrEP</a:t>
            </a:r>
            <a:r>
              <a:rPr lang="en-US" dirty="0">
                <a:solidFill>
                  <a:schemeClr val="bg2"/>
                </a:solidFill>
              </a:rPr>
              <a:t>, which was also the preferred modality, particularly among prior users. Long-acting </a:t>
            </a:r>
            <a:r>
              <a:rPr lang="en-US" dirty="0" err="1">
                <a:solidFill>
                  <a:schemeClr val="bg2"/>
                </a:solidFill>
              </a:rPr>
              <a:t>PrEP</a:t>
            </a:r>
            <a:r>
              <a:rPr lang="en-US" dirty="0">
                <a:solidFill>
                  <a:schemeClr val="bg2"/>
                </a:solidFill>
              </a:rPr>
              <a:t> can be a promising HIV prevention option for mobile populations.</a:t>
            </a:r>
            <a:endParaRPr lang="en-US" sz="1500" dirty="0"/>
          </a:p>
          <a:p>
            <a:endParaRPr lang="en-US" sz="1500" dirty="0"/>
          </a:p>
        </p:txBody>
      </p:sp>
      <p:pic>
        <p:nvPicPr>
          <p:cNvPr id="13" name="Picture 12">
            <a:extLst>
              <a:ext uri="{FF2B5EF4-FFF2-40B4-BE49-F238E27FC236}">
                <a16:creationId xmlns:a16="http://schemas.microsoft.com/office/drawing/2014/main" id="{EBE5793F-FE7E-8C36-EBC5-B3CAA82AD2D6}"/>
              </a:ext>
            </a:extLst>
          </p:cNvPr>
          <p:cNvPicPr>
            <a:picLocks noChangeAspect="1"/>
          </p:cNvPicPr>
          <p:nvPr/>
        </p:nvPicPr>
        <p:blipFill>
          <a:blip r:embed="rId4"/>
          <a:srcRect l="2255"/>
          <a:stretch>
            <a:fillRect/>
          </a:stretch>
        </p:blipFill>
        <p:spPr>
          <a:xfrm>
            <a:off x="4440220" y="1804956"/>
            <a:ext cx="2874979" cy="1948062"/>
          </a:xfrm>
          <a:prstGeom prst="rect">
            <a:avLst/>
          </a:prstGeom>
        </p:spPr>
      </p:pic>
      <p:pic>
        <p:nvPicPr>
          <p:cNvPr id="15" name="Picture 14">
            <a:extLst>
              <a:ext uri="{FF2B5EF4-FFF2-40B4-BE49-F238E27FC236}">
                <a16:creationId xmlns:a16="http://schemas.microsoft.com/office/drawing/2014/main" id="{8630B84C-6E31-1558-A99C-22A34B705C62}"/>
              </a:ext>
            </a:extLst>
          </p:cNvPr>
          <p:cNvPicPr>
            <a:picLocks noChangeAspect="1"/>
          </p:cNvPicPr>
          <p:nvPr/>
        </p:nvPicPr>
        <p:blipFill>
          <a:blip r:embed="rId5"/>
          <a:stretch>
            <a:fillRect/>
          </a:stretch>
        </p:blipFill>
        <p:spPr>
          <a:xfrm>
            <a:off x="7390311" y="1615804"/>
            <a:ext cx="4160400" cy="2442111"/>
          </a:xfrm>
          <a:prstGeom prst="rect">
            <a:avLst/>
          </a:prstGeom>
        </p:spPr>
      </p:pic>
      <p:pic>
        <p:nvPicPr>
          <p:cNvPr id="17" name="Picture 16">
            <a:extLst>
              <a:ext uri="{FF2B5EF4-FFF2-40B4-BE49-F238E27FC236}">
                <a16:creationId xmlns:a16="http://schemas.microsoft.com/office/drawing/2014/main" id="{5037E710-5288-D8DE-5175-9B9923771B4F}"/>
              </a:ext>
            </a:extLst>
          </p:cNvPr>
          <p:cNvPicPr>
            <a:picLocks noChangeAspect="1"/>
          </p:cNvPicPr>
          <p:nvPr/>
        </p:nvPicPr>
        <p:blipFill>
          <a:blip r:embed="rId6"/>
          <a:stretch>
            <a:fillRect/>
          </a:stretch>
        </p:blipFill>
        <p:spPr>
          <a:xfrm>
            <a:off x="7315199" y="4102693"/>
            <a:ext cx="4508118" cy="2184125"/>
          </a:xfrm>
          <a:prstGeom prst="rect">
            <a:avLst/>
          </a:prstGeom>
        </p:spPr>
      </p:pic>
      <p:sp>
        <p:nvSpPr>
          <p:cNvPr id="18" name="TextBox 17">
            <a:extLst>
              <a:ext uri="{FF2B5EF4-FFF2-40B4-BE49-F238E27FC236}">
                <a16:creationId xmlns:a16="http://schemas.microsoft.com/office/drawing/2014/main" id="{8B4ACAD1-3C82-D867-FB0A-B26702A58EB9}"/>
              </a:ext>
            </a:extLst>
          </p:cNvPr>
          <p:cNvSpPr txBox="1"/>
          <p:nvPr/>
        </p:nvSpPr>
        <p:spPr>
          <a:xfrm>
            <a:off x="204708" y="1769846"/>
            <a:ext cx="4780101" cy="2523768"/>
          </a:xfrm>
          <a:prstGeom prst="rect">
            <a:avLst/>
          </a:prstGeom>
          <a:noFill/>
        </p:spPr>
        <p:txBody>
          <a:bodyPr wrap="square" rtlCol="0">
            <a:spAutoFit/>
          </a:bodyPr>
          <a:lstStyle/>
          <a:p>
            <a:r>
              <a:rPr lang="en-US" sz="1400" b="1"/>
              <a:t>Background: </a:t>
            </a:r>
            <a:r>
              <a:rPr lang="en-US" sz="1400"/>
              <a:t>Men who travel for work face elevated HIV vulnerability and limited access to prevention services.</a:t>
            </a:r>
          </a:p>
          <a:p>
            <a:r>
              <a:rPr lang="en-US" sz="1400"/>
              <a:t> </a:t>
            </a:r>
          </a:p>
          <a:p>
            <a:r>
              <a:rPr lang="en-US" sz="1400" b="1"/>
              <a:t>Methods: </a:t>
            </a:r>
            <a:r>
              <a:rPr lang="en-US" sz="1400"/>
              <a:t>Mobile Men is a phase 3b, open-label, trial comparing cabotegravir (CAB-LA) with oral tenofovir/emtricitabine (TDF/FTC; daily/event-driven) among men who travel for work. The study comprises a 9-month </a:t>
            </a:r>
            <a:r>
              <a:rPr lang="en-US" sz="1400" err="1"/>
              <a:t>randomised</a:t>
            </a:r>
            <a:r>
              <a:rPr lang="en-US" sz="1400"/>
              <a:t> phase followed by a 9-month choice phase.</a:t>
            </a:r>
          </a:p>
          <a:p>
            <a:endParaRPr lang="en-US"/>
          </a:p>
        </p:txBody>
      </p:sp>
    </p:spTree>
    <p:extLst>
      <p:ext uri="{BB962C8B-B14F-4D97-AF65-F5344CB8AC3E}">
        <p14:creationId xmlns:p14="http://schemas.microsoft.com/office/powerpoint/2010/main" val="3128566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48B61-365E-FA33-6686-F7E17C9D69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8EC452-4322-3D72-2B2E-A2F36BE9970B}"/>
              </a:ext>
            </a:extLst>
          </p:cNvPr>
          <p:cNvSpPr>
            <a:spLocks noGrp="1"/>
          </p:cNvSpPr>
          <p:nvPr>
            <p:ph sz="quarter" idx="13"/>
          </p:nvPr>
        </p:nvSpPr>
        <p:spPr>
          <a:xfrm>
            <a:off x="409417" y="1999398"/>
            <a:ext cx="4876958" cy="4135117"/>
          </a:xfrm>
        </p:spPr>
        <p:txBody>
          <a:bodyPr>
            <a:noAutofit/>
          </a:bodyPr>
          <a:lstStyle/>
          <a:p>
            <a:r>
              <a:rPr lang="en-US" b="1" dirty="0"/>
              <a:t>Setting the scene: Why </a:t>
            </a:r>
            <a:r>
              <a:rPr lang="en-US" b="1" dirty="0" err="1"/>
              <a:t>person-centred</a:t>
            </a:r>
            <a:r>
              <a:rPr lang="en-US" b="1" dirty="0"/>
              <a:t> HIV prevention matters in the Caribbean </a:t>
            </a:r>
            <a:r>
              <a:rPr lang="en-US" dirty="0"/>
              <a:t>–</a:t>
            </a:r>
            <a:r>
              <a:rPr lang="en-US" dirty="0">
                <a:solidFill>
                  <a:schemeClr val="accent1"/>
                </a:solidFill>
              </a:rPr>
              <a:t> Alexus D’Marco, United Caribbean Trans Network (</a:t>
            </a:r>
            <a:r>
              <a:rPr lang="en-US" dirty="0" err="1">
                <a:solidFill>
                  <a:schemeClr val="accent1"/>
                </a:solidFill>
              </a:rPr>
              <a:t>UCTrans</a:t>
            </a:r>
            <a:r>
              <a:rPr lang="en-US" dirty="0">
                <a:solidFill>
                  <a:schemeClr val="accent1"/>
                </a:solidFill>
              </a:rPr>
              <a:t>), The Bahamas</a:t>
            </a:r>
          </a:p>
          <a:p>
            <a:pPr marL="285750" indent="-285750">
              <a:buFont typeface="Arial" panose="020B0604020202020204" pitchFamily="34" charset="0"/>
              <a:buChar char="•"/>
            </a:pPr>
            <a:r>
              <a:rPr lang="en-US" dirty="0">
                <a:sym typeface="Wingdings" panose="05000000000000000000" pitchFamily="2" charset="2"/>
              </a:rPr>
              <a:t>The Caribbean region has the second-highest HIV prevalence globally, with key populations experiencing the greatest burden.</a:t>
            </a:r>
          </a:p>
          <a:p>
            <a:pPr marL="285750" indent="-285750">
              <a:buFont typeface="Arial" panose="020B0604020202020204" pitchFamily="34" charset="0"/>
              <a:buChar char="•"/>
            </a:pPr>
            <a:r>
              <a:rPr lang="en-US" dirty="0" err="1">
                <a:sym typeface="Wingdings" panose="05000000000000000000" pitchFamily="2" charset="2"/>
              </a:rPr>
              <a:t>Person-centred</a:t>
            </a:r>
            <a:r>
              <a:rPr lang="en-US" dirty="0">
                <a:sym typeface="Wingdings" panose="05000000000000000000" pitchFamily="2" charset="2"/>
              </a:rPr>
              <a:t> prevention </a:t>
            </a:r>
            <a:r>
              <a:rPr lang="en-US" dirty="0"/>
              <a:t>recognizes that everyone has different identities and circumstances, and faces different vulnerabilities. Instead of asking people to fit services, we design services that fit people.</a:t>
            </a:r>
          </a:p>
          <a:p>
            <a:pPr marL="285750" indent="-285750">
              <a:buFont typeface="Arial" panose="020B0604020202020204" pitchFamily="34" charset="0"/>
              <a:buChar char="•"/>
            </a:pPr>
            <a:r>
              <a:rPr lang="en-US" dirty="0"/>
              <a:t>Community organizations like UCTRANS build trust and help improve access to prevention services, including through peer-led support, as well as advocate for human-rights based care.</a:t>
            </a:r>
            <a:endParaRPr lang="en-GB" dirty="0"/>
          </a:p>
          <a:p>
            <a:pPr marL="285750" indent="-285750">
              <a:buFont typeface="Wingdings" panose="05000000000000000000" pitchFamily="2" charset="2"/>
              <a:buChar char="à"/>
            </a:pPr>
            <a:endParaRPr lang="en-US" dirty="0"/>
          </a:p>
          <a:p>
            <a:endParaRPr lang="en-US" b="1" dirty="0"/>
          </a:p>
          <a:p>
            <a:endParaRPr lang="en-US" dirty="0"/>
          </a:p>
          <a:p>
            <a:endParaRPr lang="en-US" sz="1500" dirty="0"/>
          </a:p>
          <a:p>
            <a:endParaRPr lang="en-US" sz="1500" dirty="0"/>
          </a:p>
        </p:txBody>
      </p:sp>
      <p:sp>
        <p:nvSpPr>
          <p:cNvPr id="3" name="Content Placeholder 2">
            <a:extLst>
              <a:ext uri="{FF2B5EF4-FFF2-40B4-BE49-F238E27FC236}">
                <a16:creationId xmlns:a16="http://schemas.microsoft.com/office/drawing/2014/main" id="{48972099-7E90-2EBC-52FC-C4B93435E517}"/>
              </a:ext>
            </a:extLst>
          </p:cNvPr>
          <p:cNvSpPr>
            <a:spLocks noGrp="1"/>
          </p:cNvSpPr>
          <p:nvPr>
            <p:ph sz="quarter" idx="14"/>
          </p:nvPr>
        </p:nvSpPr>
        <p:spPr>
          <a:xfrm>
            <a:off x="7954538" y="6350450"/>
            <a:ext cx="4032754" cy="368938"/>
          </a:xfrm>
        </p:spPr>
        <p:txBody>
          <a:bodyPr>
            <a:noAutofit/>
          </a:bodyPr>
          <a:lstStyle/>
          <a:p>
            <a:r>
              <a:rPr lang="en-US" sz="1800" i="1" dirty="0"/>
              <a:t>Session recording and slides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2852795C-B318-AD85-03E7-1086AB7D625C}"/>
              </a:ext>
            </a:extLst>
          </p:cNvPr>
          <p:cNvSpPr>
            <a:spLocks noGrp="1"/>
          </p:cNvSpPr>
          <p:nvPr>
            <p:ph type="title"/>
          </p:nvPr>
        </p:nvSpPr>
        <p:spPr/>
        <p:txBody>
          <a:bodyPr>
            <a:noAutofit/>
          </a:bodyPr>
          <a:lstStyle/>
          <a:p>
            <a:r>
              <a:rPr lang="en-US" sz="2000" dirty="0">
                <a:solidFill>
                  <a:srgbClr val="E1000B"/>
                </a:solidFill>
                <a:hlinkClick r:id="rId3"/>
              </a:rPr>
              <a:t>Satellite - Person-</a:t>
            </a:r>
            <a:r>
              <a:rPr lang="en-US" sz="2000" dirty="0" err="1">
                <a:solidFill>
                  <a:srgbClr val="E1000B"/>
                </a:solidFill>
                <a:hlinkClick r:id="rId3"/>
              </a:rPr>
              <a:t>centred</a:t>
            </a:r>
            <a:r>
              <a:rPr lang="en-US" sz="2000" dirty="0">
                <a:solidFill>
                  <a:srgbClr val="E1000B"/>
                </a:solidFill>
                <a:hlinkClick r:id="rId3"/>
              </a:rPr>
              <a:t> HIV prevention for key and vulnerable populations in Latin America and the Caribbean (1/3)</a:t>
            </a:r>
            <a:endParaRPr lang="en-CH" sz="2000" dirty="0">
              <a:solidFill>
                <a:srgbClr val="E1000B"/>
              </a:solidFill>
            </a:endParaRPr>
          </a:p>
        </p:txBody>
      </p:sp>
      <p:sp>
        <p:nvSpPr>
          <p:cNvPr id="7" name="Content Placeholder 1">
            <a:extLst>
              <a:ext uri="{FF2B5EF4-FFF2-40B4-BE49-F238E27FC236}">
                <a16:creationId xmlns:a16="http://schemas.microsoft.com/office/drawing/2014/main" id="{5B7E4F85-3C76-A322-C6A1-3D86FCA6B36E}"/>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AD9DE904-4C34-0A73-761F-12CFEEBDB6C0}"/>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5" name="Content Placeholder 1">
            <a:extLst>
              <a:ext uri="{FF2B5EF4-FFF2-40B4-BE49-F238E27FC236}">
                <a16:creationId xmlns:a16="http://schemas.microsoft.com/office/drawing/2014/main" id="{B1B5937C-D783-A7BE-5272-C669AFD012C5}"/>
              </a:ext>
            </a:extLst>
          </p:cNvPr>
          <p:cNvSpPr txBox="1">
            <a:spLocks/>
          </p:cNvSpPr>
          <p:nvPr/>
        </p:nvSpPr>
        <p:spPr>
          <a:xfrm>
            <a:off x="5727002" y="1978915"/>
            <a:ext cx="5805018" cy="413511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err="1"/>
              <a:t>Yyryvôvô</a:t>
            </a:r>
            <a:r>
              <a:rPr lang="en-US" b="1" dirty="0"/>
              <a:t>: the Guaraní bridge for regenerative community care </a:t>
            </a:r>
            <a:r>
              <a:rPr lang="en-US" dirty="0"/>
              <a:t>- </a:t>
            </a:r>
            <a:r>
              <a:rPr lang="en-US" dirty="0">
                <a:solidFill>
                  <a:schemeClr val="accent1"/>
                </a:solidFill>
              </a:rPr>
              <a:t>Simón </a:t>
            </a:r>
            <a:r>
              <a:rPr lang="en-US" dirty="0" err="1">
                <a:solidFill>
                  <a:schemeClr val="accent1"/>
                </a:solidFill>
              </a:rPr>
              <a:t>Cazal</a:t>
            </a:r>
            <a:r>
              <a:rPr lang="en-US" dirty="0">
                <a:solidFill>
                  <a:schemeClr val="accent1"/>
                </a:solidFill>
              </a:rPr>
              <a:t>, </a:t>
            </a:r>
            <a:r>
              <a:rPr lang="en-US" dirty="0" err="1">
                <a:solidFill>
                  <a:schemeClr val="accent1"/>
                </a:solidFill>
              </a:rPr>
              <a:t>SomosGay</a:t>
            </a:r>
            <a:r>
              <a:rPr lang="en-US" dirty="0">
                <a:solidFill>
                  <a:schemeClr val="accent1"/>
                </a:solidFill>
              </a:rPr>
              <a:t>, Paraguay</a:t>
            </a:r>
          </a:p>
          <a:p>
            <a:pPr marL="285750" indent="-285750">
              <a:buFont typeface="Arial" panose="020B0604020202020204" pitchFamily="34" charset="0"/>
              <a:buChar char="•"/>
            </a:pPr>
            <a:r>
              <a:rPr lang="en-US" dirty="0">
                <a:sym typeface="Wingdings" panose="05000000000000000000" pitchFamily="2" charset="2"/>
              </a:rPr>
              <a:t>Reflection on the </a:t>
            </a:r>
            <a:r>
              <a:rPr lang="en-US" dirty="0" err="1">
                <a:sym typeface="Wingdings" panose="05000000000000000000" pitchFamily="2" charset="2"/>
              </a:rPr>
              <a:t>epistemicide</a:t>
            </a:r>
            <a:r>
              <a:rPr lang="en-US" dirty="0">
                <a:sym typeface="Wingdings" panose="05000000000000000000" pitchFamily="2" charset="2"/>
              </a:rPr>
              <a:t> in </a:t>
            </a:r>
            <a:r>
              <a:rPr lang="en-US" dirty="0"/>
              <a:t>Abya Yala (Latin America). </a:t>
            </a:r>
          </a:p>
          <a:p>
            <a:pPr marL="457200" lvl="1" indent="0">
              <a:buNone/>
            </a:pPr>
            <a:r>
              <a:rPr lang="en-US" dirty="0"/>
              <a:t>“Mainstream health interventions operate within a Western, biomedical framework that separates body from territory, separates individual from community, separates health from ecology, and treats Indigenous knowledge as folklore rather than </a:t>
            </a:r>
            <a:r>
              <a:rPr lang="en-US" dirty="0" err="1"/>
              <a:t>science.The</a:t>
            </a:r>
            <a:r>
              <a:rPr lang="en-US" dirty="0"/>
              <a:t> health crisis cannot be solved within the epistemology that produced it.”</a:t>
            </a:r>
          </a:p>
          <a:p>
            <a:pPr marL="285750" indent="-285750">
              <a:buFont typeface="Arial" panose="020B0604020202020204" pitchFamily="34" charset="0"/>
              <a:buChar char="•"/>
            </a:pPr>
            <a:r>
              <a:rPr lang="en-US" dirty="0"/>
              <a:t>Concept of </a:t>
            </a:r>
            <a:r>
              <a:rPr lang="en-US" dirty="0" err="1"/>
              <a:t>cuerpo-territorio</a:t>
            </a:r>
            <a:r>
              <a:rPr lang="en-US" dirty="0"/>
              <a:t> and paradigm of radical interdependence operationalizing Guaraní principles</a:t>
            </a:r>
          </a:p>
          <a:p>
            <a:pPr marL="285750" indent="-285750">
              <a:buFont typeface="Arial" panose="020B0604020202020204" pitchFamily="34" charset="0"/>
              <a:buChar char="•"/>
            </a:pPr>
            <a:r>
              <a:rPr lang="en-US" dirty="0">
                <a:sym typeface="Wingdings" panose="05000000000000000000" pitchFamily="2" charset="2"/>
              </a:rPr>
              <a:t>4 weaving circles: SOMOSGAY organization, </a:t>
            </a:r>
            <a:r>
              <a:rPr lang="en-US" dirty="0" err="1">
                <a:sym typeface="Wingdings" panose="05000000000000000000" pitchFamily="2" charset="2"/>
              </a:rPr>
              <a:t>Kunu’u</a:t>
            </a:r>
            <a:r>
              <a:rPr lang="en-US" dirty="0">
                <a:sym typeface="Wingdings" panose="05000000000000000000" pitchFamily="2" charset="2"/>
              </a:rPr>
              <a:t> clinic, Red Gay Latino regional networking and </a:t>
            </a:r>
            <a:r>
              <a:rPr lang="en-US" dirty="0" err="1"/>
              <a:t>ñande</a:t>
            </a:r>
            <a:r>
              <a:rPr lang="en-US" dirty="0"/>
              <a:t> </a:t>
            </a:r>
            <a:r>
              <a:rPr lang="en-US" dirty="0" err="1"/>
              <a:t>rekorã</a:t>
            </a:r>
            <a:r>
              <a:rPr lang="en-US" dirty="0"/>
              <a:t> cooperative &amp; </a:t>
            </a:r>
            <a:r>
              <a:rPr lang="en-US" dirty="0" err="1"/>
              <a:t>takuapu</a:t>
            </a:r>
            <a:r>
              <a:rPr lang="en-US" dirty="0"/>
              <a:t> </a:t>
            </a:r>
            <a:r>
              <a:rPr lang="en-US" dirty="0" err="1"/>
              <a:t>mirí</a:t>
            </a:r>
            <a:r>
              <a:rPr lang="en-US" dirty="0"/>
              <a:t> village.</a:t>
            </a:r>
          </a:p>
          <a:p>
            <a:pPr lvl="1" indent="0">
              <a:buNone/>
            </a:pPr>
            <a:r>
              <a:rPr lang="en-US" dirty="0">
                <a:sym typeface="Wingdings" panose="05000000000000000000" pitchFamily="2" charset="2"/>
              </a:rPr>
              <a:t> </a:t>
            </a:r>
            <a:r>
              <a:rPr lang="en-US" dirty="0"/>
              <a:t>“Over 22,000 clients served in the </a:t>
            </a:r>
            <a:r>
              <a:rPr lang="en-US" dirty="0" err="1"/>
              <a:t>Kunu’u</a:t>
            </a:r>
            <a:r>
              <a:rPr lang="en-US" dirty="0"/>
              <a:t> clinic.”</a:t>
            </a:r>
          </a:p>
          <a:p>
            <a:endParaRPr lang="en-US" b="1" dirty="0"/>
          </a:p>
          <a:p>
            <a:endParaRPr lang="en-US" dirty="0"/>
          </a:p>
          <a:p>
            <a:endParaRPr lang="en-US" dirty="0"/>
          </a:p>
          <a:p>
            <a:endParaRPr lang="en-US" sz="1500" dirty="0"/>
          </a:p>
          <a:p>
            <a:endParaRPr lang="en-US" sz="1500" dirty="0"/>
          </a:p>
        </p:txBody>
      </p:sp>
      <p:cxnSp>
        <p:nvCxnSpPr>
          <p:cNvPr id="9" name="Straight Connector 8">
            <a:extLst>
              <a:ext uri="{FF2B5EF4-FFF2-40B4-BE49-F238E27FC236}">
                <a16:creationId xmlns:a16="http://schemas.microsoft.com/office/drawing/2014/main" id="{A9C6DDE1-B008-2427-8E8D-9BF1EE4759CB}"/>
              </a:ext>
            </a:extLst>
          </p:cNvPr>
          <p:cNvCxnSpPr>
            <a:cxnSpLocks/>
          </p:cNvCxnSpPr>
          <p:nvPr/>
        </p:nvCxnSpPr>
        <p:spPr>
          <a:xfrm>
            <a:off x="5506688" y="1978915"/>
            <a:ext cx="0" cy="43510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203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86977-067E-AE4F-1BF9-C24AB732F6D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CF2C2F-2AFE-A31D-C1F5-ED1FD0EA7966}"/>
              </a:ext>
            </a:extLst>
          </p:cNvPr>
          <p:cNvSpPr>
            <a:spLocks noGrp="1"/>
          </p:cNvSpPr>
          <p:nvPr>
            <p:ph sz="quarter" idx="13"/>
          </p:nvPr>
        </p:nvSpPr>
        <p:spPr>
          <a:xfrm>
            <a:off x="409416" y="1999399"/>
            <a:ext cx="5232799" cy="755144"/>
          </a:xfrm>
        </p:spPr>
        <p:txBody>
          <a:bodyPr>
            <a:noAutofit/>
          </a:bodyPr>
          <a:lstStyle/>
          <a:p>
            <a:r>
              <a:rPr lang="en-US" b="1" err="1"/>
              <a:t>PrEP</a:t>
            </a:r>
            <a:r>
              <a:rPr lang="en-US" b="1"/>
              <a:t> delivery in underserved rural communities, experiences from Centra America </a:t>
            </a:r>
            <a:r>
              <a:rPr lang="en-US"/>
              <a:t>–</a:t>
            </a:r>
            <a:r>
              <a:rPr lang="en-US">
                <a:solidFill>
                  <a:schemeClr val="accent1"/>
                </a:solidFill>
              </a:rPr>
              <a:t> Obed Quiroz, Organizaci</a:t>
            </a:r>
            <a:r>
              <a:rPr lang="en-US">
                <a:solidFill>
                  <a:schemeClr val="tx2"/>
                </a:solidFill>
              </a:rPr>
              <a:t>ó</a:t>
            </a:r>
            <a:r>
              <a:rPr lang="en-US">
                <a:solidFill>
                  <a:schemeClr val="accent1"/>
                </a:solidFill>
              </a:rPr>
              <a:t>n Llaves, Honduras</a:t>
            </a:r>
          </a:p>
          <a:p>
            <a:endParaRPr lang="en-US" b="1"/>
          </a:p>
          <a:p>
            <a:endParaRPr lang="en-US"/>
          </a:p>
          <a:p>
            <a:endParaRPr lang="en-US" sz="1500"/>
          </a:p>
          <a:p>
            <a:endParaRPr lang="en-US" sz="1500"/>
          </a:p>
        </p:txBody>
      </p:sp>
      <p:sp>
        <p:nvSpPr>
          <p:cNvPr id="3" name="Content Placeholder 2">
            <a:extLst>
              <a:ext uri="{FF2B5EF4-FFF2-40B4-BE49-F238E27FC236}">
                <a16:creationId xmlns:a16="http://schemas.microsoft.com/office/drawing/2014/main" id="{9977A37F-EB3A-C04D-22C9-C53F73FB4993}"/>
              </a:ext>
            </a:extLst>
          </p:cNvPr>
          <p:cNvSpPr>
            <a:spLocks noGrp="1"/>
          </p:cNvSpPr>
          <p:nvPr>
            <p:ph sz="quarter" idx="14"/>
          </p:nvPr>
        </p:nvSpPr>
        <p:spPr>
          <a:xfrm>
            <a:off x="7954538" y="6350450"/>
            <a:ext cx="4032754" cy="368938"/>
          </a:xfrm>
        </p:spPr>
        <p:txBody>
          <a:bodyPr>
            <a:noAutofit/>
          </a:bodyPr>
          <a:lstStyle/>
          <a:p>
            <a:r>
              <a:rPr lang="en-US" sz="1800" i="1" dirty="0"/>
              <a:t>Session recording and slides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E765A53D-0E50-D2FD-1797-BD25CBF7DD46}"/>
              </a:ext>
            </a:extLst>
          </p:cNvPr>
          <p:cNvSpPr>
            <a:spLocks noGrp="1"/>
          </p:cNvSpPr>
          <p:nvPr>
            <p:ph type="title"/>
          </p:nvPr>
        </p:nvSpPr>
        <p:spPr/>
        <p:txBody>
          <a:bodyPr>
            <a:noAutofit/>
          </a:bodyPr>
          <a:lstStyle/>
          <a:p>
            <a:r>
              <a:rPr lang="en-US" sz="2000">
                <a:solidFill>
                  <a:srgbClr val="E1000B"/>
                </a:solidFill>
                <a:hlinkClick r:id="rId3"/>
              </a:rPr>
              <a:t>Satellite - </a:t>
            </a:r>
            <a:r>
              <a:rPr lang="en-US" sz="2000" err="1">
                <a:solidFill>
                  <a:srgbClr val="E1000B"/>
                </a:solidFill>
                <a:hlinkClick r:id="rId3"/>
              </a:rPr>
              <a:t>Person-centred</a:t>
            </a:r>
            <a:r>
              <a:rPr lang="en-US" sz="2000">
                <a:solidFill>
                  <a:srgbClr val="E1000B"/>
                </a:solidFill>
                <a:hlinkClick r:id="rId3"/>
              </a:rPr>
              <a:t> HIV prevention for key and vulnerable populations in Latin America and the Caribbean (2/3)</a:t>
            </a:r>
            <a:endParaRPr lang="en-CH" sz="2000">
              <a:solidFill>
                <a:srgbClr val="E1000B"/>
              </a:solidFill>
            </a:endParaRPr>
          </a:p>
        </p:txBody>
      </p:sp>
      <p:sp>
        <p:nvSpPr>
          <p:cNvPr id="7" name="Content Placeholder 1">
            <a:extLst>
              <a:ext uri="{FF2B5EF4-FFF2-40B4-BE49-F238E27FC236}">
                <a16:creationId xmlns:a16="http://schemas.microsoft.com/office/drawing/2014/main" id="{AEBA5D9B-C48C-E558-B808-4B69C6C5C6AB}"/>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51C98A17-CF3B-B934-B9BC-3A9377BF4E1F}"/>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cxnSp>
        <p:nvCxnSpPr>
          <p:cNvPr id="9" name="Straight Connector 8">
            <a:extLst>
              <a:ext uri="{FF2B5EF4-FFF2-40B4-BE49-F238E27FC236}">
                <a16:creationId xmlns:a16="http://schemas.microsoft.com/office/drawing/2014/main" id="{A686E2CE-437F-8961-CB2C-0AE4428FB1B4}"/>
              </a:ext>
            </a:extLst>
          </p:cNvPr>
          <p:cNvCxnSpPr>
            <a:cxnSpLocks/>
          </p:cNvCxnSpPr>
          <p:nvPr/>
        </p:nvCxnSpPr>
        <p:spPr>
          <a:xfrm>
            <a:off x="6338753" y="1999399"/>
            <a:ext cx="0" cy="43510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56953FF5-1B03-3DE7-F5E5-9A04C9305189}"/>
              </a:ext>
            </a:extLst>
          </p:cNvPr>
          <p:cNvSpPr txBox="1">
            <a:spLocks/>
          </p:cNvSpPr>
          <p:nvPr/>
        </p:nvSpPr>
        <p:spPr>
          <a:xfrm>
            <a:off x="6426206" y="1978916"/>
            <a:ext cx="5469890" cy="1968334"/>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MAS </a:t>
            </a:r>
            <a:r>
              <a:rPr lang="en-US" b="1" dirty="0" err="1"/>
              <a:t>por</a:t>
            </a:r>
            <a:r>
              <a:rPr lang="en-US" b="1" dirty="0"/>
              <a:t> </a:t>
            </a:r>
            <a:r>
              <a:rPr lang="en-US" b="1" dirty="0" err="1"/>
              <a:t>Nosotras</a:t>
            </a:r>
            <a:r>
              <a:rPr lang="en-US" b="1" dirty="0"/>
              <a:t> : comprehensive sexual and reproductive health for female sex workers </a:t>
            </a:r>
            <a:r>
              <a:rPr lang="en-US" dirty="0"/>
              <a:t>–</a:t>
            </a:r>
            <a:r>
              <a:rPr lang="en-US" dirty="0">
                <a:solidFill>
                  <a:schemeClr val="accent1"/>
                </a:solidFill>
              </a:rPr>
              <a:t> Valeria Fink, </a:t>
            </a:r>
            <a:r>
              <a:rPr lang="en-US" dirty="0">
                <a:solidFill>
                  <a:schemeClr val="tx2"/>
                </a:solidFill>
              </a:rPr>
              <a:t>Fundación </a:t>
            </a:r>
            <a:r>
              <a:rPr lang="en-US" dirty="0" err="1">
                <a:solidFill>
                  <a:schemeClr val="tx2"/>
                </a:solidFill>
              </a:rPr>
              <a:t>Huésped</a:t>
            </a:r>
            <a:r>
              <a:rPr lang="en-US" dirty="0">
                <a:solidFill>
                  <a:schemeClr val="tx2"/>
                </a:solidFill>
              </a:rPr>
              <a:t>, Argentina</a:t>
            </a:r>
            <a:endParaRPr lang="en-US" dirty="0"/>
          </a:p>
          <a:p>
            <a:pPr marL="285750" indent="-285750">
              <a:buFont typeface="Arial" panose="020B0604020202020204" pitchFamily="34" charset="0"/>
              <a:buChar char="•"/>
            </a:pPr>
            <a:r>
              <a:rPr lang="en-US" dirty="0"/>
              <a:t>Assess the feasibility of a comprehensive prevention and care package (HIV, HPV, STIs, mental health, gender affirming therapy …) for female sex workers and inform public policies in Argentina through the development of a policy brief</a:t>
            </a:r>
            <a:endParaRPr lang="en-US" sz="1500" dirty="0"/>
          </a:p>
          <a:p>
            <a:endParaRPr lang="en-US" sz="1500" dirty="0"/>
          </a:p>
        </p:txBody>
      </p:sp>
      <p:pic>
        <p:nvPicPr>
          <p:cNvPr id="13" name="Marcador de contenido 15">
            <a:extLst>
              <a:ext uri="{FF2B5EF4-FFF2-40B4-BE49-F238E27FC236}">
                <a16:creationId xmlns:a16="http://schemas.microsoft.com/office/drawing/2014/main" id="{F5DF8506-CD3F-FB78-6BB0-1C3B45625467}"/>
              </a:ext>
            </a:extLst>
          </p:cNvPr>
          <p:cNvPicPr>
            <a:picLocks noChangeAspect="1"/>
          </p:cNvPicPr>
          <p:nvPr/>
        </p:nvPicPr>
        <p:blipFill>
          <a:blip r:embed="rId4"/>
          <a:srcRect t="13604" b="22718"/>
          <a:stretch>
            <a:fillRect/>
          </a:stretch>
        </p:blipFill>
        <p:spPr>
          <a:xfrm>
            <a:off x="4712315" y="2754543"/>
            <a:ext cx="1512927" cy="2090127"/>
          </a:xfrm>
          <a:prstGeom prst="rect">
            <a:avLst/>
          </a:prstGeom>
        </p:spPr>
      </p:pic>
      <p:sp>
        <p:nvSpPr>
          <p:cNvPr id="14" name="TextBox 13">
            <a:extLst>
              <a:ext uri="{FF2B5EF4-FFF2-40B4-BE49-F238E27FC236}">
                <a16:creationId xmlns:a16="http://schemas.microsoft.com/office/drawing/2014/main" id="{2DD12EBD-43FD-F83F-B673-29D7EDEA0B5A}"/>
              </a:ext>
            </a:extLst>
          </p:cNvPr>
          <p:cNvSpPr txBox="1"/>
          <p:nvPr/>
        </p:nvSpPr>
        <p:spPr>
          <a:xfrm>
            <a:off x="0" y="2811020"/>
            <a:ext cx="4785068" cy="3539430"/>
          </a:xfrm>
          <a:prstGeom prst="rect">
            <a:avLst/>
          </a:prstGeom>
          <a:noFill/>
        </p:spPr>
        <p:txBody>
          <a:bodyPr wrap="square" rtlCol="0">
            <a:spAutoFit/>
          </a:bodyPr>
          <a:lstStyle/>
          <a:p>
            <a:pPr marL="285750" indent="-285750">
              <a:buFont typeface="Arial" panose="020B0604020202020204" pitchFamily="34" charset="0"/>
              <a:buChar char="•"/>
            </a:pPr>
            <a:r>
              <a:rPr lang="en-US" sz="1400" dirty="0"/>
              <a:t>Nearly 1/3 of the population of Central America lives in rural areas. What do barriers to healthcare access look like in practice?</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PASMO </a:t>
            </a:r>
            <a:r>
              <a:rPr lang="en-US" sz="1400" dirty="0" err="1"/>
              <a:t>PrEP</a:t>
            </a:r>
            <a:r>
              <a:rPr lang="en-US" sz="1400" dirty="0"/>
              <a:t> decentralized delivery model includes community-based outreach and hybrid follow-up model.</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Long-term </a:t>
            </a:r>
            <a:r>
              <a:rPr lang="en-US" sz="1400" dirty="0" err="1"/>
              <a:t>PrEP</a:t>
            </a:r>
            <a:r>
              <a:rPr lang="en-US" sz="1400" dirty="0"/>
              <a:t> success depends on decentralized follow-up services, not only on </a:t>
            </a:r>
            <a:r>
              <a:rPr lang="en-US" sz="1400" dirty="0" err="1"/>
              <a:t>PrEP</a:t>
            </a:r>
            <a:r>
              <a:rPr lang="en-US" sz="1400" dirty="0"/>
              <a:t> initiation.</a:t>
            </a:r>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Nearly 6 of every 10 </a:t>
            </a:r>
            <a:r>
              <a:rPr lang="en-US" sz="1400" dirty="0" err="1"/>
              <a:t>PrEP</a:t>
            </a:r>
            <a:r>
              <a:rPr lang="en-US" sz="1400" dirty="0"/>
              <a:t> initiations occurred outside the traditional clinic pathway, demonstrating the value of decentralized prevention services. </a:t>
            </a:r>
            <a:endParaRPr lang="en-US" dirty="0"/>
          </a:p>
        </p:txBody>
      </p:sp>
      <p:pic>
        <p:nvPicPr>
          <p:cNvPr id="16" name="Picture 15">
            <a:extLst>
              <a:ext uri="{FF2B5EF4-FFF2-40B4-BE49-F238E27FC236}">
                <a16:creationId xmlns:a16="http://schemas.microsoft.com/office/drawing/2014/main" id="{C0E97D24-8719-7DB3-41BC-E171EB06F114}"/>
              </a:ext>
            </a:extLst>
          </p:cNvPr>
          <p:cNvPicPr>
            <a:picLocks noChangeAspect="1"/>
          </p:cNvPicPr>
          <p:nvPr/>
        </p:nvPicPr>
        <p:blipFill>
          <a:blip r:embed="rId5"/>
          <a:srcRect l="11269"/>
          <a:stretch>
            <a:fillRect/>
          </a:stretch>
        </p:blipFill>
        <p:spPr>
          <a:xfrm>
            <a:off x="4712314" y="5113751"/>
            <a:ext cx="1512928" cy="908096"/>
          </a:xfrm>
          <a:prstGeom prst="rect">
            <a:avLst/>
          </a:prstGeom>
        </p:spPr>
      </p:pic>
      <p:pic>
        <p:nvPicPr>
          <p:cNvPr id="18" name="Imagen 3">
            <a:extLst>
              <a:ext uri="{FF2B5EF4-FFF2-40B4-BE49-F238E27FC236}">
                <a16:creationId xmlns:a16="http://schemas.microsoft.com/office/drawing/2014/main" id="{9B66A680-2627-AF68-B61F-2D095775127C}"/>
              </a:ext>
            </a:extLst>
          </p:cNvPr>
          <p:cNvPicPr>
            <a:picLocks noChangeAspect="1"/>
          </p:cNvPicPr>
          <p:nvPr/>
        </p:nvPicPr>
        <p:blipFill rotWithShape="1">
          <a:blip r:embed="rId6"/>
          <a:srcRect l="14778" t="16430" r="14778" b="12686"/>
          <a:stretch/>
        </p:blipFill>
        <p:spPr>
          <a:xfrm>
            <a:off x="8701609" y="4445323"/>
            <a:ext cx="3224304" cy="1824062"/>
          </a:xfrm>
          <a:prstGeom prst="rect">
            <a:avLst/>
          </a:prstGeom>
        </p:spPr>
      </p:pic>
      <p:sp>
        <p:nvSpPr>
          <p:cNvPr id="19" name="TextBox 18">
            <a:extLst>
              <a:ext uri="{FF2B5EF4-FFF2-40B4-BE49-F238E27FC236}">
                <a16:creationId xmlns:a16="http://schemas.microsoft.com/office/drawing/2014/main" id="{253A86AE-5B10-0D3B-0FEB-044136A31C71}"/>
              </a:ext>
            </a:extLst>
          </p:cNvPr>
          <p:cNvSpPr txBox="1"/>
          <p:nvPr/>
        </p:nvSpPr>
        <p:spPr>
          <a:xfrm>
            <a:off x="6338753" y="4044080"/>
            <a:ext cx="5648535" cy="1015663"/>
          </a:xfrm>
          <a:prstGeom prst="rect">
            <a:avLst/>
          </a:prstGeom>
          <a:noFill/>
        </p:spPr>
        <p:txBody>
          <a:bodyPr wrap="square" rtlCol="0">
            <a:spAutoFit/>
          </a:bodyPr>
          <a:lstStyle/>
          <a:p>
            <a:pPr marL="285750" indent="-285750">
              <a:buFont typeface="Arial" panose="020B0604020202020204" pitchFamily="34" charset="0"/>
              <a:buChar char="•"/>
            </a:pPr>
            <a:r>
              <a:rPr lang="en-US" sz="1400" dirty="0"/>
              <a:t>Cohort of 200 female sex workers (101 cisgender and 99 transgender women).</a:t>
            </a:r>
          </a:p>
          <a:p>
            <a:endParaRPr lang="en-US" sz="1400" dirty="0"/>
          </a:p>
          <a:p>
            <a:endParaRPr lang="en-US" dirty="0"/>
          </a:p>
        </p:txBody>
      </p:sp>
      <p:sp>
        <p:nvSpPr>
          <p:cNvPr id="20" name="TextBox 19">
            <a:extLst>
              <a:ext uri="{FF2B5EF4-FFF2-40B4-BE49-F238E27FC236}">
                <a16:creationId xmlns:a16="http://schemas.microsoft.com/office/drawing/2014/main" id="{B949E37A-2B2A-3F72-6DD9-3BEA94884A14}"/>
              </a:ext>
            </a:extLst>
          </p:cNvPr>
          <p:cNvSpPr txBox="1"/>
          <p:nvPr/>
        </p:nvSpPr>
        <p:spPr>
          <a:xfrm>
            <a:off x="6338752" y="4580735"/>
            <a:ext cx="2362856" cy="2092881"/>
          </a:xfrm>
          <a:prstGeom prst="rect">
            <a:avLst/>
          </a:prstGeom>
          <a:noFill/>
        </p:spPr>
        <p:txBody>
          <a:bodyPr wrap="square" rtlCol="0">
            <a:spAutoFit/>
          </a:bodyPr>
          <a:lstStyle/>
          <a:p>
            <a:pPr marL="285750" indent="-285750">
              <a:buFont typeface="Arial" panose="020B0604020202020204" pitchFamily="34" charset="0"/>
              <a:buChar char="•"/>
            </a:pPr>
            <a:r>
              <a:rPr lang="en-US" sz="1400" dirty="0"/>
              <a:t>Participatory qualitative research with stakeholder mapping, interviews and focus groups. Important role of peer navigator support.</a:t>
            </a:r>
          </a:p>
          <a:p>
            <a:endParaRPr lang="en-US" dirty="0"/>
          </a:p>
        </p:txBody>
      </p:sp>
    </p:spTree>
    <p:extLst>
      <p:ext uri="{BB962C8B-B14F-4D97-AF65-F5344CB8AC3E}">
        <p14:creationId xmlns:p14="http://schemas.microsoft.com/office/powerpoint/2010/main" val="3692100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BBED7-339D-5AF1-72D2-AAB2038A2BB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1CBD518-4B09-DA5D-D28D-F12F3FC4930D}"/>
              </a:ext>
            </a:extLst>
          </p:cNvPr>
          <p:cNvSpPr>
            <a:spLocks noGrp="1"/>
          </p:cNvSpPr>
          <p:nvPr>
            <p:ph sz="quarter" idx="13"/>
          </p:nvPr>
        </p:nvSpPr>
        <p:spPr>
          <a:xfrm>
            <a:off x="409416" y="1999399"/>
            <a:ext cx="5232799" cy="755144"/>
          </a:xfrm>
        </p:spPr>
        <p:txBody>
          <a:bodyPr>
            <a:noAutofit/>
          </a:bodyPr>
          <a:lstStyle/>
          <a:p>
            <a:r>
              <a:rPr lang="en-US" b="1"/>
              <a:t>Investing in the integration of HIV prevention into daily life in São</a:t>
            </a:r>
            <a:r>
              <a:rPr lang="en-GB" b="1"/>
              <a:t> Paulo, Brazil </a:t>
            </a:r>
            <a:r>
              <a:rPr lang="en-US"/>
              <a:t>–</a:t>
            </a:r>
            <a:r>
              <a:rPr lang="en-US">
                <a:solidFill>
                  <a:schemeClr val="accent1"/>
                </a:solidFill>
              </a:rPr>
              <a:t> Adriano Queiroz da Silva, </a:t>
            </a:r>
            <a:r>
              <a:rPr lang="en-US">
                <a:solidFill>
                  <a:schemeClr val="tx2"/>
                </a:solidFill>
              </a:rPr>
              <a:t>São Paulo City Health Department, Brazil</a:t>
            </a:r>
          </a:p>
          <a:p>
            <a:endParaRPr lang="en-US" b="1"/>
          </a:p>
          <a:p>
            <a:endParaRPr lang="en-US"/>
          </a:p>
          <a:p>
            <a:endParaRPr lang="en-US" sz="1500"/>
          </a:p>
          <a:p>
            <a:endParaRPr lang="en-US" sz="1500"/>
          </a:p>
        </p:txBody>
      </p:sp>
      <p:sp>
        <p:nvSpPr>
          <p:cNvPr id="3" name="Content Placeholder 2">
            <a:extLst>
              <a:ext uri="{FF2B5EF4-FFF2-40B4-BE49-F238E27FC236}">
                <a16:creationId xmlns:a16="http://schemas.microsoft.com/office/drawing/2014/main" id="{06310BE8-D667-D5F5-7937-F967ED82CF5C}"/>
              </a:ext>
            </a:extLst>
          </p:cNvPr>
          <p:cNvSpPr>
            <a:spLocks noGrp="1"/>
          </p:cNvSpPr>
          <p:nvPr>
            <p:ph sz="quarter" idx="14"/>
          </p:nvPr>
        </p:nvSpPr>
        <p:spPr>
          <a:xfrm>
            <a:off x="7954538" y="6350450"/>
            <a:ext cx="4032754" cy="368938"/>
          </a:xfrm>
        </p:spPr>
        <p:txBody>
          <a:bodyPr>
            <a:noAutofit/>
          </a:bodyPr>
          <a:lstStyle/>
          <a:p>
            <a:r>
              <a:rPr lang="en-US" sz="1800" i="1" dirty="0"/>
              <a:t>Session recording and slides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624CC096-C88E-954F-F276-6D205547B2D4}"/>
              </a:ext>
            </a:extLst>
          </p:cNvPr>
          <p:cNvSpPr>
            <a:spLocks noGrp="1"/>
          </p:cNvSpPr>
          <p:nvPr>
            <p:ph type="title"/>
          </p:nvPr>
        </p:nvSpPr>
        <p:spPr/>
        <p:txBody>
          <a:bodyPr>
            <a:noAutofit/>
          </a:bodyPr>
          <a:lstStyle/>
          <a:p>
            <a:r>
              <a:rPr lang="en-US" sz="2000">
                <a:solidFill>
                  <a:srgbClr val="E1000B"/>
                </a:solidFill>
                <a:hlinkClick r:id="rId3"/>
              </a:rPr>
              <a:t>Satellite - </a:t>
            </a:r>
            <a:r>
              <a:rPr lang="en-US" sz="2000" err="1">
                <a:solidFill>
                  <a:srgbClr val="E1000B"/>
                </a:solidFill>
                <a:hlinkClick r:id="rId3"/>
              </a:rPr>
              <a:t>Person-centred</a:t>
            </a:r>
            <a:r>
              <a:rPr lang="en-US" sz="2000">
                <a:solidFill>
                  <a:srgbClr val="E1000B"/>
                </a:solidFill>
                <a:hlinkClick r:id="rId3"/>
              </a:rPr>
              <a:t> HIV prevention for key and vulnerable populations in Latin America and the Caribbean (3/3)</a:t>
            </a:r>
            <a:endParaRPr lang="en-CH" sz="2000">
              <a:solidFill>
                <a:srgbClr val="E1000B"/>
              </a:solidFill>
            </a:endParaRPr>
          </a:p>
        </p:txBody>
      </p:sp>
      <p:sp>
        <p:nvSpPr>
          <p:cNvPr id="7" name="Content Placeholder 1">
            <a:extLst>
              <a:ext uri="{FF2B5EF4-FFF2-40B4-BE49-F238E27FC236}">
                <a16:creationId xmlns:a16="http://schemas.microsoft.com/office/drawing/2014/main" id="{0880E7C8-F993-397A-DA23-7866E3209465}"/>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584B3448-BA8B-3CE4-B270-50461249FC61}"/>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cxnSp>
        <p:nvCxnSpPr>
          <p:cNvPr id="9" name="Straight Connector 8">
            <a:extLst>
              <a:ext uri="{FF2B5EF4-FFF2-40B4-BE49-F238E27FC236}">
                <a16:creationId xmlns:a16="http://schemas.microsoft.com/office/drawing/2014/main" id="{E0FA4B38-B3DD-51C3-3834-8A1FA18053FD}"/>
              </a:ext>
            </a:extLst>
          </p:cNvPr>
          <p:cNvCxnSpPr>
            <a:cxnSpLocks/>
          </p:cNvCxnSpPr>
          <p:nvPr/>
        </p:nvCxnSpPr>
        <p:spPr>
          <a:xfrm>
            <a:off x="5887674" y="2051960"/>
            <a:ext cx="0" cy="43510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 name="Content Placeholder 1">
            <a:extLst>
              <a:ext uri="{FF2B5EF4-FFF2-40B4-BE49-F238E27FC236}">
                <a16:creationId xmlns:a16="http://schemas.microsoft.com/office/drawing/2014/main" id="{39D6C2C3-9E65-D610-A89B-F5E8703F9227}"/>
              </a:ext>
            </a:extLst>
          </p:cNvPr>
          <p:cNvSpPr txBox="1">
            <a:spLocks/>
          </p:cNvSpPr>
          <p:nvPr/>
        </p:nvSpPr>
        <p:spPr>
          <a:xfrm>
            <a:off x="6084863" y="1978916"/>
            <a:ext cx="5811234" cy="1968334"/>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Long-acting </a:t>
            </a:r>
            <a:r>
              <a:rPr lang="en-US" b="1" dirty="0" err="1"/>
              <a:t>PrEP</a:t>
            </a:r>
            <a:r>
              <a:rPr lang="en-US" b="1" dirty="0"/>
              <a:t> implementation: lessons learnt from Brazil </a:t>
            </a:r>
            <a:r>
              <a:rPr lang="en-US" dirty="0"/>
              <a:t>–</a:t>
            </a:r>
            <a:r>
              <a:rPr lang="en-US" dirty="0">
                <a:solidFill>
                  <a:schemeClr val="accent1"/>
                </a:solidFill>
              </a:rPr>
              <a:t> Brenda Hoagland, </a:t>
            </a:r>
            <a:r>
              <a:rPr lang="en-US" dirty="0">
                <a:solidFill>
                  <a:schemeClr val="tx2"/>
                </a:solidFill>
              </a:rPr>
              <a:t>Instituto </a:t>
            </a:r>
            <a:r>
              <a:rPr lang="pt-BR" dirty="0">
                <a:solidFill>
                  <a:schemeClr val="tx2"/>
                </a:solidFill>
              </a:rPr>
              <a:t>Nacional de Infectologia Evandro Chagas (INI), FIOCRUZ, Brazil</a:t>
            </a:r>
            <a:endParaRPr lang="en-US" dirty="0">
              <a:solidFill>
                <a:schemeClr val="tx2"/>
              </a:solidFill>
            </a:endParaRPr>
          </a:p>
          <a:p>
            <a:r>
              <a:rPr lang="en-US" dirty="0">
                <a:sym typeface="Wingdings" panose="05000000000000000000" pitchFamily="2" charset="2"/>
              </a:rPr>
              <a:t>Implementation studies of long-acting injectable </a:t>
            </a:r>
            <a:r>
              <a:rPr lang="en-US" dirty="0" err="1">
                <a:sym typeface="Wingdings" panose="05000000000000000000" pitchFamily="2" charset="2"/>
              </a:rPr>
              <a:t>PrEP</a:t>
            </a:r>
            <a:r>
              <a:rPr lang="en-US" dirty="0">
                <a:sym typeface="Wingdings" panose="05000000000000000000" pitchFamily="2" charset="2"/>
              </a:rPr>
              <a:t> -&gt; to improve uptake and persistence among populations disproportionately affected by HIV</a:t>
            </a:r>
          </a:p>
          <a:p>
            <a:pPr marL="285750" indent="-285750">
              <a:lnSpc>
                <a:spcPct val="100000"/>
              </a:lnSpc>
              <a:buFont typeface="Arial" panose="020B0604020202020204" pitchFamily="34" charset="0"/>
              <a:buChar char="•"/>
            </a:pPr>
            <a:r>
              <a:rPr lang="en-US" dirty="0" err="1">
                <a:sym typeface="Wingdings" panose="05000000000000000000" pitchFamily="2" charset="2"/>
              </a:rPr>
              <a:t>ImPrEP</a:t>
            </a:r>
            <a:r>
              <a:rPr lang="en-US" dirty="0">
                <a:sym typeface="Wingdings" panose="05000000000000000000" pitchFamily="2" charset="2"/>
              </a:rPr>
              <a:t> oral study (2018-2021) </a:t>
            </a:r>
          </a:p>
          <a:p>
            <a:pPr marL="285750" indent="-285750">
              <a:lnSpc>
                <a:spcPct val="100000"/>
              </a:lnSpc>
              <a:buFont typeface="Arial" panose="020B0604020202020204" pitchFamily="34" charset="0"/>
              <a:buChar char="•"/>
            </a:pPr>
            <a:r>
              <a:rPr lang="en-US" dirty="0" err="1">
                <a:sym typeface="Wingdings" panose="05000000000000000000" pitchFamily="2" charset="2"/>
              </a:rPr>
              <a:t>ImPrEP</a:t>
            </a:r>
            <a:r>
              <a:rPr lang="en-US" dirty="0">
                <a:sym typeface="Wingdings" panose="05000000000000000000" pitchFamily="2" charset="2"/>
              </a:rPr>
              <a:t> CAB </a:t>
            </a:r>
            <a:r>
              <a:rPr lang="en-US" dirty="0" err="1">
                <a:sym typeface="Wingdings" panose="05000000000000000000" pitchFamily="2" charset="2"/>
              </a:rPr>
              <a:t>Brasil</a:t>
            </a:r>
            <a:r>
              <a:rPr lang="en-US" dirty="0">
                <a:sym typeface="Wingdings" panose="05000000000000000000" pitchFamily="2" charset="2"/>
              </a:rPr>
              <a:t>(since 2023)</a:t>
            </a:r>
          </a:p>
          <a:p>
            <a:pPr marL="285750" indent="-285750">
              <a:lnSpc>
                <a:spcPct val="100000"/>
              </a:lnSpc>
              <a:buFont typeface="Arial" panose="020B0604020202020204" pitchFamily="34" charset="0"/>
              <a:buChar char="•"/>
            </a:pPr>
            <a:r>
              <a:rPr lang="en-US" dirty="0" err="1">
                <a:sym typeface="Wingdings" panose="05000000000000000000" pitchFamily="2" charset="2"/>
              </a:rPr>
              <a:t>ImPrEP</a:t>
            </a:r>
            <a:r>
              <a:rPr lang="en-US" dirty="0">
                <a:sym typeface="Wingdings" panose="05000000000000000000" pitchFamily="2" charset="2"/>
              </a:rPr>
              <a:t> LEN </a:t>
            </a:r>
            <a:r>
              <a:rPr lang="en-US" dirty="0" err="1">
                <a:sym typeface="Wingdings" panose="05000000000000000000" pitchFamily="2" charset="2"/>
              </a:rPr>
              <a:t>Brasil</a:t>
            </a:r>
            <a:r>
              <a:rPr lang="en-US" dirty="0">
                <a:sym typeface="Wingdings" panose="05000000000000000000" pitchFamily="2" charset="2"/>
              </a:rPr>
              <a:t> (since 2026) </a:t>
            </a:r>
          </a:p>
          <a:p>
            <a:endParaRPr lang="en-US" sz="1500" dirty="0"/>
          </a:p>
          <a:p>
            <a:endParaRPr lang="en-US" sz="1500" dirty="0"/>
          </a:p>
        </p:txBody>
      </p:sp>
      <p:sp>
        <p:nvSpPr>
          <p:cNvPr id="14" name="TextBox 13">
            <a:extLst>
              <a:ext uri="{FF2B5EF4-FFF2-40B4-BE49-F238E27FC236}">
                <a16:creationId xmlns:a16="http://schemas.microsoft.com/office/drawing/2014/main" id="{387D9410-4049-1D30-E84E-5BA6FE622AD0}"/>
              </a:ext>
            </a:extLst>
          </p:cNvPr>
          <p:cNvSpPr txBox="1"/>
          <p:nvPr/>
        </p:nvSpPr>
        <p:spPr>
          <a:xfrm>
            <a:off x="379599" y="2780936"/>
            <a:ext cx="4015837" cy="2893100"/>
          </a:xfrm>
          <a:prstGeom prst="rect">
            <a:avLst/>
          </a:prstGeom>
          <a:noFill/>
        </p:spPr>
        <p:txBody>
          <a:bodyPr wrap="square" rtlCol="0">
            <a:spAutoFit/>
          </a:bodyPr>
          <a:lstStyle/>
          <a:p>
            <a:endParaRPr lang="en-US" sz="1400" dirty="0"/>
          </a:p>
          <a:p>
            <a:endParaRPr lang="en-US" sz="1400" dirty="0"/>
          </a:p>
          <a:p>
            <a:pPr marL="285750" indent="-285750">
              <a:buFont typeface="Arial" panose="020B0604020202020204" pitchFamily="34" charset="0"/>
              <a:buChar char="•"/>
            </a:pPr>
            <a:r>
              <a:rPr lang="en-US" sz="1400" dirty="0"/>
              <a:t>Testing and counseling </a:t>
            </a:r>
            <a:r>
              <a:rPr lang="en-US" sz="1400" dirty="0" err="1"/>
              <a:t>centres</a:t>
            </a:r>
            <a:r>
              <a:rPr lang="en-US" sz="1400" dirty="0"/>
              <a:t>, including 1 mobile</a:t>
            </a:r>
          </a:p>
          <a:p>
            <a:pPr marL="285750" indent="-285750">
              <a:buFont typeface="Arial" panose="020B0604020202020204" pitchFamily="34" charset="0"/>
              <a:buChar char="•"/>
            </a:pPr>
            <a:r>
              <a:rPr lang="en-US" sz="1400" dirty="0" err="1"/>
              <a:t>PrEP</a:t>
            </a:r>
            <a:r>
              <a:rPr lang="en-US" sz="1400" dirty="0"/>
              <a:t>, PEP and ART dispensing machines </a:t>
            </a:r>
          </a:p>
          <a:p>
            <a:pPr marL="285750" indent="-285750">
              <a:buFont typeface="Arial" panose="020B0604020202020204" pitchFamily="34" charset="0"/>
              <a:buChar char="•"/>
            </a:pPr>
            <a:r>
              <a:rPr lang="en-US" sz="1400" dirty="0"/>
              <a:t>Prevention supplies dispenser at subway stations and bus terminals</a:t>
            </a:r>
          </a:p>
          <a:p>
            <a:pPr marL="285750" indent="-285750">
              <a:buFont typeface="Arial" panose="020B0604020202020204" pitchFamily="34" charset="0"/>
              <a:buChar char="•"/>
            </a:pPr>
            <a:r>
              <a:rPr lang="en-US" sz="1400" dirty="0"/>
              <a:t>24h-hour pharmacies for medication pickup</a:t>
            </a:r>
          </a:p>
          <a:p>
            <a:pPr marL="285750" indent="-285750">
              <a:buFont typeface="Arial" panose="020B0604020202020204" pitchFamily="34" charset="0"/>
              <a:buChar char="•"/>
            </a:pPr>
            <a:r>
              <a:rPr lang="en-US" sz="1400" dirty="0"/>
              <a:t>Community outreach (parties, sex worker venues, sex cinemas …)</a:t>
            </a:r>
          </a:p>
          <a:p>
            <a:pPr marL="285750" indent="-285750">
              <a:buFont typeface="Arial" panose="020B0604020202020204" pitchFamily="34" charset="0"/>
              <a:buChar char="•"/>
            </a:pPr>
            <a:r>
              <a:rPr lang="en-US" sz="1400" dirty="0"/>
              <a:t>And more …</a:t>
            </a:r>
          </a:p>
        </p:txBody>
      </p:sp>
      <p:pic>
        <p:nvPicPr>
          <p:cNvPr id="8" name="Imagem 7">
            <a:extLst>
              <a:ext uri="{FF2B5EF4-FFF2-40B4-BE49-F238E27FC236}">
                <a16:creationId xmlns:a16="http://schemas.microsoft.com/office/drawing/2014/main" id="{2237DDE5-652A-39DB-DE51-03C46CC3B5A5}"/>
              </a:ext>
            </a:extLst>
          </p:cNvPr>
          <p:cNvPicPr>
            <a:picLocks noChangeAspect="1"/>
          </p:cNvPicPr>
          <p:nvPr/>
        </p:nvPicPr>
        <p:blipFill>
          <a:blip r:embed="rId4"/>
          <a:srcRect l="4948" r="5656"/>
          <a:stretch>
            <a:fillRect/>
          </a:stretch>
        </p:blipFill>
        <p:spPr>
          <a:xfrm>
            <a:off x="4164663" y="3431535"/>
            <a:ext cx="1525824" cy="2275765"/>
          </a:xfrm>
          <a:prstGeom prst="rect">
            <a:avLst/>
          </a:prstGeom>
        </p:spPr>
      </p:pic>
      <p:sp>
        <p:nvSpPr>
          <p:cNvPr id="11" name="TextBox 10">
            <a:extLst>
              <a:ext uri="{FF2B5EF4-FFF2-40B4-BE49-F238E27FC236}">
                <a16:creationId xmlns:a16="http://schemas.microsoft.com/office/drawing/2014/main" id="{7F275AF5-65D3-357C-D578-471FA7FEBCC5}"/>
              </a:ext>
            </a:extLst>
          </p:cNvPr>
          <p:cNvSpPr txBox="1"/>
          <p:nvPr/>
        </p:nvSpPr>
        <p:spPr>
          <a:xfrm>
            <a:off x="409416" y="5813695"/>
            <a:ext cx="5281071" cy="800219"/>
          </a:xfrm>
          <a:prstGeom prst="rect">
            <a:avLst/>
          </a:prstGeom>
          <a:noFill/>
        </p:spPr>
        <p:txBody>
          <a:bodyPr wrap="square" rtlCol="0">
            <a:spAutoFit/>
          </a:bodyPr>
          <a:lstStyle/>
          <a:p>
            <a:pPr algn="ctr"/>
            <a:r>
              <a:rPr lang="en-US" sz="1400"/>
              <a:t>55% reduction in new HIV acquisitions between 2016 and 2025.</a:t>
            </a:r>
          </a:p>
          <a:p>
            <a:endParaRPr lang="en-US"/>
          </a:p>
        </p:txBody>
      </p:sp>
      <p:sp>
        <p:nvSpPr>
          <p:cNvPr id="12" name="TextBox 11">
            <a:extLst>
              <a:ext uri="{FF2B5EF4-FFF2-40B4-BE49-F238E27FC236}">
                <a16:creationId xmlns:a16="http://schemas.microsoft.com/office/drawing/2014/main" id="{1F9BCBFC-EF6B-BB05-396E-BF77CEE29023}"/>
              </a:ext>
            </a:extLst>
          </p:cNvPr>
          <p:cNvSpPr txBox="1"/>
          <p:nvPr/>
        </p:nvSpPr>
        <p:spPr>
          <a:xfrm>
            <a:off x="409416" y="2843868"/>
            <a:ext cx="5232789" cy="584775"/>
          </a:xfrm>
          <a:prstGeom prst="rect">
            <a:avLst/>
          </a:prstGeom>
          <a:noFill/>
        </p:spPr>
        <p:txBody>
          <a:bodyPr wrap="square" rtlCol="0">
            <a:spAutoFit/>
          </a:bodyPr>
          <a:lstStyle/>
          <a:p>
            <a:r>
              <a:rPr lang="en-US" sz="1400"/>
              <a:t>Learn more about the city’s </a:t>
            </a:r>
            <a:r>
              <a:rPr lang="en-US" sz="1400" err="1"/>
              <a:t>person-centred</a:t>
            </a:r>
            <a:r>
              <a:rPr lang="en-US" sz="1400"/>
              <a:t> strategy:</a:t>
            </a:r>
          </a:p>
          <a:p>
            <a:endParaRPr lang="en-US"/>
          </a:p>
        </p:txBody>
      </p:sp>
      <p:pic>
        <p:nvPicPr>
          <p:cNvPr id="17" name="Picture 16">
            <a:extLst>
              <a:ext uri="{FF2B5EF4-FFF2-40B4-BE49-F238E27FC236}">
                <a16:creationId xmlns:a16="http://schemas.microsoft.com/office/drawing/2014/main" id="{27E6747E-13F1-36D1-17BF-3C0C8FD3604E}"/>
              </a:ext>
            </a:extLst>
          </p:cNvPr>
          <p:cNvPicPr>
            <a:picLocks noChangeAspect="1"/>
          </p:cNvPicPr>
          <p:nvPr/>
        </p:nvPicPr>
        <p:blipFill>
          <a:blip r:embed="rId5"/>
          <a:stretch>
            <a:fillRect/>
          </a:stretch>
        </p:blipFill>
        <p:spPr>
          <a:xfrm>
            <a:off x="10344759" y="3713018"/>
            <a:ext cx="1697576" cy="2573168"/>
          </a:xfrm>
          <a:prstGeom prst="rect">
            <a:avLst/>
          </a:prstGeom>
        </p:spPr>
      </p:pic>
      <p:sp>
        <p:nvSpPr>
          <p:cNvPr id="27" name="Content Placeholder 1">
            <a:extLst>
              <a:ext uri="{FF2B5EF4-FFF2-40B4-BE49-F238E27FC236}">
                <a16:creationId xmlns:a16="http://schemas.microsoft.com/office/drawing/2014/main" id="{63603705-BD32-C7DF-5736-5C069C6AA70B}"/>
              </a:ext>
            </a:extLst>
          </p:cNvPr>
          <p:cNvSpPr txBox="1">
            <a:spLocks/>
          </p:cNvSpPr>
          <p:nvPr/>
        </p:nvSpPr>
        <p:spPr>
          <a:xfrm>
            <a:off x="6096000" y="4645580"/>
            <a:ext cx="4150660" cy="1968334"/>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ym typeface="Wingdings" panose="05000000000000000000" pitchFamily="2" charset="2"/>
              </a:rPr>
              <a:t>Focus on the mHealth intervention: 5 short videos with 17 min of content total covering oral and injectable </a:t>
            </a:r>
            <a:r>
              <a:rPr lang="en-US" err="1">
                <a:sym typeface="Wingdings" panose="05000000000000000000" pitchFamily="2" charset="2"/>
              </a:rPr>
              <a:t>PrEP</a:t>
            </a:r>
            <a:r>
              <a:rPr lang="en-US">
                <a:sym typeface="Wingdings" panose="05000000000000000000" pitchFamily="2" charset="2"/>
              </a:rPr>
              <a:t> and other HIV and STI prevention strategies. </a:t>
            </a:r>
          </a:p>
          <a:p>
            <a:r>
              <a:rPr lang="en-US" altLang="pt-BR">
                <a:solidFill>
                  <a:srgbClr val="000000"/>
                </a:solidFill>
              </a:rPr>
              <a:t>People (including physicians) featured in the videos were individuals from sexual and gender minorities</a:t>
            </a:r>
          </a:p>
          <a:p>
            <a:endParaRPr lang="en-US" sz="1500"/>
          </a:p>
          <a:p>
            <a:endParaRPr lang="en-US" sz="1500"/>
          </a:p>
        </p:txBody>
      </p:sp>
    </p:spTree>
    <p:extLst>
      <p:ext uri="{BB962C8B-B14F-4D97-AF65-F5344CB8AC3E}">
        <p14:creationId xmlns:p14="http://schemas.microsoft.com/office/powerpoint/2010/main" val="4343288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A3339-6F93-7847-A446-447C5D357E96}"/>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A9D25A0-86C2-C123-8B95-F35092D6CCF7}"/>
              </a:ext>
            </a:extLst>
          </p:cNvPr>
          <p:cNvSpPr/>
          <p:nvPr/>
        </p:nvSpPr>
        <p:spPr>
          <a:xfrm>
            <a:off x="5682468" y="5022369"/>
            <a:ext cx="6066624" cy="1273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2D7716D4-E424-5675-7C85-6037FD9473DC}"/>
              </a:ext>
            </a:extLst>
          </p:cNvPr>
          <p:cNvSpPr>
            <a:spLocks noGrp="1"/>
          </p:cNvSpPr>
          <p:nvPr>
            <p:ph sz="quarter" idx="13"/>
          </p:nvPr>
        </p:nvSpPr>
        <p:spPr>
          <a:xfrm>
            <a:off x="409416" y="1901707"/>
            <a:ext cx="5088001" cy="4135117"/>
          </a:xfrm>
        </p:spPr>
        <p:txBody>
          <a:bodyPr>
            <a:noAutofit/>
          </a:bodyPr>
          <a:lstStyle/>
          <a:p>
            <a:r>
              <a:rPr lang="en-US" b="1" dirty="0"/>
              <a:t>Background: </a:t>
            </a:r>
            <a:r>
              <a:rPr lang="en-US" dirty="0"/>
              <a:t>Telehealth-based HIV self-testing (HIVST) has expanded access to prevention services, yet clients vary in their selection of HIVST alone versus HIVST combined with pre-exposure prophylaxis (</a:t>
            </a:r>
            <a:r>
              <a:rPr lang="en-US" dirty="0" err="1"/>
              <a:t>PrEP</a:t>
            </a:r>
            <a:r>
              <a:rPr lang="en-US" dirty="0"/>
              <a:t>). This study compared the characteristics of clients who selected HIVST only versus those who selected HIVST with </a:t>
            </a:r>
            <a:r>
              <a:rPr lang="en-US" dirty="0" err="1"/>
              <a:t>PrEP</a:t>
            </a:r>
            <a:r>
              <a:rPr lang="en-US" dirty="0"/>
              <a:t> to understand how social and structural determinants shape these choices in optimizing digital HIV prevention pathways in the Philippines.</a:t>
            </a:r>
          </a:p>
          <a:p>
            <a:r>
              <a:rPr lang="en-US" b="1" dirty="0"/>
              <a:t>Methods: </a:t>
            </a:r>
            <a:r>
              <a:rPr lang="en-US" dirty="0"/>
              <a:t>Retrospective analysis among clients accessing HIV prevention services via SAIL-</a:t>
            </a:r>
            <a:r>
              <a:rPr lang="en-US" dirty="0" err="1"/>
              <a:t>teleprep</a:t>
            </a:r>
            <a:r>
              <a:rPr lang="en-US" dirty="0"/>
              <a:t> </a:t>
            </a:r>
            <a:r>
              <a:rPr lang="en-US" dirty="0" err="1"/>
              <a:t>programme</a:t>
            </a:r>
            <a:r>
              <a:rPr lang="en-US" dirty="0"/>
              <a:t> between January and September 2025. Hierarchical multivariable logistic regression models were fitted to identify factors associated with choosing </a:t>
            </a:r>
            <a:r>
              <a:rPr lang="en-US" dirty="0" err="1"/>
              <a:t>HIVST+PrEP</a:t>
            </a:r>
            <a:r>
              <a:rPr lang="en-US" dirty="0"/>
              <a:t>, sequentially adjusting for demographics, behavioral indicators, and geographic access. Statistical significance was set at p&lt;0.05 and the analysis was done using R.</a:t>
            </a:r>
          </a:p>
          <a:p>
            <a:endParaRPr lang="en-US" dirty="0"/>
          </a:p>
          <a:p>
            <a:endParaRPr lang="en-US" b="1" dirty="0"/>
          </a:p>
        </p:txBody>
      </p:sp>
      <p:sp>
        <p:nvSpPr>
          <p:cNvPr id="3" name="Content Placeholder 2">
            <a:extLst>
              <a:ext uri="{FF2B5EF4-FFF2-40B4-BE49-F238E27FC236}">
                <a16:creationId xmlns:a16="http://schemas.microsoft.com/office/drawing/2014/main" id="{8A8A95DC-3BA4-DEDC-CCDF-2502D1E04BBD}"/>
              </a:ext>
            </a:extLst>
          </p:cNvPr>
          <p:cNvSpPr>
            <a:spLocks noGrp="1"/>
          </p:cNvSpPr>
          <p:nvPr>
            <p:ph sz="quarter" idx="14"/>
          </p:nvPr>
        </p:nvSpPr>
        <p:spPr>
          <a:xfrm>
            <a:off x="9607232" y="6416675"/>
            <a:ext cx="2584768" cy="368938"/>
          </a:xfrm>
        </p:spPr>
        <p:txBody>
          <a:bodyPr>
            <a:noAutofit/>
          </a:bodyPr>
          <a:lstStyle/>
          <a:p>
            <a:r>
              <a:rPr lang="en-US" sz="1800" i="1"/>
              <a:t>Poster available </a:t>
            </a:r>
            <a:r>
              <a:rPr lang="en-US" sz="1800" i="1">
                <a:hlinkClick r:id="rId2"/>
              </a:rPr>
              <a:t>here</a:t>
            </a:r>
            <a:r>
              <a:rPr lang="en-US" sz="1800" i="1"/>
              <a:t>.</a:t>
            </a:r>
            <a:endParaRPr lang="en-CH" sz="1800" i="1"/>
          </a:p>
        </p:txBody>
      </p:sp>
      <p:sp>
        <p:nvSpPr>
          <p:cNvPr id="4" name="Title 3">
            <a:extLst>
              <a:ext uri="{FF2B5EF4-FFF2-40B4-BE49-F238E27FC236}">
                <a16:creationId xmlns:a16="http://schemas.microsoft.com/office/drawing/2014/main" id="{FD9BACB5-D952-EE14-90BE-E1C631E70BCD}"/>
              </a:ext>
            </a:extLst>
          </p:cNvPr>
          <p:cNvSpPr>
            <a:spLocks noGrp="1"/>
          </p:cNvSpPr>
          <p:nvPr>
            <p:ph type="title"/>
          </p:nvPr>
        </p:nvSpPr>
        <p:spPr/>
        <p:txBody>
          <a:bodyPr>
            <a:noAutofit/>
          </a:bodyPr>
          <a:lstStyle/>
          <a:p>
            <a:pPr lvl="0"/>
            <a:r>
              <a:rPr lang="en-GB" sz="2000" u="sng">
                <a:hlinkClick r:id="rId3"/>
              </a:rPr>
              <a:t>Predictors of choice between HIV self-testing with or without </a:t>
            </a:r>
            <a:r>
              <a:rPr lang="en-GB" sz="2000" u="sng" err="1">
                <a:hlinkClick r:id="rId3"/>
              </a:rPr>
              <a:t>PrEP</a:t>
            </a:r>
            <a:r>
              <a:rPr lang="en-GB" sz="2000" u="sng">
                <a:hlinkClick r:id="rId3"/>
              </a:rPr>
              <a:t>: a program evaluation of person-</a:t>
            </a:r>
            <a:r>
              <a:rPr lang="en-GB" sz="2000" u="sng" err="1">
                <a:hlinkClick r:id="rId3"/>
              </a:rPr>
              <a:t>centered</a:t>
            </a:r>
            <a:r>
              <a:rPr lang="en-GB" sz="2000" u="sng">
                <a:hlinkClick r:id="rId3"/>
              </a:rPr>
              <a:t> HIV prevention services of the save and improve lives(SAIL)-</a:t>
            </a:r>
            <a:r>
              <a:rPr lang="en-GB" sz="2000" u="sng" err="1">
                <a:hlinkClick r:id="rId3"/>
              </a:rPr>
              <a:t>teleprep</a:t>
            </a:r>
            <a:r>
              <a:rPr lang="en-GB" sz="2000" u="sng">
                <a:hlinkClick r:id="rId3"/>
              </a:rPr>
              <a:t> program in the Philippines</a:t>
            </a:r>
            <a:r>
              <a:rPr lang="en-GB" sz="2000"/>
              <a:t> </a:t>
            </a:r>
            <a:endParaRPr lang="en-US" sz="2000"/>
          </a:p>
        </p:txBody>
      </p:sp>
      <p:sp>
        <p:nvSpPr>
          <p:cNvPr id="7" name="Content Placeholder 1">
            <a:extLst>
              <a:ext uri="{FF2B5EF4-FFF2-40B4-BE49-F238E27FC236}">
                <a16:creationId xmlns:a16="http://schemas.microsoft.com/office/drawing/2014/main" id="{46839DCE-35E7-B84C-9E93-D3B37FEACBE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8E086E10-8512-D467-1D03-7EBA680DD2A5}"/>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6" name="TextBox 5">
            <a:extLst>
              <a:ext uri="{FF2B5EF4-FFF2-40B4-BE49-F238E27FC236}">
                <a16:creationId xmlns:a16="http://schemas.microsoft.com/office/drawing/2014/main" id="{450725D2-C91B-25D2-FFF9-AB44EEB6B9AC}"/>
              </a:ext>
            </a:extLst>
          </p:cNvPr>
          <p:cNvSpPr txBox="1"/>
          <p:nvPr/>
        </p:nvSpPr>
        <p:spPr>
          <a:xfrm>
            <a:off x="5682468" y="1830382"/>
            <a:ext cx="6100116" cy="1169551"/>
          </a:xfrm>
          <a:prstGeom prst="rect">
            <a:avLst/>
          </a:prstGeom>
          <a:noFill/>
        </p:spPr>
        <p:txBody>
          <a:bodyPr wrap="square">
            <a:spAutoFit/>
          </a:bodyPr>
          <a:lstStyle/>
          <a:p>
            <a:r>
              <a:rPr lang="en-US" sz="1400" b="1"/>
              <a:t>Results: </a:t>
            </a:r>
            <a:r>
              <a:rPr lang="en-US" sz="1400"/>
              <a:t>A total of 4,955 clients accessed SAIL-</a:t>
            </a:r>
            <a:r>
              <a:rPr lang="en-US" sz="1400" err="1"/>
              <a:t>teleprep</a:t>
            </a:r>
            <a:r>
              <a:rPr lang="en-US" sz="1400"/>
              <a:t> services. Among them, 1,651 (33.3%) accessed HIVST only, while 3,304 (66.6%) accessed </a:t>
            </a:r>
            <a:r>
              <a:rPr lang="en-US" sz="1400" err="1"/>
              <a:t>HIVST+PrEP</a:t>
            </a:r>
            <a:r>
              <a:rPr lang="en-US" sz="1400"/>
              <a:t>.</a:t>
            </a:r>
          </a:p>
          <a:p>
            <a:pPr marL="685800" lvl="1"/>
            <a:endParaRPr lang="en-US" sz="1400" b="1"/>
          </a:p>
          <a:p>
            <a:r>
              <a:rPr lang="en-US" sz="1400" b="1">
                <a:solidFill>
                  <a:schemeClr val="bg1"/>
                </a:solidFill>
              </a:rPr>
              <a:t>Conclusion: </a:t>
            </a:r>
            <a:r>
              <a:rPr lang="en-US" sz="1400">
                <a:solidFill>
                  <a:schemeClr val="bg1"/>
                </a:solidFill>
              </a:rPr>
              <a:t>HIV.</a:t>
            </a:r>
          </a:p>
        </p:txBody>
      </p:sp>
      <p:pic>
        <p:nvPicPr>
          <p:cNvPr id="8" name="Picture 7">
            <a:extLst>
              <a:ext uri="{FF2B5EF4-FFF2-40B4-BE49-F238E27FC236}">
                <a16:creationId xmlns:a16="http://schemas.microsoft.com/office/drawing/2014/main" id="{ACEB8446-9144-B7F0-61CA-F459B0868936}"/>
              </a:ext>
            </a:extLst>
          </p:cNvPr>
          <p:cNvPicPr>
            <a:picLocks noChangeAspect="1"/>
          </p:cNvPicPr>
          <p:nvPr/>
        </p:nvPicPr>
        <p:blipFill>
          <a:blip r:embed="rId4"/>
          <a:stretch>
            <a:fillRect/>
          </a:stretch>
        </p:blipFill>
        <p:spPr>
          <a:xfrm>
            <a:off x="5582155" y="2547408"/>
            <a:ext cx="6066624" cy="2404788"/>
          </a:xfrm>
          <a:prstGeom prst="rect">
            <a:avLst/>
          </a:prstGeom>
        </p:spPr>
      </p:pic>
      <p:sp>
        <p:nvSpPr>
          <p:cNvPr id="9" name="TextBox 8">
            <a:extLst>
              <a:ext uri="{FF2B5EF4-FFF2-40B4-BE49-F238E27FC236}">
                <a16:creationId xmlns:a16="http://schemas.microsoft.com/office/drawing/2014/main" id="{5609EFF8-1455-CD41-4287-D0AF53F93F3F}"/>
              </a:ext>
            </a:extLst>
          </p:cNvPr>
          <p:cNvSpPr txBox="1"/>
          <p:nvPr/>
        </p:nvSpPr>
        <p:spPr>
          <a:xfrm>
            <a:off x="5816906" y="5118754"/>
            <a:ext cx="5831873" cy="1354217"/>
          </a:xfrm>
          <a:prstGeom prst="rect">
            <a:avLst/>
          </a:prstGeom>
          <a:noFill/>
        </p:spPr>
        <p:txBody>
          <a:bodyPr wrap="square" rtlCol="0">
            <a:spAutoFit/>
          </a:bodyPr>
          <a:lstStyle/>
          <a:p>
            <a:r>
              <a:rPr lang="en-US" sz="1600" b="1" dirty="0">
                <a:solidFill>
                  <a:srgbClr val="FFFFFF"/>
                </a:solidFill>
              </a:rPr>
              <a:t>Conclusion</a:t>
            </a:r>
            <a:r>
              <a:rPr lang="en-US" sz="1600" dirty="0">
                <a:solidFill>
                  <a:srgbClr val="FFFFFF"/>
                </a:solidFill>
              </a:rPr>
              <a:t>: HIVST functioned as a critical entry point into the digital HIV prevention pathway, expanding reach to clients who may not initially seek biomedical prevention. </a:t>
            </a:r>
          </a:p>
          <a:p>
            <a:endParaRPr lang="en-US" dirty="0"/>
          </a:p>
        </p:txBody>
      </p:sp>
    </p:spTree>
    <p:extLst>
      <p:ext uri="{BB962C8B-B14F-4D97-AF65-F5344CB8AC3E}">
        <p14:creationId xmlns:p14="http://schemas.microsoft.com/office/powerpoint/2010/main" val="3918571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87887-C0F1-590B-187A-073B3E2E134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2125763-A8FD-5058-BBAF-CE2C1DE70D28}"/>
              </a:ext>
            </a:extLst>
          </p:cNvPr>
          <p:cNvSpPr/>
          <p:nvPr/>
        </p:nvSpPr>
        <p:spPr>
          <a:xfrm>
            <a:off x="5906679" y="5072515"/>
            <a:ext cx="6066624" cy="13467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52B3519C-0E6F-43E7-2E8F-1D9B506AC25A}"/>
              </a:ext>
            </a:extLst>
          </p:cNvPr>
          <p:cNvSpPr>
            <a:spLocks noGrp="1"/>
          </p:cNvSpPr>
          <p:nvPr>
            <p:ph sz="quarter" idx="13"/>
          </p:nvPr>
        </p:nvSpPr>
        <p:spPr>
          <a:xfrm>
            <a:off x="409417" y="1999398"/>
            <a:ext cx="5278320" cy="4135117"/>
          </a:xfrm>
        </p:spPr>
        <p:txBody>
          <a:bodyPr>
            <a:noAutofit/>
          </a:bodyPr>
          <a:lstStyle/>
          <a:p>
            <a:r>
              <a:rPr lang="en-US" b="1" dirty="0"/>
              <a:t>Background: </a:t>
            </a:r>
            <a:r>
              <a:rPr lang="en-US" dirty="0"/>
              <a:t>Young women living in urban informal settlements in Kampala, Uganda face multiple vulnerabilities, including gender-based violence (GBV), poverty, unstable livelihoods, and limited access to youth-friendly sexual and reproductive health services. These intersecting challenges increase their vulnerability of acquiring HIV. GBV and HIV interventions are often implemented separately, limiting their effectiveness and impact.</a:t>
            </a:r>
            <a:endParaRPr lang="en-US" b="1" dirty="0"/>
          </a:p>
          <a:p>
            <a:r>
              <a:rPr lang="en-US" b="1" dirty="0"/>
              <a:t>Methods: </a:t>
            </a:r>
            <a:r>
              <a:rPr lang="en-US" dirty="0"/>
              <a:t>Trauma-informed community-based intervention delivered by trained social workers and peer educators integrating:</a:t>
            </a:r>
          </a:p>
          <a:p>
            <a:pPr marL="971550" lvl="1" indent="-285750"/>
            <a:r>
              <a:rPr lang="en-US" dirty="0"/>
              <a:t>Survivor-centered psychosocial counseling</a:t>
            </a:r>
          </a:p>
          <a:p>
            <a:pPr marL="971550" lvl="1" indent="-285750"/>
            <a:r>
              <a:rPr lang="en-US" dirty="0"/>
              <a:t>GBV response and referral</a:t>
            </a:r>
          </a:p>
          <a:p>
            <a:pPr marL="971550" lvl="1" indent="-285750"/>
            <a:r>
              <a:rPr lang="en-US" dirty="0"/>
              <a:t>HIV prevention education</a:t>
            </a:r>
          </a:p>
          <a:p>
            <a:pPr marL="971550" lvl="1" indent="-285750"/>
            <a:r>
              <a:rPr lang="en-US" dirty="0"/>
              <a:t>Economic empowerment through vocational skills training</a:t>
            </a:r>
          </a:p>
          <a:p>
            <a:endParaRPr lang="en-US" b="1" dirty="0"/>
          </a:p>
          <a:p>
            <a:endParaRPr lang="en-US" dirty="0"/>
          </a:p>
          <a:p>
            <a:endParaRPr lang="en-US" sz="1500" dirty="0"/>
          </a:p>
          <a:p>
            <a:endParaRPr lang="en-US" sz="1500" dirty="0"/>
          </a:p>
        </p:txBody>
      </p:sp>
      <p:sp>
        <p:nvSpPr>
          <p:cNvPr id="3" name="Content Placeholder 2">
            <a:extLst>
              <a:ext uri="{FF2B5EF4-FFF2-40B4-BE49-F238E27FC236}">
                <a16:creationId xmlns:a16="http://schemas.microsoft.com/office/drawing/2014/main" id="{2DF03716-01AF-9E5C-5E34-9D755691C6AB}"/>
              </a:ext>
            </a:extLst>
          </p:cNvPr>
          <p:cNvSpPr>
            <a:spLocks noGrp="1"/>
          </p:cNvSpPr>
          <p:nvPr>
            <p:ph sz="quarter" idx="14"/>
          </p:nvPr>
        </p:nvSpPr>
        <p:spPr>
          <a:xfrm>
            <a:off x="9607232" y="6416675"/>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58A3666E-FE43-7108-291C-94FBF64E0F09}"/>
              </a:ext>
            </a:extLst>
          </p:cNvPr>
          <p:cNvSpPr>
            <a:spLocks noGrp="1"/>
          </p:cNvSpPr>
          <p:nvPr>
            <p:ph type="title"/>
          </p:nvPr>
        </p:nvSpPr>
        <p:spPr/>
        <p:txBody>
          <a:bodyPr>
            <a:noAutofit/>
          </a:bodyPr>
          <a:lstStyle/>
          <a:p>
            <a:r>
              <a:rPr lang="en-US" sz="2000" dirty="0" err="1">
                <a:solidFill>
                  <a:srgbClr val="E1000B"/>
                </a:solidFill>
                <a:hlinkClick r:id="rId3"/>
              </a:rPr>
              <a:t>Adressing</a:t>
            </a:r>
            <a:r>
              <a:rPr lang="en-US" sz="2000" dirty="0">
                <a:solidFill>
                  <a:srgbClr val="E1000B"/>
                </a:solidFill>
                <a:hlinkClick r:id="rId3"/>
              </a:rPr>
              <a:t> HIV vulnerability among young women aged 15-24 through trauma-informed GBV interventions in urban informal settlements of Kampala, Uganda</a:t>
            </a:r>
            <a:endParaRPr lang="en-CH" sz="2000" dirty="0">
              <a:solidFill>
                <a:srgbClr val="E1000B"/>
              </a:solidFill>
            </a:endParaRPr>
          </a:p>
        </p:txBody>
      </p:sp>
      <p:sp>
        <p:nvSpPr>
          <p:cNvPr id="7" name="Content Placeholder 1">
            <a:extLst>
              <a:ext uri="{FF2B5EF4-FFF2-40B4-BE49-F238E27FC236}">
                <a16:creationId xmlns:a16="http://schemas.microsoft.com/office/drawing/2014/main" id="{A40C1A55-5EFD-F9BB-A041-DF77D06A1500}"/>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19B34BCA-6CDE-EA43-D1AC-34322755024B}"/>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pic>
        <p:nvPicPr>
          <p:cNvPr id="8" name="Picture 7">
            <a:extLst>
              <a:ext uri="{FF2B5EF4-FFF2-40B4-BE49-F238E27FC236}">
                <a16:creationId xmlns:a16="http://schemas.microsoft.com/office/drawing/2014/main" id="{3DE58701-33E1-001C-C4BB-E5B30A8BB471}"/>
              </a:ext>
            </a:extLst>
          </p:cNvPr>
          <p:cNvPicPr>
            <a:picLocks noChangeAspect="1"/>
          </p:cNvPicPr>
          <p:nvPr/>
        </p:nvPicPr>
        <p:blipFill>
          <a:blip r:embed="rId4"/>
          <a:stretch>
            <a:fillRect/>
          </a:stretch>
        </p:blipFill>
        <p:spPr>
          <a:xfrm>
            <a:off x="8181701" y="1821922"/>
            <a:ext cx="3556684" cy="3154950"/>
          </a:xfrm>
          <a:prstGeom prst="rect">
            <a:avLst/>
          </a:prstGeom>
        </p:spPr>
      </p:pic>
      <p:sp>
        <p:nvSpPr>
          <p:cNvPr id="11" name="TextBox 10">
            <a:extLst>
              <a:ext uri="{FF2B5EF4-FFF2-40B4-BE49-F238E27FC236}">
                <a16:creationId xmlns:a16="http://schemas.microsoft.com/office/drawing/2014/main" id="{452964EE-EFE7-9395-BC6E-2477C6D4F955}"/>
              </a:ext>
            </a:extLst>
          </p:cNvPr>
          <p:cNvSpPr txBox="1"/>
          <p:nvPr/>
        </p:nvSpPr>
        <p:spPr>
          <a:xfrm>
            <a:off x="5892690" y="5055262"/>
            <a:ext cx="6094602" cy="1384995"/>
          </a:xfrm>
          <a:prstGeom prst="rect">
            <a:avLst/>
          </a:prstGeom>
          <a:noFill/>
        </p:spPr>
        <p:txBody>
          <a:bodyPr wrap="square">
            <a:spAutoFit/>
          </a:bodyPr>
          <a:lstStyle/>
          <a:p>
            <a:r>
              <a:rPr lang="en-US" sz="1400" b="1" dirty="0">
                <a:solidFill>
                  <a:schemeClr val="bg2"/>
                </a:solidFill>
              </a:rPr>
              <a:t>Conclusion: </a:t>
            </a:r>
            <a:r>
              <a:rPr lang="en-US" sz="1400" dirty="0">
                <a:solidFill>
                  <a:schemeClr val="bg2"/>
                </a:solidFill>
              </a:rPr>
              <a:t>Integrating trauma-informed GBV care with HIV prevention and livelihood support is a feasible and effective strategy to reduce HIV vulnerability among young women in informal urban settings. Future efforts should scale such integrated approaches to reach more marginalized young women and strengthen community-based HIV responses.</a:t>
            </a:r>
          </a:p>
        </p:txBody>
      </p:sp>
      <p:sp>
        <p:nvSpPr>
          <p:cNvPr id="13" name="TextBox 12">
            <a:extLst>
              <a:ext uri="{FF2B5EF4-FFF2-40B4-BE49-F238E27FC236}">
                <a16:creationId xmlns:a16="http://schemas.microsoft.com/office/drawing/2014/main" id="{586ADC6A-080F-AF70-D47B-3009BFC39CBC}"/>
              </a:ext>
            </a:extLst>
          </p:cNvPr>
          <p:cNvSpPr txBox="1"/>
          <p:nvPr/>
        </p:nvSpPr>
        <p:spPr>
          <a:xfrm>
            <a:off x="5892690" y="3099637"/>
            <a:ext cx="6094602" cy="307777"/>
          </a:xfrm>
          <a:prstGeom prst="rect">
            <a:avLst/>
          </a:prstGeom>
          <a:noFill/>
        </p:spPr>
        <p:txBody>
          <a:bodyPr wrap="square">
            <a:spAutoFit/>
          </a:bodyPr>
          <a:lstStyle/>
          <a:p>
            <a:r>
              <a:rPr lang="en-US" sz="1400" b="1"/>
              <a:t>Results</a:t>
            </a:r>
            <a:endParaRPr lang="en-US" sz="1400"/>
          </a:p>
        </p:txBody>
      </p:sp>
      <p:cxnSp>
        <p:nvCxnSpPr>
          <p:cNvPr id="19" name="Straight Connector 18">
            <a:extLst>
              <a:ext uri="{FF2B5EF4-FFF2-40B4-BE49-F238E27FC236}">
                <a16:creationId xmlns:a16="http://schemas.microsoft.com/office/drawing/2014/main" id="{FCE8AAB6-4DEF-B45B-F040-E28F87AC4786}"/>
              </a:ext>
            </a:extLst>
          </p:cNvPr>
          <p:cNvCxnSpPr>
            <a:cxnSpLocks/>
          </p:cNvCxnSpPr>
          <p:nvPr/>
        </p:nvCxnSpPr>
        <p:spPr>
          <a:xfrm>
            <a:off x="8137501" y="1786870"/>
            <a:ext cx="1" cy="3198019"/>
          </a:xfrm>
          <a:prstGeom prst="line">
            <a:avLst/>
          </a:prstGeom>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305E84A-A4A0-82B4-D3B0-900219B57210}"/>
              </a:ext>
            </a:extLst>
          </p:cNvPr>
          <p:cNvCxnSpPr>
            <a:cxnSpLocks/>
          </p:cNvCxnSpPr>
          <p:nvPr/>
        </p:nvCxnSpPr>
        <p:spPr>
          <a:xfrm flipH="1">
            <a:off x="8137502" y="4984889"/>
            <a:ext cx="387815" cy="0"/>
          </a:xfrm>
          <a:prstGeom prst="line">
            <a:avLst/>
          </a:prstGeom>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5D66A0CD-110A-A8FF-A448-6022935BA4B7}"/>
              </a:ext>
            </a:extLst>
          </p:cNvPr>
          <p:cNvCxnSpPr>
            <a:cxnSpLocks/>
          </p:cNvCxnSpPr>
          <p:nvPr/>
        </p:nvCxnSpPr>
        <p:spPr>
          <a:xfrm flipH="1">
            <a:off x="8137501" y="1786870"/>
            <a:ext cx="387815" cy="0"/>
          </a:xfrm>
          <a:prstGeom prst="line">
            <a:avLst/>
          </a:prstGeom>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AC251F8F-992B-24D9-927A-35512E125F95}"/>
              </a:ext>
            </a:extLst>
          </p:cNvPr>
          <p:cNvCxnSpPr/>
          <p:nvPr/>
        </p:nvCxnSpPr>
        <p:spPr>
          <a:xfrm>
            <a:off x="6850251" y="3270142"/>
            <a:ext cx="1162373"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415700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DC35C-64C2-BD84-4265-54B3D7696EE6}"/>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DC0FA5FF-2D87-6B15-943D-CA644AC4E41C}"/>
              </a:ext>
            </a:extLst>
          </p:cNvPr>
          <p:cNvSpPr/>
          <p:nvPr/>
        </p:nvSpPr>
        <p:spPr>
          <a:xfrm>
            <a:off x="379599" y="5126620"/>
            <a:ext cx="6038575" cy="1122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849853EB-2D92-8AF0-137D-B1265FCF4D3D}"/>
              </a:ext>
            </a:extLst>
          </p:cNvPr>
          <p:cNvSpPr>
            <a:spLocks noGrp="1"/>
          </p:cNvSpPr>
          <p:nvPr>
            <p:ph sz="quarter" idx="13"/>
          </p:nvPr>
        </p:nvSpPr>
        <p:spPr>
          <a:xfrm>
            <a:off x="409416" y="1999398"/>
            <a:ext cx="6038575" cy="4135117"/>
          </a:xfrm>
        </p:spPr>
        <p:txBody>
          <a:bodyPr>
            <a:noAutofit/>
          </a:bodyPr>
          <a:lstStyle/>
          <a:p>
            <a:r>
              <a:rPr lang="en-US" b="1" dirty="0"/>
              <a:t>Background: </a:t>
            </a:r>
            <a:r>
              <a:rPr lang="en-US" dirty="0"/>
              <a:t> The one-month user-controlled </a:t>
            </a:r>
            <a:r>
              <a:rPr lang="en-US" dirty="0" err="1"/>
              <a:t>dapivirine</a:t>
            </a:r>
            <a:r>
              <a:rPr lang="en-US" dirty="0"/>
              <a:t> vaginal ring for HIV pre-exposure prophylaxis (</a:t>
            </a:r>
            <a:r>
              <a:rPr lang="en-US" dirty="0" err="1"/>
              <a:t>PrEP</a:t>
            </a:r>
            <a:r>
              <a:rPr lang="en-US" dirty="0"/>
              <a:t> Ring) presents a prevention option that could expand choice and agency for women and girls in sub-Saharan Africa. The </a:t>
            </a:r>
            <a:r>
              <a:rPr lang="en-US" dirty="0" err="1"/>
              <a:t>PrEP</a:t>
            </a:r>
            <a:r>
              <a:rPr lang="en-US" dirty="0"/>
              <a:t> Ring Transition to Scale project aimed to generate insights to inform product positioning, service delivery design, and demand generation strategies ahead of national introduction in Botswana.</a:t>
            </a:r>
          </a:p>
          <a:p>
            <a:r>
              <a:rPr lang="en-US" b="1" dirty="0"/>
              <a:t>Methods: </a:t>
            </a:r>
            <a:r>
              <a:rPr lang="en-US" dirty="0"/>
              <a:t>Between January and June 2025, stakeholder and community engagement sessions, KIIs. A total of 179 stakeholders and 1,043 community members reached.</a:t>
            </a:r>
          </a:p>
          <a:p>
            <a:r>
              <a:rPr lang="en-US" b="1" dirty="0"/>
              <a:t>Results: </a:t>
            </a:r>
            <a:r>
              <a:rPr lang="en-US" i="1" dirty="0"/>
              <a:t>See a snapshot included on the right and read more in the abstract and poster linked.</a:t>
            </a:r>
          </a:p>
          <a:p>
            <a:r>
              <a:rPr lang="en-US" b="1" dirty="0">
                <a:solidFill>
                  <a:schemeClr val="bg2"/>
                </a:solidFill>
              </a:rPr>
              <a:t>Conclusion</a:t>
            </a:r>
            <a:r>
              <a:rPr lang="en-US" dirty="0">
                <a:solidFill>
                  <a:schemeClr val="bg2"/>
                </a:solidFill>
              </a:rPr>
              <a:t>: The findings stressed the importance of health literacy and communication messages tailored to clients and providers, proactive myth-mitigation, and client-centered service delivery models to support successful scaling up innovation. </a:t>
            </a:r>
            <a:endParaRPr lang="en-US" sz="1200" dirty="0">
              <a:solidFill>
                <a:schemeClr val="bg2"/>
              </a:solidFill>
            </a:endParaRPr>
          </a:p>
          <a:p>
            <a:endParaRPr lang="en-US" b="1" dirty="0"/>
          </a:p>
        </p:txBody>
      </p:sp>
      <p:sp>
        <p:nvSpPr>
          <p:cNvPr id="3" name="Content Placeholder 2">
            <a:extLst>
              <a:ext uri="{FF2B5EF4-FFF2-40B4-BE49-F238E27FC236}">
                <a16:creationId xmlns:a16="http://schemas.microsoft.com/office/drawing/2014/main" id="{F962E0FA-53C2-68DF-DE35-D3BD4AF35EC4}"/>
              </a:ext>
            </a:extLst>
          </p:cNvPr>
          <p:cNvSpPr>
            <a:spLocks noGrp="1"/>
          </p:cNvSpPr>
          <p:nvPr>
            <p:ph sz="quarter" idx="14"/>
          </p:nvPr>
        </p:nvSpPr>
        <p:spPr>
          <a:xfrm>
            <a:off x="9342827" y="6400406"/>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2F042606-522C-3B8C-9698-152568F1AD9B}"/>
              </a:ext>
            </a:extLst>
          </p:cNvPr>
          <p:cNvSpPr>
            <a:spLocks noGrp="1"/>
          </p:cNvSpPr>
          <p:nvPr>
            <p:ph type="title"/>
          </p:nvPr>
        </p:nvSpPr>
        <p:spPr/>
        <p:txBody>
          <a:bodyPr>
            <a:noAutofit/>
          </a:bodyPr>
          <a:lstStyle/>
          <a:p>
            <a:pPr lvl="0"/>
            <a:r>
              <a:rPr lang="en-GB" sz="2000" u="sng" dirty="0">
                <a:hlinkClick r:id="rId3"/>
              </a:rPr>
              <a:t>Empowering choice in HIV prevention: early engagement lessons from the </a:t>
            </a:r>
            <a:r>
              <a:rPr lang="en-GB" sz="2000" u="sng" dirty="0" err="1">
                <a:hlinkClick r:id="rId3"/>
              </a:rPr>
              <a:t>PrEP</a:t>
            </a:r>
            <a:r>
              <a:rPr lang="en-GB" sz="2000" u="sng" dirty="0">
                <a:hlinkClick r:id="rId3"/>
              </a:rPr>
              <a:t> ring in Botswana</a:t>
            </a:r>
            <a:r>
              <a:rPr lang="en-GB" sz="2000" dirty="0"/>
              <a:t> </a:t>
            </a:r>
            <a:endParaRPr lang="en-US" sz="2000" dirty="0"/>
          </a:p>
        </p:txBody>
      </p:sp>
      <p:sp>
        <p:nvSpPr>
          <p:cNvPr id="7" name="Content Placeholder 1">
            <a:extLst>
              <a:ext uri="{FF2B5EF4-FFF2-40B4-BE49-F238E27FC236}">
                <a16:creationId xmlns:a16="http://schemas.microsoft.com/office/drawing/2014/main" id="{F123430D-8F6D-5C2D-DB66-F939BB74388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30B9EE49-9159-0413-54F7-96F1C6F54144}"/>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pic>
        <p:nvPicPr>
          <p:cNvPr id="8" name="Picture 7">
            <a:extLst>
              <a:ext uri="{FF2B5EF4-FFF2-40B4-BE49-F238E27FC236}">
                <a16:creationId xmlns:a16="http://schemas.microsoft.com/office/drawing/2014/main" id="{81413243-2D11-0EAA-E746-C3183E9EB3F8}"/>
              </a:ext>
            </a:extLst>
          </p:cNvPr>
          <p:cNvPicPr>
            <a:picLocks noChangeAspect="1"/>
          </p:cNvPicPr>
          <p:nvPr/>
        </p:nvPicPr>
        <p:blipFill>
          <a:blip r:embed="rId4"/>
          <a:stretch>
            <a:fillRect/>
          </a:stretch>
        </p:blipFill>
        <p:spPr>
          <a:xfrm>
            <a:off x="6643638" y="1982817"/>
            <a:ext cx="5168763" cy="4235798"/>
          </a:xfrm>
          <a:prstGeom prst="rect">
            <a:avLst/>
          </a:prstGeom>
        </p:spPr>
      </p:pic>
    </p:spTree>
    <p:extLst>
      <p:ext uri="{BB962C8B-B14F-4D97-AF65-F5344CB8AC3E}">
        <p14:creationId xmlns:p14="http://schemas.microsoft.com/office/powerpoint/2010/main" val="1547675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F3FD3-8E89-6698-FA92-DC43871FDAE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411EC5D-E880-CCEE-177B-B7556DF7F9CF}"/>
              </a:ext>
            </a:extLst>
          </p:cNvPr>
          <p:cNvSpPr/>
          <p:nvPr/>
        </p:nvSpPr>
        <p:spPr>
          <a:xfrm>
            <a:off x="392723" y="5008965"/>
            <a:ext cx="7178782" cy="1122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pic>
        <p:nvPicPr>
          <p:cNvPr id="20" name="Picture 19">
            <a:extLst>
              <a:ext uri="{FF2B5EF4-FFF2-40B4-BE49-F238E27FC236}">
                <a16:creationId xmlns:a16="http://schemas.microsoft.com/office/drawing/2014/main" id="{B588D766-D245-A57B-4E00-C4D413D3A6FA}"/>
              </a:ext>
            </a:extLst>
          </p:cNvPr>
          <p:cNvPicPr>
            <a:picLocks noChangeAspect="1"/>
          </p:cNvPicPr>
          <p:nvPr/>
        </p:nvPicPr>
        <p:blipFill>
          <a:blip r:embed="rId2"/>
          <a:stretch>
            <a:fillRect/>
          </a:stretch>
        </p:blipFill>
        <p:spPr>
          <a:xfrm>
            <a:off x="9493738" y="1456356"/>
            <a:ext cx="2397821" cy="312557"/>
          </a:xfrm>
          <a:prstGeom prst="rect">
            <a:avLst/>
          </a:prstGeom>
        </p:spPr>
      </p:pic>
      <p:sp>
        <p:nvSpPr>
          <p:cNvPr id="3" name="Content Placeholder 2">
            <a:extLst>
              <a:ext uri="{FF2B5EF4-FFF2-40B4-BE49-F238E27FC236}">
                <a16:creationId xmlns:a16="http://schemas.microsoft.com/office/drawing/2014/main" id="{C65C938D-AED4-1819-9B5B-F8589A26BB94}"/>
              </a:ext>
            </a:extLst>
          </p:cNvPr>
          <p:cNvSpPr>
            <a:spLocks noGrp="1"/>
          </p:cNvSpPr>
          <p:nvPr>
            <p:ph sz="quarter" idx="14"/>
          </p:nvPr>
        </p:nvSpPr>
        <p:spPr>
          <a:xfrm>
            <a:off x="9607232" y="6416675"/>
            <a:ext cx="2584768" cy="368938"/>
          </a:xfrm>
        </p:spPr>
        <p:txBody>
          <a:bodyPr>
            <a:noAutofit/>
          </a:bodyPr>
          <a:lstStyle/>
          <a:p>
            <a:r>
              <a:rPr lang="en-US" sz="1800" i="1" dirty="0"/>
              <a:t>Poster available </a:t>
            </a:r>
            <a:r>
              <a:rPr lang="en-US" sz="1800" i="1" dirty="0">
                <a:hlinkClick r:id="rId3"/>
              </a:rPr>
              <a:t>here</a:t>
            </a:r>
            <a:r>
              <a:rPr lang="en-US" sz="1800" i="1" dirty="0"/>
              <a:t>.</a:t>
            </a:r>
            <a:endParaRPr lang="en-CH" sz="1800" i="1" dirty="0"/>
          </a:p>
        </p:txBody>
      </p:sp>
      <p:sp>
        <p:nvSpPr>
          <p:cNvPr id="4" name="Title 3">
            <a:extLst>
              <a:ext uri="{FF2B5EF4-FFF2-40B4-BE49-F238E27FC236}">
                <a16:creationId xmlns:a16="http://schemas.microsoft.com/office/drawing/2014/main" id="{E6CD2B51-F832-F1C6-2CE1-50EDAF29BED2}"/>
              </a:ext>
            </a:extLst>
          </p:cNvPr>
          <p:cNvSpPr>
            <a:spLocks noGrp="1"/>
          </p:cNvSpPr>
          <p:nvPr>
            <p:ph type="title"/>
          </p:nvPr>
        </p:nvSpPr>
        <p:spPr>
          <a:xfrm>
            <a:off x="3903955" y="172771"/>
            <a:ext cx="7632700" cy="1223964"/>
          </a:xfrm>
        </p:spPr>
        <p:txBody>
          <a:bodyPr>
            <a:noAutofit/>
          </a:bodyPr>
          <a:lstStyle/>
          <a:p>
            <a:r>
              <a:rPr lang="en-US" sz="2000">
                <a:solidFill>
                  <a:srgbClr val="E1000B"/>
                </a:solidFill>
                <a:hlinkClick r:id="rId4"/>
              </a:rPr>
              <a:t>Barriers and facilitators to HIV pre-exposure prophylaxis (</a:t>
            </a:r>
            <a:r>
              <a:rPr lang="en-US" sz="2000" err="1">
                <a:solidFill>
                  <a:srgbClr val="E1000B"/>
                </a:solidFill>
                <a:hlinkClick r:id="rId4"/>
              </a:rPr>
              <a:t>PrEP</a:t>
            </a:r>
            <a:r>
              <a:rPr lang="en-US" sz="2000">
                <a:solidFill>
                  <a:srgbClr val="E1000B"/>
                </a:solidFill>
                <a:hlinkClick r:id="rId4"/>
              </a:rPr>
              <a:t>) uptake among key populations in Georgia: a mixed-methods study </a:t>
            </a:r>
            <a:endParaRPr lang="en-CH" sz="2000">
              <a:solidFill>
                <a:srgbClr val="E1000B"/>
              </a:solidFill>
            </a:endParaRPr>
          </a:p>
        </p:txBody>
      </p:sp>
      <p:sp>
        <p:nvSpPr>
          <p:cNvPr id="7" name="Content Placeholder 1">
            <a:extLst>
              <a:ext uri="{FF2B5EF4-FFF2-40B4-BE49-F238E27FC236}">
                <a16:creationId xmlns:a16="http://schemas.microsoft.com/office/drawing/2014/main" id="{752AE1A5-BDA8-9FC1-4561-8CF2AC2961E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B6D9B3C6-665E-1129-3D03-989B080AC6FA}"/>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8" name="Content Placeholder 7">
            <a:extLst>
              <a:ext uri="{FF2B5EF4-FFF2-40B4-BE49-F238E27FC236}">
                <a16:creationId xmlns:a16="http://schemas.microsoft.com/office/drawing/2014/main" id="{475C333F-20BB-5751-FA3D-ECA332AD20D9}"/>
              </a:ext>
            </a:extLst>
          </p:cNvPr>
          <p:cNvSpPr>
            <a:spLocks noGrp="1"/>
          </p:cNvSpPr>
          <p:nvPr>
            <p:ph sz="quarter" idx="13"/>
          </p:nvPr>
        </p:nvSpPr>
        <p:spPr>
          <a:xfrm>
            <a:off x="442913" y="1897427"/>
            <a:ext cx="7128592" cy="4303348"/>
          </a:xfrm>
        </p:spPr>
        <p:txBody>
          <a:bodyPr>
            <a:normAutofit/>
          </a:bodyPr>
          <a:lstStyle/>
          <a:p>
            <a:r>
              <a:rPr lang="en-US" b="1" dirty="0"/>
              <a:t>Background</a:t>
            </a:r>
            <a:r>
              <a:rPr lang="en-US" dirty="0"/>
              <a:t>:  Oral HIV </a:t>
            </a:r>
            <a:r>
              <a:rPr lang="en-US" dirty="0" err="1"/>
              <a:t>PrEP</a:t>
            </a:r>
            <a:r>
              <a:rPr lang="en-US" dirty="0"/>
              <a:t> has been available in Georgia since 2017 and eligibility expanded in 2022, but uptake remains low among women, including women who use drugs (WUD), female sex workers (FSW), and female partners of people who inject drugs (PWID). This study identified barriers and facilitators to </a:t>
            </a:r>
            <a:r>
              <a:rPr lang="en-US" dirty="0" err="1"/>
              <a:t>PrEP</a:t>
            </a:r>
            <a:r>
              <a:rPr lang="en-US" dirty="0"/>
              <a:t> uptake for MSM and for women vulnerable to HIV acquisition to inform more inclusive, accessible delivery models.</a:t>
            </a:r>
          </a:p>
          <a:p>
            <a:r>
              <a:rPr lang="en-US" b="1" dirty="0"/>
              <a:t>Methods</a:t>
            </a:r>
            <a:r>
              <a:rPr lang="en-US" dirty="0"/>
              <a:t>: Using the Capability, Opportunity, Motivation-Behavior (COM-B) model, 5 nominal group technique sessions took place where participants generated barriers and independently gave three votes to prioritize them.</a:t>
            </a:r>
          </a:p>
          <a:p>
            <a:r>
              <a:rPr lang="en-US" b="1" dirty="0"/>
              <a:t>Results</a:t>
            </a:r>
            <a:r>
              <a:rPr lang="en-US" dirty="0"/>
              <a:t>: Results appear on the figures on the right. Only 17/50 women had heard of </a:t>
            </a:r>
            <a:r>
              <a:rPr lang="en-US" dirty="0" err="1"/>
              <a:t>PrEP</a:t>
            </a:r>
            <a:r>
              <a:rPr lang="en-US" dirty="0"/>
              <a:t>, and most believed it was “for gay men,” reflecting siloed messaging and access pathways. </a:t>
            </a:r>
          </a:p>
          <a:p>
            <a:r>
              <a:rPr lang="en-US" b="1" dirty="0">
                <a:solidFill>
                  <a:schemeClr val="bg2"/>
                </a:solidFill>
              </a:rPr>
              <a:t>Conclusion: </a:t>
            </a:r>
            <a:r>
              <a:rPr lang="en-US" dirty="0" err="1">
                <a:solidFill>
                  <a:schemeClr val="bg2"/>
                </a:solidFill>
              </a:rPr>
              <a:t>PrEP</a:t>
            </a:r>
            <a:r>
              <a:rPr lang="en-US" dirty="0">
                <a:solidFill>
                  <a:schemeClr val="bg2"/>
                </a:solidFill>
              </a:rPr>
              <a:t> delivery in Georgia inadvertently reinforces low awareness and constrain equitable access for women vulnerable to HIV acquisition. Shifting </a:t>
            </a:r>
            <a:r>
              <a:rPr lang="en-US" dirty="0" err="1">
                <a:solidFill>
                  <a:schemeClr val="bg2"/>
                </a:solidFill>
              </a:rPr>
              <a:t>PrEP</a:t>
            </a:r>
            <a:r>
              <a:rPr lang="en-US" dirty="0">
                <a:solidFill>
                  <a:schemeClr val="bg2"/>
                </a:solidFill>
              </a:rPr>
              <a:t> to neutral, flexible delivery platforms could reduce structural and social barriers and strengthen equitable HIV prevention for key populations.</a:t>
            </a:r>
          </a:p>
        </p:txBody>
      </p:sp>
      <p:pic>
        <p:nvPicPr>
          <p:cNvPr id="11" name="Picture 10">
            <a:extLst>
              <a:ext uri="{FF2B5EF4-FFF2-40B4-BE49-F238E27FC236}">
                <a16:creationId xmlns:a16="http://schemas.microsoft.com/office/drawing/2014/main" id="{A30D486B-C7E2-75DE-C6FB-8D2C154E12A6}"/>
              </a:ext>
            </a:extLst>
          </p:cNvPr>
          <p:cNvPicPr>
            <a:picLocks noChangeAspect="1"/>
          </p:cNvPicPr>
          <p:nvPr/>
        </p:nvPicPr>
        <p:blipFill>
          <a:blip r:embed="rId5"/>
          <a:stretch>
            <a:fillRect/>
          </a:stretch>
        </p:blipFill>
        <p:spPr>
          <a:xfrm>
            <a:off x="7790679" y="1492087"/>
            <a:ext cx="1206231" cy="4735207"/>
          </a:xfrm>
          <a:prstGeom prst="rect">
            <a:avLst/>
          </a:prstGeom>
        </p:spPr>
      </p:pic>
      <p:pic>
        <p:nvPicPr>
          <p:cNvPr id="16" name="Picture 15">
            <a:extLst>
              <a:ext uri="{FF2B5EF4-FFF2-40B4-BE49-F238E27FC236}">
                <a16:creationId xmlns:a16="http://schemas.microsoft.com/office/drawing/2014/main" id="{CCCBB649-197A-0299-BDA2-6BEA96E21618}"/>
              </a:ext>
            </a:extLst>
          </p:cNvPr>
          <p:cNvPicPr>
            <a:picLocks noChangeAspect="1"/>
          </p:cNvPicPr>
          <p:nvPr/>
        </p:nvPicPr>
        <p:blipFill>
          <a:blip r:embed="rId6"/>
          <a:srcRect t="7061"/>
          <a:stretch>
            <a:fillRect/>
          </a:stretch>
        </p:blipFill>
        <p:spPr>
          <a:xfrm>
            <a:off x="9658934" y="1776586"/>
            <a:ext cx="2170160" cy="4166211"/>
          </a:xfrm>
          <a:prstGeom prst="rect">
            <a:avLst/>
          </a:prstGeom>
        </p:spPr>
      </p:pic>
      <p:pic>
        <p:nvPicPr>
          <p:cNvPr id="18" name="Picture 17">
            <a:extLst>
              <a:ext uri="{FF2B5EF4-FFF2-40B4-BE49-F238E27FC236}">
                <a16:creationId xmlns:a16="http://schemas.microsoft.com/office/drawing/2014/main" id="{18BBCB63-56D0-3284-4539-B1BCBAEC3E75}"/>
              </a:ext>
            </a:extLst>
          </p:cNvPr>
          <p:cNvPicPr>
            <a:picLocks noChangeAspect="1"/>
          </p:cNvPicPr>
          <p:nvPr/>
        </p:nvPicPr>
        <p:blipFill>
          <a:blip r:embed="rId7"/>
          <a:stretch>
            <a:fillRect/>
          </a:stretch>
        </p:blipFill>
        <p:spPr>
          <a:xfrm>
            <a:off x="9757536" y="5952271"/>
            <a:ext cx="1870226" cy="428229"/>
          </a:xfrm>
          <a:prstGeom prst="rect">
            <a:avLst/>
          </a:prstGeom>
        </p:spPr>
      </p:pic>
      <p:pic>
        <p:nvPicPr>
          <p:cNvPr id="14" name="Picture 13">
            <a:extLst>
              <a:ext uri="{FF2B5EF4-FFF2-40B4-BE49-F238E27FC236}">
                <a16:creationId xmlns:a16="http://schemas.microsoft.com/office/drawing/2014/main" id="{DAC90689-D331-6DF8-6E06-2D96E5AB840C}"/>
              </a:ext>
            </a:extLst>
          </p:cNvPr>
          <p:cNvPicPr>
            <a:picLocks noChangeAspect="1"/>
          </p:cNvPicPr>
          <p:nvPr/>
        </p:nvPicPr>
        <p:blipFill>
          <a:blip r:embed="rId8"/>
          <a:stretch>
            <a:fillRect/>
          </a:stretch>
        </p:blipFill>
        <p:spPr>
          <a:xfrm>
            <a:off x="7437073" y="1477670"/>
            <a:ext cx="2170159" cy="429734"/>
          </a:xfrm>
          <a:prstGeom prst="rect">
            <a:avLst/>
          </a:prstGeom>
        </p:spPr>
      </p:pic>
    </p:spTree>
    <p:extLst>
      <p:ext uri="{BB962C8B-B14F-4D97-AF65-F5344CB8AC3E}">
        <p14:creationId xmlns:p14="http://schemas.microsoft.com/office/powerpoint/2010/main" val="223916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91356-1CBD-BD0B-FE39-DF2BE5AC3B9B}"/>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70360097-8137-A517-E906-D169BC13D35E}"/>
              </a:ext>
            </a:extLst>
          </p:cNvPr>
          <p:cNvSpPr/>
          <p:nvPr/>
        </p:nvSpPr>
        <p:spPr>
          <a:xfrm>
            <a:off x="6096000" y="4473064"/>
            <a:ext cx="6066624" cy="18493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AC73F31A-12D6-2717-B537-E49F21D7A0AF}"/>
              </a:ext>
            </a:extLst>
          </p:cNvPr>
          <p:cNvSpPr>
            <a:spLocks noGrp="1"/>
          </p:cNvSpPr>
          <p:nvPr>
            <p:ph sz="quarter" idx="13"/>
          </p:nvPr>
        </p:nvSpPr>
        <p:spPr>
          <a:xfrm>
            <a:off x="409417" y="1999398"/>
            <a:ext cx="11339674" cy="4135117"/>
          </a:xfrm>
        </p:spPr>
        <p:txBody>
          <a:bodyPr>
            <a:noAutofit/>
          </a:bodyPr>
          <a:lstStyle/>
          <a:p>
            <a:r>
              <a:rPr lang="en-US" b="1" dirty="0"/>
              <a:t>Background: </a:t>
            </a:r>
            <a:r>
              <a:rPr lang="en-US" dirty="0"/>
              <a:t> In Brazil, recent regulations authorizing nurses to prescribe </a:t>
            </a:r>
            <a:r>
              <a:rPr lang="en-US" dirty="0" err="1"/>
              <a:t>PrEP</a:t>
            </a:r>
            <a:r>
              <a:rPr lang="en-US" dirty="0"/>
              <a:t> and PEP enable innovative nurse-led implementation models. This experience report describes the first nurse-led CAB-LA implementation in Brazil, delivered through a community-based adolescent service integrated into the public health system.</a:t>
            </a:r>
            <a:endParaRPr lang="en-US" b="1" dirty="0"/>
          </a:p>
          <a:p>
            <a:r>
              <a:rPr lang="en-US" b="1" dirty="0"/>
              <a:t>Methods: </a:t>
            </a:r>
            <a:r>
              <a:rPr lang="en-US" dirty="0"/>
              <a:t>The protocol evaluates three </a:t>
            </a:r>
            <a:r>
              <a:rPr lang="en-US" dirty="0" err="1"/>
              <a:t>PrEP</a:t>
            </a:r>
            <a:r>
              <a:rPr lang="en-US" dirty="0"/>
              <a:t> modalities (daily oral, on-demand and CAB-LA) among 221 adolescents aged 15-19 vulnerable to HIV acquisition, including cisgender men who have sex with men, non-binary adolescents assigned male at birth, transgender women, and transgender men. Nursing activities included clinical assessment; HIV/STI testing with NAAT; syndromic management; CAB-LA prescribing and administration; follow-up; epidemiological surveillance (SINAN); and multidisciplinary coordination.</a:t>
            </a:r>
            <a:endParaRPr lang="en-US" b="1" dirty="0"/>
          </a:p>
          <a:p>
            <a:r>
              <a:rPr lang="en-US" b="1" dirty="0"/>
              <a:t>Results: </a:t>
            </a:r>
          </a:p>
          <a:p>
            <a:endParaRPr lang="en-US" b="1" dirty="0"/>
          </a:p>
          <a:p>
            <a:endParaRPr lang="en-US" b="1" dirty="0"/>
          </a:p>
          <a:p>
            <a:endParaRPr lang="en-US" sz="1500" dirty="0"/>
          </a:p>
          <a:p>
            <a:endParaRPr lang="en-US" sz="1500" dirty="0"/>
          </a:p>
        </p:txBody>
      </p:sp>
      <p:sp>
        <p:nvSpPr>
          <p:cNvPr id="3" name="Content Placeholder 2">
            <a:extLst>
              <a:ext uri="{FF2B5EF4-FFF2-40B4-BE49-F238E27FC236}">
                <a16:creationId xmlns:a16="http://schemas.microsoft.com/office/drawing/2014/main" id="{B5D59960-3B70-9D4F-A2E1-7A64F23A6962}"/>
              </a:ext>
            </a:extLst>
          </p:cNvPr>
          <p:cNvSpPr>
            <a:spLocks noGrp="1"/>
          </p:cNvSpPr>
          <p:nvPr>
            <p:ph sz="quarter" idx="14"/>
          </p:nvPr>
        </p:nvSpPr>
        <p:spPr>
          <a:xfrm>
            <a:off x="9607232" y="6416675"/>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66CBAB05-C6F2-2F52-D65E-A8EAF2210090}"/>
              </a:ext>
            </a:extLst>
          </p:cNvPr>
          <p:cNvSpPr>
            <a:spLocks noGrp="1"/>
          </p:cNvSpPr>
          <p:nvPr>
            <p:ph type="title"/>
          </p:nvPr>
        </p:nvSpPr>
        <p:spPr/>
        <p:txBody>
          <a:bodyPr>
            <a:noAutofit/>
          </a:bodyPr>
          <a:lstStyle/>
          <a:p>
            <a:r>
              <a:rPr lang="en-US" sz="2000" dirty="0">
                <a:solidFill>
                  <a:srgbClr val="E1000B"/>
                </a:solidFill>
                <a:hlinkClick r:id="rId3"/>
              </a:rPr>
              <a:t>Nursing at the frontline: nurse-led implementation of long-acting injectables </a:t>
            </a:r>
            <a:r>
              <a:rPr lang="en-US" sz="2000" dirty="0" err="1">
                <a:solidFill>
                  <a:srgbClr val="E1000B"/>
                </a:solidFill>
                <a:hlinkClick r:id="rId3"/>
              </a:rPr>
              <a:t>PrEP</a:t>
            </a:r>
            <a:r>
              <a:rPr lang="en-US" sz="2000" dirty="0">
                <a:solidFill>
                  <a:srgbClr val="E1000B"/>
                </a:solidFill>
                <a:hlinkClick r:id="rId3"/>
              </a:rPr>
              <a:t> (CAB-LA) in a community-based adolescent service in Brazil</a:t>
            </a:r>
            <a:endParaRPr lang="en-CH" sz="2000" dirty="0">
              <a:solidFill>
                <a:srgbClr val="E1000B"/>
              </a:solidFill>
            </a:endParaRPr>
          </a:p>
        </p:txBody>
      </p:sp>
      <p:sp>
        <p:nvSpPr>
          <p:cNvPr id="7" name="Content Placeholder 1">
            <a:extLst>
              <a:ext uri="{FF2B5EF4-FFF2-40B4-BE49-F238E27FC236}">
                <a16:creationId xmlns:a16="http://schemas.microsoft.com/office/drawing/2014/main" id="{4E71C854-52C2-CC5E-BC2B-7657C0C1619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F9DC9E40-233E-96AE-BABF-7C9F9C981FE9}"/>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pic>
        <p:nvPicPr>
          <p:cNvPr id="6" name="Picture 5">
            <a:extLst>
              <a:ext uri="{FF2B5EF4-FFF2-40B4-BE49-F238E27FC236}">
                <a16:creationId xmlns:a16="http://schemas.microsoft.com/office/drawing/2014/main" id="{9C4DE47E-C53D-7FC8-3B68-36B8FCCE4F2B}"/>
              </a:ext>
            </a:extLst>
          </p:cNvPr>
          <p:cNvPicPr>
            <a:picLocks noChangeAspect="1"/>
          </p:cNvPicPr>
          <p:nvPr/>
        </p:nvPicPr>
        <p:blipFill>
          <a:blip r:embed="rId4"/>
          <a:stretch>
            <a:fillRect/>
          </a:stretch>
        </p:blipFill>
        <p:spPr>
          <a:xfrm>
            <a:off x="590982" y="4473063"/>
            <a:ext cx="1743730" cy="924851"/>
          </a:xfrm>
          <a:prstGeom prst="rect">
            <a:avLst/>
          </a:prstGeom>
        </p:spPr>
      </p:pic>
      <p:pic>
        <p:nvPicPr>
          <p:cNvPr id="9" name="Picture 8">
            <a:extLst>
              <a:ext uri="{FF2B5EF4-FFF2-40B4-BE49-F238E27FC236}">
                <a16:creationId xmlns:a16="http://schemas.microsoft.com/office/drawing/2014/main" id="{97DA59C2-61D3-0813-128B-0D6ABC27F8D3}"/>
              </a:ext>
            </a:extLst>
          </p:cNvPr>
          <p:cNvPicPr>
            <a:picLocks noChangeAspect="1"/>
          </p:cNvPicPr>
          <p:nvPr/>
        </p:nvPicPr>
        <p:blipFill>
          <a:blip r:embed="rId5"/>
          <a:stretch>
            <a:fillRect/>
          </a:stretch>
        </p:blipFill>
        <p:spPr>
          <a:xfrm>
            <a:off x="539436" y="5391185"/>
            <a:ext cx="1795276" cy="931240"/>
          </a:xfrm>
          <a:prstGeom prst="rect">
            <a:avLst/>
          </a:prstGeom>
        </p:spPr>
      </p:pic>
      <p:pic>
        <p:nvPicPr>
          <p:cNvPr id="12" name="Picture 11">
            <a:extLst>
              <a:ext uri="{FF2B5EF4-FFF2-40B4-BE49-F238E27FC236}">
                <a16:creationId xmlns:a16="http://schemas.microsoft.com/office/drawing/2014/main" id="{977083DA-2135-79C4-0280-5D7BC624801A}"/>
              </a:ext>
            </a:extLst>
          </p:cNvPr>
          <p:cNvPicPr>
            <a:picLocks noChangeAspect="1"/>
          </p:cNvPicPr>
          <p:nvPr/>
        </p:nvPicPr>
        <p:blipFill>
          <a:blip r:embed="rId6"/>
          <a:stretch>
            <a:fillRect/>
          </a:stretch>
        </p:blipFill>
        <p:spPr>
          <a:xfrm>
            <a:off x="2877935" y="4079863"/>
            <a:ext cx="3017884" cy="2636103"/>
          </a:xfrm>
          <a:prstGeom prst="rect">
            <a:avLst/>
          </a:prstGeom>
        </p:spPr>
      </p:pic>
      <p:sp>
        <p:nvSpPr>
          <p:cNvPr id="14" name="TextBox 13">
            <a:extLst>
              <a:ext uri="{FF2B5EF4-FFF2-40B4-BE49-F238E27FC236}">
                <a16:creationId xmlns:a16="http://schemas.microsoft.com/office/drawing/2014/main" id="{C0F52F90-938C-C982-B527-C07E1B72079A}"/>
              </a:ext>
            </a:extLst>
          </p:cNvPr>
          <p:cNvSpPr txBox="1"/>
          <p:nvPr/>
        </p:nvSpPr>
        <p:spPr>
          <a:xfrm>
            <a:off x="6169308" y="4590000"/>
            <a:ext cx="6123006" cy="1600438"/>
          </a:xfrm>
          <a:prstGeom prst="rect">
            <a:avLst/>
          </a:prstGeom>
          <a:noFill/>
        </p:spPr>
        <p:txBody>
          <a:bodyPr wrap="square">
            <a:spAutoFit/>
          </a:bodyPr>
          <a:lstStyle/>
          <a:p>
            <a:r>
              <a:rPr lang="en-US" sz="1400" b="1" dirty="0">
                <a:solidFill>
                  <a:schemeClr val="bg2"/>
                </a:solidFill>
              </a:rPr>
              <a:t>Conclusion: </a:t>
            </a:r>
            <a:r>
              <a:rPr lang="en-US" sz="1400" dirty="0">
                <a:solidFill>
                  <a:schemeClr val="bg2"/>
                </a:solidFill>
              </a:rPr>
              <a:t>Nurse-led CAB-LA provision in community-based services is feasible, safe, and effective, improving adolescent retention and integrating HIV prevention with surveillance systems. Nursing functions as a bridge between marginalized adolescents and care, translating evidence into practice. Expanding the nursing scope represents a scientific, ethical, and social advance toward equitable HIV prevention.</a:t>
            </a:r>
          </a:p>
        </p:txBody>
      </p:sp>
    </p:spTree>
    <p:extLst>
      <p:ext uri="{BB962C8B-B14F-4D97-AF65-F5344CB8AC3E}">
        <p14:creationId xmlns:p14="http://schemas.microsoft.com/office/powerpoint/2010/main" val="6106306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821EC-ADFE-4309-B778-26C8E65CE2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0BF0CD6-0019-87A1-7383-B9758E563491}"/>
              </a:ext>
            </a:extLst>
          </p:cNvPr>
          <p:cNvSpPr/>
          <p:nvPr/>
        </p:nvSpPr>
        <p:spPr>
          <a:xfrm>
            <a:off x="4644261" y="5105690"/>
            <a:ext cx="7234099" cy="1273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6C793CEA-DFC6-C466-DE4D-17B592FE0428}"/>
              </a:ext>
            </a:extLst>
          </p:cNvPr>
          <p:cNvSpPr>
            <a:spLocks noGrp="1"/>
          </p:cNvSpPr>
          <p:nvPr>
            <p:ph sz="quarter" idx="13"/>
          </p:nvPr>
        </p:nvSpPr>
        <p:spPr>
          <a:xfrm>
            <a:off x="4750963" y="1959414"/>
            <a:ext cx="7145842" cy="3175129"/>
          </a:xfrm>
        </p:spPr>
        <p:txBody>
          <a:bodyPr>
            <a:noAutofit/>
          </a:bodyPr>
          <a:lstStyle/>
          <a:p>
            <a:r>
              <a:rPr lang="en-US" b="1" dirty="0"/>
              <a:t>Background: </a:t>
            </a:r>
            <a:r>
              <a:rPr lang="en-US" dirty="0"/>
              <a:t> Intersecting factors such as early childbearing, limited access to contraception and gaps in HIV prevention knowledge place pregnant and breastfeeding adolescents and young mothers (AYM) at increased vulnerability of HIV acquisition. In response, Coalition Health Zambia (CHZ) initiated the AYM HIV Prevention Project in February 2025 in seven high HIV-burden districts. </a:t>
            </a:r>
          </a:p>
          <a:p>
            <a:r>
              <a:rPr lang="en-US" b="1" dirty="0"/>
              <a:t>Methods: </a:t>
            </a:r>
            <a:r>
              <a:rPr lang="en-US" dirty="0"/>
              <a:t>The Mentor Mother peer-led model pairs young mothers with lived experience with AYM vulnerable to HIV acquisition between June and December 2025. Through mentorship, they address myths and misconceptions, support engagement of sexual partners, and assist AYM in navigating health services. This is complemented by integrated social and behavior change interventions. </a:t>
            </a:r>
          </a:p>
          <a:p>
            <a:r>
              <a:rPr lang="en-US" b="1" dirty="0"/>
              <a:t>Results </a:t>
            </a:r>
            <a:r>
              <a:rPr lang="en-US" dirty="0"/>
              <a:t>are depicted on the left.</a:t>
            </a:r>
            <a:endParaRPr lang="en-US" b="1" dirty="0"/>
          </a:p>
          <a:p>
            <a:r>
              <a:rPr lang="en-US" b="1" dirty="0">
                <a:solidFill>
                  <a:schemeClr val="bg2"/>
                </a:solidFill>
              </a:rPr>
              <a:t>Conclusion: </a:t>
            </a:r>
            <a:r>
              <a:rPr lang="en-US" dirty="0">
                <a:solidFill>
                  <a:schemeClr val="bg2"/>
                </a:solidFill>
              </a:rPr>
              <a:t>The Mentor Mother peer led model increased uptake of HIV prevention services, including </a:t>
            </a:r>
            <a:r>
              <a:rPr lang="en-US" dirty="0" err="1">
                <a:solidFill>
                  <a:schemeClr val="bg2"/>
                </a:solidFill>
              </a:rPr>
              <a:t>PrEP</a:t>
            </a:r>
            <a:r>
              <a:rPr lang="en-US" dirty="0">
                <a:solidFill>
                  <a:schemeClr val="bg2"/>
                </a:solidFill>
              </a:rPr>
              <a:t> and HIV testing, among pregnant and breastfeeding adolescents and young mothers. Mentorship, targeted pairing, vulnerability assessment, and appointment reminders were key drivers of engagement and service continuity. </a:t>
            </a:r>
          </a:p>
          <a:p>
            <a:endParaRPr lang="en-US" sz="1500" dirty="0"/>
          </a:p>
        </p:txBody>
      </p:sp>
      <p:sp>
        <p:nvSpPr>
          <p:cNvPr id="3" name="Content Placeholder 2">
            <a:extLst>
              <a:ext uri="{FF2B5EF4-FFF2-40B4-BE49-F238E27FC236}">
                <a16:creationId xmlns:a16="http://schemas.microsoft.com/office/drawing/2014/main" id="{E45955FE-70A1-414D-B95C-5C4146DCAD85}"/>
              </a:ext>
            </a:extLst>
          </p:cNvPr>
          <p:cNvSpPr>
            <a:spLocks noGrp="1"/>
          </p:cNvSpPr>
          <p:nvPr>
            <p:ph sz="quarter" idx="14"/>
          </p:nvPr>
        </p:nvSpPr>
        <p:spPr>
          <a:xfrm>
            <a:off x="9426257" y="6350622"/>
            <a:ext cx="2584768" cy="368938"/>
          </a:xfrm>
        </p:spPr>
        <p:txBody>
          <a:bodyPr>
            <a:noAutofit/>
          </a:bodyPr>
          <a:lstStyle/>
          <a:p>
            <a:r>
              <a:rPr lang="en-US" sz="1800" i="1" dirty="0"/>
              <a:t>Poster available </a:t>
            </a:r>
            <a:r>
              <a:rPr lang="en-US" sz="1800" i="1" dirty="0">
                <a:hlinkClick r:id="rId2"/>
              </a:rPr>
              <a:t>here</a:t>
            </a:r>
            <a:r>
              <a:rPr lang="en-US" sz="1800" i="1" dirty="0">
                <a:hlinkClick r:id="rId3"/>
              </a:rPr>
              <a:t>.</a:t>
            </a:r>
            <a:endParaRPr lang="en-CH" sz="1800" i="1" dirty="0"/>
          </a:p>
        </p:txBody>
      </p:sp>
      <p:sp>
        <p:nvSpPr>
          <p:cNvPr id="4" name="Title 3">
            <a:extLst>
              <a:ext uri="{FF2B5EF4-FFF2-40B4-BE49-F238E27FC236}">
                <a16:creationId xmlns:a16="http://schemas.microsoft.com/office/drawing/2014/main" id="{30CAD6CC-8C6C-D8FE-4F83-111636FEE3FC}"/>
              </a:ext>
            </a:extLst>
          </p:cNvPr>
          <p:cNvSpPr>
            <a:spLocks noGrp="1"/>
          </p:cNvSpPr>
          <p:nvPr>
            <p:ph type="title"/>
          </p:nvPr>
        </p:nvSpPr>
        <p:spPr/>
        <p:txBody>
          <a:bodyPr>
            <a:noAutofit/>
          </a:bodyPr>
          <a:lstStyle/>
          <a:p>
            <a:r>
              <a:rPr lang="en-US" sz="2000" dirty="0">
                <a:solidFill>
                  <a:srgbClr val="E1000B"/>
                </a:solidFill>
                <a:hlinkClick r:id="rId4"/>
              </a:rPr>
              <a:t>Improving uptake of HIV prevention services, including </a:t>
            </a:r>
            <a:r>
              <a:rPr lang="en-US" sz="2000" dirty="0" err="1">
                <a:solidFill>
                  <a:srgbClr val="E1000B"/>
                </a:solidFill>
                <a:hlinkClick r:id="rId4"/>
              </a:rPr>
              <a:t>PrEP</a:t>
            </a:r>
            <a:r>
              <a:rPr lang="en-US" sz="2000" dirty="0">
                <a:solidFill>
                  <a:srgbClr val="E1000B"/>
                </a:solidFill>
                <a:hlinkClick r:id="rId4"/>
              </a:rPr>
              <a:t>, among pregnant and breastfeeding adolescents and young mothers in seven high HIV-burden districts in Zambia using the Mentor Mother peer model</a:t>
            </a:r>
            <a:endParaRPr lang="en-CH" sz="2000" dirty="0">
              <a:solidFill>
                <a:srgbClr val="E1000B"/>
              </a:solidFill>
            </a:endParaRPr>
          </a:p>
        </p:txBody>
      </p:sp>
      <p:sp>
        <p:nvSpPr>
          <p:cNvPr id="7" name="Content Placeholder 1">
            <a:extLst>
              <a:ext uri="{FF2B5EF4-FFF2-40B4-BE49-F238E27FC236}">
                <a16:creationId xmlns:a16="http://schemas.microsoft.com/office/drawing/2014/main" id="{D1C810C1-9967-3F5D-74B9-12A4F3B17F3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4F0F97A4-D1F9-8AFC-56C8-87FAF967BDDF}"/>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pic>
        <p:nvPicPr>
          <p:cNvPr id="6" name="Picture 5">
            <a:extLst>
              <a:ext uri="{FF2B5EF4-FFF2-40B4-BE49-F238E27FC236}">
                <a16:creationId xmlns:a16="http://schemas.microsoft.com/office/drawing/2014/main" id="{205AD634-1E88-AD8C-5F8F-86373BC0CA48}"/>
              </a:ext>
            </a:extLst>
          </p:cNvPr>
          <p:cNvPicPr>
            <a:picLocks noChangeAspect="1"/>
          </p:cNvPicPr>
          <p:nvPr/>
        </p:nvPicPr>
        <p:blipFill>
          <a:blip r:embed="rId5"/>
          <a:stretch>
            <a:fillRect/>
          </a:stretch>
        </p:blipFill>
        <p:spPr>
          <a:xfrm>
            <a:off x="415560" y="1938481"/>
            <a:ext cx="4054840" cy="2079075"/>
          </a:xfrm>
          <a:prstGeom prst="rect">
            <a:avLst/>
          </a:prstGeom>
        </p:spPr>
      </p:pic>
      <p:pic>
        <p:nvPicPr>
          <p:cNvPr id="9" name="Picture 8">
            <a:extLst>
              <a:ext uri="{FF2B5EF4-FFF2-40B4-BE49-F238E27FC236}">
                <a16:creationId xmlns:a16="http://schemas.microsoft.com/office/drawing/2014/main" id="{5EBAF94A-031C-EAFF-F621-FCCC64C1A5F0}"/>
              </a:ext>
            </a:extLst>
          </p:cNvPr>
          <p:cNvPicPr>
            <a:picLocks noChangeAspect="1"/>
          </p:cNvPicPr>
          <p:nvPr/>
        </p:nvPicPr>
        <p:blipFill>
          <a:blip r:embed="rId6"/>
          <a:stretch>
            <a:fillRect/>
          </a:stretch>
        </p:blipFill>
        <p:spPr>
          <a:xfrm>
            <a:off x="379599" y="4017556"/>
            <a:ext cx="3966530" cy="2583588"/>
          </a:xfrm>
          <a:prstGeom prst="rect">
            <a:avLst/>
          </a:prstGeom>
        </p:spPr>
      </p:pic>
      <p:sp>
        <p:nvSpPr>
          <p:cNvPr id="11" name="Rectangle 10">
            <a:extLst>
              <a:ext uri="{FF2B5EF4-FFF2-40B4-BE49-F238E27FC236}">
                <a16:creationId xmlns:a16="http://schemas.microsoft.com/office/drawing/2014/main" id="{529C72F9-53F9-2FC4-6092-4119C37B0D2A}"/>
              </a:ext>
            </a:extLst>
          </p:cNvPr>
          <p:cNvSpPr/>
          <p:nvPr/>
        </p:nvSpPr>
        <p:spPr>
          <a:xfrm>
            <a:off x="4346129" y="6469039"/>
            <a:ext cx="598221" cy="132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Tree>
    <p:extLst>
      <p:ext uri="{BB962C8B-B14F-4D97-AF65-F5344CB8AC3E}">
        <p14:creationId xmlns:p14="http://schemas.microsoft.com/office/powerpoint/2010/main" val="14484993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69F91-5BCC-3CA6-FDE4-05C59F4ECAA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8A71369-8C2A-E96D-9596-FFD1C51CAE28}"/>
              </a:ext>
            </a:extLst>
          </p:cNvPr>
          <p:cNvSpPr/>
          <p:nvPr/>
        </p:nvSpPr>
        <p:spPr>
          <a:xfrm>
            <a:off x="379599" y="5134888"/>
            <a:ext cx="7397640" cy="11223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532432C6-4379-2AED-2728-867A558BE9B1}"/>
              </a:ext>
            </a:extLst>
          </p:cNvPr>
          <p:cNvSpPr>
            <a:spLocks noGrp="1"/>
          </p:cNvSpPr>
          <p:nvPr>
            <p:ph sz="quarter" idx="13"/>
          </p:nvPr>
        </p:nvSpPr>
        <p:spPr>
          <a:xfrm>
            <a:off x="495314" y="1791193"/>
            <a:ext cx="7281925" cy="4376091"/>
          </a:xfrm>
        </p:spPr>
        <p:txBody>
          <a:bodyPr>
            <a:noAutofit/>
          </a:bodyPr>
          <a:lstStyle/>
          <a:p>
            <a:r>
              <a:rPr lang="en-US" b="1" dirty="0"/>
              <a:t>Background: </a:t>
            </a:r>
            <a:r>
              <a:rPr lang="en-US" dirty="0" err="1"/>
              <a:t>Person-centred</a:t>
            </a:r>
            <a:r>
              <a:rPr lang="en-US" dirty="0"/>
              <a:t> care emphasizes respect for individual preferences, needs, and values is critical for improving HIV outcomes among key populations. Despite Zambia’s progress towards epidemic control, key populations remain underserved. This study assessed the accessibility, acceptability, confidentiality, cultural relevance, and quality of peer-led community-based HIV services in Livingstone district.</a:t>
            </a:r>
            <a:endParaRPr lang="en-US" b="1" dirty="0"/>
          </a:p>
          <a:p>
            <a:r>
              <a:rPr lang="en-US" b="1" dirty="0"/>
              <a:t>Methods: </a:t>
            </a:r>
            <a:r>
              <a:rPr lang="en-US" dirty="0"/>
              <a:t>See figure on the right.</a:t>
            </a:r>
          </a:p>
          <a:p>
            <a:r>
              <a:rPr lang="en-US" b="1" dirty="0"/>
              <a:t>Results</a:t>
            </a:r>
            <a:r>
              <a:rPr lang="en-US" dirty="0"/>
              <a:t>: Overall satisfaction with peer-led, community-based HIV services was high (92%), with HIV testing (83%), condoms/lubricants (70%), and </a:t>
            </a:r>
            <a:r>
              <a:rPr lang="en-US" dirty="0" err="1"/>
              <a:t>PrEP</a:t>
            </a:r>
            <a:r>
              <a:rPr lang="en-US" dirty="0"/>
              <a:t> (59%) as the most accessed services. Clients valued accessibility, respectful treatment, confidentiality and timely home- or community-based service delivery. Key gaps included intermittent commodity stockouts, referral limitations, and provider transport constraints.</a:t>
            </a:r>
          </a:p>
          <a:p>
            <a:r>
              <a:rPr lang="en-US" b="1" dirty="0">
                <a:solidFill>
                  <a:schemeClr val="bg1"/>
                </a:solidFill>
              </a:rPr>
              <a:t>Conclusion</a:t>
            </a:r>
            <a:r>
              <a:rPr lang="en-US" dirty="0">
                <a:solidFill>
                  <a:schemeClr val="bg1"/>
                </a:solidFill>
              </a:rPr>
              <a:t>: Peer-led HIV service delivery builds trust, improves engagement among key populations by fostering confidentiality, respect and cultural sensitivity. This approach reduces barriers in </a:t>
            </a:r>
            <a:r>
              <a:rPr lang="en-US" dirty="0" err="1">
                <a:solidFill>
                  <a:schemeClr val="bg1"/>
                </a:solidFill>
              </a:rPr>
              <a:t>stigmatising</a:t>
            </a:r>
            <a:r>
              <a:rPr lang="en-US" dirty="0">
                <a:solidFill>
                  <a:schemeClr val="bg1"/>
                </a:solidFill>
              </a:rPr>
              <a:t> facility-based settings, as clients feel more comfortable with peers who share similar experiences.</a:t>
            </a:r>
          </a:p>
        </p:txBody>
      </p:sp>
      <p:sp>
        <p:nvSpPr>
          <p:cNvPr id="3" name="Content Placeholder 2">
            <a:extLst>
              <a:ext uri="{FF2B5EF4-FFF2-40B4-BE49-F238E27FC236}">
                <a16:creationId xmlns:a16="http://schemas.microsoft.com/office/drawing/2014/main" id="{97D89D3B-7EC0-DD23-694C-8DC8FE031250}"/>
              </a:ext>
            </a:extLst>
          </p:cNvPr>
          <p:cNvSpPr>
            <a:spLocks noGrp="1"/>
          </p:cNvSpPr>
          <p:nvPr>
            <p:ph sz="quarter" idx="14"/>
          </p:nvPr>
        </p:nvSpPr>
        <p:spPr>
          <a:xfrm>
            <a:off x="9607232" y="6489062"/>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C97FC551-C0B3-2545-0200-82D63651EE18}"/>
              </a:ext>
            </a:extLst>
          </p:cNvPr>
          <p:cNvSpPr>
            <a:spLocks noGrp="1"/>
          </p:cNvSpPr>
          <p:nvPr>
            <p:ph type="title"/>
          </p:nvPr>
        </p:nvSpPr>
        <p:spPr>
          <a:xfrm>
            <a:off x="3529250" y="90179"/>
            <a:ext cx="7632700" cy="1223964"/>
          </a:xfrm>
        </p:spPr>
        <p:txBody>
          <a:bodyPr>
            <a:noAutofit/>
          </a:bodyPr>
          <a:lstStyle/>
          <a:p>
            <a:r>
              <a:rPr lang="en-US" sz="2000" dirty="0">
                <a:solidFill>
                  <a:srgbClr val="E1000B"/>
                </a:solidFill>
                <a:hlinkClick r:id="rId3"/>
              </a:rPr>
              <a:t>Recipients of care and community health worker perspectives on community-based HIV services for key populations in Livingstone district, Zambia</a:t>
            </a:r>
            <a:endParaRPr lang="en-CH" sz="2000" dirty="0">
              <a:solidFill>
                <a:srgbClr val="E1000B"/>
              </a:solidFill>
            </a:endParaRPr>
          </a:p>
        </p:txBody>
      </p:sp>
      <p:sp>
        <p:nvSpPr>
          <p:cNvPr id="7" name="Content Placeholder 1">
            <a:extLst>
              <a:ext uri="{FF2B5EF4-FFF2-40B4-BE49-F238E27FC236}">
                <a16:creationId xmlns:a16="http://schemas.microsoft.com/office/drawing/2014/main" id="{C30717A8-44BF-8E60-2AE2-B0A7A72A579E}"/>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1CE430FA-7F59-EB12-F88B-E05B513E433C}"/>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pic>
        <p:nvPicPr>
          <p:cNvPr id="6" name="Picture 5">
            <a:extLst>
              <a:ext uri="{FF2B5EF4-FFF2-40B4-BE49-F238E27FC236}">
                <a16:creationId xmlns:a16="http://schemas.microsoft.com/office/drawing/2014/main" id="{5737E69C-4B8A-34C9-75FC-83F03C9DC3EB}"/>
              </a:ext>
            </a:extLst>
          </p:cNvPr>
          <p:cNvPicPr>
            <a:picLocks noChangeAspect="1"/>
          </p:cNvPicPr>
          <p:nvPr/>
        </p:nvPicPr>
        <p:blipFill>
          <a:blip r:embed="rId4"/>
          <a:stretch>
            <a:fillRect/>
          </a:stretch>
        </p:blipFill>
        <p:spPr>
          <a:xfrm>
            <a:off x="7777239" y="1956919"/>
            <a:ext cx="4020254" cy="3695308"/>
          </a:xfrm>
          <a:prstGeom prst="rect">
            <a:avLst/>
          </a:prstGeom>
        </p:spPr>
      </p:pic>
      <p:sp>
        <p:nvSpPr>
          <p:cNvPr id="9" name="Content Placeholder 1">
            <a:extLst>
              <a:ext uri="{FF2B5EF4-FFF2-40B4-BE49-F238E27FC236}">
                <a16:creationId xmlns:a16="http://schemas.microsoft.com/office/drawing/2014/main" id="{E3236AFD-F4AA-3F88-E0BD-88EDBC64FAB2}"/>
              </a:ext>
            </a:extLst>
          </p:cNvPr>
          <p:cNvSpPr txBox="1">
            <a:spLocks/>
          </p:cNvSpPr>
          <p:nvPr/>
        </p:nvSpPr>
        <p:spPr>
          <a:xfrm>
            <a:off x="9791955" y="1956919"/>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5066377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CACC9-DCCD-DBC4-F613-13BE12A3633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7C5BA178-A6C2-EFFD-0FB1-B4D3B5E12A62}"/>
              </a:ext>
            </a:extLst>
          </p:cNvPr>
          <p:cNvSpPr/>
          <p:nvPr/>
        </p:nvSpPr>
        <p:spPr>
          <a:xfrm>
            <a:off x="7092876" y="5399184"/>
            <a:ext cx="4914591" cy="9157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C2D8CBBA-9A02-386E-8330-C345DB8A08D2}"/>
              </a:ext>
            </a:extLst>
          </p:cNvPr>
          <p:cNvSpPr>
            <a:spLocks noGrp="1"/>
          </p:cNvSpPr>
          <p:nvPr>
            <p:ph sz="quarter" idx="13"/>
          </p:nvPr>
        </p:nvSpPr>
        <p:spPr>
          <a:xfrm>
            <a:off x="326567" y="1976601"/>
            <a:ext cx="6726289" cy="4376091"/>
          </a:xfrm>
        </p:spPr>
        <p:txBody>
          <a:bodyPr>
            <a:noAutofit/>
          </a:bodyPr>
          <a:lstStyle/>
          <a:p>
            <a:r>
              <a:rPr lang="en-US" b="1" dirty="0"/>
              <a:t>Background: </a:t>
            </a:r>
            <a:r>
              <a:rPr lang="en-US" dirty="0"/>
              <a:t>Bacterial sexually transmitted infections (STIs) are increasing globally. While Doxycycline post-exposure prophylaxis (</a:t>
            </a:r>
            <a:r>
              <a:rPr lang="en-US" dirty="0" err="1"/>
              <a:t>DoxyPEP</a:t>
            </a:r>
            <a:r>
              <a:rPr lang="en-US" dirty="0"/>
              <a:t>) is emerging as an effective prevention strategy, its structured use within public health systems remains limited. This municipal program aimed to implement a telehealth-based service to prescribe and monitor </a:t>
            </a:r>
            <a:r>
              <a:rPr lang="en-US" dirty="0" err="1"/>
              <a:t>DoxyPEP</a:t>
            </a:r>
            <a:r>
              <a:rPr lang="en-US" dirty="0"/>
              <a:t> among </a:t>
            </a:r>
            <a:r>
              <a:rPr lang="en-US" dirty="0" err="1"/>
              <a:t>PrEP</a:t>
            </a:r>
            <a:r>
              <a:rPr lang="en-US" dirty="0"/>
              <a:t> users.</a:t>
            </a:r>
            <a:endParaRPr lang="en-US" b="1" dirty="0"/>
          </a:p>
        </p:txBody>
      </p:sp>
      <p:sp>
        <p:nvSpPr>
          <p:cNvPr id="3" name="Content Placeholder 2">
            <a:extLst>
              <a:ext uri="{FF2B5EF4-FFF2-40B4-BE49-F238E27FC236}">
                <a16:creationId xmlns:a16="http://schemas.microsoft.com/office/drawing/2014/main" id="{2C181C86-165C-4114-0675-07B021D81C22}"/>
              </a:ext>
            </a:extLst>
          </p:cNvPr>
          <p:cNvSpPr>
            <a:spLocks noGrp="1"/>
          </p:cNvSpPr>
          <p:nvPr>
            <p:ph sz="quarter" idx="14"/>
          </p:nvPr>
        </p:nvSpPr>
        <p:spPr>
          <a:xfrm>
            <a:off x="9444935" y="6425244"/>
            <a:ext cx="2584768" cy="368938"/>
          </a:xfrm>
        </p:spPr>
        <p:txBody>
          <a:bodyPr>
            <a:noAutofit/>
          </a:bodyPr>
          <a:lstStyle/>
          <a:p>
            <a:r>
              <a:rPr lang="en-US" sz="1800" i="1"/>
              <a:t>Poster available </a:t>
            </a:r>
            <a:r>
              <a:rPr lang="en-US" sz="1800" i="1">
                <a:hlinkClick r:id="rId2"/>
              </a:rPr>
              <a:t>here</a:t>
            </a:r>
            <a:r>
              <a:rPr lang="en-US" sz="1800" i="1"/>
              <a:t>.</a:t>
            </a:r>
            <a:endParaRPr lang="en-CH" sz="1800" i="1"/>
          </a:p>
        </p:txBody>
      </p:sp>
      <p:sp>
        <p:nvSpPr>
          <p:cNvPr id="4" name="Title 3">
            <a:extLst>
              <a:ext uri="{FF2B5EF4-FFF2-40B4-BE49-F238E27FC236}">
                <a16:creationId xmlns:a16="http://schemas.microsoft.com/office/drawing/2014/main" id="{915610B8-B322-D9C5-D3A5-570E669FA366}"/>
              </a:ext>
            </a:extLst>
          </p:cNvPr>
          <p:cNvSpPr>
            <a:spLocks noGrp="1"/>
          </p:cNvSpPr>
          <p:nvPr>
            <p:ph type="title"/>
          </p:nvPr>
        </p:nvSpPr>
        <p:spPr/>
        <p:txBody>
          <a:bodyPr>
            <a:noAutofit/>
          </a:bodyPr>
          <a:lstStyle/>
          <a:p>
            <a:pPr lvl="0"/>
            <a:r>
              <a:rPr lang="en-GB" sz="2000" u="sng">
                <a:hlinkClick r:id="rId3"/>
              </a:rPr>
              <a:t>Integrating </a:t>
            </a:r>
            <a:r>
              <a:rPr lang="en-GB" sz="2000" u="sng" err="1">
                <a:hlinkClick r:id="rId3"/>
              </a:rPr>
              <a:t>DoxyPEP</a:t>
            </a:r>
            <a:r>
              <a:rPr lang="en-GB" sz="2000" u="sng">
                <a:hlinkClick r:id="rId3"/>
              </a:rPr>
              <a:t> into </a:t>
            </a:r>
            <a:r>
              <a:rPr lang="en-GB" sz="2000" u="sng" err="1">
                <a:hlinkClick r:id="rId3"/>
              </a:rPr>
              <a:t>PrEP</a:t>
            </a:r>
            <a:r>
              <a:rPr lang="en-GB" sz="2000" u="sng">
                <a:hlinkClick r:id="rId3"/>
              </a:rPr>
              <a:t> services through telehealth: a municipal implementation model in southern Brazil</a:t>
            </a:r>
            <a:r>
              <a:rPr lang="en-GB" sz="2000"/>
              <a:t> </a:t>
            </a:r>
            <a:endParaRPr lang="en-US" sz="2000"/>
          </a:p>
        </p:txBody>
      </p:sp>
      <p:sp>
        <p:nvSpPr>
          <p:cNvPr id="7" name="Content Placeholder 1">
            <a:extLst>
              <a:ext uri="{FF2B5EF4-FFF2-40B4-BE49-F238E27FC236}">
                <a16:creationId xmlns:a16="http://schemas.microsoft.com/office/drawing/2014/main" id="{857BD49F-EE60-0B33-9D7F-B8CFE49DD336}"/>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FAA858FC-C970-0495-A3C2-67A98AFC2002}"/>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9" name="Content Placeholder 1">
            <a:extLst>
              <a:ext uri="{FF2B5EF4-FFF2-40B4-BE49-F238E27FC236}">
                <a16:creationId xmlns:a16="http://schemas.microsoft.com/office/drawing/2014/main" id="{12DC2FDE-EFA8-CBA9-C874-35AB08401B96}"/>
              </a:ext>
            </a:extLst>
          </p:cNvPr>
          <p:cNvSpPr txBox="1">
            <a:spLocks/>
          </p:cNvSpPr>
          <p:nvPr/>
        </p:nvSpPr>
        <p:spPr>
          <a:xfrm>
            <a:off x="9791955" y="1886852"/>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6" name="Picture 5">
            <a:extLst>
              <a:ext uri="{FF2B5EF4-FFF2-40B4-BE49-F238E27FC236}">
                <a16:creationId xmlns:a16="http://schemas.microsoft.com/office/drawing/2014/main" id="{B0A88096-E2B8-7CAE-30DB-AEB681C3002D}"/>
              </a:ext>
            </a:extLst>
          </p:cNvPr>
          <p:cNvPicPr>
            <a:picLocks noChangeAspect="1"/>
          </p:cNvPicPr>
          <p:nvPr/>
        </p:nvPicPr>
        <p:blipFill>
          <a:blip r:embed="rId4"/>
          <a:stretch>
            <a:fillRect/>
          </a:stretch>
        </p:blipFill>
        <p:spPr>
          <a:xfrm>
            <a:off x="0" y="3422175"/>
            <a:ext cx="6973301" cy="2984681"/>
          </a:xfrm>
          <a:prstGeom prst="rect">
            <a:avLst/>
          </a:prstGeom>
        </p:spPr>
      </p:pic>
      <p:sp>
        <p:nvSpPr>
          <p:cNvPr id="11" name="TextBox 10">
            <a:extLst>
              <a:ext uri="{FF2B5EF4-FFF2-40B4-BE49-F238E27FC236}">
                <a16:creationId xmlns:a16="http://schemas.microsoft.com/office/drawing/2014/main" id="{1F65491E-9C84-CEDE-42DB-6CBA3BA50EDA}"/>
              </a:ext>
            </a:extLst>
          </p:cNvPr>
          <p:cNvSpPr txBox="1"/>
          <p:nvPr/>
        </p:nvSpPr>
        <p:spPr>
          <a:xfrm>
            <a:off x="7115112" y="5464940"/>
            <a:ext cx="4892355" cy="738664"/>
          </a:xfrm>
          <a:prstGeom prst="rect">
            <a:avLst/>
          </a:prstGeom>
          <a:noFill/>
        </p:spPr>
        <p:txBody>
          <a:bodyPr wrap="square" rtlCol="0">
            <a:spAutoFit/>
          </a:bodyPr>
          <a:lstStyle/>
          <a:p>
            <a:r>
              <a:rPr lang="en-US" sz="1400" b="1" dirty="0">
                <a:solidFill>
                  <a:schemeClr val="bg1"/>
                </a:solidFill>
              </a:rPr>
              <a:t>Conclusion</a:t>
            </a:r>
            <a:r>
              <a:rPr lang="en-US" sz="1400" dirty="0">
                <a:solidFill>
                  <a:schemeClr val="bg1"/>
                </a:solidFill>
              </a:rPr>
              <a:t>: This municipal service demonstrated feasibility, acceptability and operational integration of </a:t>
            </a:r>
            <a:r>
              <a:rPr lang="en-US" sz="1400" dirty="0" err="1">
                <a:solidFill>
                  <a:schemeClr val="bg1"/>
                </a:solidFill>
              </a:rPr>
              <a:t>DoxyPEP</a:t>
            </a:r>
            <a:r>
              <a:rPr lang="en-US" sz="1400" dirty="0">
                <a:solidFill>
                  <a:schemeClr val="bg1"/>
                </a:solidFill>
              </a:rPr>
              <a:t> within a public </a:t>
            </a:r>
            <a:r>
              <a:rPr lang="en-US" sz="1400" dirty="0" err="1">
                <a:solidFill>
                  <a:schemeClr val="bg1"/>
                </a:solidFill>
              </a:rPr>
              <a:t>PrEP</a:t>
            </a:r>
            <a:r>
              <a:rPr lang="en-US" sz="1400" dirty="0">
                <a:solidFill>
                  <a:schemeClr val="bg1"/>
                </a:solidFill>
              </a:rPr>
              <a:t> clinic. </a:t>
            </a:r>
          </a:p>
        </p:txBody>
      </p:sp>
      <p:sp>
        <p:nvSpPr>
          <p:cNvPr id="13" name="Content Placeholder 1">
            <a:extLst>
              <a:ext uri="{FF2B5EF4-FFF2-40B4-BE49-F238E27FC236}">
                <a16:creationId xmlns:a16="http://schemas.microsoft.com/office/drawing/2014/main" id="{6422ECB4-7DF2-692F-F3FB-3D4967A74F97}"/>
              </a:ext>
            </a:extLst>
          </p:cNvPr>
          <p:cNvSpPr txBox="1">
            <a:spLocks/>
          </p:cNvSpPr>
          <p:nvPr/>
        </p:nvSpPr>
        <p:spPr>
          <a:xfrm>
            <a:off x="7115112" y="1857221"/>
            <a:ext cx="4914591"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Methods: </a:t>
            </a:r>
            <a:r>
              <a:rPr lang="en-US"/>
              <a:t>The target population included </a:t>
            </a:r>
            <a:r>
              <a:rPr lang="en-US" err="1"/>
              <a:t>PrEP</a:t>
            </a:r>
            <a:r>
              <a:rPr lang="en-US"/>
              <a:t> users diagnosed with syphilis, chlamydia, or gonorrhea in the previous 12 months. Users were screened via an online form and contacted by a physician via WhatsApp Business for asynchronous telehealth assessment and shared decision-making. Electronic prescriptions for </a:t>
            </a:r>
            <a:r>
              <a:rPr lang="en-US" err="1"/>
              <a:t>DoxyPEP</a:t>
            </a:r>
            <a:r>
              <a:rPr lang="en-US"/>
              <a:t> were issued, and medications were dispensed at primary health centers close to users' homes. The protocol included adherence support, symptom screening, and four-monthly STI testing.</a:t>
            </a:r>
            <a:endParaRPr lang="en-US" b="1"/>
          </a:p>
          <a:p>
            <a:r>
              <a:rPr lang="en-US" b="1"/>
              <a:t>Results: </a:t>
            </a:r>
            <a:r>
              <a:rPr lang="en-US"/>
              <a:t> 60 users enrolled. The telehealth model was feasible and acceptable, reducing access barriers and facilitating rapid initiation. </a:t>
            </a:r>
          </a:p>
          <a:p>
            <a:endParaRPr lang="en-US" b="1"/>
          </a:p>
        </p:txBody>
      </p:sp>
    </p:spTree>
    <p:extLst>
      <p:ext uri="{BB962C8B-B14F-4D97-AF65-F5344CB8AC3E}">
        <p14:creationId xmlns:p14="http://schemas.microsoft.com/office/powerpoint/2010/main" val="2214212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222BC-A440-3A16-07D2-B867093DA0F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32E7CE2-DA35-A1B7-839C-FE02FADC48B7}"/>
              </a:ext>
            </a:extLst>
          </p:cNvPr>
          <p:cNvSpPr/>
          <p:nvPr/>
        </p:nvSpPr>
        <p:spPr>
          <a:xfrm>
            <a:off x="162297" y="5871402"/>
            <a:ext cx="11727672" cy="5538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7C9F46C4-85D3-426C-674F-E787259B18D2}"/>
              </a:ext>
            </a:extLst>
          </p:cNvPr>
          <p:cNvSpPr>
            <a:spLocks noGrp="1"/>
          </p:cNvSpPr>
          <p:nvPr>
            <p:ph sz="quarter" idx="13"/>
          </p:nvPr>
        </p:nvSpPr>
        <p:spPr>
          <a:xfrm>
            <a:off x="302031" y="1764982"/>
            <a:ext cx="11727672" cy="4376091"/>
          </a:xfrm>
        </p:spPr>
        <p:txBody>
          <a:bodyPr>
            <a:noAutofit/>
          </a:bodyPr>
          <a:lstStyle/>
          <a:p>
            <a:r>
              <a:rPr lang="en-US" sz="1500" b="1" dirty="0"/>
              <a:t>Background: </a:t>
            </a:r>
            <a:r>
              <a:rPr lang="en-US" sz="1500" dirty="0"/>
              <a:t>Objective to describe acceptability of a peer-delivered system navigation (SN) strategy to improve </a:t>
            </a:r>
            <a:r>
              <a:rPr lang="en-US" sz="1500" dirty="0" err="1"/>
              <a:t>PrEP</a:t>
            </a:r>
            <a:r>
              <a:rPr lang="en-US" sz="1500" dirty="0"/>
              <a:t> use for heterosexual men in sub-Saharan Africa. </a:t>
            </a:r>
          </a:p>
          <a:p>
            <a:r>
              <a:rPr lang="en-US" sz="1500" b="1" dirty="0"/>
              <a:t>Methods: </a:t>
            </a:r>
            <a:r>
              <a:rPr lang="en-US" sz="1500" dirty="0"/>
              <a:t>Type I effectiveness-implementation hybrid randomized trial among men &gt;=15 years initiating </a:t>
            </a:r>
            <a:r>
              <a:rPr lang="en-US" sz="1500" dirty="0" err="1"/>
              <a:t>PrEP</a:t>
            </a:r>
            <a:r>
              <a:rPr lang="en-US" sz="1500" dirty="0"/>
              <a:t> in Lilongwe, Malawi. Men were randomized to SN or Standard of Care (SOC). SN was integrated into STI clinic-based </a:t>
            </a:r>
            <a:r>
              <a:rPr lang="en-US" sz="1500" dirty="0" err="1"/>
              <a:t>PrEP</a:t>
            </a:r>
            <a:r>
              <a:rPr lang="en-US" sz="1500" dirty="0"/>
              <a:t> services and included counseling informed by motivational interview techniques, community tracing for missed </a:t>
            </a:r>
            <a:r>
              <a:rPr lang="en-US" sz="1500" dirty="0" err="1"/>
              <a:t>PrEP</a:t>
            </a:r>
            <a:r>
              <a:rPr lang="en-US" sz="1500" dirty="0"/>
              <a:t> visits, and “restart kits” (</a:t>
            </a:r>
            <a:r>
              <a:rPr lang="en-US" sz="1500" dirty="0" err="1"/>
              <a:t>PrEP</a:t>
            </a:r>
            <a:r>
              <a:rPr lang="en-US" sz="1500" dirty="0"/>
              <a:t> pill-pack and HIV self-test) for persons who stopped </a:t>
            </a:r>
            <a:r>
              <a:rPr lang="en-US" sz="1500" dirty="0" err="1"/>
              <a:t>PrEP.</a:t>
            </a:r>
            <a:r>
              <a:rPr lang="en-US" sz="1500" dirty="0"/>
              <a:t> 31 in-depth interviews conducted as well.</a:t>
            </a:r>
          </a:p>
          <a:p>
            <a:r>
              <a:rPr lang="en-US" sz="1500" b="1" dirty="0"/>
              <a:t>Results</a:t>
            </a:r>
            <a:r>
              <a:rPr lang="en-US" sz="1500" dirty="0"/>
              <a:t>: SN was deemed acceptable among men (median AIM 16 [IQR:16,20]) and key informants (median AIM 18 [IQR:15,19]). </a:t>
            </a:r>
          </a:p>
          <a:p>
            <a:pPr marL="285750" indent="-285750">
              <a:buFont typeface="Arial" panose="020B0604020202020204" pitchFamily="34" charset="0"/>
              <a:buChar char="•"/>
            </a:pPr>
            <a:r>
              <a:rPr lang="en-US" sz="1500" dirty="0"/>
              <a:t>Nearly all men felt respected by navigators and reported rapport facilitating honest conversations about HIV vulnerability and </a:t>
            </a:r>
            <a:r>
              <a:rPr lang="en-US" sz="1500" dirty="0" err="1"/>
              <a:t>PrEP</a:t>
            </a:r>
            <a:r>
              <a:rPr lang="en-US" sz="1500" dirty="0"/>
              <a:t> decision-making. </a:t>
            </a:r>
          </a:p>
          <a:p>
            <a:pPr marL="285750" indent="-285750">
              <a:buFont typeface="Arial" panose="020B0604020202020204" pitchFamily="34" charset="0"/>
              <a:buChar char="•"/>
            </a:pPr>
            <a:r>
              <a:rPr lang="en-US" sz="1500" dirty="0"/>
              <a:t>Key informants supported male-focused </a:t>
            </a:r>
            <a:r>
              <a:rPr lang="en-US" sz="1500" dirty="0" err="1"/>
              <a:t>PrEP</a:t>
            </a:r>
            <a:r>
              <a:rPr lang="en-US" sz="1500" dirty="0"/>
              <a:t> interventions and peer navigators, while highlighting concerns about the feasibility of community tracing at scale and the potential misuse of restart kits or misinterpretation of HIV test results.</a:t>
            </a:r>
          </a:p>
          <a:p>
            <a:r>
              <a:rPr lang="en-US" sz="1500" b="1" dirty="0">
                <a:solidFill>
                  <a:schemeClr val="bg2"/>
                </a:solidFill>
              </a:rPr>
              <a:t>Conclusion</a:t>
            </a:r>
            <a:r>
              <a:rPr lang="en-US" sz="1500" dirty="0">
                <a:solidFill>
                  <a:schemeClr val="bg2"/>
                </a:solidFill>
              </a:rPr>
              <a:t>: Male participants and key informants embraced peer navigators integrated into STI-clinic based </a:t>
            </a:r>
            <a:r>
              <a:rPr lang="en-US" sz="1500" dirty="0" err="1">
                <a:solidFill>
                  <a:schemeClr val="bg2"/>
                </a:solidFill>
              </a:rPr>
              <a:t>PrEP</a:t>
            </a:r>
            <a:r>
              <a:rPr lang="en-US" sz="1500" dirty="0">
                <a:solidFill>
                  <a:schemeClr val="bg2"/>
                </a:solidFill>
              </a:rPr>
              <a:t> services, with concerns raised by the latter on implementation at scale and re-start kits misuse.</a:t>
            </a:r>
          </a:p>
          <a:p>
            <a:pPr marL="285750" indent="-285750">
              <a:buFont typeface="Wingdings" panose="05000000000000000000" pitchFamily="2" charset="2"/>
              <a:buChar char="à"/>
            </a:pPr>
            <a:endParaRPr lang="en-US" dirty="0"/>
          </a:p>
        </p:txBody>
      </p:sp>
      <p:sp>
        <p:nvSpPr>
          <p:cNvPr id="3" name="Content Placeholder 2">
            <a:extLst>
              <a:ext uri="{FF2B5EF4-FFF2-40B4-BE49-F238E27FC236}">
                <a16:creationId xmlns:a16="http://schemas.microsoft.com/office/drawing/2014/main" id="{72C9ADD1-E8C7-6C3A-0D27-DF0A62BCDB73}"/>
              </a:ext>
            </a:extLst>
          </p:cNvPr>
          <p:cNvSpPr>
            <a:spLocks noGrp="1"/>
          </p:cNvSpPr>
          <p:nvPr>
            <p:ph sz="quarter" idx="14"/>
          </p:nvPr>
        </p:nvSpPr>
        <p:spPr>
          <a:xfrm>
            <a:off x="9444935" y="6425244"/>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C46BABCC-E81A-8283-0A02-66166AE40F9E}"/>
              </a:ext>
            </a:extLst>
          </p:cNvPr>
          <p:cNvSpPr>
            <a:spLocks noGrp="1"/>
          </p:cNvSpPr>
          <p:nvPr>
            <p:ph type="title"/>
          </p:nvPr>
        </p:nvSpPr>
        <p:spPr/>
        <p:txBody>
          <a:bodyPr>
            <a:noAutofit/>
          </a:bodyPr>
          <a:lstStyle/>
          <a:p>
            <a:pPr lvl="0"/>
            <a:r>
              <a:rPr lang="en-GB" sz="2000" u="sng" dirty="0">
                <a:hlinkClick r:id="rId3"/>
              </a:rPr>
              <a:t>Acceptability of peer-delivered systems navigation for HIV pre-exposure prophylaxis among heterosexual men and other key-informants in Malawi – results from HPTN 112</a:t>
            </a:r>
            <a:r>
              <a:rPr lang="en-GB" sz="2000" dirty="0"/>
              <a:t> </a:t>
            </a:r>
            <a:endParaRPr lang="en-US" sz="2000" dirty="0"/>
          </a:p>
        </p:txBody>
      </p:sp>
      <p:sp>
        <p:nvSpPr>
          <p:cNvPr id="7" name="Content Placeholder 1">
            <a:extLst>
              <a:ext uri="{FF2B5EF4-FFF2-40B4-BE49-F238E27FC236}">
                <a16:creationId xmlns:a16="http://schemas.microsoft.com/office/drawing/2014/main" id="{F39647A9-E5E2-EAA3-7532-567ADEE670D2}"/>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447AB0FE-5428-7B23-DE40-2965729F80E3}"/>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9" name="Content Placeholder 1">
            <a:extLst>
              <a:ext uri="{FF2B5EF4-FFF2-40B4-BE49-F238E27FC236}">
                <a16:creationId xmlns:a16="http://schemas.microsoft.com/office/drawing/2014/main" id="{A5677AC7-550D-A226-0742-4534111E467C}"/>
              </a:ext>
            </a:extLst>
          </p:cNvPr>
          <p:cNvSpPr txBox="1">
            <a:spLocks/>
          </p:cNvSpPr>
          <p:nvPr/>
        </p:nvSpPr>
        <p:spPr>
          <a:xfrm>
            <a:off x="9791955" y="1886852"/>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9655489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9AED1-532E-55FD-EB3C-EB91FE43E4E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4120795-371D-B791-9A7D-D504608552BC}"/>
              </a:ext>
            </a:extLst>
          </p:cNvPr>
          <p:cNvSpPr/>
          <p:nvPr/>
        </p:nvSpPr>
        <p:spPr>
          <a:xfrm>
            <a:off x="286439" y="6425244"/>
            <a:ext cx="7127913" cy="184843"/>
          </a:xfrm>
          <a:prstGeom prst="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sp>
        <p:nvSpPr>
          <p:cNvPr id="12" name="Rectangle 11">
            <a:extLst>
              <a:ext uri="{FF2B5EF4-FFF2-40B4-BE49-F238E27FC236}">
                <a16:creationId xmlns:a16="http://schemas.microsoft.com/office/drawing/2014/main" id="{3524579C-AB44-DF5F-FDBD-9EC3328B45A6}"/>
              </a:ext>
            </a:extLst>
          </p:cNvPr>
          <p:cNvSpPr/>
          <p:nvPr/>
        </p:nvSpPr>
        <p:spPr>
          <a:xfrm>
            <a:off x="8259417" y="3552227"/>
            <a:ext cx="3630551" cy="28730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2DC14A73-05DB-6539-4A3A-71656E2532C1}"/>
              </a:ext>
            </a:extLst>
          </p:cNvPr>
          <p:cNvSpPr>
            <a:spLocks noGrp="1"/>
          </p:cNvSpPr>
          <p:nvPr>
            <p:ph sz="quarter" idx="13"/>
          </p:nvPr>
        </p:nvSpPr>
        <p:spPr>
          <a:xfrm>
            <a:off x="200574" y="1886852"/>
            <a:ext cx="7850001" cy="4907330"/>
          </a:xfrm>
        </p:spPr>
        <p:txBody>
          <a:bodyPr>
            <a:noAutofit/>
          </a:bodyPr>
          <a:lstStyle/>
          <a:p>
            <a:r>
              <a:rPr lang="en-US" b="1" dirty="0"/>
              <a:t>Background: </a:t>
            </a:r>
            <a:r>
              <a:rPr lang="en-US" dirty="0"/>
              <a:t>Evidence on the real-world uptake and use of long-acting injectable Cabotegravir (CAB-LA) for HIV </a:t>
            </a:r>
            <a:r>
              <a:rPr lang="en-US" dirty="0" err="1"/>
              <a:t>PrEP</a:t>
            </a:r>
            <a:r>
              <a:rPr lang="en-US" dirty="0"/>
              <a:t> amongst </a:t>
            </a:r>
            <a:r>
              <a:rPr lang="en-US" dirty="0" err="1"/>
              <a:t>vulnerabilized</a:t>
            </a:r>
            <a:r>
              <a:rPr lang="en-US" dirty="0"/>
              <a:t> populations is limited. Since January 2025, Médecins Sans Frontières, Malawi Ministry of Health and female sex workers (FSW)-led community-based-organizations (CBO), are offering CAB-LA as an alternative </a:t>
            </a:r>
            <a:r>
              <a:rPr lang="en-US" dirty="0" err="1"/>
              <a:t>PrEP</a:t>
            </a:r>
            <a:r>
              <a:rPr lang="en-US" dirty="0"/>
              <a:t> option alongside oral </a:t>
            </a:r>
            <a:r>
              <a:rPr lang="en-US" dirty="0" err="1"/>
              <a:t>PrEP</a:t>
            </a:r>
            <a:r>
              <a:rPr lang="en-US" dirty="0"/>
              <a:t> through mobile clinics in sex work hotspots.</a:t>
            </a:r>
            <a:endParaRPr lang="en-US" b="1" dirty="0"/>
          </a:p>
          <a:p>
            <a:r>
              <a:rPr lang="en-US" b="1" dirty="0"/>
              <a:t>Methods: </a:t>
            </a:r>
            <a:r>
              <a:rPr lang="en-US" dirty="0"/>
              <a:t>An 18-month prospective observational mixed-methods study; (a) reporting </a:t>
            </a:r>
            <a:r>
              <a:rPr lang="en-US" dirty="0" err="1"/>
              <a:t>PrEP</a:t>
            </a:r>
            <a:r>
              <a:rPr lang="en-US" dirty="0"/>
              <a:t> uptake and use during the first 11 months based on routine clinic data (b) qualitative findings collected through in-depth interviews and group discussions.</a:t>
            </a:r>
          </a:p>
          <a:p>
            <a:r>
              <a:rPr lang="en-US" b="1" dirty="0"/>
              <a:t>Results</a:t>
            </a:r>
            <a:r>
              <a:rPr lang="en-US" dirty="0"/>
              <a:t>: In 2025, </a:t>
            </a:r>
            <a:r>
              <a:rPr lang="en-US" dirty="0" err="1"/>
              <a:t>PrEP</a:t>
            </a:r>
            <a:r>
              <a:rPr lang="en-US" dirty="0"/>
              <a:t> was proposed to 81.9% (1094/1335) HIV-negative clinic clients, 42.1% (461/1094) declined </a:t>
            </a:r>
            <a:r>
              <a:rPr lang="en-US" dirty="0" err="1"/>
              <a:t>PrEP</a:t>
            </a:r>
            <a:r>
              <a:rPr lang="en-US" dirty="0"/>
              <a:t> and 54.1% (592/1094) were prescribed </a:t>
            </a:r>
            <a:r>
              <a:rPr lang="en-US" dirty="0" err="1"/>
              <a:t>PrEP.</a:t>
            </a:r>
            <a:r>
              <a:rPr lang="en-US" dirty="0"/>
              <a:t> While 70.6% (418/592) preferred CAB-LA, 56.2% (333/592) initially received CAB-LA and 43.8% (259/592) daily oral </a:t>
            </a:r>
            <a:r>
              <a:rPr lang="en-US" dirty="0" err="1"/>
              <a:t>PrEP.</a:t>
            </a:r>
            <a:r>
              <a:rPr lang="en-US" dirty="0"/>
              <a:t> Visit adherence was moderate for CAB-LA and low for oral </a:t>
            </a:r>
            <a:r>
              <a:rPr lang="en-US" dirty="0" err="1"/>
              <a:t>PrEP</a:t>
            </a:r>
            <a:r>
              <a:rPr lang="en-US" dirty="0"/>
              <a:t>, with early lost-to-follow-up. Clinic clients perceived CAB-LA as more convenient and discreet than oral </a:t>
            </a:r>
            <a:r>
              <a:rPr lang="en-US" dirty="0" err="1"/>
              <a:t>PrEP</a:t>
            </a:r>
            <a:r>
              <a:rPr lang="en-US" dirty="0"/>
              <a:t> given their mobility and experiences of violence from partners related to oral </a:t>
            </a:r>
            <a:r>
              <a:rPr lang="en-US" dirty="0" err="1"/>
              <a:t>PrEP</a:t>
            </a:r>
            <a:r>
              <a:rPr lang="en-US" dirty="0"/>
              <a:t> use. Factors hindering uptake and persistent use included fear of injections and injection-site reactions (ISR), and </a:t>
            </a:r>
            <a:r>
              <a:rPr lang="en-US" dirty="0" err="1"/>
              <a:t>PrEP</a:t>
            </a:r>
            <a:r>
              <a:rPr lang="en-US" dirty="0"/>
              <a:t> services not tailored to FSW mobility. Informants identified non-judgmental attitudes of the clinic staff, ISR management, and CBO-led health promotion as enablers. </a:t>
            </a:r>
          </a:p>
          <a:p>
            <a:endParaRPr lang="en-US" dirty="0"/>
          </a:p>
        </p:txBody>
      </p:sp>
      <p:sp>
        <p:nvSpPr>
          <p:cNvPr id="3" name="Content Placeholder 2">
            <a:extLst>
              <a:ext uri="{FF2B5EF4-FFF2-40B4-BE49-F238E27FC236}">
                <a16:creationId xmlns:a16="http://schemas.microsoft.com/office/drawing/2014/main" id="{3538472E-F61D-3192-78DA-08BDBF9B5764}"/>
              </a:ext>
            </a:extLst>
          </p:cNvPr>
          <p:cNvSpPr>
            <a:spLocks noGrp="1"/>
          </p:cNvSpPr>
          <p:nvPr>
            <p:ph sz="quarter" idx="14"/>
          </p:nvPr>
        </p:nvSpPr>
        <p:spPr>
          <a:xfrm>
            <a:off x="9444935" y="6425244"/>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ECFE7D6D-D3EC-1757-2E0D-23A8B9C55E04}"/>
              </a:ext>
            </a:extLst>
          </p:cNvPr>
          <p:cNvSpPr>
            <a:spLocks noGrp="1"/>
          </p:cNvSpPr>
          <p:nvPr>
            <p:ph type="title"/>
          </p:nvPr>
        </p:nvSpPr>
        <p:spPr/>
        <p:txBody>
          <a:bodyPr>
            <a:noAutofit/>
          </a:bodyPr>
          <a:lstStyle/>
          <a:p>
            <a:pPr lvl="0"/>
            <a:r>
              <a:rPr lang="en-GB" sz="2000" u="sng" dirty="0">
                <a:hlinkClick r:id="rId3"/>
              </a:rPr>
              <a:t>High demand and moderate retention of long-acting injectable Cabotegravir (CAB-LA) offered as an alternative HIV pre-exposure prophylaxis (</a:t>
            </a:r>
            <a:r>
              <a:rPr lang="en-GB" sz="2000" u="sng" dirty="0" err="1">
                <a:hlinkClick r:id="rId3"/>
              </a:rPr>
              <a:t>PrEP</a:t>
            </a:r>
            <a:r>
              <a:rPr lang="en-GB" sz="2000" u="sng" dirty="0">
                <a:hlinkClick r:id="rId3"/>
              </a:rPr>
              <a:t>) option via mobile clinics in female sex work hotspots, Malawi</a:t>
            </a:r>
            <a:r>
              <a:rPr lang="en-GB" sz="2000" dirty="0"/>
              <a:t> </a:t>
            </a:r>
            <a:endParaRPr lang="en-US" sz="2000" dirty="0"/>
          </a:p>
        </p:txBody>
      </p:sp>
      <p:sp>
        <p:nvSpPr>
          <p:cNvPr id="7" name="Content Placeholder 1">
            <a:extLst>
              <a:ext uri="{FF2B5EF4-FFF2-40B4-BE49-F238E27FC236}">
                <a16:creationId xmlns:a16="http://schemas.microsoft.com/office/drawing/2014/main" id="{A59BE52C-978C-BB41-DA30-73D5977295B9}"/>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7F79C379-5CD0-4D81-FEF9-8326BFE753E4}"/>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9" name="Content Placeholder 1">
            <a:extLst>
              <a:ext uri="{FF2B5EF4-FFF2-40B4-BE49-F238E27FC236}">
                <a16:creationId xmlns:a16="http://schemas.microsoft.com/office/drawing/2014/main" id="{7DA7A7B6-EB29-AB1B-E146-60D396896359}"/>
              </a:ext>
            </a:extLst>
          </p:cNvPr>
          <p:cNvSpPr txBox="1">
            <a:spLocks/>
          </p:cNvSpPr>
          <p:nvPr/>
        </p:nvSpPr>
        <p:spPr>
          <a:xfrm>
            <a:off x="9791955" y="1886852"/>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6" name="Picture 5">
            <a:extLst>
              <a:ext uri="{FF2B5EF4-FFF2-40B4-BE49-F238E27FC236}">
                <a16:creationId xmlns:a16="http://schemas.microsoft.com/office/drawing/2014/main" id="{1CBEF33B-C49A-E82A-2338-8B287F940E54}"/>
              </a:ext>
            </a:extLst>
          </p:cNvPr>
          <p:cNvPicPr>
            <a:picLocks noChangeAspect="1"/>
          </p:cNvPicPr>
          <p:nvPr/>
        </p:nvPicPr>
        <p:blipFill>
          <a:blip r:embed="rId4"/>
          <a:srcRect l="1252" r="1650"/>
          <a:stretch>
            <a:fillRect/>
          </a:stretch>
        </p:blipFill>
        <p:spPr>
          <a:xfrm>
            <a:off x="8570825" y="1598416"/>
            <a:ext cx="2838390" cy="1821259"/>
          </a:xfrm>
          <a:prstGeom prst="rect">
            <a:avLst/>
          </a:prstGeom>
        </p:spPr>
      </p:pic>
      <p:sp>
        <p:nvSpPr>
          <p:cNvPr id="8" name="TextBox 7">
            <a:extLst>
              <a:ext uri="{FF2B5EF4-FFF2-40B4-BE49-F238E27FC236}">
                <a16:creationId xmlns:a16="http://schemas.microsoft.com/office/drawing/2014/main" id="{F7D9637C-3354-4087-C838-71E4A5186C29}"/>
              </a:ext>
            </a:extLst>
          </p:cNvPr>
          <p:cNvSpPr txBox="1"/>
          <p:nvPr/>
        </p:nvSpPr>
        <p:spPr>
          <a:xfrm>
            <a:off x="8337881" y="3542186"/>
            <a:ext cx="3475271" cy="2893100"/>
          </a:xfrm>
          <a:prstGeom prst="rect">
            <a:avLst/>
          </a:prstGeom>
          <a:noFill/>
        </p:spPr>
        <p:txBody>
          <a:bodyPr wrap="square" rtlCol="0">
            <a:spAutoFit/>
          </a:bodyPr>
          <a:lstStyle/>
          <a:p>
            <a:r>
              <a:rPr lang="en-US" sz="1400" b="1" dirty="0">
                <a:solidFill>
                  <a:schemeClr val="bg2"/>
                </a:solidFill>
              </a:rPr>
              <a:t>Conclusion</a:t>
            </a:r>
            <a:r>
              <a:rPr lang="en-US" sz="1400" dirty="0">
                <a:solidFill>
                  <a:schemeClr val="bg2"/>
                </a:solidFill>
              </a:rPr>
              <a:t>: </a:t>
            </a:r>
            <a:r>
              <a:rPr lang="en-US" sz="1400" dirty="0" err="1">
                <a:solidFill>
                  <a:schemeClr val="bg2"/>
                </a:solidFill>
              </a:rPr>
              <a:t>PrEP</a:t>
            </a:r>
            <a:r>
              <a:rPr lang="en-US" sz="1400" dirty="0">
                <a:solidFill>
                  <a:schemeClr val="bg2"/>
                </a:solidFill>
              </a:rPr>
              <a:t> delivered via mobile clinics in sex work hotspots showed good acceptability and uptake with high preference for CAB-LA. Gaps in </a:t>
            </a:r>
            <a:r>
              <a:rPr lang="en-US" sz="1400" dirty="0" err="1">
                <a:solidFill>
                  <a:schemeClr val="bg2"/>
                </a:solidFill>
              </a:rPr>
              <a:t>PrEP</a:t>
            </a:r>
            <a:r>
              <a:rPr lang="en-US" sz="1400" dirty="0">
                <a:solidFill>
                  <a:schemeClr val="bg2"/>
                </a:solidFill>
              </a:rPr>
              <a:t> uptake, challenges to visit attendance and early lost-to-follow-up call for strengthening of community sensitization, health promotion and person-centered services. Ensuring CAB-LA access for sex workers and others highly vulnerable to HIV acquisition should remain a priority.</a:t>
            </a:r>
          </a:p>
        </p:txBody>
      </p:sp>
    </p:spTree>
    <p:extLst>
      <p:ext uri="{BB962C8B-B14F-4D97-AF65-F5344CB8AC3E}">
        <p14:creationId xmlns:p14="http://schemas.microsoft.com/office/powerpoint/2010/main" val="2629336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3BA61-4678-0CE8-3DA0-B754A66AA40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39029E1F-C51A-61A7-90A9-F749C1EA4039}"/>
              </a:ext>
            </a:extLst>
          </p:cNvPr>
          <p:cNvSpPr/>
          <p:nvPr/>
        </p:nvSpPr>
        <p:spPr>
          <a:xfrm>
            <a:off x="162297" y="5590572"/>
            <a:ext cx="7889949" cy="8346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BEE5FCA9-D05C-B792-2952-B36F4E4B4679}"/>
              </a:ext>
            </a:extLst>
          </p:cNvPr>
          <p:cNvSpPr>
            <a:spLocks noGrp="1"/>
          </p:cNvSpPr>
          <p:nvPr>
            <p:ph sz="quarter" idx="13"/>
          </p:nvPr>
        </p:nvSpPr>
        <p:spPr>
          <a:xfrm>
            <a:off x="232164" y="1886853"/>
            <a:ext cx="11727672" cy="1709088"/>
          </a:xfrm>
        </p:spPr>
        <p:txBody>
          <a:bodyPr>
            <a:noAutofit/>
          </a:bodyPr>
          <a:lstStyle/>
          <a:p>
            <a:r>
              <a:rPr lang="en-US" sz="1500" b="1" dirty="0"/>
              <a:t>Background: </a:t>
            </a:r>
            <a:r>
              <a:rPr lang="en-US" sz="1500" dirty="0"/>
              <a:t>This study evaluated </a:t>
            </a:r>
            <a:r>
              <a:rPr lang="en-US" sz="1500" dirty="0" err="1"/>
              <a:t>PrEP</a:t>
            </a:r>
            <a:r>
              <a:rPr lang="en-US" sz="1500" dirty="0"/>
              <a:t> retention among daily </a:t>
            </a:r>
            <a:r>
              <a:rPr lang="en-US" sz="1500" dirty="0" err="1"/>
              <a:t>PrEP</a:t>
            </a:r>
            <a:r>
              <a:rPr lang="en-US" sz="1500" dirty="0"/>
              <a:t> users receiving online-supported services—combining chat-based support with a self-administered online </a:t>
            </a:r>
            <a:r>
              <a:rPr lang="en-US" sz="1500" dirty="0" err="1"/>
              <a:t>PrEP</a:t>
            </a:r>
            <a:r>
              <a:rPr lang="en-US" sz="1500" dirty="0"/>
              <a:t> screening tool—compared with those accessing conventional face-to-face, clinic-based services at the Anonymous Clinic.</a:t>
            </a:r>
            <a:r>
              <a:rPr lang="en-US" sz="1500" b="1" dirty="0"/>
              <a:t> </a:t>
            </a:r>
          </a:p>
          <a:p>
            <a:r>
              <a:rPr lang="en-US" sz="1500" b="1" dirty="0"/>
              <a:t>Methods: </a:t>
            </a:r>
            <a:r>
              <a:rPr lang="en-US" sz="1500" dirty="0"/>
              <a:t>Prospective cohort study was conducted between 2022 and 2025 among </a:t>
            </a:r>
            <a:r>
              <a:rPr lang="en-US" sz="1500" dirty="0" err="1"/>
              <a:t>PrEP</a:t>
            </a:r>
            <a:r>
              <a:rPr lang="en-US" sz="1500" dirty="0"/>
              <a:t>-naïve individuals initiating daily </a:t>
            </a:r>
            <a:r>
              <a:rPr lang="en-US" sz="1500" dirty="0" err="1"/>
              <a:t>PrEP.</a:t>
            </a:r>
            <a:r>
              <a:rPr lang="en-US" sz="1500" dirty="0"/>
              <a:t> The primary outcome was </a:t>
            </a:r>
            <a:r>
              <a:rPr lang="en-US" sz="1500" dirty="0" err="1"/>
              <a:t>PrEP</a:t>
            </a:r>
            <a:r>
              <a:rPr lang="en-US" sz="1500" dirty="0"/>
              <a:t> retention, defined as continued engagement in </a:t>
            </a:r>
            <a:r>
              <a:rPr lang="en-US" sz="1500" dirty="0" err="1"/>
              <a:t>PrEP</a:t>
            </a:r>
            <a:r>
              <a:rPr lang="en-US" sz="1500" dirty="0"/>
              <a:t> care, assessed at 3, 6, and 12 months, and beyond 12 months up to 3 years following </a:t>
            </a:r>
            <a:r>
              <a:rPr lang="en-US" sz="1500" dirty="0" err="1"/>
              <a:t>PrEP</a:t>
            </a:r>
            <a:r>
              <a:rPr lang="en-US" sz="1500" dirty="0"/>
              <a:t> initiation. </a:t>
            </a:r>
          </a:p>
        </p:txBody>
      </p:sp>
      <p:sp>
        <p:nvSpPr>
          <p:cNvPr id="3" name="Content Placeholder 2">
            <a:extLst>
              <a:ext uri="{FF2B5EF4-FFF2-40B4-BE49-F238E27FC236}">
                <a16:creationId xmlns:a16="http://schemas.microsoft.com/office/drawing/2014/main" id="{831FA9C2-B281-EF0E-3944-994BA8A97BA3}"/>
              </a:ext>
            </a:extLst>
          </p:cNvPr>
          <p:cNvSpPr>
            <a:spLocks noGrp="1"/>
          </p:cNvSpPr>
          <p:nvPr>
            <p:ph sz="quarter" idx="14"/>
          </p:nvPr>
        </p:nvSpPr>
        <p:spPr>
          <a:xfrm>
            <a:off x="9444935" y="6058718"/>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B6A6DA49-F08C-D5A9-3359-C01E8D5AB19F}"/>
              </a:ext>
            </a:extLst>
          </p:cNvPr>
          <p:cNvSpPr>
            <a:spLocks noGrp="1"/>
          </p:cNvSpPr>
          <p:nvPr>
            <p:ph type="title"/>
          </p:nvPr>
        </p:nvSpPr>
        <p:spPr/>
        <p:txBody>
          <a:bodyPr>
            <a:noAutofit/>
          </a:bodyPr>
          <a:lstStyle/>
          <a:p>
            <a:pPr lvl="0"/>
            <a:r>
              <a:rPr lang="en-GB" sz="2000" u="sng" dirty="0">
                <a:hlinkClick r:id="rId3"/>
              </a:rPr>
              <a:t>The impact of online self-administered daily </a:t>
            </a:r>
            <a:r>
              <a:rPr lang="en-GB" sz="2000" u="sng" dirty="0" err="1">
                <a:hlinkClick r:id="rId3"/>
              </a:rPr>
              <a:t>PrEP</a:t>
            </a:r>
            <a:r>
              <a:rPr lang="en-GB" sz="2000" u="sng" dirty="0">
                <a:hlinkClick r:id="rId3"/>
              </a:rPr>
              <a:t> screening on </a:t>
            </a:r>
            <a:r>
              <a:rPr lang="en-GB" sz="2000" u="sng" dirty="0" err="1">
                <a:hlinkClick r:id="rId3"/>
              </a:rPr>
              <a:t>PrEP</a:t>
            </a:r>
            <a:r>
              <a:rPr lang="en-GB" sz="2000" u="sng" dirty="0">
                <a:hlinkClick r:id="rId3"/>
              </a:rPr>
              <a:t> retention among Thai clients at the Thai Red Cross AIDS and Infectious Diseases Research Centre (Anonymous Clinic), 2022–2025</a:t>
            </a:r>
            <a:r>
              <a:rPr lang="en-GB" sz="2000" dirty="0"/>
              <a:t> </a:t>
            </a:r>
            <a:endParaRPr lang="en-US" sz="2000" dirty="0"/>
          </a:p>
        </p:txBody>
      </p:sp>
      <p:sp>
        <p:nvSpPr>
          <p:cNvPr id="7" name="Content Placeholder 1">
            <a:extLst>
              <a:ext uri="{FF2B5EF4-FFF2-40B4-BE49-F238E27FC236}">
                <a16:creationId xmlns:a16="http://schemas.microsoft.com/office/drawing/2014/main" id="{21894110-8724-4B52-4951-3CDBD3542E11}"/>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FB8CCAD4-01C3-3FC1-1ADA-081FF6027BFF}"/>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9" name="Content Placeholder 1">
            <a:extLst>
              <a:ext uri="{FF2B5EF4-FFF2-40B4-BE49-F238E27FC236}">
                <a16:creationId xmlns:a16="http://schemas.microsoft.com/office/drawing/2014/main" id="{F5E6DD6F-5C38-AE7B-8858-AC640A649F7B}"/>
              </a:ext>
            </a:extLst>
          </p:cNvPr>
          <p:cNvSpPr txBox="1">
            <a:spLocks/>
          </p:cNvSpPr>
          <p:nvPr/>
        </p:nvSpPr>
        <p:spPr>
          <a:xfrm>
            <a:off x="9791955" y="1886852"/>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6" name="Picture 5">
            <a:extLst>
              <a:ext uri="{FF2B5EF4-FFF2-40B4-BE49-F238E27FC236}">
                <a16:creationId xmlns:a16="http://schemas.microsoft.com/office/drawing/2014/main" id="{C1BC20A9-21B3-9679-2E1F-66EF4A4313CB}"/>
              </a:ext>
            </a:extLst>
          </p:cNvPr>
          <p:cNvPicPr>
            <a:picLocks noChangeAspect="1"/>
          </p:cNvPicPr>
          <p:nvPr/>
        </p:nvPicPr>
        <p:blipFill>
          <a:blip r:embed="rId4"/>
          <a:stretch>
            <a:fillRect/>
          </a:stretch>
        </p:blipFill>
        <p:spPr>
          <a:xfrm>
            <a:off x="8067154" y="3519868"/>
            <a:ext cx="4016241" cy="2337057"/>
          </a:xfrm>
          <a:prstGeom prst="rect">
            <a:avLst/>
          </a:prstGeom>
        </p:spPr>
      </p:pic>
      <p:sp>
        <p:nvSpPr>
          <p:cNvPr id="13" name="TextBox 12">
            <a:extLst>
              <a:ext uri="{FF2B5EF4-FFF2-40B4-BE49-F238E27FC236}">
                <a16:creationId xmlns:a16="http://schemas.microsoft.com/office/drawing/2014/main" id="{592CED38-F305-F9A2-C45A-B1505D285240}"/>
              </a:ext>
            </a:extLst>
          </p:cNvPr>
          <p:cNvSpPr txBox="1"/>
          <p:nvPr/>
        </p:nvSpPr>
        <p:spPr>
          <a:xfrm>
            <a:off x="162297" y="3584053"/>
            <a:ext cx="8055309" cy="3139321"/>
          </a:xfrm>
          <a:prstGeom prst="rect">
            <a:avLst/>
          </a:prstGeom>
          <a:noFill/>
        </p:spPr>
        <p:txBody>
          <a:bodyPr wrap="square" rtlCol="0">
            <a:spAutoFit/>
          </a:bodyPr>
          <a:lstStyle/>
          <a:p>
            <a:r>
              <a:rPr lang="en-US" sz="1500" b="1" dirty="0"/>
              <a:t>Results</a:t>
            </a:r>
            <a:r>
              <a:rPr lang="en-US" sz="1500" dirty="0"/>
              <a:t>: A total of 4,511 </a:t>
            </a:r>
            <a:r>
              <a:rPr lang="en-US" sz="1500" dirty="0" err="1"/>
              <a:t>PrEP</a:t>
            </a:r>
            <a:r>
              <a:rPr lang="en-US" sz="1500" dirty="0"/>
              <a:t> users were included: 2,498 men who have sex with men (55.4%), 171 transgender women (3.8%), 969 heterosexual men (21.5%), and 873 heterosexual women (19.3%).  Overall, 2,382 participants (52.8%) initiated </a:t>
            </a:r>
            <a:r>
              <a:rPr lang="en-US" sz="1500" dirty="0" err="1"/>
              <a:t>PrEP</a:t>
            </a:r>
            <a:r>
              <a:rPr lang="en-US" sz="1500" dirty="0"/>
              <a:t> through online-supported services, while 2,129 (47.2%) accessed </a:t>
            </a:r>
            <a:r>
              <a:rPr lang="en-US" sz="1500" dirty="0" err="1"/>
              <a:t>PrEP</a:t>
            </a:r>
            <a:r>
              <a:rPr lang="en-US" sz="1500" dirty="0"/>
              <a:t> through onsite clinic-based services. Overall </a:t>
            </a:r>
            <a:r>
              <a:rPr lang="en-US" sz="1500" dirty="0" err="1"/>
              <a:t>PrEP</a:t>
            </a:r>
            <a:r>
              <a:rPr lang="en-US" sz="1500" dirty="0"/>
              <a:t> retention was substantially higher in the online-supported group compared with the onsite group (68.9% vs. 31.1%; p &lt; 0.001). This advantage was consistently observed across all follow-up time points.</a:t>
            </a:r>
          </a:p>
          <a:p>
            <a:endParaRPr lang="en-US" sz="1500" dirty="0"/>
          </a:p>
          <a:p>
            <a:r>
              <a:rPr lang="en-US" sz="1500" b="1" dirty="0">
                <a:solidFill>
                  <a:schemeClr val="bg2"/>
                </a:solidFill>
              </a:rPr>
              <a:t>Conclusion: </a:t>
            </a:r>
            <a:r>
              <a:rPr lang="en-US" sz="1500" dirty="0">
                <a:solidFill>
                  <a:schemeClr val="bg2"/>
                </a:solidFill>
              </a:rPr>
              <a:t>Digital service models may enhance convenience and sustained engagement in </a:t>
            </a:r>
            <a:r>
              <a:rPr lang="en-US" sz="1500" dirty="0" err="1">
                <a:solidFill>
                  <a:schemeClr val="bg2"/>
                </a:solidFill>
              </a:rPr>
              <a:t>PrEP</a:t>
            </a:r>
            <a:r>
              <a:rPr lang="en-US" sz="1500" dirty="0">
                <a:solidFill>
                  <a:schemeClr val="bg2"/>
                </a:solidFill>
              </a:rPr>
              <a:t> programs, representing a promising strategy to strengthen HIV prevention efforts and support progress toward ending the HIV epidemic.</a:t>
            </a:r>
          </a:p>
          <a:p>
            <a:endParaRPr lang="en-US" dirty="0"/>
          </a:p>
        </p:txBody>
      </p:sp>
    </p:spTree>
    <p:extLst>
      <p:ext uri="{BB962C8B-B14F-4D97-AF65-F5344CB8AC3E}">
        <p14:creationId xmlns:p14="http://schemas.microsoft.com/office/powerpoint/2010/main" val="3968310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45896-4076-283F-D2B5-DF5313FB2D3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BF2C1FB-84D5-9D00-95A5-D922B6B2B92E}"/>
              </a:ext>
            </a:extLst>
          </p:cNvPr>
          <p:cNvSpPr/>
          <p:nvPr/>
        </p:nvSpPr>
        <p:spPr>
          <a:xfrm>
            <a:off x="295426" y="5475670"/>
            <a:ext cx="11487157" cy="941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49EB624C-C4ED-5C54-92C3-456320221CCD}"/>
              </a:ext>
            </a:extLst>
          </p:cNvPr>
          <p:cNvSpPr>
            <a:spLocks noGrp="1"/>
          </p:cNvSpPr>
          <p:nvPr>
            <p:ph sz="quarter" idx="13"/>
          </p:nvPr>
        </p:nvSpPr>
        <p:spPr>
          <a:xfrm>
            <a:off x="379599" y="1901707"/>
            <a:ext cx="11246430" cy="4135117"/>
          </a:xfrm>
        </p:spPr>
        <p:txBody>
          <a:bodyPr>
            <a:noAutofit/>
          </a:bodyPr>
          <a:lstStyle/>
          <a:p>
            <a:r>
              <a:rPr lang="en-US" sz="1500" b="1" dirty="0"/>
              <a:t>Background: </a:t>
            </a:r>
            <a:r>
              <a:rPr lang="en-US" sz="1500" dirty="0"/>
              <a:t>Pharmacy-based services can improve equitable access to HIV prevention and sexual health care, particularly for communities facing barriers to traditional healthcare. However, restrictive pharmacy scope-of-practice laws in many U.S. states limit pharmacists’ ability to initiate </a:t>
            </a:r>
            <a:r>
              <a:rPr lang="en-US" sz="1500" dirty="0" err="1"/>
              <a:t>PrEP</a:t>
            </a:r>
            <a:r>
              <a:rPr lang="en-US" sz="1500" dirty="0"/>
              <a:t>, PEP, and </a:t>
            </a:r>
            <a:r>
              <a:rPr lang="en-US" sz="1500" dirty="0" err="1"/>
              <a:t>doxyPEP.This</a:t>
            </a:r>
            <a:r>
              <a:rPr lang="en-US" sz="1500" dirty="0"/>
              <a:t> study aimed to develop implementation strategies for pharmacist-led sexual health services in Philadelphia, where HIV/STI rates are high and pharmacy laws are restrictive.</a:t>
            </a:r>
          </a:p>
          <a:p>
            <a:r>
              <a:rPr lang="en-US" sz="1500" b="1" dirty="0"/>
              <a:t>Methods: </a:t>
            </a:r>
            <a:r>
              <a:rPr lang="en-US" sz="1500" dirty="0"/>
              <a:t>The researchers used a structured Implementation Mapping approach to develop and implement PHASES from October 2024 to April 2025, a pharmacy-based model designed to provide HIV testing and initiate </a:t>
            </a:r>
            <a:r>
              <a:rPr lang="en-US" sz="1500" dirty="0" err="1"/>
              <a:t>PrEP</a:t>
            </a:r>
            <a:r>
              <a:rPr lang="en-US" sz="1500" dirty="0"/>
              <a:t>, PEP, and </a:t>
            </a:r>
            <a:r>
              <a:rPr lang="en-US" sz="1500" dirty="0" err="1"/>
              <a:t>doxyPEP</a:t>
            </a:r>
            <a:r>
              <a:rPr lang="en-US" sz="1500" dirty="0"/>
              <a:t>. Guided by the Consolidated Framework for Implementation Research, they conducted interviews and focus group discussions with community partners and program implementers to identify and address key implementation barriers.</a:t>
            </a:r>
          </a:p>
          <a:p>
            <a:r>
              <a:rPr lang="en-US" sz="1500" b="1" dirty="0"/>
              <a:t>Results: </a:t>
            </a:r>
            <a:r>
              <a:rPr lang="en-US" sz="1500" i="1" dirty="0"/>
              <a:t>Detailed explanation of PHASES is available in the graphs at </a:t>
            </a:r>
            <a:r>
              <a:rPr lang="en-US" sz="1500" i="1" dirty="0">
                <a:hlinkClick r:id="rId2"/>
              </a:rPr>
              <a:t>this link</a:t>
            </a:r>
            <a:r>
              <a:rPr lang="en-US" sz="1500" i="1" dirty="0"/>
              <a:t>. </a:t>
            </a:r>
            <a:r>
              <a:rPr lang="en-US" sz="1500" dirty="0"/>
              <a:t>Within PHASES, pharmacists can provide HIV testing and initiate HIV </a:t>
            </a:r>
            <a:r>
              <a:rPr lang="en-US" sz="1500" dirty="0" err="1"/>
              <a:t>PrEP</a:t>
            </a:r>
            <a:r>
              <a:rPr lang="en-US" sz="1500" dirty="0"/>
              <a:t>, PEP, and </a:t>
            </a:r>
            <a:r>
              <a:rPr lang="en-US" sz="1500" dirty="0" err="1"/>
              <a:t>doxyPEP</a:t>
            </a:r>
            <a:r>
              <a:rPr lang="en-US" sz="1500" dirty="0"/>
              <a:t>, with referrals to primary care, sexual health providers, and telehealth providers for continuation of care, while operating within legislative restrictions.</a:t>
            </a:r>
            <a:endParaRPr lang="en-US" sz="1500" b="1" dirty="0"/>
          </a:p>
          <a:p>
            <a:r>
              <a:rPr lang="en-US" sz="1500" b="1" dirty="0">
                <a:solidFill>
                  <a:schemeClr val="bg2"/>
                </a:solidFill>
              </a:rPr>
              <a:t>Conclusions: </a:t>
            </a:r>
            <a:r>
              <a:rPr lang="en-US" sz="1500" dirty="0">
                <a:solidFill>
                  <a:schemeClr val="bg2"/>
                </a:solidFill>
              </a:rPr>
              <a:t>Researchers identified implementation strategies and change mechanisms to pilot the PHASES intervention in community pharmacies in Philadelphia. Further research is needed to evaluate the program’s implementation success.</a:t>
            </a:r>
          </a:p>
        </p:txBody>
      </p:sp>
      <p:sp>
        <p:nvSpPr>
          <p:cNvPr id="3" name="Content Placeholder 2">
            <a:extLst>
              <a:ext uri="{FF2B5EF4-FFF2-40B4-BE49-F238E27FC236}">
                <a16:creationId xmlns:a16="http://schemas.microsoft.com/office/drawing/2014/main" id="{DE459E29-2782-2687-4F01-A5A6976F7F06}"/>
              </a:ext>
            </a:extLst>
          </p:cNvPr>
          <p:cNvSpPr>
            <a:spLocks noGrp="1"/>
          </p:cNvSpPr>
          <p:nvPr>
            <p:ph sz="quarter" idx="14"/>
          </p:nvPr>
        </p:nvSpPr>
        <p:spPr>
          <a:xfrm>
            <a:off x="9607232" y="641667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3A05259C-0BB7-4473-8219-EC29D1E71181}"/>
              </a:ext>
            </a:extLst>
          </p:cNvPr>
          <p:cNvSpPr>
            <a:spLocks noGrp="1"/>
          </p:cNvSpPr>
          <p:nvPr>
            <p:ph type="title"/>
          </p:nvPr>
        </p:nvSpPr>
        <p:spPr/>
        <p:txBody>
          <a:bodyPr>
            <a:noAutofit/>
          </a:bodyPr>
          <a:lstStyle/>
          <a:p>
            <a:pPr lvl="0"/>
            <a:r>
              <a:rPr lang="en-GB" sz="2000" u="sng" dirty="0">
                <a:hlinkClick r:id="rId2"/>
              </a:rPr>
              <a:t>The Pharmacy-based HIV prevention and Sexual Health Engagement Services (PHASES) project: implementation strategies and mechanisms for pharmacist-delivered HIV/STI prevention care in Philadelphia, USA</a:t>
            </a:r>
            <a:r>
              <a:rPr lang="en-GB" sz="2000" dirty="0"/>
              <a:t> </a:t>
            </a:r>
            <a:endParaRPr lang="en-US" sz="2000" dirty="0"/>
          </a:p>
        </p:txBody>
      </p:sp>
      <p:sp>
        <p:nvSpPr>
          <p:cNvPr id="7" name="Content Placeholder 1">
            <a:extLst>
              <a:ext uri="{FF2B5EF4-FFF2-40B4-BE49-F238E27FC236}">
                <a16:creationId xmlns:a16="http://schemas.microsoft.com/office/drawing/2014/main" id="{76C5540A-A038-E56A-93B5-347D06DE4C32}"/>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BE4B0549-7B71-9E80-C0D7-70031E9452A9}"/>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837875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E9DAB-0DAF-8A1D-30A3-B0A00690C5D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01F8AE4-3C20-C957-14F3-3D6278BEAA07}"/>
              </a:ext>
            </a:extLst>
          </p:cNvPr>
          <p:cNvSpPr/>
          <p:nvPr/>
        </p:nvSpPr>
        <p:spPr>
          <a:xfrm>
            <a:off x="4248728" y="4944186"/>
            <a:ext cx="7563674" cy="14564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8F0D193A-66BD-435B-9816-635BA98729E1}"/>
              </a:ext>
            </a:extLst>
          </p:cNvPr>
          <p:cNvSpPr>
            <a:spLocks noGrp="1"/>
          </p:cNvSpPr>
          <p:nvPr>
            <p:ph sz="quarter" idx="13"/>
          </p:nvPr>
        </p:nvSpPr>
        <p:spPr>
          <a:xfrm>
            <a:off x="409416" y="1999398"/>
            <a:ext cx="3414439" cy="4135117"/>
          </a:xfrm>
        </p:spPr>
        <p:txBody>
          <a:bodyPr>
            <a:noAutofit/>
          </a:bodyPr>
          <a:lstStyle/>
          <a:p>
            <a:r>
              <a:rPr lang="en-US" b="1"/>
              <a:t>Background: </a:t>
            </a:r>
            <a:r>
              <a:rPr lang="en-US"/>
              <a:t>This study looks at the intersection of </a:t>
            </a:r>
            <a:r>
              <a:rPr lang="en-US" err="1"/>
              <a:t>labour</a:t>
            </a:r>
            <a:r>
              <a:rPr lang="en-US"/>
              <a:t> rights and public health, focusing on documented and undocumented returnee migrant workers and their spouses and their access to the HIV prevention, testing and treatment continuum across 5 South Asia nations.</a:t>
            </a:r>
          </a:p>
          <a:p>
            <a:r>
              <a:rPr lang="en-US" b="1"/>
              <a:t>Methods: </a:t>
            </a:r>
            <a:r>
              <a:rPr lang="en-US"/>
              <a:t>Situational analysis between 2024 and 2025 synthetizing quantitative data and policy frameworks, with a focus on the evaluation of the impact of bilateral </a:t>
            </a:r>
            <a:r>
              <a:rPr lang="en-US" err="1"/>
              <a:t>labour</a:t>
            </a:r>
            <a:r>
              <a:rPr lang="en-US"/>
              <a:t> agreements and workplace health entitlements, such as sick leave and insurance, on HIV service utilization and ART adherence.</a:t>
            </a:r>
          </a:p>
          <a:p>
            <a:endParaRPr lang="en-US" b="1"/>
          </a:p>
        </p:txBody>
      </p:sp>
      <p:sp>
        <p:nvSpPr>
          <p:cNvPr id="3" name="Content Placeholder 2">
            <a:extLst>
              <a:ext uri="{FF2B5EF4-FFF2-40B4-BE49-F238E27FC236}">
                <a16:creationId xmlns:a16="http://schemas.microsoft.com/office/drawing/2014/main" id="{3AD7559A-6659-2D94-B78D-64BD38540323}"/>
              </a:ext>
            </a:extLst>
          </p:cNvPr>
          <p:cNvSpPr>
            <a:spLocks noGrp="1"/>
          </p:cNvSpPr>
          <p:nvPr>
            <p:ph sz="quarter" idx="14"/>
          </p:nvPr>
        </p:nvSpPr>
        <p:spPr>
          <a:xfrm>
            <a:off x="9607232" y="641667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E5C629A2-66F8-2D63-AAC4-704722C77CBF}"/>
              </a:ext>
            </a:extLst>
          </p:cNvPr>
          <p:cNvSpPr>
            <a:spLocks noGrp="1"/>
          </p:cNvSpPr>
          <p:nvPr>
            <p:ph type="title"/>
          </p:nvPr>
        </p:nvSpPr>
        <p:spPr/>
        <p:txBody>
          <a:bodyPr>
            <a:noAutofit/>
          </a:bodyPr>
          <a:lstStyle/>
          <a:p>
            <a:r>
              <a:rPr lang="en-US" sz="2000">
                <a:solidFill>
                  <a:srgbClr val="E1000B"/>
                </a:solidFill>
                <a:hlinkClick r:id="rId2"/>
              </a:rPr>
              <a:t>Structural determinants of HIV vulnerability: a multi-country analysis of </a:t>
            </a:r>
            <a:r>
              <a:rPr lang="en-US" sz="2000" err="1">
                <a:solidFill>
                  <a:srgbClr val="E1000B"/>
                </a:solidFill>
                <a:hlinkClick r:id="rId2"/>
              </a:rPr>
              <a:t>labour</a:t>
            </a:r>
            <a:r>
              <a:rPr lang="en-US" sz="2000">
                <a:solidFill>
                  <a:srgbClr val="E1000B"/>
                </a:solidFill>
                <a:hlinkClick r:id="rId2"/>
              </a:rPr>
              <a:t> rights and health exclusion among South Asian migrant workers</a:t>
            </a:r>
            <a:endParaRPr lang="en-CH" sz="2000">
              <a:solidFill>
                <a:srgbClr val="E1000B"/>
              </a:solidFill>
            </a:endParaRPr>
          </a:p>
        </p:txBody>
      </p:sp>
      <p:sp>
        <p:nvSpPr>
          <p:cNvPr id="7" name="Content Placeholder 1">
            <a:extLst>
              <a:ext uri="{FF2B5EF4-FFF2-40B4-BE49-F238E27FC236}">
                <a16:creationId xmlns:a16="http://schemas.microsoft.com/office/drawing/2014/main" id="{45E6822E-26E5-E94F-B8E9-80D1E606ADD9}"/>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4416BF6A-5A10-3753-9C51-C2D7D090EA11}"/>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6" name="TextBox 5">
            <a:extLst>
              <a:ext uri="{FF2B5EF4-FFF2-40B4-BE49-F238E27FC236}">
                <a16:creationId xmlns:a16="http://schemas.microsoft.com/office/drawing/2014/main" id="{1155E0EB-37C3-30AB-4AC9-0D76D4709B8C}"/>
              </a:ext>
            </a:extLst>
          </p:cNvPr>
          <p:cNvSpPr txBox="1"/>
          <p:nvPr/>
        </p:nvSpPr>
        <p:spPr>
          <a:xfrm>
            <a:off x="4248728" y="1999398"/>
            <a:ext cx="7500363" cy="4401205"/>
          </a:xfrm>
          <a:prstGeom prst="rect">
            <a:avLst/>
          </a:prstGeom>
          <a:noFill/>
        </p:spPr>
        <p:txBody>
          <a:bodyPr wrap="square">
            <a:spAutoFit/>
          </a:bodyPr>
          <a:lstStyle/>
          <a:p>
            <a:r>
              <a:rPr lang="en-US" sz="1400" b="1" dirty="0"/>
              <a:t>Results: </a:t>
            </a:r>
          </a:p>
          <a:p>
            <a:pPr marL="971550" lvl="1" indent="-285750">
              <a:buFont typeface="Arial" panose="020B0604020202020204" pitchFamily="34" charset="0"/>
              <a:buChar char="•"/>
            </a:pPr>
            <a:r>
              <a:rPr lang="en-US" sz="1400" dirty="0"/>
              <a:t>Returnee migrants account for a disproportionate share of new HIV diagnoses, frequently exceeding 60% in Bangladesh and 41% in Nepal.</a:t>
            </a:r>
          </a:p>
          <a:p>
            <a:pPr marL="971550" lvl="1" indent="-285750">
              <a:buFont typeface="Arial" panose="020B0604020202020204" pitchFamily="34" charset="0"/>
              <a:buChar char="•"/>
            </a:pPr>
            <a:r>
              <a:rPr lang="en-US" sz="1400" dirty="0"/>
              <a:t>HIV testing uptake is not primarily hindered by lack of knowledge, but by undocumented status and the pervasive fear of deportation.  Fewer than 30% of migrants reported access to employer-provided health insurance while abroad.  </a:t>
            </a:r>
          </a:p>
          <a:p>
            <a:pPr marL="971550" lvl="1" indent="-285750">
              <a:buFont typeface="Arial" panose="020B0604020202020204" pitchFamily="34" charset="0"/>
              <a:buChar char="•"/>
            </a:pPr>
            <a:r>
              <a:rPr lang="en-US" sz="1400" dirty="0"/>
              <a:t>Qualitative evidence suggests that condom use rates remain below 50% in sectors characterized by high workplace isolation and restricted freedom of movement, indicating that labor exploitation directly compromises sexual health autonomy and increases </a:t>
            </a:r>
            <a:r>
              <a:rPr lang="en-US" sz="1400" dirty="0" err="1"/>
              <a:t>behavioural</a:t>
            </a:r>
            <a:r>
              <a:rPr lang="en-US" sz="1400" dirty="0"/>
              <a:t> vulnerability patterns.</a:t>
            </a:r>
          </a:p>
          <a:p>
            <a:pPr marL="685800" lvl="1"/>
            <a:endParaRPr lang="en-US" sz="1400" b="1" dirty="0"/>
          </a:p>
          <a:p>
            <a:r>
              <a:rPr lang="en-US" sz="1400" b="1" dirty="0">
                <a:solidFill>
                  <a:schemeClr val="bg1"/>
                </a:solidFill>
              </a:rPr>
              <a:t>Conclusion: </a:t>
            </a:r>
            <a:r>
              <a:rPr lang="en-US" sz="1400" dirty="0">
                <a:solidFill>
                  <a:schemeClr val="bg1"/>
                </a:solidFill>
              </a:rPr>
              <a:t>HIV prevention in South Asia cannot succeed through clinical interventions alone. Addressing the epidemic requires a "health in all policies" approach that integrates </a:t>
            </a:r>
            <a:r>
              <a:rPr lang="en-US" sz="1400" dirty="0" err="1">
                <a:solidFill>
                  <a:schemeClr val="bg1"/>
                </a:solidFill>
              </a:rPr>
              <a:t>labour</a:t>
            </a:r>
            <a:r>
              <a:rPr lang="en-US" sz="1400" dirty="0">
                <a:solidFill>
                  <a:schemeClr val="bg1"/>
                </a:solidFill>
              </a:rPr>
              <a:t> rights—such as wage protection and non-discriminatory health access—into national HIV strategies. Next steps include advocating for cross-border referral mechanisms that ensure a continuous and equitable continuum of care for mobile populations.</a:t>
            </a:r>
          </a:p>
        </p:txBody>
      </p:sp>
    </p:spTree>
    <p:extLst>
      <p:ext uri="{BB962C8B-B14F-4D97-AF65-F5344CB8AC3E}">
        <p14:creationId xmlns:p14="http://schemas.microsoft.com/office/powerpoint/2010/main" val="36238489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A9A1D-DAFA-9229-7941-198458FD704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02535EA-1BF8-6AE4-0294-37FFED960246}"/>
              </a:ext>
            </a:extLst>
          </p:cNvPr>
          <p:cNvSpPr/>
          <p:nvPr/>
        </p:nvSpPr>
        <p:spPr>
          <a:xfrm>
            <a:off x="6474130" y="5114825"/>
            <a:ext cx="5597553" cy="13742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DCA0EECA-D88C-6635-537D-6E5656C8673D}"/>
              </a:ext>
            </a:extLst>
          </p:cNvPr>
          <p:cNvSpPr>
            <a:spLocks noGrp="1"/>
          </p:cNvSpPr>
          <p:nvPr>
            <p:ph sz="quarter" idx="13"/>
          </p:nvPr>
        </p:nvSpPr>
        <p:spPr>
          <a:xfrm>
            <a:off x="602870" y="1968504"/>
            <a:ext cx="5677807" cy="4376091"/>
          </a:xfrm>
        </p:spPr>
        <p:txBody>
          <a:bodyPr>
            <a:noAutofit/>
          </a:bodyPr>
          <a:lstStyle/>
          <a:p>
            <a:r>
              <a:rPr lang="en-US" b="1" dirty="0"/>
              <a:t>Background: </a:t>
            </a:r>
            <a:r>
              <a:rPr lang="en-US" dirty="0"/>
              <a:t>Adolescent girls and young women (AGYW) in refugee settlements face heightened vulnerability to HIV acquisition due to mobility, economic dependence, partner influence, and disrupted health services including </a:t>
            </a:r>
            <a:r>
              <a:rPr lang="en-US" dirty="0" err="1"/>
              <a:t>PrEP</a:t>
            </a:r>
            <a:r>
              <a:rPr lang="en-US" dirty="0"/>
              <a:t> stockouts and decline in continuation linked to the recent reductions in foreign aid.</a:t>
            </a:r>
          </a:p>
          <a:p>
            <a:r>
              <a:rPr lang="en-US" dirty="0">
                <a:sym typeface="Wingdings" panose="05000000000000000000" pitchFamily="2" charset="2"/>
              </a:rPr>
              <a:t> This study evaluated whether </a:t>
            </a:r>
            <a:r>
              <a:rPr lang="en-US" dirty="0"/>
              <a:t>community-led, decentralized delivery of long-acting injectable cabotegravir (CAB-LA) could restore HIV-prevention coverage, engagement and adherence under humanitarian, resource-constrained conditions.</a:t>
            </a:r>
          </a:p>
          <a:p>
            <a:r>
              <a:rPr lang="en-US" b="1" dirty="0"/>
              <a:t>Methods: </a:t>
            </a:r>
            <a:r>
              <a:rPr lang="en-US" dirty="0"/>
              <a:t>From July 2024 – June 2025, enrolment of 600 HIV-negative AGYW residing in </a:t>
            </a:r>
            <a:r>
              <a:rPr lang="en-US" dirty="0" err="1"/>
              <a:t>Nakivale</a:t>
            </a:r>
            <a:r>
              <a:rPr lang="en-US" dirty="0"/>
              <a:t> refugee settlement through 3 community-led delivery platforms: (1) Mobile </a:t>
            </a:r>
            <a:r>
              <a:rPr lang="en-US" dirty="0" err="1"/>
              <a:t>PrEP</a:t>
            </a:r>
            <a:r>
              <a:rPr lang="en-US" dirty="0"/>
              <a:t> hubs (2) Youth-friendly clinics with peer support and integrated SRH services (3) School / vocational points. Outcomes included initiation, 6- and 12-month continuation, re-engagement after missed visits and CAB-LA acceptability. </a:t>
            </a:r>
            <a:endParaRPr lang="en-US" b="1" dirty="0"/>
          </a:p>
        </p:txBody>
      </p:sp>
      <p:sp>
        <p:nvSpPr>
          <p:cNvPr id="3" name="Content Placeholder 2">
            <a:extLst>
              <a:ext uri="{FF2B5EF4-FFF2-40B4-BE49-F238E27FC236}">
                <a16:creationId xmlns:a16="http://schemas.microsoft.com/office/drawing/2014/main" id="{F0379295-B5D9-0262-6855-2F2E763ACCAA}"/>
              </a:ext>
            </a:extLst>
          </p:cNvPr>
          <p:cNvSpPr>
            <a:spLocks noGrp="1"/>
          </p:cNvSpPr>
          <p:nvPr>
            <p:ph sz="quarter" idx="14"/>
          </p:nvPr>
        </p:nvSpPr>
        <p:spPr>
          <a:xfrm>
            <a:off x="9607232" y="6489062"/>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24CDD28B-6D79-2232-A2C7-0B6332D1CAD7}"/>
              </a:ext>
            </a:extLst>
          </p:cNvPr>
          <p:cNvSpPr>
            <a:spLocks noGrp="1"/>
          </p:cNvSpPr>
          <p:nvPr>
            <p:ph type="title"/>
          </p:nvPr>
        </p:nvSpPr>
        <p:spPr/>
        <p:txBody>
          <a:bodyPr>
            <a:noAutofit/>
          </a:bodyPr>
          <a:lstStyle/>
          <a:p>
            <a:r>
              <a:rPr lang="en-US" sz="2000" dirty="0">
                <a:solidFill>
                  <a:srgbClr val="E1000B"/>
                </a:solidFill>
                <a:hlinkClick r:id="rId2"/>
              </a:rPr>
              <a:t>Community-led injectable HIV prevention for AGYW in </a:t>
            </a:r>
            <a:r>
              <a:rPr lang="en-US" sz="2000" dirty="0" err="1">
                <a:solidFill>
                  <a:srgbClr val="E1000B"/>
                </a:solidFill>
                <a:hlinkClick r:id="rId2"/>
              </a:rPr>
              <a:t>Nakivale</a:t>
            </a:r>
            <a:r>
              <a:rPr lang="en-US" sz="2000" dirty="0">
                <a:solidFill>
                  <a:srgbClr val="E1000B"/>
                </a:solidFill>
                <a:hlinkClick r:id="rId2"/>
              </a:rPr>
              <a:t> refugee settlement, Southwestern Uganda: decentralized, peer-supported CAB-LA delivery restores coverage amid funding instability</a:t>
            </a:r>
            <a:endParaRPr lang="en-CH" sz="2000" dirty="0">
              <a:solidFill>
                <a:srgbClr val="E1000B"/>
              </a:solidFill>
            </a:endParaRPr>
          </a:p>
        </p:txBody>
      </p:sp>
      <p:sp>
        <p:nvSpPr>
          <p:cNvPr id="7" name="Content Placeholder 1">
            <a:extLst>
              <a:ext uri="{FF2B5EF4-FFF2-40B4-BE49-F238E27FC236}">
                <a16:creationId xmlns:a16="http://schemas.microsoft.com/office/drawing/2014/main" id="{03E8823D-EC48-49AB-38C2-855CD8D1967B}"/>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ED91D1FB-5CAF-5477-B10B-2A4F85758F7D}"/>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9" name="Content Placeholder 1">
            <a:extLst>
              <a:ext uri="{FF2B5EF4-FFF2-40B4-BE49-F238E27FC236}">
                <a16:creationId xmlns:a16="http://schemas.microsoft.com/office/drawing/2014/main" id="{A4358064-9648-2DD3-2172-5F7CCCD0796A}"/>
              </a:ext>
            </a:extLst>
          </p:cNvPr>
          <p:cNvSpPr txBox="1">
            <a:spLocks/>
          </p:cNvSpPr>
          <p:nvPr/>
        </p:nvSpPr>
        <p:spPr>
          <a:xfrm>
            <a:off x="9791955" y="1956919"/>
            <a:ext cx="5629349" cy="4376091"/>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8" name="TextBox 7">
            <a:extLst>
              <a:ext uri="{FF2B5EF4-FFF2-40B4-BE49-F238E27FC236}">
                <a16:creationId xmlns:a16="http://schemas.microsoft.com/office/drawing/2014/main" id="{52E562FD-3C43-6291-E45D-15DCE1B12490}"/>
              </a:ext>
            </a:extLst>
          </p:cNvPr>
          <p:cNvSpPr txBox="1"/>
          <p:nvPr/>
        </p:nvSpPr>
        <p:spPr>
          <a:xfrm>
            <a:off x="6485385" y="1956919"/>
            <a:ext cx="5501907" cy="4616648"/>
          </a:xfrm>
          <a:prstGeom prst="rect">
            <a:avLst/>
          </a:prstGeom>
          <a:noFill/>
        </p:spPr>
        <p:txBody>
          <a:bodyPr wrap="square">
            <a:spAutoFit/>
          </a:bodyPr>
          <a:lstStyle/>
          <a:p>
            <a:r>
              <a:rPr lang="en-US" sz="1400" b="1" dirty="0"/>
              <a:t>Results</a:t>
            </a:r>
            <a:r>
              <a:rPr lang="en-US" sz="1400" dirty="0"/>
              <a:t>: </a:t>
            </a:r>
            <a:r>
              <a:rPr lang="en-US" sz="1400" dirty="0" err="1"/>
              <a:t>PrEP</a:t>
            </a:r>
            <a:r>
              <a:rPr lang="en-US" sz="1400" dirty="0"/>
              <a:t> initiation increased from 58% to 79% post-intervention. Twelve-month continuation rose from 18% to 34%, with youth-friendly clinics achieving 50%, mobile hubs 45%, and school points 20%. Re-engagement after missed visits improved from 32% to 61%. CAB-LA acceptability reached 86%, with 70% preferring 8-weekly injections over daily oral </a:t>
            </a:r>
            <a:r>
              <a:rPr lang="en-US" sz="1400" dirty="0" err="1"/>
              <a:t>PrEP.</a:t>
            </a:r>
            <a:r>
              <a:rPr lang="en-US" sz="1400" dirty="0"/>
              <a:t> </a:t>
            </a:r>
          </a:p>
          <a:p>
            <a:pPr marL="285750" indent="-285750">
              <a:buFont typeface="Arial" panose="020B0604020202020204" pitchFamily="34" charset="0"/>
              <a:buChar char="•"/>
            </a:pPr>
            <a:r>
              <a:rPr lang="en-US" sz="1400" dirty="0"/>
              <a:t>Participants highlighted enhanced privacy, reduced partner monitoring, predictable follow-up and trust in peer navigators as key enablers. </a:t>
            </a:r>
          </a:p>
          <a:p>
            <a:pPr marL="285750" indent="-285750">
              <a:buFont typeface="Arial" panose="020B0604020202020204" pitchFamily="34" charset="0"/>
              <a:buChar char="•"/>
            </a:pPr>
            <a:r>
              <a:rPr lang="en-US" sz="1400" dirty="0"/>
              <a:t>Operationally, mobile hubs reduced structural barriers; youth-friendly clinics mitigated stigma, reinforced adherence; school/vocational points maintained routine access.</a:t>
            </a:r>
          </a:p>
          <a:p>
            <a:endParaRPr lang="en-US" sz="1400" dirty="0"/>
          </a:p>
          <a:p>
            <a:r>
              <a:rPr lang="en-US" sz="1400" b="1" dirty="0">
                <a:solidFill>
                  <a:schemeClr val="bg1"/>
                </a:solidFill>
              </a:rPr>
              <a:t>Conclusion</a:t>
            </a:r>
            <a:r>
              <a:rPr lang="en-US" sz="1400" dirty="0">
                <a:solidFill>
                  <a:schemeClr val="bg1"/>
                </a:solidFill>
              </a:rPr>
              <a:t>: Community-led, peer-supported, decentralized CAB-LA delivery restored HIV-prevention coverage during funding instability. This approach is feasible, scalable and adaptable to diverse humanitarian contexts to sustain HIV prevention among vulnerable adolescents.</a:t>
            </a:r>
          </a:p>
        </p:txBody>
      </p:sp>
    </p:spTree>
    <p:extLst>
      <p:ext uri="{BB962C8B-B14F-4D97-AF65-F5344CB8AC3E}">
        <p14:creationId xmlns:p14="http://schemas.microsoft.com/office/powerpoint/2010/main" val="527954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08D6B-5378-96E1-3577-8767F12C10C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07C8FCD-E1BE-920A-990E-B0E4B6F18EED}"/>
              </a:ext>
            </a:extLst>
          </p:cNvPr>
          <p:cNvSpPr/>
          <p:nvPr/>
        </p:nvSpPr>
        <p:spPr>
          <a:xfrm>
            <a:off x="7519071" y="5326362"/>
            <a:ext cx="4573676" cy="12081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E335D0DF-655A-088A-BD69-7876ACC8714A}"/>
              </a:ext>
            </a:extLst>
          </p:cNvPr>
          <p:cNvSpPr>
            <a:spLocks noGrp="1"/>
          </p:cNvSpPr>
          <p:nvPr>
            <p:ph sz="quarter" idx="13"/>
          </p:nvPr>
        </p:nvSpPr>
        <p:spPr>
          <a:xfrm>
            <a:off x="325012" y="1969716"/>
            <a:ext cx="6924415" cy="4135117"/>
          </a:xfrm>
        </p:spPr>
        <p:txBody>
          <a:bodyPr>
            <a:noAutofit/>
          </a:bodyPr>
          <a:lstStyle/>
          <a:p>
            <a:r>
              <a:rPr lang="en-US" b="1" dirty="0"/>
              <a:t>Background: </a:t>
            </a:r>
            <a:r>
              <a:rPr lang="en-US" dirty="0"/>
              <a:t>Persons with disabilities in Pakistan experience overlapping vulnerabilities related to poverty, exclusion, low health literacy, and limited access to inclusive health services, increasing their vulnerability to HIV acquisition and reducing timely linkage to prevention and care. From 2023 to 2025, a community-based study was conducted across 3 urban districts through a transgender police officer–led, disability-inclusive HIV awareness and referral </a:t>
            </a:r>
            <a:r>
              <a:rPr lang="en-US" dirty="0" err="1"/>
              <a:t>programme</a:t>
            </a:r>
            <a:r>
              <a:rPr lang="en-US" dirty="0"/>
              <a:t> including advocates and peer educators.</a:t>
            </a:r>
          </a:p>
          <a:p>
            <a:pPr marL="971550" lvl="1" indent="-285750"/>
            <a:r>
              <a:rPr lang="en-US" dirty="0"/>
              <a:t>Materials were adapted using sign language, pictorial guides, and simplified language. </a:t>
            </a:r>
          </a:p>
          <a:p>
            <a:pPr marL="971550" lvl="1" indent="-285750"/>
            <a:r>
              <a:rPr lang="en-US" dirty="0"/>
              <a:t>Sessions covered HIV acquisition, prevention options, safety measures, and service rights, alongside confidential referrals to testing and treatment sites.</a:t>
            </a:r>
            <a:r>
              <a:rPr lang="en-US" sz="1200" dirty="0"/>
              <a:t> </a:t>
            </a:r>
          </a:p>
          <a:p>
            <a:r>
              <a:rPr lang="en-US" b="1" dirty="0"/>
              <a:t>Methods: </a:t>
            </a:r>
            <a:r>
              <a:rPr lang="en-US" dirty="0"/>
              <a:t>A total of 348 persons with physical, hearing, or visual disabilities participated (56% women, 29% men, 15% transgender people; ages 18–50). Pre- and post-session surveys measured HIV knowledge, stigma attitudes, and intention to test. Clinic referral logs assessed service uptake. Quantitative data were analyzed using paired comparisons, and qualitative feedback was thematically reviewed.</a:t>
            </a:r>
          </a:p>
        </p:txBody>
      </p:sp>
      <p:sp>
        <p:nvSpPr>
          <p:cNvPr id="3" name="Content Placeholder 2">
            <a:extLst>
              <a:ext uri="{FF2B5EF4-FFF2-40B4-BE49-F238E27FC236}">
                <a16:creationId xmlns:a16="http://schemas.microsoft.com/office/drawing/2014/main" id="{A4285A2B-9665-5256-686C-DDF5F2C5A228}"/>
              </a:ext>
            </a:extLst>
          </p:cNvPr>
          <p:cNvSpPr>
            <a:spLocks noGrp="1"/>
          </p:cNvSpPr>
          <p:nvPr>
            <p:ph sz="quarter" idx="14"/>
          </p:nvPr>
        </p:nvSpPr>
        <p:spPr>
          <a:xfrm>
            <a:off x="9818143" y="6535091"/>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0755C8B8-4454-DD69-1985-25D06D7DF5F7}"/>
              </a:ext>
            </a:extLst>
          </p:cNvPr>
          <p:cNvSpPr>
            <a:spLocks noGrp="1"/>
          </p:cNvSpPr>
          <p:nvPr>
            <p:ph type="title"/>
          </p:nvPr>
        </p:nvSpPr>
        <p:spPr>
          <a:xfrm>
            <a:off x="3963991" y="208996"/>
            <a:ext cx="7632700" cy="1223964"/>
          </a:xfrm>
        </p:spPr>
        <p:txBody>
          <a:bodyPr>
            <a:noAutofit/>
          </a:bodyPr>
          <a:lstStyle/>
          <a:p>
            <a:r>
              <a:rPr lang="en-US" sz="2000">
                <a:solidFill>
                  <a:srgbClr val="E1000B"/>
                </a:solidFill>
                <a:hlinkClick r:id="rId2"/>
              </a:rPr>
              <a:t>Transgender-led, disability-inclusive policing to improve HIV prevention knowledge and service uptake in marginalized communities in Pakistan </a:t>
            </a:r>
            <a:endParaRPr lang="en-CH" sz="2000">
              <a:solidFill>
                <a:srgbClr val="E1000B"/>
              </a:solidFill>
            </a:endParaRPr>
          </a:p>
        </p:txBody>
      </p:sp>
      <p:sp>
        <p:nvSpPr>
          <p:cNvPr id="7" name="Content Placeholder 1">
            <a:extLst>
              <a:ext uri="{FF2B5EF4-FFF2-40B4-BE49-F238E27FC236}">
                <a16:creationId xmlns:a16="http://schemas.microsoft.com/office/drawing/2014/main" id="{DCBB6613-E6C5-CF86-9B21-8A44AB42EB5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69139706-3E9C-8480-D03F-3E705FD5EB32}"/>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A69FC526-FFF6-92E3-8501-CC5C7EF406E1}"/>
              </a:ext>
            </a:extLst>
          </p:cNvPr>
          <p:cNvSpPr txBox="1"/>
          <p:nvPr/>
        </p:nvSpPr>
        <p:spPr>
          <a:xfrm>
            <a:off x="7519071" y="1918443"/>
            <a:ext cx="4334504" cy="4616648"/>
          </a:xfrm>
          <a:prstGeom prst="rect">
            <a:avLst/>
          </a:prstGeom>
          <a:noFill/>
        </p:spPr>
        <p:txBody>
          <a:bodyPr wrap="square">
            <a:spAutoFit/>
          </a:bodyPr>
          <a:lstStyle/>
          <a:p>
            <a:r>
              <a:rPr lang="en-US" sz="1400" b="1" dirty="0"/>
              <a:t>Results: </a:t>
            </a:r>
          </a:p>
          <a:p>
            <a:pPr marL="285750" indent="-285750">
              <a:buFont typeface="Arial" panose="020B0604020202020204" pitchFamily="34" charset="0"/>
              <a:buChar char="•"/>
            </a:pPr>
            <a:r>
              <a:rPr lang="en-US" sz="1400" dirty="0"/>
              <a:t>Mean HIV knowledge scores increased from 44% at baseline to 83% post-intervention. </a:t>
            </a:r>
          </a:p>
          <a:p>
            <a:pPr marL="285750" indent="-285750">
              <a:buFont typeface="Arial" panose="020B0604020202020204" pitchFamily="34" charset="0"/>
              <a:buChar char="•"/>
            </a:pPr>
            <a:r>
              <a:rPr lang="en-US" sz="1400" dirty="0"/>
              <a:t>Willingness to seek voluntary testing rose from 39% to 71%. </a:t>
            </a:r>
          </a:p>
          <a:p>
            <a:pPr marL="285750" indent="-285750">
              <a:buFont typeface="Arial" panose="020B0604020202020204" pitchFamily="34" charset="0"/>
              <a:buChar char="•"/>
            </a:pPr>
            <a:r>
              <a:rPr lang="en-US" sz="1400" dirty="0"/>
              <a:t>Referral records showed a 46% increase in testing within three months. </a:t>
            </a:r>
          </a:p>
          <a:p>
            <a:pPr marL="285750" indent="-285750">
              <a:buFont typeface="Arial" panose="020B0604020202020204" pitchFamily="34" charset="0"/>
              <a:buChar char="•"/>
            </a:pPr>
            <a:r>
              <a:rPr lang="en-US" sz="1400" dirty="0"/>
              <a:t>Reported stigma attitudes declined by 34%, with greater improvements among women and transgender participants.</a:t>
            </a:r>
          </a:p>
          <a:p>
            <a:pPr marL="285750" indent="-285750">
              <a:buFont typeface="Arial" panose="020B0604020202020204" pitchFamily="34" charset="0"/>
              <a:buChar char="•"/>
            </a:pPr>
            <a:r>
              <a:rPr lang="en-US" sz="1400" dirty="0"/>
              <a:t>Participants described increased confidence, accessibility, and trust when sessions were delivered by inclusive policing and peer-led teams.</a:t>
            </a:r>
          </a:p>
          <a:p>
            <a:endParaRPr lang="en-US" sz="1400" b="1" dirty="0"/>
          </a:p>
          <a:p>
            <a:r>
              <a:rPr lang="en-US" sz="1400" b="1" dirty="0">
                <a:solidFill>
                  <a:schemeClr val="bg2"/>
                </a:solidFill>
              </a:rPr>
              <a:t>Conclusion: </a:t>
            </a:r>
            <a:r>
              <a:rPr lang="en-US" sz="1400" dirty="0">
                <a:solidFill>
                  <a:schemeClr val="bg2"/>
                </a:solidFill>
              </a:rPr>
              <a:t>Integrating accessible education within community–law enforcement partnerships offers a scalable strategy to reach underserved populations and reduce structural barriers to care.</a:t>
            </a:r>
          </a:p>
        </p:txBody>
      </p:sp>
    </p:spTree>
    <p:extLst>
      <p:ext uri="{BB962C8B-B14F-4D97-AF65-F5344CB8AC3E}">
        <p14:creationId xmlns:p14="http://schemas.microsoft.com/office/powerpoint/2010/main" val="9361664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C7116-ABB1-A588-2B13-801A38FD4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9FF693-9CB7-D4BC-1332-725692A76BF1}"/>
              </a:ext>
            </a:extLst>
          </p:cNvPr>
          <p:cNvSpPr>
            <a:spLocks noGrp="1"/>
          </p:cNvSpPr>
          <p:nvPr>
            <p:ph type="title"/>
          </p:nvPr>
        </p:nvSpPr>
        <p:spPr/>
        <p:txBody>
          <a:bodyPr>
            <a:normAutofit/>
          </a:bodyPr>
          <a:lstStyle/>
          <a:p>
            <a:r>
              <a:rPr lang="en-US" sz="4800" dirty="0"/>
              <a:t>3. PCC &amp; HIV treatment</a:t>
            </a:r>
            <a:endParaRPr lang="en-CH" sz="4800" dirty="0"/>
          </a:p>
        </p:txBody>
      </p:sp>
      <p:sp>
        <p:nvSpPr>
          <p:cNvPr id="4" name="TextBox 3">
            <a:extLst>
              <a:ext uri="{FF2B5EF4-FFF2-40B4-BE49-F238E27FC236}">
                <a16:creationId xmlns:a16="http://schemas.microsoft.com/office/drawing/2014/main" id="{A9D9ECE2-6DE4-2625-C502-A543005EA945}"/>
              </a:ext>
            </a:extLst>
          </p:cNvPr>
          <p:cNvSpPr txBox="1"/>
          <p:nvPr/>
        </p:nvSpPr>
        <p:spPr>
          <a:xfrm>
            <a:off x="8734425" y="5734050"/>
            <a:ext cx="3370795" cy="369332"/>
          </a:xfrm>
          <a:prstGeom prst="rect">
            <a:avLst/>
          </a:prstGeom>
          <a:noFill/>
        </p:spPr>
        <p:txBody>
          <a:bodyPr wrap="none" rtlCol="0">
            <a:spAutoFit/>
          </a:bodyPr>
          <a:lstStyle/>
          <a:p>
            <a:r>
              <a:rPr lang="en-GB" i="1"/>
              <a:t>Return to </a:t>
            </a:r>
            <a:r>
              <a:rPr lang="en-GB" i="1">
                <a:hlinkClick r:id="rId2" action="ppaction://hlinksldjump"/>
              </a:rPr>
              <a:t>Table of Contents</a:t>
            </a:r>
            <a:endParaRPr lang="en-US" i="1"/>
          </a:p>
        </p:txBody>
      </p:sp>
    </p:spTree>
    <p:extLst>
      <p:ext uri="{BB962C8B-B14F-4D97-AF65-F5344CB8AC3E}">
        <p14:creationId xmlns:p14="http://schemas.microsoft.com/office/powerpoint/2010/main" val="865872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54323-C0E2-4E7F-C020-767842273F6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DD9F9F7-7664-1C77-137F-C87892DDC96B}"/>
              </a:ext>
            </a:extLst>
          </p:cNvPr>
          <p:cNvSpPr/>
          <p:nvPr/>
        </p:nvSpPr>
        <p:spPr>
          <a:xfrm>
            <a:off x="6362692" y="5199639"/>
            <a:ext cx="5597553" cy="939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04C264A0-FE26-533D-145E-990EEB37653F}"/>
              </a:ext>
            </a:extLst>
          </p:cNvPr>
          <p:cNvSpPr>
            <a:spLocks noGrp="1"/>
          </p:cNvSpPr>
          <p:nvPr>
            <p:ph sz="quarter" idx="14"/>
          </p:nvPr>
        </p:nvSpPr>
        <p:spPr>
          <a:xfrm>
            <a:off x="9448799" y="6232206"/>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98A318BA-CE60-FA60-C6E8-712622059C9D}"/>
              </a:ext>
            </a:extLst>
          </p:cNvPr>
          <p:cNvSpPr>
            <a:spLocks noGrp="1"/>
          </p:cNvSpPr>
          <p:nvPr>
            <p:ph type="title"/>
          </p:nvPr>
        </p:nvSpPr>
        <p:spPr/>
        <p:txBody>
          <a:bodyPr>
            <a:noAutofit/>
          </a:bodyPr>
          <a:lstStyle/>
          <a:p>
            <a:r>
              <a:rPr lang="en-US" sz="2000" dirty="0">
                <a:solidFill>
                  <a:srgbClr val="E1000B"/>
                </a:solidFill>
                <a:hlinkClick r:id="rId3"/>
              </a:rPr>
              <a:t>Rapid telehealth-enabled antiretroviral re-initiation for re-linkage to HIV care: interim findings from the multisite ACCELERATE study</a:t>
            </a:r>
            <a:endParaRPr lang="en-CH" sz="2000" dirty="0">
              <a:solidFill>
                <a:srgbClr val="E1000B"/>
              </a:solidFill>
            </a:endParaRPr>
          </a:p>
        </p:txBody>
      </p:sp>
      <p:sp>
        <p:nvSpPr>
          <p:cNvPr id="7" name="Content Placeholder 1">
            <a:extLst>
              <a:ext uri="{FF2B5EF4-FFF2-40B4-BE49-F238E27FC236}">
                <a16:creationId xmlns:a16="http://schemas.microsoft.com/office/drawing/2014/main" id="{4BFF6E39-F8A1-0D81-0219-E20B414F0DF9}"/>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6" name="Content Placeholder 5">
            <a:extLst>
              <a:ext uri="{FF2B5EF4-FFF2-40B4-BE49-F238E27FC236}">
                <a16:creationId xmlns:a16="http://schemas.microsoft.com/office/drawing/2014/main" id="{1383C859-0B19-5A9C-385A-0B12077B32EA}"/>
              </a:ext>
            </a:extLst>
          </p:cNvPr>
          <p:cNvSpPr>
            <a:spLocks noGrp="1"/>
          </p:cNvSpPr>
          <p:nvPr>
            <p:ph sz="quarter" idx="13"/>
          </p:nvPr>
        </p:nvSpPr>
        <p:spPr>
          <a:xfrm>
            <a:off x="442913" y="1915665"/>
            <a:ext cx="5653087" cy="4103686"/>
          </a:xfrm>
        </p:spPr>
        <p:txBody>
          <a:bodyPr/>
          <a:lstStyle/>
          <a:p>
            <a:r>
              <a:rPr lang="en-US" b="1"/>
              <a:t>Background</a:t>
            </a:r>
            <a:r>
              <a:rPr lang="en-US"/>
              <a:t>: People with HIV (PWH) who are out of care (OOC) experience multiple barriers to staying engaged in care. Although rapid antiretroviral therapy (ART) initiation is well established, evidence on rapid ART re-initiation is limited. </a:t>
            </a:r>
          </a:p>
          <a:p>
            <a:r>
              <a:rPr lang="en-US" b="1"/>
              <a:t>Methods</a:t>
            </a:r>
            <a:r>
              <a:rPr lang="en-US"/>
              <a:t>:  The study enrolled 57 adults OOC PWH across Missouri (no HIV care visit for = 6 months and not on ART for = 1 month) and involved:</a:t>
            </a:r>
          </a:p>
        </p:txBody>
      </p:sp>
      <p:pic>
        <p:nvPicPr>
          <p:cNvPr id="9" name="Picture 8">
            <a:extLst>
              <a:ext uri="{FF2B5EF4-FFF2-40B4-BE49-F238E27FC236}">
                <a16:creationId xmlns:a16="http://schemas.microsoft.com/office/drawing/2014/main" id="{816BFDB6-DC26-57FE-5604-EF4278BC96EA}"/>
              </a:ext>
            </a:extLst>
          </p:cNvPr>
          <p:cNvPicPr>
            <a:picLocks noChangeAspect="1"/>
          </p:cNvPicPr>
          <p:nvPr/>
        </p:nvPicPr>
        <p:blipFill>
          <a:blip r:embed="rId4"/>
          <a:stretch>
            <a:fillRect/>
          </a:stretch>
        </p:blipFill>
        <p:spPr>
          <a:xfrm>
            <a:off x="676108" y="3967508"/>
            <a:ext cx="5321280" cy="2171194"/>
          </a:xfrm>
          <a:prstGeom prst="rect">
            <a:avLst/>
          </a:prstGeom>
        </p:spPr>
      </p:pic>
      <p:pic>
        <p:nvPicPr>
          <p:cNvPr id="13" name="Picture 12">
            <a:extLst>
              <a:ext uri="{FF2B5EF4-FFF2-40B4-BE49-F238E27FC236}">
                <a16:creationId xmlns:a16="http://schemas.microsoft.com/office/drawing/2014/main" id="{1481C79B-3D1D-475C-B272-F3EC69BEB16D}"/>
              </a:ext>
            </a:extLst>
          </p:cNvPr>
          <p:cNvPicPr>
            <a:picLocks noChangeAspect="1"/>
          </p:cNvPicPr>
          <p:nvPr/>
        </p:nvPicPr>
        <p:blipFill>
          <a:blip r:embed="rId5"/>
          <a:stretch>
            <a:fillRect/>
          </a:stretch>
        </p:blipFill>
        <p:spPr>
          <a:xfrm>
            <a:off x="6547685" y="2312517"/>
            <a:ext cx="5121510" cy="2728016"/>
          </a:xfrm>
          <a:prstGeom prst="rect">
            <a:avLst/>
          </a:prstGeom>
        </p:spPr>
      </p:pic>
      <p:sp>
        <p:nvSpPr>
          <p:cNvPr id="16" name="TextBox 15">
            <a:extLst>
              <a:ext uri="{FF2B5EF4-FFF2-40B4-BE49-F238E27FC236}">
                <a16:creationId xmlns:a16="http://schemas.microsoft.com/office/drawing/2014/main" id="{AFFB8DF7-28F2-302F-F0DE-DC0ED59AB1B4}"/>
              </a:ext>
            </a:extLst>
          </p:cNvPr>
          <p:cNvSpPr txBox="1"/>
          <p:nvPr/>
        </p:nvSpPr>
        <p:spPr>
          <a:xfrm>
            <a:off x="6434296" y="4969151"/>
            <a:ext cx="5348288" cy="1169551"/>
          </a:xfrm>
          <a:prstGeom prst="rect">
            <a:avLst/>
          </a:prstGeom>
          <a:noFill/>
        </p:spPr>
        <p:txBody>
          <a:bodyPr wrap="square">
            <a:spAutoFit/>
          </a:bodyPr>
          <a:lstStyle/>
          <a:p>
            <a:endParaRPr lang="en-US" sz="1400" dirty="0"/>
          </a:p>
          <a:p>
            <a:r>
              <a:rPr lang="en-US" sz="1400" b="1" dirty="0">
                <a:solidFill>
                  <a:schemeClr val="bg1"/>
                </a:solidFill>
              </a:rPr>
              <a:t>Conclusion</a:t>
            </a:r>
            <a:r>
              <a:rPr lang="en-US" sz="1400" dirty="0">
                <a:solidFill>
                  <a:schemeClr val="bg1"/>
                </a:solidFill>
              </a:rPr>
              <a:t>: The ACCELERATE model demonstrates feasibility of re-engaging PWH OOC despite substantial barriers to care with improvement in patient-reported and HIV treatment outcomes.</a:t>
            </a:r>
          </a:p>
        </p:txBody>
      </p:sp>
      <p:sp>
        <p:nvSpPr>
          <p:cNvPr id="18" name="TextBox 17">
            <a:extLst>
              <a:ext uri="{FF2B5EF4-FFF2-40B4-BE49-F238E27FC236}">
                <a16:creationId xmlns:a16="http://schemas.microsoft.com/office/drawing/2014/main" id="{AAAF94D7-D564-8C16-B271-C1B174E8B121}"/>
              </a:ext>
            </a:extLst>
          </p:cNvPr>
          <p:cNvSpPr txBox="1"/>
          <p:nvPr/>
        </p:nvSpPr>
        <p:spPr>
          <a:xfrm>
            <a:off x="6434296" y="1630191"/>
            <a:ext cx="5348288" cy="523220"/>
          </a:xfrm>
          <a:prstGeom prst="rect">
            <a:avLst/>
          </a:prstGeom>
          <a:noFill/>
        </p:spPr>
        <p:txBody>
          <a:bodyPr wrap="square">
            <a:spAutoFit/>
          </a:bodyPr>
          <a:lstStyle/>
          <a:p>
            <a:endParaRPr lang="en-US" sz="1400"/>
          </a:p>
          <a:p>
            <a:r>
              <a:rPr lang="en-US" sz="1400" b="1"/>
              <a:t>Results:</a:t>
            </a:r>
            <a:endParaRPr lang="en-US" sz="1400"/>
          </a:p>
        </p:txBody>
      </p:sp>
    </p:spTree>
    <p:extLst>
      <p:ext uri="{BB962C8B-B14F-4D97-AF65-F5344CB8AC3E}">
        <p14:creationId xmlns:p14="http://schemas.microsoft.com/office/powerpoint/2010/main" val="21135230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9548-706E-CFBE-1770-879AF280638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5C2C564-5888-D727-DE70-68B0CF899323}"/>
              </a:ext>
            </a:extLst>
          </p:cNvPr>
          <p:cNvSpPr/>
          <p:nvPr/>
        </p:nvSpPr>
        <p:spPr>
          <a:xfrm>
            <a:off x="389651" y="5694398"/>
            <a:ext cx="11124686" cy="527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3841B212-F67B-0235-B1A2-203D2660E140}"/>
              </a:ext>
            </a:extLst>
          </p:cNvPr>
          <p:cNvSpPr>
            <a:spLocks noGrp="1"/>
          </p:cNvSpPr>
          <p:nvPr>
            <p:ph sz="quarter" idx="14"/>
          </p:nvPr>
        </p:nvSpPr>
        <p:spPr>
          <a:xfrm>
            <a:off x="9448799" y="6232206"/>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52F4DFD5-4587-93F9-0DD0-65B8D0D7E4B0}"/>
              </a:ext>
            </a:extLst>
          </p:cNvPr>
          <p:cNvSpPr>
            <a:spLocks noGrp="1"/>
          </p:cNvSpPr>
          <p:nvPr>
            <p:ph type="title"/>
          </p:nvPr>
        </p:nvSpPr>
        <p:spPr/>
        <p:txBody>
          <a:bodyPr>
            <a:noAutofit/>
          </a:bodyPr>
          <a:lstStyle/>
          <a:p>
            <a:r>
              <a:rPr lang="en-US" sz="2000" dirty="0">
                <a:solidFill>
                  <a:srgbClr val="E1000B"/>
                </a:solidFill>
                <a:hlinkClick r:id="rId3"/>
              </a:rPr>
              <a:t>Client-provider interactions, cyclical interruptions in treatment, and the role of positive relationship building in treatment adherence and retention among men living with HIV in Malawi: a qualitative study</a:t>
            </a:r>
            <a:endParaRPr lang="en-CH" sz="2000" dirty="0">
              <a:solidFill>
                <a:srgbClr val="E1000B"/>
              </a:solidFill>
            </a:endParaRPr>
          </a:p>
        </p:txBody>
      </p:sp>
      <p:sp>
        <p:nvSpPr>
          <p:cNvPr id="7" name="Content Placeholder 1">
            <a:extLst>
              <a:ext uri="{FF2B5EF4-FFF2-40B4-BE49-F238E27FC236}">
                <a16:creationId xmlns:a16="http://schemas.microsoft.com/office/drawing/2014/main" id="{45EFC6B0-6666-BE29-52CE-F4134A2E0FC2}"/>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6" name="Content Placeholder 5">
            <a:extLst>
              <a:ext uri="{FF2B5EF4-FFF2-40B4-BE49-F238E27FC236}">
                <a16:creationId xmlns:a16="http://schemas.microsoft.com/office/drawing/2014/main" id="{E1D33702-76DC-FD9D-6553-A4FD588910F1}"/>
              </a:ext>
            </a:extLst>
          </p:cNvPr>
          <p:cNvSpPr>
            <a:spLocks noGrp="1"/>
          </p:cNvSpPr>
          <p:nvPr>
            <p:ph sz="quarter" idx="13"/>
          </p:nvPr>
        </p:nvSpPr>
        <p:spPr>
          <a:xfrm>
            <a:off x="442912" y="1915665"/>
            <a:ext cx="11071425" cy="4103686"/>
          </a:xfrm>
        </p:spPr>
        <p:txBody>
          <a:bodyPr/>
          <a:lstStyle/>
          <a:p>
            <a:r>
              <a:rPr lang="en-US" b="1"/>
              <a:t>Background</a:t>
            </a:r>
            <a:r>
              <a:rPr lang="en-US"/>
              <a:t>: Negative experiences with antiretroviral therapy (ART) providers are a major contributor to interruption in HIV treatment (IIT) of 28 days or more, and delayed re-engagement in care. In Malawi, men living with HIV often cite these negative experiences as the primary reason for IIT.</a:t>
            </a:r>
          </a:p>
          <a:p>
            <a:r>
              <a:rPr lang="en-US" b="1"/>
              <a:t>Methods</a:t>
            </a:r>
            <a:r>
              <a:rPr lang="en-US"/>
              <a:t>:  Secondary analysis of qualitative data embedded within two parent trials in Malawi (ENGAGE and </a:t>
            </a:r>
            <a:r>
              <a:rPr lang="en-US" err="1"/>
              <a:t>IDEaL</a:t>
            </a:r>
            <a:r>
              <a:rPr lang="en-US"/>
              <a:t>) focusing on evaluating the impact of </a:t>
            </a:r>
            <a:r>
              <a:rPr lang="en-US" err="1"/>
              <a:t>person-centred</a:t>
            </a:r>
            <a:r>
              <a:rPr lang="en-US"/>
              <a:t> counseling through 61 in-depth interviews with men living with HIV.</a:t>
            </a:r>
          </a:p>
        </p:txBody>
      </p:sp>
      <p:sp>
        <p:nvSpPr>
          <p:cNvPr id="16" name="TextBox 15">
            <a:extLst>
              <a:ext uri="{FF2B5EF4-FFF2-40B4-BE49-F238E27FC236}">
                <a16:creationId xmlns:a16="http://schemas.microsoft.com/office/drawing/2014/main" id="{87D9A8DD-A5C6-74AE-BEF3-DBF0E3B74D74}"/>
              </a:ext>
            </a:extLst>
          </p:cNvPr>
          <p:cNvSpPr txBox="1"/>
          <p:nvPr/>
        </p:nvSpPr>
        <p:spPr>
          <a:xfrm>
            <a:off x="375919" y="5473749"/>
            <a:ext cx="11332238" cy="738664"/>
          </a:xfrm>
          <a:prstGeom prst="rect">
            <a:avLst/>
          </a:prstGeom>
          <a:noFill/>
        </p:spPr>
        <p:txBody>
          <a:bodyPr wrap="square">
            <a:spAutoFit/>
          </a:bodyPr>
          <a:lstStyle/>
          <a:p>
            <a:endParaRPr lang="en-US" sz="1400" dirty="0">
              <a:solidFill>
                <a:schemeClr val="bg1"/>
              </a:solidFill>
            </a:endParaRPr>
          </a:p>
          <a:p>
            <a:r>
              <a:rPr lang="en-US" sz="1400" b="1" dirty="0">
                <a:solidFill>
                  <a:schemeClr val="bg1"/>
                </a:solidFill>
              </a:rPr>
              <a:t>Conclusion</a:t>
            </a:r>
            <a:r>
              <a:rPr lang="en-US" sz="1400" dirty="0">
                <a:solidFill>
                  <a:schemeClr val="bg1"/>
                </a:solidFill>
              </a:rPr>
              <a:t>: Health systems should prioritize encouraging non-judgmental and compassionate client-provider interactions to promote ART adherence and retention among men living with HIV.</a:t>
            </a:r>
          </a:p>
        </p:txBody>
      </p:sp>
      <p:pic>
        <p:nvPicPr>
          <p:cNvPr id="5" name="Picture 4">
            <a:extLst>
              <a:ext uri="{FF2B5EF4-FFF2-40B4-BE49-F238E27FC236}">
                <a16:creationId xmlns:a16="http://schemas.microsoft.com/office/drawing/2014/main" id="{603408CC-D774-FF61-88EA-0DD02D6A9648}"/>
              </a:ext>
            </a:extLst>
          </p:cNvPr>
          <p:cNvPicPr>
            <a:picLocks noChangeAspect="1"/>
          </p:cNvPicPr>
          <p:nvPr/>
        </p:nvPicPr>
        <p:blipFill>
          <a:blip r:embed="rId4"/>
          <a:srcRect r="54848"/>
          <a:stretch>
            <a:fillRect/>
          </a:stretch>
        </p:blipFill>
        <p:spPr>
          <a:xfrm>
            <a:off x="6962545" y="3340362"/>
            <a:ext cx="4853536" cy="2289864"/>
          </a:xfrm>
          <a:prstGeom prst="rect">
            <a:avLst/>
          </a:prstGeom>
        </p:spPr>
      </p:pic>
      <p:sp>
        <p:nvSpPr>
          <p:cNvPr id="10" name="TextBox 9">
            <a:extLst>
              <a:ext uri="{FF2B5EF4-FFF2-40B4-BE49-F238E27FC236}">
                <a16:creationId xmlns:a16="http://schemas.microsoft.com/office/drawing/2014/main" id="{78B0464E-28A8-6728-1943-6B8B8ABB18B2}"/>
              </a:ext>
            </a:extLst>
          </p:cNvPr>
          <p:cNvSpPr txBox="1"/>
          <p:nvPr/>
        </p:nvSpPr>
        <p:spPr>
          <a:xfrm>
            <a:off x="375919" y="3383457"/>
            <a:ext cx="6094520" cy="2246769"/>
          </a:xfrm>
          <a:prstGeom prst="rect">
            <a:avLst/>
          </a:prstGeom>
          <a:noFill/>
        </p:spPr>
        <p:txBody>
          <a:bodyPr wrap="square">
            <a:spAutoFit/>
          </a:bodyPr>
          <a:lstStyle/>
          <a:p>
            <a:r>
              <a:rPr lang="en-US" sz="1400" b="1"/>
              <a:t>Results</a:t>
            </a:r>
            <a:r>
              <a:rPr lang="en-US" sz="1400"/>
              <a:t>: Before intervention, respondents reported receiving punitive action from providers due to IIT, like being skipped over in lines for medications, and targeted disrespect, including being told their relatives “Should be ready with coffins”. These experiences created fear and anxiety around upcoming appointments minimizing personal ownership over disease management and progression. On the contrary, respondents stated positive provider interactions increased feelings of belonging to and agency in disease management promoting ART re-initiation and retention in care. </a:t>
            </a:r>
          </a:p>
        </p:txBody>
      </p:sp>
    </p:spTree>
    <p:extLst>
      <p:ext uri="{BB962C8B-B14F-4D97-AF65-F5344CB8AC3E}">
        <p14:creationId xmlns:p14="http://schemas.microsoft.com/office/powerpoint/2010/main" val="9244891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D3411-5AB9-23DE-EC59-648A12AD643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DCA4046-ECF0-4025-CAA7-A432757C83F5}"/>
              </a:ext>
            </a:extLst>
          </p:cNvPr>
          <p:cNvSpPr/>
          <p:nvPr/>
        </p:nvSpPr>
        <p:spPr>
          <a:xfrm>
            <a:off x="409417" y="5372100"/>
            <a:ext cx="5494858" cy="9874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FA7F234A-B8D7-0A92-A9D2-60B09BD4AF88}"/>
              </a:ext>
            </a:extLst>
          </p:cNvPr>
          <p:cNvSpPr>
            <a:spLocks noGrp="1"/>
          </p:cNvSpPr>
          <p:nvPr>
            <p:ph sz="quarter" idx="14"/>
          </p:nvPr>
        </p:nvSpPr>
        <p:spPr>
          <a:xfrm>
            <a:off x="9448799" y="6232206"/>
            <a:ext cx="2584768" cy="368938"/>
          </a:xfrm>
        </p:spPr>
        <p:txBody>
          <a:bodyPr>
            <a:noAutofit/>
          </a:bodyPr>
          <a:lstStyle/>
          <a:p>
            <a:r>
              <a:rPr lang="en-US" sz="1800" i="1" dirty="0"/>
              <a:t>Poster available </a:t>
            </a:r>
            <a:r>
              <a:rPr lang="en-US" sz="1800" i="1" dirty="0">
                <a:hlinkClick r:id="rId2"/>
              </a:rPr>
              <a:t>here.</a:t>
            </a:r>
            <a:endParaRPr lang="en-CH" sz="1800" i="1" dirty="0"/>
          </a:p>
        </p:txBody>
      </p:sp>
      <p:sp>
        <p:nvSpPr>
          <p:cNvPr id="4" name="Title 3">
            <a:extLst>
              <a:ext uri="{FF2B5EF4-FFF2-40B4-BE49-F238E27FC236}">
                <a16:creationId xmlns:a16="http://schemas.microsoft.com/office/drawing/2014/main" id="{DDB67656-0CE7-E293-0078-BF30B7CC6D28}"/>
              </a:ext>
            </a:extLst>
          </p:cNvPr>
          <p:cNvSpPr>
            <a:spLocks noGrp="1"/>
          </p:cNvSpPr>
          <p:nvPr>
            <p:ph type="title"/>
          </p:nvPr>
        </p:nvSpPr>
        <p:spPr>
          <a:xfrm>
            <a:off x="4149884" y="334967"/>
            <a:ext cx="7632700" cy="1223964"/>
          </a:xfrm>
        </p:spPr>
        <p:txBody>
          <a:bodyPr>
            <a:noAutofit/>
          </a:bodyPr>
          <a:lstStyle/>
          <a:p>
            <a:r>
              <a:rPr lang="en-US" sz="2000" dirty="0">
                <a:solidFill>
                  <a:srgbClr val="E1000B"/>
                </a:solidFill>
                <a:hlinkClick r:id="rId3"/>
              </a:rPr>
              <a:t>Evaluating the effectiveness of health workers’ strategies used in re-engaging women living with HIV with missed appointments post tropical cyclone Freddy in Mulanje, Malawi: a retrospective analysis</a:t>
            </a:r>
            <a:endParaRPr lang="en-CH" sz="2000" dirty="0">
              <a:solidFill>
                <a:srgbClr val="E1000B"/>
              </a:solidFill>
            </a:endParaRPr>
          </a:p>
        </p:txBody>
      </p:sp>
      <p:sp>
        <p:nvSpPr>
          <p:cNvPr id="7" name="Content Placeholder 1">
            <a:extLst>
              <a:ext uri="{FF2B5EF4-FFF2-40B4-BE49-F238E27FC236}">
                <a16:creationId xmlns:a16="http://schemas.microsoft.com/office/drawing/2014/main" id="{A1A08FEA-E37F-998D-A4D8-4B44C777E92A}"/>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07ED44AB-6E49-3CCA-3293-C46D0BABA687}"/>
              </a:ext>
            </a:extLst>
          </p:cNvPr>
          <p:cNvSpPr txBox="1"/>
          <p:nvPr/>
        </p:nvSpPr>
        <p:spPr>
          <a:xfrm>
            <a:off x="503063" y="1839273"/>
            <a:ext cx="5317634" cy="4616648"/>
          </a:xfrm>
          <a:prstGeom prst="rect">
            <a:avLst/>
          </a:prstGeom>
          <a:noFill/>
        </p:spPr>
        <p:txBody>
          <a:bodyPr wrap="square">
            <a:spAutoFit/>
          </a:bodyPr>
          <a:lstStyle/>
          <a:p>
            <a:r>
              <a:rPr lang="en-US" sz="1400" b="1" dirty="0"/>
              <a:t>Background</a:t>
            </a:r>
            <a:r>
              <a:rPr lang="en-US" sz="1400" dirty="0"/>
              <a:t>: Climate-related disasters disrupt HIV care continuity. This study evaluates the effectiveness of strategies in re-engaging women living with HIV (WLHIV) who missed ART appointments after Cyclone Freddy at </a:t>
            </a:r>
            <a:r>
              <a:rPr lang="en-US" sz="1400" dirty="0" err="1"/>
              <a:t>Kabenke</a:t>
            </a:r>
            <a:r>
              <a:rPr lang="en-US" sz="1400" dirty="0"/>
              <a:t> and </a:t>
            </a:r>
            <a:r>
              <a:rPr lang="en-US" sz="1400" dirty="0" err="1"/>
              <a:t>Muloza</a:t>
            </a:r>
            <a:r>
              <a:rPr lang="en-US" sz="1400" dirty="0"/>
              <a:t> health </a:t>
            </a:r>
            <a:r>
              <a:rPr lang="en-US" sz="1400" dirty="0" err="1"/>
              <a:t>centres</a:t>
            </a:r>
            <a:r>
              <a:rPr lang="en-US" sz="1400" dirty="0"/>
              <a:t> in Mulanje, Malawi.</a:t>
            </a:r>
          </a:p>
          <a:p>
            <a:endParaRPr lang="en-US" sz="1400" dirty="0"/>
          </a:p>
          <a:p>
            <a:r>
              <a:rPr lang="en-US" sz="1400" b="1" dirty="0"/>
              <a:t>Methods</a:t>
            </a:r>
            <a:r>
              <a:rPr lang="en-US" sz="1400" dirty="0"/>
              <a:t>: Mixed-methods design between September 2024 and June 2025 using ART records analysis and 46 semi-structured interviews (11 with health workers, 26 with WLHIV).</a:t>
            </a:r>
          </a:p>
          <a:p>
            <a:endParaRPr lang="en-US" sz="1400" dirty="0"/>
          </a:p>
          <a:p>
            <a:r>
              <a:rPr lang="en-US" sz="1400" b="1" dirty="0"/>
              <a:t>Results</a:t>
            </a:r>
            <a:r>
              <a:rPr lang="en-US" sz="1400" dirty="0"/>
              <a:t>: Of 100 WLHIV who missed ART appointments, 91% were successfully re-engaged. Successful strategies were community-driven, including camp-based delivery, home visits and collaboration with local leaders.</a:t>
            </a:r>
          </a:p>
          <a:p>
            <a:endParaRPr lang="en-US" sz="1400" dirty="0">
              <a:solidFill>
                <a:schemeClr val="bg2"/>
              </a:solidFill>
            </a:endParaRPr>
          </a:p>
          <a:p>
            <a:r>
              <a:rPr lang="en-US" sz="1400" b="1" dirty="0">
                <a:solidFill>
                  <a:schemeClr val="bg2"/>
                </a:solidFill>
              </a:rPr>
              <a:t>Conclusion</a:t>
            </a:r>
            <a:r>
              <a:rPr lang="en-US" sz="1400" dirty="0">
                <a:solidFill>
                  <a:schemeClr val="bg2"/>
                </a:solidFill>
              </a:rPr>
              <a:t>: The research showed that continuity of HIV treatment during climate related disasters is possible when care models are flexible and community </a:t>
            </a:r>
            <a:r>
              <a:rPr lang="en-US" sz="1400" dirty="0" err="1">
                <a:solidFill>
                  <a:schemeClr val="bg2"/>
                </a:solidFill>
              </a:rPr>
              <a:t>centred</a:t>
            </a:r>
            <a:r>
              <a:rPr lang="en-US" sz="1400" dirty="0">
                <a:solidFill>
                  <a:schemeClr val="bg2"/>
                </a:solidFill>
              </a:rPr>
              <a:t>.</a:t>
            </a:r>
          </a:p>
          <a:p>
            <a:endParaRPr lang="en-US" sz="1400" dirty="0"/>
          </a:p>
        </p:txBody>
      </p:sp>
      <p:pic>
        <p:nvPicPr>
          <p:cNvPr id="5" name="Picture 4">
            <a:extLst>
              <a:ext uri="{FF2B5EF4-FFF2-40B4-BE49-F238E27FC236}">
                <a16:creationId xmlns:a16="http://schemas.microsoft.com/office/drawing/2014/main" id="{BF59E8AF-EE47-81E4-C108-6806EC5DC337}"/>
              </a:ext>
            </a:extLst>
          </p:cNvPr>
          <p:cNvPicPr>
            <a:picLocks noChangeAspect="1"/>
          </p:cNvPicPr>
          <p:nvPr/>
        </p:nvPicPr>
        <p:blipFill>
          <a:blip r:embed="rId4"/>
          <a:srcRect l="1" r="763"/>
          <a:stretch>
            <a:fillRect/>
          </a:stretch>
        </p:blipFill>
        <p:spPr>
          <a:xfrm>
            <a:off x="6287727" y="1839273"/>
            <a:ext cx="2673487" cy="4536942"/>
          </a:xfrm>
          <a:prstGeom prst="rect">
            <a:avLst/>
          </a:prstGeom>
        </p:spPr>
      </p:pic>
      <p:pic>
        <p:nvPicPr>
          <p:cNvPr id="12" name="Picture 11">
            <a:extLst>
              <a:ext uri="{FF2B5EF4-FFF2-40B4-BE49-F238E27FC236}">
                <a16:creationId xmlns:a16="http://schemas.microsoft.com/office/drawing/2014/main" id="{2D43C793-00BD-F8C8-E9C3-E07BA4D9227C}"/>
              </a:ext>
            </a:extLst>
          </p:cNvPr>
          <p:cNvPicPr>
            <a:picLocks noChangeAspect="1"/>
          </p:cNvPicPr>
          <p:nvPr/>
        </p:nvPicPr>
        <p:blipFill>
          <a:blip r:embed="rId5"/>
          <a:stretch>
            <a:fillRect/>
          </a:stretch>
        </p:blipFill>
        <p:spPr>
          <a:xfrm>
            <a:off x="9109097" y="2488161"/>
            <a:ext cx="2673487" cy="3352972"/>
          </a:xfrm>
          <a:prstGeom prst="rect">
            <a:avLst/>
          </a:prstGeom>
        </p:spPr>
      </p:pic>
      <p:pic>
        <p:nvPicPr>
          <p:cNvPr id="15" name="Picture 14">
            <a:extLst>
              <a:ext uri="{FF2B5EF4-FFF2-40B4-BE49-F238E27FC236}">
                <a16:creationId xmlns:a16="http://schemas.microsoft.com/office/drawing/2014/main" id="{FA68AFE9-D52E-45BA-5ED3-E9116DCB379F}"/>
              </a:ext>
            </a:extLst>
          </p:cNvPr>
          <p:cNvPicPr>
            <a:picLocks noChangeAspect="1"/>
          </p:cNvPicPr>
          <p:nvPr/>
        </p:nvPicPr>
        <p:blipFill>
          <a:blip r:embed="rId6"/>
          <a:stretch>
            <a:fillRect/>
          </a:stretch>
        </p:blipFill>
        <p:spPr>
          <a:xfrm>
            <a:off x="9109097" y="2225833"/>
            <a:ext cx="1454225" cy="177809"/>
          </a:xfrm>
          <a:prstGeom prst="rect">
            <a:avLst/>
          </a:prstGeom>
        </p:spPr>
      </p:pic>
    </p:spTree>
    <p:extLst>
      <p:ext uri="{BB962C8B-B14F-4D97-AF65-F5344CB8AC3E}">
        <p14:creationId xmlns:p14="http://schemas.microsoft.com/office/powerpoint/2010/main" val="32318933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C777-4972-5E75-71C3-895A0873AA7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15133C3-2929-90D3-C531-FCF2BE951E9B}"/>
              </a:ext>
            </a:extLst>
          </p:cNvPr>
          <p:cNvSpPr/>
          <p:nvPr/>
        </p:nvSpPr>
        <p:spPr>
          <a:xfrm>
            <a:off x="316911" y="5618091"/>
            <a:ext cx="7665945" cy="1036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718D4C34-3273-C858-0C04-0036C294A88B}"/>
              </a:ext>
            </a:extLst>
          </p:cNvPr>
          <p:cNvSpPr>
            <a:spLocks noGrp="1"/>
          </p:cNvSpPr>
          <p:nvPr>
            <p:ph sz="quarter" idx="14"/>
          </p:nvPr>
        </p:nvSpPr>
        <p:spPr>
          <a:xfrm>
            <a:off x="9448800" y="6489062"/>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378179AF-05FF-CC1B-9A20-F423D40CFA51}"/>
              </a:ext>
            </a:extLst>
          </p:cNvPr>
          <p:cNvSpPr>
            <a:spLocks noGrp="1"/>
          </p:cNvSpPr>
          <p:nvPr>
            <p:ph type="title"/>
          </p:nvPr>
        </p:nvSpPr>
        <p:spPr>
          <a:xfrm>
            <a:off x="4149884" y="334967"/>
            <a:ext cx="7632700" cy="1223964"/>
          </a:xfrm>
        </p:spPr>
        <p:txBody>
          <a:bodyPr>
            <a:noAutofit/>
          </a:bodyPr>
          <a:lstStyle/>
          <a:p>
            <a:r>
              <a:rPr lang="en-US" sz="2000" dirty="0">
                <a:solidFill>
                  <a:srgbClr val="E1000B"/>
                </a:solidFill>
                <a:hlinkClick r:id="rId3"/>
              </a:rPr>
              <a:t>Perspectives of people living with HIV on the integration of antiretroviral therapy (ART) services into outpatient department (OPD) care at </a:t>
            </a:r>
            <a:r>
              <a:rPr lang="en-US" sz="2000" dirty="0" err="1">
                <a:solidFill>
                  <a:srgbClr val="E1000B"/>
                </a:solidFill>
                <a:hlinkClick r:id="rId3"/>
              </a:rPr>
              <a:t>Inomo</a:t>
            </a:r>
            <a:r>
              <a:rPr lang="en-US" sz="2000" dirty="0">
                <a:solidFill>
                  <a:srgbClr val="E1000B"/>
                </a:solidFill>
                <a:hlinkClick r:id="rId3"/>
              </a:rPr>
              <a:t> Health Centre III, </a:t>
            </a:r>
            <a:r>
              <a:rPr lang="en-US" sz="2000" dirty="0" err="1">
                <a:solidFill>
                  <a:srgbClr val="E1000B"/>
                </a:solidFill>
                <a:hlinkClick r:id="rId3"/>
              </a:rPr>
              <a:t>Kwania</a:t>
            </a:r>
            <a:r>
              <a:rPr lang="en-US" sz="2000" dirty="0">
                <a:solidFill>
                  <a:srgbClr val="E1000B"/>
                </a:solidFill>
                <a:hlinkClick r:id="rId3"/>
              </a:rPr>
              <a:t> District, Northern Uganda</a:t>
            </a:r>
            <a:endParaRPr lang="en-CH" sz="2000" dirty="0">
              <a:solidFill>
                <a:srgbClr val="E1000B"/>
              </a:solidFill>
              <a:latin typeface="+mn-lt"/>
            </a:endParaRPr>
          </a:p>
        </p:txBody>
      </p:sp>
      <p:sp>
        <p:nvSpPr>
          <p:cNvPr id="7" name="Content Placeholder 1">
            <a:extLst>
              <a:ext uri="{FF2B5EF4-FFF2-40B4-BE49-F238E27FC236}">
                <a16:creationId xmlns:a16="http://schemas.microsoft.com/office/drawing/2014/main" id="{F7624408-E3D9-C7AA-BB67-273AFAE43B65}"/>
              </a:ext>
            </a:extLst>
          </p:cNvPr>
          <p:cNvSpPr txBox="1">
            <a:spLocks/>
          </p:cNvSpPr>
          <p:nvPr/>
        </p:nvSpPr>
        <p:spPr>
          <a:xfrm>
            <a:off x="409416" y="4318883"/>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B941259B-E812-7824-6DE3-FAE4AAAF119F}"/>
              </a:ext>
            </a:extLst>
          </p:cNvPr>
          <p:cNvSpPr txBox="1"/>
          <p:nvPr/>
        </p:nvSpPr>
        <p:spPr>
          <a:xfrm>
            <a:off x="409035" y="1791691"/>
            <a:ext cx="7720177" cy="4832092"/>
          </a:xfrm>
          <a:prstGeom prst="rect">
            <a:avLst/>
          </a:prstGeom>
          <a:noFill/>
        </p:spPr>
        <p:txBody>
          <a:bodyPr wrap="square">
            <a:spAutoFit/>
          </a:bodyPr>
          <a:lstStyle/>
          <a:p>
            <a:r>
              <a:rPr lang="en-US" sz="1400" b="1" dirty="0"/>
              <a:t>Background</a:t>
            </a:r>
            <a:r>
              <a:rPr lang="en-US" sz="1400" dirty="0"/>
              <a:t>: HIV/TB services in Uganda have traditionally been provided through stand-alone ART clinics largely supported by foreign funding. Following the U.S. government stop-work order and suspension of several USAID-funded programs, these clinics faced staffing and operational challenges. To maintain continuity of HIV care, the Uganda Ministry of Health integrated ART services into general Outpatient Department (OPD) services. This study aimed to explore the perspectives of people living with HIV (PLHIV) regarding this integration of ART services into OPD care.</a:t>
            </a:r>
          </a:p>
          <a:p>
            <a:endParaRPr lang="en-US" sz="1400" dirty="0"/>
          </a:p>
          <a:p>
            <a:r>
              <a:rPr lang="en-US" sz="1400" b="1" dirty="0"/>
              <a:t>Methods</a:t>
            </a:r>
            <a:r>
              <a:rPr lang="en-US" sz="1400" dirty="0"/>
              <a:t>: Between May and November 2025, 360 PLHIV attending integrated OPD services answered a structured questionnaire capturing their service experiences before and after integration. 20 healthcare workers working at the OPD were also interviewed.</a:t>
            </a:r>
          </a:p>
          <a:p>
            <a:endParaRPr lang="en-US" sz="1400" dirty="0"/>
          </a:p>
          <a:p>
            <a:r>
              <a:rPr lang="en-US" sz="1400" b="1" dirty="0"/>
              <a:t>Results</a:t>
            </a:r>
            <a:r>
              <a:rPr lang="en-US" sz="1400" dirty="0"/>
              <a:t>: See details on the right. 85% of interviewed PLHIV expressed discomfort with the integrated model. 80% of health workers reported lacking sufficient experience with ART drugs.</a:t>
            </a:r>
          </a:p>
          <a:p>
            <a:endParaRPr lang="en-US" sz="1400" dirty="0"/>
          </a:p>
          <a:p>
            <a:r>
              <a:rPr lang="en-US" sz="1400" b="1" dirty="0">
                <a:solidFill>
                  <a:schemeClr val="bg2"/>
                </a:solidFill>
              </a:rPr>
              <a:t>Conclusion</a:t>
            </a:r>
            <a:r>
              <a:rPr lang="en-US" sz="1400" dirty="0">
                <a:solidFill>
                  <a:schemeClr val="bg2"/>
                </a:solidFill>
              </a:rPr>
              <a:t>: While ART integration preserved access to treatment during funding disruptions, patient-centered improvements addressing stigma, privacy, confidentiality, and health worker capacity are essential to ensure successful long-term implementation.</a:t>
            </a:r>
          </a:p>
        </p:txBody>
      </p:sp>
      <p:pic>
        <p:nvPicPr>
          <p:cNvPr id="5" name="Picture 4">
            <a:extLst>
              <a:ext uri="{FF2B5EF4-FFF2-40B4-BE49-F238E27FC236}">
                <a16:creationId xmlns:a16="http://schemas.microsoft.com/office/drawing/2014/main" id="{5A8E166C-E927-4CF3-992E-E12B0B9DFA63}"/>
              </a:ext>
            </a:extLst>
          </p:cNvPr>
          <p:cNvPicPr>
            <a:picLocks noChangeAspect="1"/>
          </p:cNvPicPr>
          <p:nvPr/>
        </p:nvPicPr>
        <p:blipFill>
          <a:blip r:embed="rId4"/>
          <a:stretch>
            <a:fillRect/>
          </a:stretch>
        </p:blipFill>
        <p:spPr>
          <a:xfrm>
            <a:off x="8112676" y="1668883"/>
            <a:ext cx="3539280" cy="2405968"/>
          </a:xfrm>
          <a:prstGeom prst="rect">
            <a:avLst/>
          </a:prstGeom>
        </p:spPr>
      </p:pic>
      <p:pic>
        <p:nvPicPr>
          <p:cNvPr id="11" name="Picture 10">
            <a:extLst>
              <a:ext uri="{FF2B5EF4-FFF2-40B4-BE49-F238E27FC236}">
                <a16:creationId xmlns:a16="http://schemas.microsoft.com/office/drawing/2014/main" id="{ADE456DE-FFC3-F3E3-D64C-D3347385C310}"/>
              </a:ext>
            </a:extLst>
          </p:cNvPr>
          <p:cNvPicPr>
            <a:picLocks noChangeAspect="1"/>
          </p:cNvPicPr>
          <p:nvPr/>
        </p:nvPicPr>
        <p:blipFill>
          <a:blip r:embed="rId5"/>
          <a:stretch>
            <a:fillRect/>
          </a:stretch>
        </p:blipFill>
        <p:spPr>
          <a:xfrm>
            <a:off x="8145749" y="4055641"/>
            <a:ext cx="3473133" cy="2400280"/>
          </a:xfrm>
          <a:prstGeom prst="rect">
            <a:avLst/>
          </a:prstGeom>
        </p:spPr>
      </p:pic>
    </p:spTree>
    <p:extLst>
      <p:ext uri="{BB962C8B-B14F-4D97-AF65-F5344CB8AC3E}">
        <p14:creationId xmlns:p14="http://schemas.microsoft.com/office/powerpoint/2010/main" val="3020144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CF157-218B-3CBC-75F2-1A0892BC60A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A72217F-AE91-6766-FD82-8447EAAA6846}"/>
              </a:ext>
            </a:extLst>
          </p:cNvPr>
          <p:cNvSpPr/>
          <p:nvPr/>
        </p:nvSpPr>
        <p:spPr>
          <a:xfrm>
            <a:off x="6096000" y="5163176"/>
            <a:ext cx="5506642" cy="9756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C9670DEE-2987-581C-6D5B-D09AC6E40C32}"/>
              </a:ext>
            </a:extLst>
          </p:cNvPr>
          <p:cNvSpPr>
            <a:spLocks noGrp="1"/>
          </p:cNvSpPr>
          <p:nvPr>
            <p:ph sz="quarter" idx="14"/>
          </p:nvPr>
        </p:nvSpPr>
        <p:spPr>
          <a:xfrm>
            <a:off x="9404732" y="6338564"/>
            <a:ext cx="2584768" cy="368938"/>
          </a:xfrm>
        </p:spPr>
        <p:txBody>
          <a:bodyPr>
            <a:noAutofit/>
          </a:bodyPr>
          <a:lstStyle/>
          <a:p>
            <a:r>
              <a:rPr lang="en-US" sz="1800" i="1"/>
              <a:t>Poster available </a:t>
            </a:r>
            <a:r>
              <a:rPr lang="en-US" sz="1800" i="1">
                <a:hlinkClick r:id="rId2"/>
              </a:rPr>
              <a:t>here</a:t>
            </a:r>
            <a:r>
              <a:rPr lang="en-US" sz="1800" i="1"/>
              <a:t>.</a:t>
            </a:r>
            <a:endParaRPr lang="en-CH" sz="1800" i="1"/>
          </a:p>
        </p:txBody>
      </p:sp>
      <p:sp>
        <p:nvSpPr>
          <p:cNvPr id="4" name="Title 3">
            <a:extLst>
              <a:ext uri="{FF2B5EF4-FFF2-40B4-BE49-F238E27FC236}">
                <a16:creationId xmlns:a16="http://schemas.microsoft.com/office/drawing/2014/main" id="{0B3C1596-341F-79D6-0BEC-D56A0623124F}"/>
              </a:ext>
            </a:extLst>
          </p:cNvPr>
          <p:cNvSpPr>
            <a:spLocks noGrp="1"/>
          </p:cNvSpPr>
          <p:nvPr>
            <p:ph type="title"/>
          </p:nvPr>
        </p:nvSpPr>
        <p:spPr>
          <a:xfrm>
            <a:off x="4149884" y="334967"/>
            <a:ext cx="7632700" cy="1223964"/>
          </a:xfrm>
        </p:spPr>
        <p:txBody>
          <a:bodyPr>
            <a:noAutofit/>
          </a:bodyPr>
          <a:lstStyle/>
          <a:p>
            <a:pPr lvl="0"/>
            <a:r>
              <a:rPr lang="en-GB" sz="2000" u="sng">
                <a:hlinkClick r:id="rId3"/>
              </a:rPr>
              <a:t>Closing the gap in early and same-day ART initiation among young adults in Bangkok via telemedicine-supported community-based organization HIV services</a:t>
            </a:r>
            <a:r>
              <a:rPr lang="en-GB" sz="2000"/>
              <a:t> </a:t>
            </a:r>
            <a:endParaRPr lang="en-US" sz="2000"/>
          </a:p>
        </p:txBody>
      </p:sp>
      <p:sp>
        <p:nvSpPr>
          <p:cNvPr id="7" name="Content Placeholder 1">
            <a:extLst>
              <a:ext uri="{FF2B5EF4-FFF2-40B4-BE49-F238E27FC236}">
                <a16:creationId xmlns:a16="http://schemas.microsoft.com/office/drawing/2014/main" id="{109AF56C-4B54-0021-8D63-B78EE68B161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EEC1FEF3-F937-0FCC-7798-4DBD15457BDB}"/>
              </a:ext>
            </a:extLst>
          </p:cNvPr>
          <p:cNvSpPr txBox="1"/>
          <p:nvPr/>
        </p:nvSpPr>
        <p:spPr>
          <a:xfrm>
            <a:off x="6068742" y="1737600"/>
            <a:ext cx="5506642" cy="4401205"/>
          </a:xfrm>
          <a:prstGeom prst="rect">
            <a:avLst/>
          </a:prstGeom>
          <a:noFill/>
        </p:spPr>
        <p:txBody>
          <a:bodyPr wrap="square">
            <a:spAutoFit/>
          </a:bodyPr>
          <a:lstStyle/>
          <a:p>
            <a:r>
              <a:rPr lang="en-US" sz="1400" b="1"/>
              <a:t>Results</a:t>
            </a:r>
            <a:r>
              <a:rPr lang="en-US" sz="1400"/>
              <a:t>: From 2023-2025, 1,328 clients initiated ART at PHC28, of whom 496 (37.3%) initiated treatment through the CBO pathway. Clients accessing initial ART through the CBO pathway were younger than those receiving facility-based care (median age 23 vs. 32 years) and had a higher proportion of individuals aged 15-24 years (58.6% vs. 15.0%). CBO pathway clients initiated ART earlier, with a higher median CD4 cell count (443 vs. 376 cells/mm³). Linkage from the CBO pathway to PHC28 for clinical review/ART initiation was 100%, and the median time from diagnosis to ART initiation among eligible clients was 0 days.  Among clients with available viral load (VL) results, 75.0% were suppressed, 20.4% had VL =200 copies/mL, and 1.5% had VL &gt;200 copies/mL, similar to the facility-based cohort.</a:t>
            </a:r>
            <a:endParaRPr lang="en-US" sz="1400">
              <a:solidFill>
                <a:schemeClr val="bg1"/>
              </a:solidFill>
            </a:endParaRPr>
          </a:p>
          <a:p>
            <a:endParaRPr lang="en-US" sz="1400">
              <a:solidFill>
                <a:schemeClr val="bg1"/>
              </a:solidFill>
            </a:endParaRPr>
          </a:p>
          <a:p>
            <a:r>
              <a:rPr lang="en-US" sz="1400" b="1">
                <a:solidFill>
                  <a:schemeClr val="bg1"/>
                </a:solidFill>
              </a:rPr>
              <a:t>Conclusion</a:t>
            </a:r>
            <a:r>
              <a:rPr lang="en-US" sz="1400">
                <a:solidFill>
                  <a:schemeClr val="bg1"/>
                </a:solidFill>
              </a:rPr>
              <a:t>: Integrating CBO HIV services with primary care can improve early ART initiation among young adults while maintaining continuity of care and comparable outcomes within the public health system.</a:t>
            </a:r>
          </a:p>
        </p:txBody>
      </p:sp>
      <p:sp>
        <p:nvSpPr>
          <p:cNvPr id="6" name="TextBox 5">
            <a:extLst>
              <a:ext uri="{FF2B5EF4-FFF2-40B4-BE49-F238E27FC236}">
                <a16:creationId xmlns:a16="http://schemas.microsoft.com/office/drawing/2014/main" id="{36D780C7-A7C3-8D33-4A1A-A6E01E0D71A7}"/>
              </a:ext>
            </a:extLst>
          </p:cNvPr>
          <p:cNvSpPr txBox="1"/>
          <p:nvPr/>
        </p:nvSpPr>
        <p:spPr>
          <a:xfrm>
            <a:off x="354901" y="1737600"/>
            <a:ext cx="5506642" cy="4616648"/>
          </a:xfrm>
          <a:prstGeom prst="rect">
            <a:avLst/>
          </a:prstGeom>
          <a:noFill/>
        </p:spPr>
        <p:txBody>
          <a:bodyPr wrap="square">
            <a:spAutoFit/>
          </a:bodyPr>
          <a:lstStyle/>
          <a:p>
            <a:r>
              <a:rPr lang="en-US" sz="1400" b="1"/>
              <a:t>Background</a:t>
            </a:r>
            <a:r>
              <a:rPr lang="en-US" sz="1400"/>
              <a:t>: Initiation of antiretroviral therapy (ART) among young adults remains suboptimal. Community-based organization (CBO) HIV services have emerged as entry points for populations facing barriers to healthcare facilities. Integrating CBO outreach with primary care, supported by telemedicine, enables early diagnosis and same-day ART (SD-ART) initiation while maintaining care continuity in the public health system.</a:t>
            </a:r>
          </a:p>
          <a:p>
            <a:endParaRPr lang="en-US" sz="1400"/>
          </a:p>
          <a:p>
            <a:r>
              <a:rPr lang="en-US" sz="1400" b="1"/>
              <a:t>Methods</a:t>
            </a:r>
            <a:r>
              <a:rPr lang="en-US" sz="1400"/>
              <a:t>: A public-private partnership model was implemented between Public Health Center 28 (PHC28) and a CBO, Service Workers in Group Foundation (SWING), to promote early HIV diagnosis and SD-ART initiation in Bangkok. The CBO conducted outreach and HIV testing in community settings. Individuals with reactive results underwent baseline laboratory assessment and telemedicine consultation with a physician at PHC28 to determine eligibility for ART initiation. Eligible clients were offered SD-ART initiation, and medications were dispensed through the CBO pathway, with referral to PHC28 or a healthcare facility of the client’s choice for ongoing care.</a:t>
            </a:r>
          </a:p>
        </p:txBody>
      </p:sp>
      <p:cxnSp>
        <p:nvCxnSpPr>
          <p:cNvPr id="10" name="Straight Connector 9">
            <a:extLst>
              <a:ext uri="{FF2B5EF4-FFF2-40B4-BE49-F238E27FC236}">
                <a16:creationId xmlns:a16="http://schemas.microsoft.com/office/drawing/2014/main" id="{63360963-9C82-15D1-4396-9C873E737C8E}"/>
              </a:ext>
            </a:extLst>
          </p:cNvPr>
          <p:cNvCxnSpPr/>
          <p:nvPr/>
        </p:nvCxnSpPr>
        <p:spPr>
          <a:xfrm>
            <a:off x="5861543" y="1737600"/>
            <a:ext cx="0" cy="4600964"/>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783692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A3DAA-3784-0DB6-7C8F-4C3FDF04441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7CF9007-85A6-D530-23C1-58A67B96B0D0}"/>
              </a:ext>
            </a:extLst>
          </p:cNvPr>
          <p:cNvSpPr/>
          <p:nvPr/>
        </p:nvSpPr>
        <p:spPr>
          <a:xfrm>
            <a:off x="5497487" y="5154930"/>
            <a:ext cx="6378744" cy="1236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D104A93E-2494-934A-DD4A-C31881C2BA33}"/>
              </a:ext>
            </a:extLst>
          </p:cNvPr>
          <p:cNvSpPr>
            <a:spLocks noGrp="1"/>
          </p:cNvSpPr>
          <p:nvPr>
            <p:ph sz="quarter" idx="14"/>
          </p:nvPr>
        </p:nvSpPr>
        <p:spPr>
          <a:xfrm>
            <a:off x="9437914" y="6391023"/>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E5390FCC-1AC4-B181-9DFB-7DF3AE4C8794}"/>
              </a:ext>
            </a:extLst>
          </p:cNvPr>
          <p:cNvSpPr>
            <a:spLocks noGrp="1"/>
          </p:cNvSpPr>
          <p:nvPr>
            <p:ph type="title"/>
          </p:nvPr>
        </p:nvSpPr>
        <p:spPr>
          <a:xfrm>
            <a:off x="4149884" y="334967"/>
            <a:ext cx="7632700" cy="1223964"/>
          </a:xfrm>
        </p:spPr>
        <p:txBody>
          <a:bodyPr>
            <a:noAutofit/>
          </a:bodyPr>
          <a:lstStyle/>
          <a:p>
            <a:r>
              <a:rPr lang="en-US" sz="2000">
                <a:solidFill>
                  <a:srgbClr val="E1000B"/>
                </a:solidFill>
                <a:latin typeface="+mn-lt"/>
                <a:hlinkClick r:id="rId2"/>
              </a:rPr>
              <a:t>Effect heterogenicity for </a:t>
            </a:r>
            <a:r>
              <a:rPr lang="en-US" sz="2000" err="1">
                <a:solidFill>
                  <a:srgbClr val="E1000B"/>
                </a:solidFill>
                <a:latin typeface="+mn-lt"/>
                <a:hlinkClick r:id="rId2"/>
              </a:rPr>
              <a:t>person-centred</a:t>
            </a:r>
            <a:r>
              <a:rPr lang="en-US" sz="2000">
                <a:solidFill>
                  <a:srgbClr val="E1000B"/>
                </a:solidFill>
                <a:latin typeface="+mn-lt"/>
                <a:hlinkClick r:id="rId2"/>
              </a:rPr>
              <a:t> care intervention on retention in HIV care in Zambia: using CATE to understand who benefits most</a:t>
            </a:r>
            <a:endParaRPr lang="en-CH" sz="2000">
              <a:solidFill>
                <a:srgbClr val="E1000B"/>
              </a:solidFill>
              <a:latin typeface="+mn-lt"/>
            </a:endParaRPr>
          </a:p>
        </p:txBody>
      </p:sp>
      <p:sp>
        <p:nvSpPr>
          <p:cNvPr id="7" name="Content Placeholder 1">
            <a:extLst>
              <a:ext uri="{FF2B5EF4-FFF2-40B4-BE49-F238E27FC236}">
                <a16:creationId xmlns:a16="http://schemas.microsoft.com/office/drawing/2014/main" id="{30DBDC94-3543-E028-93A6-7ECA4D2E753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11B9CC56-D473-7ED6-E2A9-9D438E3399B6}"/>
              </a:ext>
            </a:extLst>
          </p:cNvPr>
          <p:cNvSpPr txBox="1"/>
          <p:nvPr/>
        </p:nvSpPr>
        <p:spPr>
          <a:xfrm>
            <a:off x="503063" y="1839273"/>
            <a:ext cx="4900777" cy="4616648"/>
          </a:xfrm>
          <a:prstGeom prst="rect">
            <a:avLst/>
          </a:prstGeom>
          <a:noFill/>
        </p:spPr>
        <p:txBody>
          <a:bodyPr wrap="square">
            <a:spAutoFit/>
          </a:bodyPr>
          <a:lstStyle/>
          <a:p>
            <a:r>
              <a:rPr lang="en-US" sz="1400" b="1"/>
              <a:t>Background</a:t>
            </a:r>
            <a:r>
              <a:rPr lang="en-US" sz="1400"/>
              <a:t>: A previous study demonstrated that a multicomponent PCC intervention (</a:t>
            </a:r>
            <a:r>
              <a:rPr lang="en-US" sz="1400" err="1"/>
              <a:t>PCCi</a:t>
            </a:r>
            <a:r>
              <a:rPr lang="en-US" sz="1400"/>
              <a:t>) targeting healthcare worker (HCW) </a:t>
            </a:r>
            <a:r>
              <a:rPr lang="en-US" sz="1400" err="1"/>
              <a:t>behaviour</a:t>
            </a:r>
            <a:r>
              <a:rPr lang="en-US" sz="1400"/>
              <a:t> in 24 clinics in Zambia (Aug 2019-Nov 2021) improved client experience and retention, but some individuals may have benefitted more than others. Using conditional average treatment effects (CATE), this study characterizes effect heterogeneity of </a:t>
            </a:r>
            <a:r>
              <a:rPr lang="en-US" sz="1400" err="1"/>
              <a:t>PCCi</a:t>
            </a:r>
            <a:r>
              <a:rPr lang="en-US" sz="1400"/>
              <a:t> to understand which populations benefitted most.</a:t>
            </a:r>
          </a:p>
          <a:p>
            <a:endParaRPr lang="en-US" sz="1400"/>
          </a:p>
          <a:p>
            <a:r>
              <a:rPr lang="en-US" sz="1400" b="1"/>
              <a:t>Methods</a:t>
            </a:r>
            <a:r>
              <a:rPr lang="en-US" sz="1400"/>
              <a:t>: The researchers evaluated 15-month </a:t>
            </a:r>
            <a:r>
              <a:rPr lang="en-US" sz="1400" i="1"/>
              <a:t>retention  (defined as having =1 visit between 11 to 19 months after first visit during study) </a:t>
            </a:r>
            <a:r>
              <a:rPr lang="en-US" sz="1400"/>
              <a:t>in 16 clinics in a parallel, cluster-randomized trial subcomponent. They estimated CATEs for intervention vs. standard-of-care (SOC) using causal forests trained on augmented inverse probability weighted pseudo-outcomes, and characterized quintiles of CATEs that benefitted the most and least by sociodemographic, clinical characteristics, and retention under SOC.</a:t>
            </a:r>
          </a:p>
        </p:txBody>
      </p:sp>
      <p:sp>
        <p:nvSpPr>
          <p:cNvPr id="6" name="TextBox 5">
            <a:extLst>
              <a:ext uri="{FF2B5EF4-FFF2-40B4-BE49-F238E27FC236}">
                <a16:creationId xmlns:a16="http://schemas.microsoft.com/office/drawing/2014/main" id="{B152932F-D32B-85BB-D97B-F0CF809B9F70}"/>
              </a:ext>
            </a:extLst>
          </p:cNvPr>
          <p:cNvSpPr txBox="1"/>
          <p:nvPr/>
        </p:nvSpPr>
        <p:spPr>
          <a:xfrm>
            <a:off x="5497487" y="1558931"/>
            <a:ext cx="6345886" cy="4832092"/>
          </a:xfrm>
          <a:prstGeom prst="rect">
            <a:avLst/>
          </a:prstGeom>
          <a:noFill/>
        </p:spPr>
        <p:txBody>
          <a:bodyPr wrap="square">
            <a:spAutoFit/>
          </a:bodyPr>
          <a:lstStyle/>
          <a:p>
            <a:endParaRPr lang="en-US" sz="1400" dirty="0">
              <a:solidFill>
                <a:schemeClr val="bg2"/>
              </a:solidFill>
            </a:endParaRPr>
          </a:p>
          <a:p>
            <a:r>
              <a:rPr lang="en-US" sz="1400" b="1" dirty="0"/>
              <a:t>Results</a:t>
            </a:r>
            <a:r>
              <a:rPr lang="en-US" sz="1400" dirty="0"/>
              <a:t>: Among 85,003 clients, (n=41,998 SOC, n=43,005 intervention), </a:t>
            </a:r>
            <a:r>
              <a:rPr lang="en-US" sz="1400" dirty="0" err="1"/>
              <a:t>PCCi</a:t>
            </a:r>
            <a:r>
              <a:rPr lang="en-US" sz="1400" dirty="0"/>
              <a:t> led to an overall +3.1% (95% CI 2.9-3.4%) improvement in retention, but effects varied by baseline risk for poor retention. In quintile with highest CATE, </a:t>
            </a:r>
            <a:r>
              <a:rPr lang="en-US" sz="1400" dirty="0" err="1"/>
              <a:t>PCCi</a:t>
            </a:r>
            <a:r>
              <a:rPr lang="en-US" sz="1400" dirty="0"/>
              <a:t> led to a +13.2% (95% CI 12.6-13.9%) improvement in retention, and this group also had the lowest estimated retention under SOC (63.6% [95% CI 63.0-64.2%]). In contrast, the two quintiles that benefitted least (CATE -4.4% [95% CI -5.0 – -3.9%] and -0.1% [95% CI -0.6-0.3%]) already had the highest predicted baseline retention (85.5% [95% CI 85.1-85.9%] and 89.6% [95% CI 89.2-89.9%], respectively). Compared to the quintile with least benefit, the quintile with greatest benefit were more likely new ART initiates (29.5% vs. 7.3%), female (71.1% vs. 63.7%), younger (median age 32.7 vs. 41.4), and attended clinics with worse historical retention (mean pre-study loss 21.6% vs. 15.3%) (all p&lt;0.001).</a:t>
            </a:r>
          </a:p>
          <a:p>
            <a:endParaRPr lang="en-US" sz="1400" dirty="0"/>
          </a:p>
          <a:p>
            <a:r>
              <a:rPr lang="en-US" sz="1400" b="1" dirty="0">
                <a:solidFill>
                  <a:schemeClr val="bg2"/>
                </a:solidFill>
              </a:rPr>
              <a:t>Conclusion</a:t>
            </a:r>
            <a:r>
              <a:rPr lang="en-US" sz="1400" dirty="0">
                <a:solidFill>
                  <a:schemeClr val="bg2"/>
                </a:solidFill>
              </a:rPr>
              <a:t>: PCC benefits were concentrated among clients most likely to do worse, with minimal effects in those already expected to have high retention and fostered more equitable outcomes. Characterizing effect heterogeneity can enable targeted approaches to strengthening PCC for those needing it most.</a:t>
            </a:r>
          </a:p>
        </p:txBody>
      </p:sp>
    </p:spTree>
    <p:extLst>
      <p:ext uri="{BB962C8B-B14F-4D97-AF65-F5344CB8AC3E}">
        <p14:creationId xmlns:p14="http://schemas.microsoft.com/office/powerpoint/2010/main" val="1888635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86E25-29A1-E24E-A5F8-DB3FC7D8967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710145-560A-DFD0-4DF7-A4E8915D928B}"/>
              </a:ext>
            </a:extLst>
          </p:cNvPr>
          <p:cNvSpPr/>
          <p:nvPr/>
        </p:nvSpPr>
        <p:spPr>
          <a:xfrm>
            <a:off x="503063" y="5150306"/>
            <a:ext cx="11185874" cy="12663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14844809-7BEA-B8E3-A85E-C564CA8C2AB1}"/>
              </a:ext>
            </a:extLst>
          </p:cNvPr>
          <p:cNvSpPr>
            <a:spLocks noGrp="1"/>
          </p:cNvSpPr>
          <p:nvPr>
            <p:ph sz="quarter" idx="14"/>
          </p:nvPr>
        </p:nvSpPr>
        <p:spPr>
          <a:xfrm>
            <a:off x="9403079" y="6479536"/>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BB259C51-B7FA-932F-DDA7-86E20D21661C}"/>
              </a:ext>
            </a:extLst>
          </p:cNvPr>
          <p:cNvSpPr>
            <a:spLocks noGrp="1"/>
          </p:cNvSpPr>
          <p:nvPr>
            <p:ph type="title"/>
          </p:nvPr>
        </p:nvSpPr>
        <p:spPr>
          <a:xfrm>
            <a:off x="4149884" y="334967"/>
            <a:ext cx="7632700" cy="1223964"/>
          </a:xfrm>
        </p:spPr>
        <p:txBody>
          <a:bodyPr>
            <a:noAutofit/>
          </a:bodyPr>
          <a:lstStyle/>
          <a:p>
            <a:r>
              <a:rPr lang="en-US" sz="2000">
                <a:solidFill>
                  <a:srgbClr val="E1000B"/>
                </a:solidFill>
                <a:hlinkClick r:id="rId2"/>
              </a:rPr>
              <a:t>Teen club participation doubles odds of viral suppression among children and adolescents living with HIV in Eswatini: recent program data from 2025-2026</a:t>
            </a:r>
            <a:endParaRPr lang="en-CH" sz="2000">
              <a:solidFill>
                <a:srgbClr val="E1000B"/>
              </a:solidFill>
            </a:endParaRPr>
          </a:p>
        </p:txBody>
      </p:sp>
      <p:sp>
        <p:nvSpPr>
          <p:cNvPr id="7" name="Content Placeholder 1">
            <a:extLst>
              <a:ext uri="{FF2B5EF4-FFF2-40B4-BE49-F238E27FC236}">
                <a16:creationId xmlns:a16="http://schemas.microsoft.com/office/drawing/2014/main" id="{DF9030D1-25D9-E8EE-98F9-8AD72FBD5134}"/>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1" name="TextBox 10">
            <a:extLst>
              <a:ext uri="{FF2B5EF4-FFF2-40B4-BE49-F238E27FC236}">
                <a16:creationId xmlns:a16="http://schemas.microsoft.com/office/drawing/2014/main" id="{C3B54F3E-2256-3628-2625-085328DB6F40}"/>
              </a:ext>
            </a:extLst>
          </p:cNvPr>
          <p:cNvSpPr txBox="1"/>
          <p:nvPr/>
        </p:nvSpPr>
        <p:spPr>
          <a:xfrm>
            <a:off x="503063" y="1707694"/>
            <a:ext cx="11185874" cy="4708981"/>
          </a:xfrm>
          <a:prstGeom prst="rect">
            <a:avLst/>
          </a:prstGeom>
          <a:noFill/>
        </p:spPr>
        <p:txBody>
          <a:bodyPr wrap="square">
            <a:spAutoFit/>
          </a:bodyPr>
          <a:lstStyle/>
          <a:p>
            <a:r>
              <a:rPr lang="en-US" sz="1500" b="1" dirty="0"/>
              <a:t>Background</a:t>
            </a:r>
            <a:r>
              <a:rPr lang="en-US" sz="1500" dirty="0"/>
              <a:t>: Eswatini has the highest HIV rates in the world with a prevalence rate of 27%. Despite progress toward epidemic control, viral load suppression (VLS) among children and adolescents living with HIV (CALHIV) remains a critical barrier. Adolescent focused differentiated service delivery models, including teen clubs are widely implemented, yet programmatic evidence of their impact is limited. </a:t>
            </a:r>
          </a:p>
          <a:p>
            <a:endParaRPr lang="en-US" sz="1500" dirty="0"/>
          </a:p>
          <a:p>
            <a:r>
              <a:rPr lang="en-US" sz="1500" b="1" dirty="0"/>
              <a:t>Methods</a:t>
            </a:r>
            <a:r>
              <a:rPr lang="en-US" sz="1500" dirty="0"/>
              <a:t>: Retrospective analysis of Young Heroes organization’s routine program data amongst 2,689 CALHIV aged 10-19 years from October 2025 to March 2026. VLS was compared between 1,994 CALHIV enrolled in teen clubs and 1,695 not participating in the clubs.</a:t>
            </a:r>
          </a:p>
          <a:p>
            <a:endParaRPr lang="en-US" sz="1500" dirty="0"/>
          </a:p>
          <a:p>
            <a:r>
              <a:rPr lang="en-US" sz="1500" b="1" dirty="0"/>
              <a:t>Results</a:t>
            </a:r>
            <a:r>
              <a:rPr lang="en-US" sz="1500" dirty="0"/>
              <a:t>: VLS among teen club participants was consistently high, ranging from 93% to 97%, compared to 91% to 95% among none teen club participants. Across all months, adolescents participating in teen clubs were twice as likely to achieve viral suppression VLS (OR 2.0; p&lt;0.001). Age analysis showed higher VLS rates amongst younger adolescents aged 10-14 years (96%) , compared to 15-19 years (94%). Male adolescent also showed higher VLS (97%) than female adolescent (93%).</a:t>
            </a:r>
          </a:p>
          <a:p>
            <a:endParaRPr lang="en-US" sz="1500" dirty="0"/>
          </a:p>
          <a:p>
            <a:r>
              <a:rPr lang="en-US" sz="1500" b="1" dirty="0">
                <a:solidFill>
                  <a:schemeClr val="bg1"/>
                </a:solidFill>
              </a:rPr>
              <a:t>Conclusion</a:t>
            </a:r>
            <a:r>
              <a:rPr lang="en-US" sz="1500" dirty="0">
                <a:solidFill>
                  <a:schemeClr val="bg1"/>
                </a:solidFill>
              </a:rPr>
              <a:t>: Teen club participation is independently associated with improved viral load suppression among CALHIV, with up to 5 percent points gains and higher VLS observed amongst younger adolescents and males. These results provide robust </a:t>
            </a:r>
            <a:r>
              <a:rPr lang="en-US" sz="1500">
                <a:solidFill>
                  <a:schemeClr val="bg1"/>
                </a:solidFill>
              </a:rPr>
              <a:t>real-world</a:t>
            </a:r>
            <a:r>
              <a:rPr lang="en-US" sz="1500" dirty="0">
                <a:solidFill>
                  <a:schemeClr val="bg1"/>
                </a:solidFill>
              </a:rPr>
              <a:t> evidence supporting adolescent focused differentiated care models. To improve HIV/AIDS treatment outcomes countries need to integrate large scale evidence based adolescent focused differentiated care models, like teen clubs.</a:t>
            </a:r>
          </a:p>
        </p:txBody>
      </p:sp>
    </p:spTree>
    <p:extLst>
      <p:ext uri="{BB962C8B-B14F-4D97-AF65-F5344CB8AC3E}">
        <p14:creationId xmlns:p14="http://schemas.microsoft.com/office/powerpoint/2010/main" val="35405270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B3CF4-5D2B-29A2-2240-2F55608945C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9BD9DE0-42CC-7127-03F0-D8D3A23A2A57}"/>
              </a:ext>
            </a:extLst>
          </p:cNvPr>
          <p:cNvSpPr/>
          <p:nvPr/>
        </p:nvSpPr>
        <p:spPr>
          <a:xfrm>
            <a:off x="313569" y="5380522"/>
            <a:ext cx="11498832" cy="656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A3DD412D-A695-9680-D48D-F6A236CBCCB0}"/>
              </a:ext>
            </a:extLst>
          </p:cNvPr>
          <p:cNvSpPr>
            <a:spLocks noGrp="1"/>
          </p:cNvSpPr>
          <p:nvPr>
            <p:ph sz="quarter" idx="13"/>
          </p:nvPr>
        </p:nvSpPr>
        <p:spPr>
          <a:xfrm>
            <a:off x="409416" y="1901707"/>
            <a:ext cx="11339674" cy="4135117"/>
          </a:xfrm>
        </p:spPr>
        <p:txBody>
          <a:bodyPr>
            <a:noAutofit/>
          </a:bodyPr>
          <a:lstStyle/>
          <a:p>
            <a:r>
              <a:rPr lang="en-US" b="1" dirty="0"/>
              <a:t>Background: </a:t>
            </a:r>
            <a:r>
              <a:rPr lang="en-US" dirty="0"/>
              <a:t>Transgender (trans) women experience sub-optimal HIV care and treatment outcomes due to factors at multiple levels. As a result, multilevel interventions are needed to promote viral suppression and overall wellbeing.</a:t>
            </a:r>
          </a:p>
          <a:p>
            <a:r>
              <a:rPr lang="en-US" b="1" dirty="0"/>
              <a:t>Methods:  </a:t>
            </a:r>
            <a:r>
              <a:rPr lang="en-US" dirty="0"/>
              <a:t>GAP, an intervention with and for trans women living with HIV in the Dominical Republic, is a gender-affirming adaptation of the </a:t>
            </a:r>
            <a:r>
              <a:rPr lang="en-US" dirty="0" err="1"/>
              <a:t>Abriendo</a:t>
            </a:r>
            <a:r>
              <a:rPr lang="en-US" dirty="0"/>
              <a:t> Puertas (Opening Doors) intervention and included 3 components implemented with trans women: individual counseling sessions; continuous peer navigation; and community support sessions. Trans women with HIV who were at least 18 years old (n=117) were randomized to intervention (n=58) or control (n=59) groups.</a:t>
            </a:r>
          </a:p>
          <a:p>
            <a:r>
              <a:rPr lang="en-US" b="1" dirty="0"/>
              <a:t>Results: </a:t>
            </a:r>
            <a:r>
              <a:rPr lang="en-US" dirty="0"/>
              <a:t>Experiences with intervention components were overwhelmingly positive. </a:t>
            </a:r>
          </a:p>
          <a:p>
            <a:pPr marL="971550" lvl="1" indent="-285750"/>
            <a:r>
              <a:rPr lang="en-US" sz="1300" dirty="0"/>
              <a:t>Participants highlighted processes of improved self-esteem, management of emotions, and reduced internalized stigma, which they attributed to trusting relationships with counselors and mindfulness practices. </a:t>
            </a:r>
          </a:p>
          <a:p>
            <a:pPr marL="971550" lvl="1" indent="-285750"/>
            <a:r>
              <a:rPr lang="en-US" sz="1300" dirty="0"/>
              <a:t>They linked receiving information about HIV information to reinvigorating their commitment to adherence and self-care.</a:t>
            </a:r>
          </a:p>
          <a:p>
            <a:pPr marL="971550" lvl="1" indent="-285750"/>
            <a:r>
              <a:rPr lang="en-US" sz="1300" dirty="0"/>
              <a:t>With navigation, participants felt they were not alone and had someone they could count on related to all aspects of life with HIV.</a:t>
            </a:r>
          </a:p>
          <a:p>
            <a:pPr marL="971550" lvl="1" indent="-285750"/>
            <a:r>
              <a:rPr lang="en-US" sz="1300" dirty="0"/>
              <a:t>With community support sessions, participants expanded their social networks and enhanced trust with other trans women.</a:t>
            </a:r>
          </a:p>
          <a:p>
            <a:r>
              <a:rPr lang="en-US" b="1" dirty="0">
                <a:solidFill>
                  <a:schemeClr val="bg1"/>
                </a:solidFill>
              </a:rPr>
              <a:t>Conclusion: </a:t>
            </a:r>
            <a:r>
              <a:rPr lang="en-US" dirty="0">
                <a:solidFill>
                  <a:schemeClr val="bg1"/>
                </a:solidFill>
              </a:rPr>
              <a:t>This assessment of engagement in the GAP intervention suggests that individual, interpersonal, and group-based intervention components can promote optimal HIV outcomes and overall wellbeing for trans women living with HIV.</a:t>
            </a:r>
          </a:p>
          <a:p>
            <a:endParaRPr lang="en-US" sz="1500" dirty="0"/>
          </a:p>
          <a:p>
            <a:endParaRPr lang="en-US" sz="1500" dirty="0"/>
          </a:p>
        </p:txBody>
      </p:sp>
      <p:sp>
        <p:nvSpPr>
          <p:cNvPr id="3" name="Content Placeholder 2">
            <a:extLst>
              <a:ext uri="{FF2B5EF4-FFF2-40B4-BE49-F238E27FC236}">
                <a16:creationId xmlns:a16="http://schemas.microsoft.com/office/drawing/2014/main" id="{4EA8E2E5-7069-8B5B-55E1-B9BE1B0C4F85}"/>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7CBCE965-B8CE-DA18-2326-AA2E87D6A69F}"/>
              </a:ext>
            </a:extLst>
          </p:cNvPr>
          <p:cNvSpPr>
            <a:spLocks noGrp="1"/>
          </p:cNvSpPr>
          <p:nvPr>
            <p:ph type="title"/>
          </p:nvPr>
        </p:nvSpPr>
        <p:spPr/>
        <p:txBody>
          <a:bodyPr>
            <a:noAutofit/>
          </a:bodyPr>
          <a:lstStyle/>
          <a:p>
            <a:r>
              <a:rPr lang="en-US" sz="2000">
                <a:solidFill>
                  <a:srgbClr val="E1000B"/>
                </a:solidFill>
                <a:hlinkClick r:id="rId2"/>
              </a:rPr>
              <a:t>“We are all one”: engagement and experiences with a multilevel intervention to promote viral suppression and wellbeing among transgender women in the Dominican Republic</a:t>
            </a:r>
            <a:endParaRPr lang="en-CH" sz="2000">
              <a:solidFill>
                <a:srgbClr val="E1000B"/>
              </a:solidFill>
            </a:endParaRPr>
          </a:p>
        </p:txBody>
      </p:sp>
      <p:sp>
        <p:nvSpPr>
          <p:cNvPr id="7" name="Content Placeholder 1">
            <a:extLst>
              <a:ext uri="{FF2B5EF4-FFF2-40B4-BE49-F238E27FC236}">
                <a16:creationId xmlns:a16="http://schemas.microsoft.com/office/drawing/2014/main" id="{ED4E503E-1947-CC9C-78DD-10FD01D92CA1}"/>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19E83D51-E0C3-90F9-D164-3C5EFFA63B01}"/>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1438388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BEC5C-56F6-B26C-5B4B-9955B7059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B6EDC-B7B2-6AB9-CD46-9DB47CB10A57}"/>
              </a:ext>
            </a:extLst>
          </p:cNvPr>
          <p:cNvSpPr>
            <a:spLocks noGrp="1"/>
          </p:cNvSpPr>
          <p:nvPr>
            <p:ph type="title"/>
          </p:nvPr>
        </p:nvSpPr>
        <p:spPr/>
        <p:txBody>
          <a:bodyPr>
            <a:normAutofit/>
          </a:bodyPr>
          <a:lstStyle/>
          <a:p>
            <a:r>
              <a:rPr lang="en-US" sz="4800" dirty="0"/>
              <a:t>4. Integration of other health conditions</a:t>
            </a:r>
            <a:endParaRPr lang="en-CH" sz="4800" dirty="0"/>
          </a:p>
        </p:txBody>
      </p:sp>
      <p:sp>
        <p:nvSpPr>
          <p:cNvPr id="4" name="TextBox 3">
            <a:extLst>
              <a:ext uri="{FF2B5EF4-FFF2-40B4-BE49-F238E27FC236}">
                <a16:creationId xmlns:a16="http://schemas.microsoft.com/office/drawing/2014/main" id="{D60E4405-5228-7A4E-EF45-CB01CEB162FF}"/>
              </a:ext>
            </a:extLst>
          </p:cNvPr>
          <p:cNvSpPr txBox="1"/>
          <p:nvPr/>
        </p:nvSpPr>
        <p:spPr>
          <a:xfrm>
            <a:off x="8734425" y="5734050"/>
            <a:ext cx="3370795" cy="369332"/>
          </a:xfrm>
          <a:prstGeom prst="rect">
            <a:avLst/>
          </a:prstGeom>
          <a:noFill/>
        </p:spPr>
        <p:txBody>
          <a:bodyPr wrap="none" rtlCol="0">
            <a:spAutoFit/>
          </a:bodyPr>
          <a:lstStyle/>
          <a:p>
            <a:r>
              <a:rPr lang="en-GB" i="1"/>
              <a:t>Return to </a:t>
            </a:r>
            <a:r>
              <a:rPr lang="en-GB" i="1">
                <a:hlinkClick r:id="rId2" action="ppaction://hlinksldjump"/>
              </a:rPr>
              <a:t>Table of Contents</a:t>
            </a:r>
            <a:endParaRPr lang="en-US" i="1"/>
          </a:p>
        </p:txBody>
      </p:sp>
    </p:spTree>
    <p:extLst>
      <p:ext uri="{BB962C8B-B14F-4D97-AF65-F5344CB8AC3E}">
        <p14:creationId xmlns:p14="http://schemas.microsoft.com/office/powerpoint/2010/main" val="26476499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A3B07-D903-02D5-C479-4FC51ACF7B19}"/>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169D6D2-2747-6F9B-A16B-EA2008B128B8}"/>
              </a:ext>
            </a:extLst>
          </p:cNvPr>
          <p:cNvSpPr/>
          <p:nvPr/>
        </p:nvSpPr>
        <p:spPr>
          <a:xfrm>
            <a:off x="274321" y="1960880"/>
            <a:ext cx="6421120" cy="38304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0576DA62-B1A6-C8CD-1F02-72EECC38604E}"/>
              </a:ext>
            </a:extLst>
          </p:cNvPr>
          <p:cNvSpPr>
            <a:spLocks noGrp="1"/>
          </p:cNvSpPr>
          <p:nvPr>
            <p:ph sz="quarter" idx="13"/>
          </p:nvPr>
        </p:nvSpPr>
        <p:spPr>
          <a:xfrm>
            <a:off x="409416" y="1796516"/>
            <a:ext cx="8314012" cy="3694212"/>
          </a:xfrm>
          <a:noFill/>
        </p:spPr>
        <p:txBody>
          <a:bodyPr>
            <a:normAutofit/>
          </a:bodyPr>
          <a:lstStyle/>
          <a:p>
            <a:r>
              <a:rPr lang="en-US" sz="1600" b="1" dirty="0"/>
              <a:t>Background: </a:t>
            </a:r>
            <a:r>
              <a:rPr lang="en-US" sz="1600" dirty="0"/>
              <a:t>Cervical cancer remains a leading cause of mortality among women living with HIV (WLHIV) in Zimbabwe. Since 2018, Zim-TTECH has supported cervical cancer screening and treatment for WLHIV across the country in 71 static clinics and 325 outreach sites. One static site and nine outreach points were selected to evaluate </a:t>
            </a:r>
            <a:r>
              <a:rPr lang="en-US" sz="1600" dirty="0" err="1"/>
              <a:t>programme</a:t>
            </a:r>
            <a:r>
              <a:rPr lang="en-US" sz="1600" dirty="0"/>
              <a:t> delivery.</a:t>
            </a:r>
          </a:p>
          <a:p>
            <a:r>
              <a:rPr lang="en-US" sz="1600" b="1" dirty="0"/>
              <a:t>Methods: </a:t>
            </a:r>
            <a:r>
              <a:rPr lang="en-US" dirty="0"/>
              <a:t> </a:t>
            </a:r>
            <a:r>
              <a:rPr lang="en-US" sz="1600" dirty="0"/>
              <a:t>From October 2023 through September 2024 WLHIV aged 25–49 years were offered cervical cancer screening, same-day thermal ablation for eligible women, and referral for loop electrosurgical excision procedure (LEEP). Cervical cancer services were integrated with ART refills and viral load monitoring. </a:t>
            </a:r>
          </a:p>
          <a:p>
            <a:r>
              <a:rPr lang="en-US" sz="1600" b="1" dirty="0"/>
              <a:t>Results: </a:t>
            </a:r>
            <a:r>
              <a:rPr lang="en-US" sz="1600" i="1" dirty="0"/>
              <a:t>See on the right</a:t>
            </a:r>
            <a:r>
              <a:rPr lang="en-US" sz="1600" b="1" dirty="0"/>
              <a:t>.</a:t>
            </a:r>
            <a:endParaRPr lang="en-US" sz="1600" dirty="0"/>
          </a:p>
          <a:p>
            <a:endParaRPr lang="en-US" sz="1600" dirty="0"/>
          </a:p>
        </p:txBody>
      </p:sp>
      <p:sp>
        <p:nvSpPr>
          <p:cNvPr id="3" name="Content Placeholder 2">
            <a:extLst>
              <a:ext uri="{FF2B5EF4-FFF2-40B4-BE49-F238E27FC236}">
                <a16:creationId xmlns:a16="http://schemas.microsoft.com/office/drawing/2014/main" id="{9BDF8E39-267E-3321-5D4F-F5426DAF2274}"/>
              </a:ext>
            </a:extLst>
          </p:cNvPr>
          <p:cNvSpPr>
            <a:spLocks noGrp="1"/>
          </p:cNvSpPr>
          <p:nvPr>
            <p:ph sz="quarter" idx="14"/>
          </p:nvPr>
        </p:nvSpPr>
        <p:spPr>
          <a:xfrm>
            <a:off x="9448799" y="6232206"/>
            <a:ext cx="2584768" cy="368938"/>
          </a:xfrm>
        </p:spPr>
        <p:txBody>
          <a:bodyPr>
            <a:noAutofit/>
          </a:bodyPr>
          <a:lstStyle/>
          <a:p>
            <a:r>
              <a:rPr lang="en-US" sz="1800" i="1"/>
              <a:t>Slides available </a:t>
            </a:r>
            <a:r>
              <a:rPr lang="en-US" sz="1800" i="1">
                <a:hlinkClick r:id="rId2"/>
              </a:rPr>
              <a:t>here</a:t>
            </a:r>
            <a:endParaRPr lang="en-CH" sz="1800" i="1"/>
          </a:p>
        </p:txBody>
      </p:sp>
      <p:sp>
        <p:nvSpPr>
          <p:cNvPr id="4" name="Title 3">
            <a:extLst>
              <a:ext uri="{FF2B5EF4-FFF2-40B4-BE49-F238E27FC236}">
                <a16:creationId xmlns:a16="http://schemas.microsoft.com/office/drawing/2014/main" id="{1664F656-17F2-4F5C-F765-D49FAC002483}"/>
              </a:ext>
            </a:extLst>
          </p:cNvPr>
          <p:cNvSpPr>
            <a:spLocks noGrp="1"/>
          </p:cNvSpPr>
          <p:nvPr>
            <p:ph type="title"/>
          </p:nvPr>
        </p:nvSpPr>
        <p:spPr/>
        <p:txBody>
          <a:bodyPr>
            <a:noAutofit/>
          </a:bodyPr>
          <a:lstStyle/>
          <a:p>
            <a:pPr lvl="0"/>
            <a:r>
              <a:rPr lang="en-GB" sz="2000" u="sng" dirty="0">
                <a:hlinkClick r:id="rId3"/>
              </a:rPr>
              <a:t>Beyond barriers: delivering comprehensive cervical cancer screening and treatment for WLHIV via a remote static–outreach model in Mashonaland Central, Zimbabwe (Oct 2023–Sep 2024)</a:t>
            </a:r>
            <a:r>
              <a:rPr lang="en-GB" sz="2000" dirty="0"/>
              <a:t> </a:t>
            </a:r>
            <a:endParaRPr lang="en-US" sz="2000" dirty="0"/>
          </a:p>
        </p:txBody>
      </p:sp>
      <p:sp>
        <p:nvSpPr>
          <p:cNvPr id="7" name="Content Placeholder 1">
            <a:extLst>
              <a:ext uri="{FF2B5EF4-FFF2-40B4-BE49-F238E27FC236}">
                <a16:creationId xmlns:a16="http://schemas.microsoft.com/office/drawing/2014/main" id="{D571DB20-6C8E-B0D9-B73F-507B5C0CC1FB}"/>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5" name="TextBox 4">
            <a:extLst>
              <a:ext uri="{FF2B5EF4-FFF2-40B4-BE49-F238E27FC236}">
                <a16:creationId xmlns:a16="http://schemas.microsoft.com/office/drawing/2014/main" id="{BBC8C234-B694-BBB9-B47E-990B0BD24D79}"/>
              </a:ext>
            </a:extLst>
          </p:cNvPr>
          <p:cNvSpPr txBox="1"/>
          <p:nvPr/>
        </p:nvSpPr>
        <p:spPr>
          <a:xfrm>
            <a:off x="296354" y="5061484"/>
            <a:ext cx="11373167" cy="1077218"/>
          </a:xfrm>
          <a:prstGeom prst="rect">
            <a:avLst/>
          </a:prstGeom>
          <a:solidFill>
            <a:srgbClr val="61800A"/>
          </a:solidFill>
        </p:spPr>
        <p:txBody>
          <a:bodyPr wrap="square" rtlCol="0">
            <a:spAutoFit/>
          </a:bodyPr>
          <a:lstStyle/>
          <a:p>
            <a:r>
              <a:rPr lang="en-US" sz="1600" b="1" dirty="0">
                <a:solidFill>
                  <a:schemeClr val="bg1"/>
                </a:solidFill>
              </a:rPr>
              <a:t>Conclusion:  </a:t>
            </a:r>
            <a:r>
              <a:rPr lang="en-US" sz="1600" dirty="0">
                <a:solidFill>
                  <a:schemeClr val="bg1"/>
                </a:solidFill>
              </a:rPr>
              <a:t>A remote, nurse-led static and outreach model can be effective in delivering comprehensive cervical cancer care and can achieve high coverage and timely treatment among WLHIV. Efficient same-day thermal ablation and coordinated LEEP referral demonstrate feasible, scalable strategies for strengthening cervical cancer prevention and care in hard-to-reach, resource-limited settings.</a:t>
            </a:r>
            <a:endParaRPr lang="en-CH" sz="1600" dirty="0">
              <a:solidFill>
                <a:schemeClr val="bg1"/>
              </a:solidFill>
            </a:endParaRPr>
          </a:p>
        </p:txBody>
      </p:sp>
      <p:pic>
        <p:nvPicPr>
          <p:cNvPr id="8" name="Picture 7">
            <a:extLst>
              <a:ext uri="{FF2B5EF4-FFF2-40B4-BE49-F238E27FC236}">
                <a16:creationId xmlns:a16="http://schemas.microsoft.com/office/drawing/2014/main" id="{9A6F1725-0F18-6937-0168-4ECB3D4B5275}"/>
              </a:ext>
            </a:extLst>
          </p:cNvPr>
          <p:cNvPicPr>
            <a:picLocks noChangeAspect="1"/>
          </p:cNvPicPr>
          <p:nvPr/>
        </p:nvPicPr>
        <p:blipFill>
          <a:blip r:embed="rId4"/>
          <a:srcRect l="4176"/>
          <a:stretch>
            <a:fillRect/>
          </a:stretch>
        </p:blipFill>
        <p:spPr>
          <a:xfrm>
            <a:off x="9074009" y="1796516"/>
            <a:ext cx="2130145" cy="3142075"/>
          </a:xfrm>
          <a:prstGeom prst="rect">
            <a:avLst/>
          </a:prstGeom>
        </p:spPr>
      </p:pic>
    </p:spTree>
    <p:extLst>
      <p:ext uri="{BB962C8B-B14F-4D97-AF65-F5344CB8AC3E}">
        <p14:creationId xmlns:p14="http://schemas.microsoft.com/office/powerpoint/2010/main" val="31108465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5FDD1-3A37-8F48-CD2D-68F0AAB077A0}"/>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420B688-68F9-5D44-DC2E-662875CBC17F}"/>
              </a:ext>
            </a:extLst>
          </p:cNvPr>
          <p:cNvSpPr/>
          <p:nvPr/>
        </p:nvSpPr>
        <p:spPr>
          <a:xfrm>
            <a:off x="274321" y="1960880"/>
            <a:ext cx="6421120" cy="38304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280080A6-AB0E-E1DE-2B72-B0415DEC7644}"/>
              </a:ext>
            </a:extLst>
          </p:cNvPr>
          <p:cNvSpPr>
            <a:spLocks noGrp="1"/>
          </p:cNvSpPr>
          <p:nvPr>
            <p:ph sz="quarter" idx="13"/>
          </p:nvPr>
        </p:nvSpPr>
        <p:spPr>
          <a:xfrm>
            <a:off x="442913" y="2097089"/>
            <a:ext cx="6106161" cy="3694212"/>
          </a:xfrm>
          <a:noFill/>
        </p:spPr>
        <p:txBody>
          <a:bodyPr>
            <a:normAutofit/>
          </a:bodyPr>
          <a:lstStyle/>
          <a:p>
            <a:r>
              <a:rPr lang="en-US" sz="1600" b="1"/>
              <a:t>Background: </a:t>
            </a:r>
            <a:r>
              <a:rPr lang="en-US" sz="1600"/>
              <a:t>Cardiometabolic non-communicable diseases (NCDs) are increasingly common among people living with HIV. This study evaluates the effects of TASKPEN, an intervention for </a:t>
            </a:r>
            <a:r>
              <a:rPr lang="en-US" sz="1600" i="1"/>
              <a:t>TASK</a:t>
            </a:r>
            <a:r>
              <a:rPr lang="en-US" sz="1600"/>
              <a:t>-shifted delivery of the WHO package of essential NCD (</a:t>
            </a:r>
            <a:r>
              <a:rPr lang="en-US" sz="1600" i="1"/>
              <a:t>PEN</a:t>
            </a:r>
            <a:r>
              <a:rPr lang="en-US" sz="1600"/>
              <a:t>) interventions, in HIV program settings in Lusaka, Zambia.</a:t>
            </a:r>
          </a:p>
          <a:p>
            <a:r>
              <a:rPr lang="en-US" sz="1600" b="1"/>
              <a:t>Methods: </a:t>
            </a:r>
            <a:r>
              <a:rPr lang="en-US" sz="1600"/>
              <a:t>12 HIV clinics transitioned from standard care to TASKPEN. TASKPEN consisted of creating a one-stop shop for integrated HIV-NCD management in the HIV clinic, supported by PEN treatment algorithms, health worker coaching, and point-of-care diagnostics. A nested cohort of PLHIV with cardiometabolic </a:t>
            </a:r>
            <a:r>
              <a:rPr lang="en-US" sz="1600" err="1"/>
              <a:t>NCDsin</a:t>
            </a:r>
            <a:r>
              <a:rPr lang="en-US" sz="1600"/>
              <a:t> 4 trial sites was followed longitudinally to assess individual-level effects. </a:t>
            </a:r>
          </a:p>
        </p:txBody>
      </p:sp>
      <p:sp>
        <p:nvSpPr>
          <p:cNvPr id="3" name="Content Placeholder 2">
            <a:extLst>
              <a:ext uri="{FF2B5EF4-FFF2-40B4-BE49-F238E27FC236}">
                <a16:creationId xmlns:a16="http://schemas.microsoft.com/office/drawing/2014/main" id="{379FCF07-8422-1652-04FD-552CA50B0FFF}"/>
              </a:ext>
            </a:extLst>
          </p:cNvPr>
          <p:cNvSpPr>
            <a:spLocks noGrp="1"/>
          </p:cNvSpPr>
          <p:nvPr>
            <p:ph sz="quarter" idx="14"/>
          </p:nvPr>
        </p:nvSpPr>
        <p:spPr>
          <a:xfrm>
            <a:off x="9448799" y="6232206"/>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70B1B48B-B47D-BC39-22B8-22B44CAD3457}"/>
              </a:ext>
            </a:extLst>
          </p:cNvPr>
          <p:cNvSpPr>
            <a:spLocks noGrp="1"/>
          </p:cNvSpPr>
          <p:nvPr>
            <p:ph type="title"/>
          </p:nvPr>
        </p:nvSpPr>
        <p:spPr/>
        <p:txBody>
          <a:bodyPr>
            <a:noAutofit/>
          </a:bodyPr>
          <a:lstStyle/>
          <a:p>
            <a:r>
              <a:rPr lang="en-US" sz="2000" dirty="0">
                <a:solidFill>
                  <a:srgbClr val="E1000B"/>
                </a:solidFill>
                <a:hlinkClick r:id="rId3"/>
              </a:rPr>
              <a:t>Integrated screening, treatment, and care for cardiometabolic non-communicable diseases to address multimorbidity among PLHIV in Lusaka, Zambia: results from the TASKPEN pragmatic, stepped-wedge, cluster-randomized controlled trial</a:t>
            </a:r>
            <a:endParaRPr lang="en-CH" sz="2000" dirty="0">
              <a:solidFill>
                <a:srgbClr val="E1000B"/>
              </a:solidFill>
            </a:endParaRPr>
          </a:p>
        </p:txBody>
      </p:sp>
      <p:sp>
        <p:nvSpPr>
          <p:cNvPr id="7" name="Content Placeholder 1">
            <a:extLst>
              <a:ext uri="{FF2B5EF4-FFF2-40B4-BE49-F238E27FC236}">
                <a16:creationId xmlns:a16="http://schemas.microsoft.com/office/drawing/2014/main" id="{C48CED5B-669D-CC3F-2020-0409F92DAB7A}"/>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00D67ECE-2BE6-5D2C-25DD-333A86400193}"/>
              </a:ext>
            </a:extLst>
          </p:cNvPr>
          <p:cNvSpPr txBox="1"/>
          <p:nvPr/>
        </p:nvSpPr>
        <p:spPr>
          <a:xfrm>
            <a:off x="6766560" y="2005649"/>
            <a:ext cx="5016024" cy="2800767"/>
          </a:xfrm>
          <a:prstGeom prst="rect">
            <a:avLst/>
          </a:prstGeom>
          <a:noFill/>
        </p:spPr>
        <p:txBody>
          <a:bodyPr wrap="square">
            <a:spAutoFit/>
          </a:bodyPr>
          <a:lstStyle/>
          <a:p>
            <a:r>
              <a:rPr lang="en-US" sz="1600" b="1" dirty="0"/>
              <a:t>Results: </a:t>
            </a:r>
            <a:r>
              <a:rPr lang="en-US" sz="1600" dirty="0"/>
              <a:t>Between May 2023 and September 2025,  64,220 eligible PLHIV visited a study clinic, of whom 5,500 (8.6%) were randomly sampled and enrolled into the trial. </a:t>
            </a:r>
          </a:p>
          <a:p>
            <a:pPr marL="742950" lvl="1" indent="-285750">
              <a:buFont typeface="Wingdings" panose="05000000000000000000" pitchFamily="2" charset="2"/>
              <a:buChar char="à"/>
            </a:pPr>
            <a:r>
              <a:rPr lang="en-US" sz="1600" dirty="0"/>
              <a:t>Dual HIV-NCD control* increased from 59% under standard care to 66% with TASKPEN, while blood pressure control improved from 69% to 76%. </a:t>
            </a:r>
          </a:p>
          <a:p>
            <a:pPr marL="742950" lvl="1" indent="-285750">
              <a:buFont typeface="Wingdings" panose="05000000000000000000" pitchFamily="2" charset="2"/>
              <a:buChar char="à"/>
            </a:pPr>
            <a:r>
              <a:rPr lang="en-US" sz="1600" dirty="0"/>
              <a:t>In the nested cohort, dual control more than doubled (18% to 38%).</a:t>
            </a:r>
          </a:p>
          <a:p>
            <a:endParaRPr lang="en-US" sz="1600" dirty="0"/>
          </a:p>
        </p:txBody>
      </p:sp>
      <p:sp>
        <p:nvSpPr>
          <p:cNvPr id="14" name="TextBox 13">
            <a:extLst>
              <a:ext uri="{FF2B5EF4-FFF2-40B4-BE49-F238E27FC236}">
                <a16:creationId xmlns:a16="http://schemas.microsoft.com/office/drawing/2014/main" id="{AFC7989B-5C00-BF54-DA48-88495B12E346}"/>
              </a:ext>
            </a:extLst>
          </p:cNvPr>
          <p:cNvSpPr txBox="1"/>
          <p:nvPr/>
        </p:nvSpPr>
        <p:spPr>
          <a:xfrm>
            <a:off x="231462" y="5927510"/>
            <a:ext cx="11623040" cy="261610"/>
          </a:xfrm>
          <a:prstGeom prst="rect">
            <a:avLst/>
          </a:prstGeom>
          <a:noFill/>
        </p:spPr>
        <p:txBody>
          <a:bodyPr wrap="square">
            <a:spAutoFit/>
          </a:bodyPr>
          <a:lstStyle/>
          <a:p>
            <a:r>
              <a:rPr lang="en-US" sz="1100" i="1"/>
              <a:t>*“Dual control”—was defined as viral load&lt;1,000 copies/mL plus BP&lt;140/90 mmHg, normoglycemia, and no current tobacco use. </a:t>
            </a:r>
          </a:p>
        </p:txBody>
      </p:sp>
      <p:sp>
        <p:nvSpPr>
          <p:cNvPr id="5" name="TextBox 4">
            <a:extLst>
              <a:ext uri="{FF2B5EF4-FFF2-40B4-BE49-F238E27FC236}">
                <a16:creationId xmlns:a16="http://schemas.microsoft.com/office/drawing/2014/main" id="{8E741AF6-5EC6-9544-EEFA-440D2E9E2774}"/>
              </a:ext>
            </a:extLst>
          </p:cNvPr>
          <p:cNvSpPr txBox="1"/>
          <p:nvPr/>
        </p:nvSpPr>
        <p:spPr>
          <a:xfrm>
            <a:off x="6901304" y="4659472"/>
            <a:ext cx="4881280" cy="1138773"/>
          </a:xfrm>
          <a:prstGeom prst="rect">
            <a:avLst/>
          </a:prstGeom>
          <a:solidFill>
            <a:srgbClr val="61800A"/>
          </a:solidFill>
        </p:spPr>
        <p:txBody>
          <a:bodyPr wrap="square" rtlCol="0">
            <a:spAutoFit/>
          </a:bodyPr>
          <a:lstStyle/>
          <a:p>
            <a:r>
              <a:rPr lang="en-US" sz="1400" b="1" dirty="0">
                <a:solidFill>
                  <a:schemeClr val="bg2"/>
                </a:solidFill>
              </a:rPr>
              <a:t>Conclusion: </a:t>
            </a:r>
            <a:r>
              <a:rPr lang="en-US" sz="1400" dirty="0">
                <a:solidFill>
                  <a:schemeClr val="bg2"/>
                </a:solidFill>
              </a:rPr>
              <a:t>A WHO-aligned, multicomponent intervention targeting multimorbidity among PLHIV improved control of HIV and cardiometabolic NCDs in Zambia.</a:t>
            </a:r>
          </a:p>
          <a:p>
            <a:endParaRPr lang="en-CH" sz="1200" dirty="0">
              <a:solidFill>
                <a:schemeClr val="bg2"/>
              </a:solidFill>
            </a:endParaRPr>
          </a:p>
        </p:txBody>
      </p:sp>
    </p:spTree>
    <p:extLst>
      <p:ext uri="{BB962C8B-B14F-4D97-AF65-F5344CB8AC3E}">
        <p14:creationId xmlns:p14="http://schemas.microsoft.com/office/powerpoint/2010/main" val="9864136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580F5-F939-224B-07D1-1F21BDCD11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2DFC22A-7DD3-290B-6CE8-29E27025FAAD}"/>
              </a:ext>
            </a:extLst>
          </p:cNvPr>
          <p:cNvSpPr/>
          <p:nvPr/>
        </p:nvSpPr>
        <p:spPr>
          <a:xfrm>
            <a:off x="443376" y="4943106"/>
            <a:ext cx="6739781" cy="1291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1EEE64F9-5E54-3750-E632-39903E7DB217}"/>
              </a:ext>
            </a:extLst>
          </p:cNvPr>
          <p:cNvSpPr>
            <a:spLocks noGrp="1"/>
          </p:cNvSpPr>
          <p:nvPr>
            <p:ph sz="quarter" idx="13"/>
          </p:nvPr>
        </p:nvSpPr>
        <p:spPr>
          <a:xfrm>
            <a:off x="442913" y="2097089"/>
            <a:ext cx="11306178" cy="3694212"/>
          </a:xfrm>
        </p:spPr>
        <p:txBody>
          <a:bodyPr>
            <a:normAutofit/>
          </a:bodyPr>
          <a:lstStyle/>
          <a:p>
            <a:r>
              <a:rPr lang="en-US" sz="1600">
                <a:solidFill>
                  <a:schemeClr val="bg2"/>
                </a:solidFill>
              </a:rPr>
              <a:t>was followed longitudinally to assess individual-level effects. </a:t>
            </a:r>
          </a:p>
        </p:txBody>
      </p:sp>
      <p:sp>
        <p:nvSpPr>
          <p:cNvPr id="3" name="Content Placeholder 2">
            <a:extLst>
              <a:ext uri="{FF2B5EF4-FFF2-40B4-BE49-F238E27FC236}">
                <a16:creationId xmlns:a16="http://schemas.microsoft.com/office/drawing/2014/main" id="{793C4F19-4650-A582-E355-73C908481B9E}"/>
              </a:ext>
            </a:extLst>
          </p:cNvPr>
          <p:cNvSpPr>
            <a:spLocks noGrp="1"/>
          </p:cNvSpPr>
          <p:nvPr>
            <p:ph sz="quarter" idx="14"/>
          </p:nvPr>
        </p:nvSpPr>
        <p:spPr>
          <a:xfrm>
            <a:off x="9448799" y="6232206"/>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77F5DED6-9D37-B04F-8524-5F8072A01EC1}"/>
              </a:ext>
            </a:extLst>
          </p:cNvPr>
          <p:cNvSpPr>
            <a:spLocks noGrp="1"/>
          </p:cNvSpPr>
          <p:nvPr>
            <p:ph type="title"/>
          </p:nvPr>
        </p:nvSpPr>
        <p:spPr/>
        <p:txBody>
          <a:bodyPr>
            <a:noAutofit/>
          </a:bodyPr>
          <a:lstStyle/>
          <a:p>
            <a:r>
              <a:rPr lang="en-US" sz="2000" dirty="0">
                <a:solidFill>
                  <a:srgbClr val="E1000B"/>
                </a:solidFill>
                <a:hlinkClick r:id="rId3"/>
              </a:rPr>
              <a:t>Integrating HIV and non-communicable disease services in primary healthcare: impact on diabetes mellitus screening, care, and reporting among people living with HIV in Uganda</a:t>
            </a:r>
            <a:endParaRPr lang="en-CH" sz="2000" dirty="0">
              <a:solidFill>
                <a:srgbClr val="E1000B"/>
              </a:solidFill>
            </a:endParaRPr>
          </a:p>
        </p:txBody>
      </p:sp>
      <p:sp>
        <p:nvSpPr>
          <p:cNvPr id="7" name="Content Placeholder 1">
            <a:extLst>
              <a:ext uri="{FF2B5EF4-FFF2-40B4-BE49-F238E27FC236}">
                <a16:creationId xmlns:a16="http://schemas.microsoft.com/office/drawing/2014/main" id="{C1E543EF-1C10-BD15-4B03-BB605599113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6" name="TextBox 5">
            <a:extLst>
              <a:ext uri="{FF2B5EF4-FFF2-40B4-BE49-F238E27FC236}">
                <a16:creationId xmlns:a16="http://schemas.microsoft.com/office/drawing/2014/main" id="{3B3AF5DF-9D17-850B-8EBF-0AEC1CE99E80}"/>
              </a:ext>
            </a:extLst>
          </p:cNvPr>
          <p:cNvSpPr txBox="1"/>
          <p:nvPr/>
        </p:nvSpPr>
        <p:spPr>
          <a:xfrm>
            <a:off x="442909" y="1796524"/>
            <a:ext cx="11196041" cy="2985433"/>
          </a:xfrm>
          <a:prstGeom prst="rect">
            <a:avLst/>
          </a:prstGeom>
          <a:noFill/>
        </p:spPr>
        <p:txBody>
          <a:bodyPr wrap="square">
            <a:spAutoFit/>
          </a:bodyPr>
          <a:lstStyle/>
          <a:p>
            <a:r>
              <a:rPr lang="en-US" sz="1400" b="1" dirty="0"/>
              <a:t>Background: </a:t>
            </a:r>
            <a:r>
              <a:rPr lang="en-US" sz="1400" dirty="0"/>
              <a:t>Following major HIV funding cuts in 2025, the Ministry of Health of Uganda prioritized integration of HIV and non-communicable diseases (NCDs) services, including diabetes mellitus (DM), to preserve treatment gains, optimize limited resources, and sustain care for the 1.4 million PLHIV on ART in the country.</a:t>
            </a:r>
          </a:p>
          <a:p>
            <a:endParaRPr lang="en-US" sz="600" b="1" dirty="0"/>
          </a:p>
          <a:p>
            <a:r>
              <a:rPr lang="en-US" sz="1400" b="1" dirty="0"/>
              <a:t>Methods</a:t>
            </a:r>
            <a:r>
              <a:rPr lang="en-US" sz="1400" dirty="0"/>
              <a:t>: Implementation from January to September 2025 across 1,751 ART facilities, focusing on all PLHIV active on ART with particular attention to adults aged 35+ years. Key interventions included: (a) development and adoption of national HIV Service Integration guidelines; (b) development of integrated service delivery curricula; (c) training 36,000+ healthcare workers on integrated service delivery; (d) institutionalizing routine blood glucose screening during ART visits; (e) adapting health information systems to capture more comprehensive NCD indicators.</a:t>
            </a:r>
            <a:endParaRPr lang="en-US" sz="1400" b="1" dirty="0"/>
          </a:p>
          <a:p>
            <a:endParaRPr lang="en-US" sz="600" b="1" dirty="0"/>
          </a:p>
          <a:p>
            <a:endParaRPr lang="en-US" sz="1600" b="1" dirty="0"/>
          </a:p>
          <a:p>
            <a:endParaRPr lang="en-US" sz="1600" b="1" dirty="0"/>
          </a:p>
          <a:p>
            <a:endParaRPr lang="en-US" sz="1600" b="1" dirty="0"/>
          </a:p>
          <a:p>
            <a:endParaRPr lang="en-US" sz="1600" dirty="0"/>
          </a:p>
        </p:txBody>
      </p:sp>
      <p:pic>
        <p:nvPicPr>
          <p:cNvPr id="9" name="Picture 8">
            <a:extLst>
              <a:ext uri="{FF2B5EF4-FFF2-40B4-BE49-F238E27FC236}">
                <a16:creationId xmlns:a16="http://schemas.microsoft.com/office/drawing/2014/main" id="{687DCC8B-C33E-0F49-B004-7352B1D670EE}"/>
              </a:ext>
            </a:extLst>
          </p:cNvPr>
          <p:cNvPicPr>
            <a:picLocks noChangeAspect="1"/>
          </p:cNvPicPr>
          <p:nvPr/>
        </p:nvPicPr>
        <p:blipFill>
          <a:blip r:embed="rId4"/>
          <a:srcRect t="1530" r="32627"/>
          <a:stretch>
            <a:fillRect/>
          </a:stretch>
        </p:blipFill>
        <p:spPr>
          <a:xfrm>
            <a:off x="7293298" y="3842349"/>
            <a:ext cx="4740269" cy="2280356"/>
          </a:xfrm>
          <a:prstGeom prst="rect">
            <a:avLst/>
          </a:prstGeom>
        </p:spPr>
      </p:pic>
      <p:sp>
        <p:nvSpPr>
          <p:cNvPr id="15" name="TextBox 14">
            <a:extLst>
              <a:ext uri="{FF2B5EF4-FFF2-40B4-BE49-F238E27FC236}">
                <a16:creationId xmlns:a16="http://schemas.microsoft.com/office/drawing/2014/main" id="{CAF80FBA-E0E1-E617-FA0E-B0AFB00FDD03}"/>
              </a:ext>
            </a:extLst>
          </p:cNvPr>
          <p:cNvSpPr txBox="1"/>
          <p:nvPr/>
        </p:nvSpPr>
        <p:spPr>
          <a:xfrm>
            <a:off x="416556" y="3688483"/>
            <a:ext cx="6793420" cy="2923877"/>
          </a:xfrm>
          <a:prstGeom prst="rect">
            <a:avLst/>
          </a:prstGeom>
          <a:noFill/>
        </p:spPr>
        <p:txBody>
          <a:bodyPr wrap="square" rtlCol="0">
            <a:spAutoFit/>
          </a:bodyPr>
          <a:lstStyle/>
          <a:p>
            <a:r>
              <a:rPr lang="en-US" sz="1400" b="1" dirty="0"/>
              <a:t>Results: </a:t>
            </a:r>
            <a:r>
              <a:rPr lang="en-US" sz="1400" dirty="0"/>
              <a:t>DM screening increased from 327 (Quarter 1) to 927,413 (Quarter 3). Newly diagnosed DM cases rose from 19 to 8,172, with 14,298 PLHIV receiving concurrent ART and DM treatment by Quarter 3. Among known DM cases, 85% (4,426/5,209) achieved </a:t>
            </a:r>
            <a:r>
              <a:rPr lang="en-US" sz="1400" dirty="0" err="1"/>
              <a:t>glycaemic</a:t>
            </a:r>
            <a:r>
              <a:rPr lang="en-US" sz="1400" dirty="0"/>
              <a:t> control, while HIV viral suppression remained high across age groups.</a:t>
            </a:r>
          </a:p>
          <a:p>
            <a:endParaRPr lang="en-US" sz="600" dirty="0"/>
          </a:p>
          <a:p>
            <a:endParaRPr lang="en-US" sz="600" b="1" dirty="0"/>
          </a:p>
          <a:p>
            <a:r>
              <a:rPr lang="en-US" sz="1400" b="1" dirty="0">
                <a:solidFill>
                  <a:schemeClr val="bg2"/>
                </a:solidFill>
              </a:rPr>
              <a:t>Conclusion: </a:t>
            </a:r>
            <a:r>
              <a:rPr lang="en-US" sz="1400" dirty="0">
                <a:solidFill>
                  <a:schemeClr val="bg2"/>
                </a:solidFill>
              </a:rPr>
              <a:t>Integration dramatically improved NCD case detection without compromising HIV outcomes, critical for fiscally constrained health systems. Next steps include expanding to hypertension and other NCDs, strengthening community-based screening, and conducting cost-effectiveness analysis to inform regional scale-up.</a:t>
            </a:r>
            <a:endParaRPr lang="en-US" sz="1400" b="1" dirty="0">
              <a:solidFill>
                <a:schemeClr val="bg2"/>
              </a:solidFill>
            </a:endParaRPr>
          </a:p>
          <a:p>
            <a:endParaRPr lang="en-US" sz="1400" b="1" dirty="0"/>
          </a:p>
          <a:p>
            <a:endParaRPr lang="en-US" dirty="0"/>
          </a:p>
        </p:txBody>
      </p:sp>
    </p:spTree>
    <p:extLst>
      <p:ext uri="{BB962C8B-B14F-4D97-AF65-F5344CB8AC3E}">
        <p14:creationId xmlns:p14="http://schemas.microsoft.com/office/powerpoint/2010/main" val="998912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B977D-5A88-2E00-CDFE-A785DF48F511}"/>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43E5B63F-61DC-6906-52A4-A7386ED09F5E}"/>
              </a:ext>
            </a:extLst>
          </p:cNvPr>
          <p:cNvSpPr txBox="1"/>
          <p:nvPr/>
        </p:nvSpPr>
        <p:spPr>
          <a:xfrm>
            <a:off x="5877083" y="5453650"/>
            <a:ext cx="6074556" cy="963025"/>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7CD230A3-2DF0-E057-A075-BB120A3B6F2F}"/>
              </a:ext>
            </a:extLst>
          </p:cNvPr>
          <p:cNvSpPr>
            <a:spLocks noGrp="1"/>
          </p:cNvSpPr>
          <p:nvPr>
            <p:ph sz="quarter" idx="13"/>
          </p:nvPr>
        </p:nvSpPr>
        <p:spPr>
          <a:xfrm>
            <a:off x="442913" y="2097089"/>
            <a:ext cx="6106161" cy="3694212"/>
          </a:xfrm>
        </p:spPr>
        <p:txBody>
          <a:bodyPr>
            <a:normAutofit/>
          </a:bodyPr>
          <a:lstStyle/>
          <a:p>
            <a:r>
              <a:rPr lang="en-US" sz="1600">
                <a:solidFill>
                  <a:schemeClr val="bg2"/>
                </a:solidFill>
              </a:rPr>
              <a:t>effects. </a:t>
            </a:r>
          </a:p>
        </p:txBody>
      </p:sp>
      <p:sp>
        <p:nvSpPr>
          <p:cNvPr id="3" name="Content Placeholder 2">
            <a:extLst>
              <a:ext uri="{FF2B5EF4-FFF2-40B4-BE49-F238E27FC236}">
                <a16:creationId xmlns:a16="http://schemas.microsoft.com/office/drawing/2014/main" id="{5EEE0860-2A40-8F55-0629-1EF4EE349C6F}"/>
              </a:ext>
            </a:extLst>
          </p:cNvPr>
          <p:cNvSpPr>
            <a:spLocks noGrp="1"/>
          </p:cNvSpPr>
          <p:nvPr>
            <p:ph sz="quarter" idx="14"/>
          </p:nvPr>
        </p:nvSpPr>
        <p:spPr>
          <a:xfrm>
            <a:off x="9535926" y="6489062"/>
            <a:ext cx="2584768" cy="368938"/>
          </a:xfrm>
        </p:spPr>
        <p:txBody>
          <a:bodyPr>
            <a:noAutofit/>
          </a:bodyPr>
          <a:lstStyle/>
          <a:p>
            <a:r>
              <a:rPr lang="en-US" sz="1800" i="1" dirty="0"/>
              <a:t>Poster available </a:t>
            </a:r>
            <a:r>
              <a:rPr lang="en-US" sz="1800" i="1" dirty="0">
                <a:hlinkClick r:id="rId3"/>
              </a:rPr>
              <a:t>here</a:t>
            </a:r>
            <a:r>
              <a:rPr lang="en-US" sz="1800" i="1" dirty="0"/>
              <a:t>.</a:t>
            </a:r>
            <a:endParaRPr lang="en-CH" sz="1800" i="1" dirty="0"/>
          </a:p>
        </p:txBody>
      </p:sp>
      <p:sp>
        <p:nvSpPr>
          <p:cNvPr id="4" name="Title 3">
            <a:extLst>
              <a:ext uri="{FF2B5EF4-FFF2-40B4-BE49-F238E27FC236}">
                <a16:creationId xmlns:a16="http://schemas.microsoft.com/office/drawing/2014/main" id="{2FBF9A09-74D2-BCF7-C037-0BEA4B6F096D}"/>
              </a:ext>
            </a:extLst>
          </p:cNvPr>
          <p:cNvSpPr>
            <a:spLocks noGrp="1"/>
          </p:cNvSpPr>
          <p:nvPr>
            <p:ph type="title"/>
          </p:nvPr>
        </p:nvSpPr>
        <p:spPr/>
        <p:txBody>
          <a:bodyPr>
            <a:noAutofit/>
          </a:bodyPr>
          <a:lstStyle/>
          <a:p>
            <a:r>
              <a:rPr lang="en-US" sz="2000" dirty="0">
                <a:solidFill>
                  <a:srgbClr val="E1000B"/>
                </a:solidFill>
                <a:hlinkClick r:id="rId4"/>
              </a:rPr>
              <a:t>Preferences for community-based sexually transmitted infection screening in a high HIV incidence setting in South Africa: a discrete choice experiment</a:t>
            </a:r>
            <a:endParaRPr lang="en-CH" sz="2000" dirty="0">
              <a:solidFill>
                <a:srgbClr val="E1000B"/>
              </a:solidFill>
            </a:endParaRPr>
          </a:p>
        </p:txBody>
      </p:sp>
      <p:sp>
        <p:nvSpPr>
          <p:cNvPr id="7" name="Content Placeholder 1">
            <a:extLst>
              <a:ext uri="{FF2B5EF4-FFF2-40B4-BE49-F238E27FC236}">
                <a16:creationId xmlns:a16="http://schemas.microsoft.com/office/drawing/2014/main" id="{F63BE74F-047E-14B6-B5DF-D00340137E84}"/>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02BEA6C0-0EAD-51B7-E467-F006331762BF}"/>
              </a:ext>
            </a:extLst>
          </p:cNvPr>
          <p:cNvSpPr txBox="1"/>
          <p:nvPr/>
        </p:nvSpPr>
        <p:spPr>
          <a:xfrm>
            <a:off x="409416" y="1869079"/>
            <a:ext cx="11711278" cy="784830"/>
          </a:xfrm>
          <a:prstGeom prst="rect">
            <a:avLst/>
          </a:prstGeom>
          <a:noFill/>
        </p:spPr>
        <p:txBody>
          <a:bodyPr wrap="square">
            <a:spAutoFit/>
          </a:bodyPr>
          <a:lstStyle/>
          <a:p>
            <a:r>
              <a:rPr lang="en-US" sz="1500" b="1" dirty="0"/>
              <a:t>Background: </a:t>
            </a:r>
            <a:r>
              <a:rPr lang="en-US" sz="1500" dirty="0"/>
              <a:t>Curable sexually transmitted infections (STIs) can cause long-term complications and increase HIV transmission. Although STI prevalence is high among adolescents and young adults (AYA) in rural South Africa, young people’s preferences for STI screening programs remain unexplored.</a:t>
            </a:r>
          </a:p>
        </p:txBody>
      </p:sp>
      <p:pic>
        <p:nvPicPr>
          <p:cNvPr id="6" name="Picture 5">
            <a:extLst>
              <a:ext uri="{FF2B5EF4-FFF2-40B4-BE49-F238E27FC236}">
                <a16:creationId xmlns:a16="http://schemas.microsoft.com/office/drawing/2014/main" id="{08654AAC-6A3A-18EE-CE24-1CDAD5F43BA0}"/>
              </a:ext>
            </a:extLst>
          </p:cNvPr>
          <p:cNvPicPr>
            <a:picLocks noChangeAspect="1"/>
          </p:cNvPicPr>
          <p:nvPr/>
        </p:nvPicPr>
        <p:blipFill>
          <a:blip r:embed="rId5"/>
          <a:stretch>
            <a:fillRect/>
          </a:stretch>
        </p:blipFill>
        <p:spPr>
          <a:xfrm>
            <a:off x="409416" y="2822681"/>
            <a:ext cx="5260793" cy="3124314"/>
          </a:xfrm>
          <a:prstGeom prst="rect">
            <a:avLst/>
          </a:prstGeom>
        </p:spPr>
      </p:pic>
      <p:sp>
        <p:nvSpPr>
          <p:cNvPr id="8" name="TextBox 7">
            <a:extLst>
              <a:ext uri="{FF2B5EF4-FFF2-40B4-BE49-F238E27FC236}">
                <a16:creationId xmlns:a16="http://schemas.microsoft.com/office/drawing/2014/main" id="{CC6BCCF2-94B3-3C1E-2C14-FAFD45BB69F9}"/>
              </a:ext>
            </a:extLst>
          </p:cNvPr>
          <p:cNvSpPr txBox="1"/>
          <p:nvPr/>
        </p:nvSpPr>
        <p:spPr>
          <a:xfrm>
            <a:off x="5877083" y="2693353"/>
            <a:ext cx="6074556" cy="4339650"/>
          </a:xfrm>
          <a:prstGeom prst="rect">
            <a:avLst/>
          </a:prstGeom>
          <a:noFill/>
        </p:spPr>
        <p:txBody>
          <a:bodyPr wrap="square" rtlCol="0">
            <a:spAutoFit/>
          </a:bodyPr>
          <a:lstStyle/>
          <a:p>
            <a:r>
              <a:rPr lang="en-US" sz="1500" b="1" dirty="0"/>
              <a:t>Methods: </a:t>
            </a:r>
            <a:r>
              <a:rPr lang="en-US" sz="1500" dirty="0"/>
              <a:t>A discrete choice experiment was conducted between October – December 2025 among adolescents and young adults aged 16-30 years in rural KwaZulu-Natal, comparing preferences for collection location, testing approach, result notification, and result turnaround time.</a:t>
            </a:r>
          </a:p>
          <a:p>
            <a:endParaRPr lang="en-US" sz="1500" dirty="0"/>
          </a:p>
          <a:p>
            <a:r>
              <a:rPr lang="en-US" sz="1500" b="1" dirty="0"/>
              <a:t>Results</a:t>
            </a:r>
            <a:r>
              <a:rPr lang="en-US" sz="1500" dirty="0"/>
              <a:t>: 574 participants participated in the experiment. Results show a preference for home-based collection, point-of-care testing (with the exception of male respondents preferring self-testing), phone-based result notification, and thirty-minute result turnaround time. </a:t>
            </a:r>
          </a:p>
          <a:p>
            <a:endParaRPr lang="en-US" sz="1500" dirty="0">
              <a:solidFill>
                <a:schemeClr val="bg2"/>
              </a:solidFill>
            </a:endParaRPr>
          </a:p>
          <a:p>
            <a:r>
              <a:rPr lang="en-US" sz="1500" b="1" dirty="0">
                <a:solidFill>
                  <a:schemeClr val="bg2"/>
                </a:solidFill>
              </a:rPr>
              <a:t>Conclusion</a:t>
            </a:r>
            <a:r>
              <a:rPr lang="en-US" sz="1500" dirty="0">
                <a:solidFill>
                  <a:schemeClr val="bg2"/>
                </a:solidFill>
              </a:rPr>
              <a:t>: Decentralized, community-based approaches to STI screening will be vital to addressing high STI burdens among AYA affected by and vulnerable to HIV acquisition in South Africa.</a:t>
            </a:r>
          </a:p>
          <a:p>
            <a:endParaRPr lang="en-US" dirty="0"/>
          </a:p>
          <a:p>
            <a:endParaRPr lang="en-US" dirty="0"/>
          </a:p>
        </p:txBody>
      </p:sp>
    </p:spTree>
    <p:extLst>
      <p:ext uri="{BB962C8B-B14F-4D97-AF65-F5344CB8AC3E}">
        <p14:creationId xmlns:p14="http://schemas.microsoft.com/office/powerpoint/2010/main" val="23579590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06D8C-A49E-5978-35A8-1EB4E72844A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64C85870-EFF6-5E26-8C6D-2B63CA9654A0}"/>
              </a:ext>
            </a:extLst>
          </p:cNvPr>
          <p:cNvSpPr txBox="1"/>
          <p:nvPr/>
        </p:nvSpPr>
        <p:spPr>
          <a:xfrm>
            <a:off x="409416" y="4999107"/>
            <a:ext cx="7355522" cy="1348121"/>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86288F43-2CBD-253D-317B-F5F199D4BCFE}"/>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07512C27-B5E7-E3C0-510A-C0B872CAD1EC}"/>
              </a:ext>
            </a:extLst>
          </p:cNvPr>
          <p:cNvSpPr>
            <a:spLocks noGrp="1"/>
          </p:cNvSpPr>
          <p:nvPr>
            <p:ph sz="quarter" idx="14"/>
          </p:nvPr>
        </p:nvSpPr>
        <p:spPr>
          <a:xfrm>
            <a:off x="9398476" y="6347228"/>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711D31A3-AB5B-9870-8DE1-F8EF5B01E86E}"/>
              </a:ext>
            </a:extLst>
          </p:cNvPr>
          <p:cNvSpPr>
            <a:spLocks noGrp="1"/>
          </p:cNvSpPr>
          <p:nvPr>
            <p:ph type="title"/>
          </p:nvPr>
        </p:nvSpPr>
        <p:spPr/>
        <p:txBody>
          <a:bodyPr>
            <a:noAutofit/>
          </a:bodyPr>
          <a:lstStyle/>
          <a:p>
            <a:r>
              <a:rPr lang="en-US" sz="2000" dirty="0">
                <a:solidFill>
                  <a:srgbClr val="E1000B"/>
                </a:solidFill>
                <a:hlinkClick r:id="rId3"/>
              </a:rPr>
              <a:t>Integrating mental health in a hostile climate: a longitudinal analysis of </a:t>
            </a:r>
            <a:r>
              <a:rPr lang="en-US" sz="2000" dirty="0" err="1">
                <a:solidFill>
                  <a:srgbClr val="E1000B"/>
                </a:solidFill>
                <a:hlinkClick r:id="rId3"/>
              </a:rPr>
              <a:t>PrEP</a:t>
            </a:r>
            <a:r>
              <a:rPr lang="en-US" sz="2000" dirty="0">
                <a:solidFill>
                  <a:srgbClr val="E1000B"/>
                </a:solidFill>
                <a:hlinkClick r:id="rId3"/>
              </a:rPr>
              <a:t> retention among LGBTQ+ individuals in rural Kayunga, Uganda (2024-2025)</a:t>
            </a:r>
            <a:endParaRPr lang="en-CH" sz="2000" dirty="0">
              <a:solidFill>
                <a:srgbClr val="E1000B"/>
              </a:solidFill>
            </a:endParaRPr>
          </a:p>
        </p:txBody>
      </p:sp>
      <p:sp>
        <p:nvSpPr>
          <p:cNvPr id="7" name="Content Placeholder 1">
            <a:extLst>
              <a:ext uri="{FF2B5EF4-FFF2-40B4-BE49-F238E27FC236}">
                <a16:creationId xmlns:a16="http://schemas.microsoft.com/office/drawing/2014/main" id="{E26A9261-EA4A-27FF-C4CB-0EDC531E907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40C36426-7657-04CE-9A35-3D410012A3C0}"/>
              </a:ext>
            </a:extLst>
          </p:cNvPr>
          <p:cNvSpPr txBox="1"/>
          <p:nvPr/>
        </p:nvSpPr>
        <p:spPr>
          <a:xfrm>
            <a:off x="409416" y="1740789"/>
            <a:ext cx="11373167" cy="1938992"/>
          </a:xfrm>
          <a:prstGeom prst="rect">
            <a:avLst/>
          </a:prstGeom>
          <a:noFill/>
        </p:spPr>
        <p:txBody>
          <a:bodyPr wrap="square">
            <a:spAutoFit/>
          </a:bodyPr>
          <a:lstStyle/>
          <a:p>
            <a:r>
              <a:rPr lang="en-US" sz="1500" b="1" dirty="0"/>
              <a:t>Background: </a:t>
            </a:r>
            <a:r>
              <a:rPr lang="en-US" sz="1500" dirty="0"/>
              <a:t>In rural Uganda, LGBTQ+ individuals navigate a double burden of high HIV vulnerability and extreme social surveillance. Following the enactment of the Anti-Homosexuality Act (AHA) 2023, fear of state and </a:t>
            </a:r>
            <a:r>
              <a:rPr lang="en-US" sz="1500" dirty="0" err="1"/>
              <a:t>community-led</a:t>
            </a:r>
            <a:r>
              <a:rPr lang="en-US" sz="1500" dirty="0"/>
              <a:t> persecution has significantly deterred this population from seeking services at traditional health facilities. The primary objective of this project was to reduce new HIV acquisitions and increase well-being within the LGBTQ+ community. </a:t>
            </a:r>
          </a:p>
          <a:p>
            <a:endParaRPr lang="en-US" sz="1500" b="1" dirty="0"/>
          </a:p>
          <a:p>
            <a:endParaRPr lang="en-US" sz="1500" dirty="0"/>
          </a:p>
          <a:p>
            <a:endParaRPr lang="en-US" sz="1500" dirty="0"/>
          </a:p>
        </p:txBody>
      </p:sp>
      <p:sp>
        <p:nvSpPr>
          <p:cNvPr id="8" name="TextBox 7">
            <a:extLst>
              <a:ext uri="{FF2B5EF4-FFF2-40B4-BE49-F238E27FC236}">
                <a16:creationId xmlns:a16="http://schemas.microsoft.com/office/drawing/2014/main" id="{54CC7F29-0FF2-22B8-946A-E43BD4DCD259}"/>
              </a:ext>
            </a:extLst>
          </p:cNvPr>
          <p:cNvSpPr txBox="1"/>
          <p:nvPr/>
        </p:nvSpPr>
        <p:spPr>
          <a:xfrm>
            <a:off x="5877083" y="2821727"/>
            <a:ext cx="6074556" cy="646331"/>
          </a:xfrm>
          <a:prstGeom prst="rect">
            <a:avLst/>
          </a:prstGeom>
          <a:noFill/>
        </p:spPr>
        <p:txBody>
          <a:bodyPr wrap="square" rtlCol="0">
            <a:spAutoFit/>
          </a:bodyPr>
          <a:lstStyle/>
          <a:p>
            <a:endParaRPr lang="en-US"/>
          </a:p>
          <a:p>
            <a:endParaRPr lang="en-US"/>
          </a:p>
        </p:txBody>
      </p:sp>
      <p:pic>
        <p:nvPicPr>
          <p:cNvPr id="9" name="Picture 8">
            <a:extLst>
              <a:ext uri="{FF2B5EF4-FFF2-40B4-BE49-F238E27FC236}">
                <a16:creationId xmlns:a16="http://schemas.microsoft.com/office/drawing/2014/main" id="{97E96058-B110-0D89-E7AA-803D1CE5D788}"/>
              </a:ext>
            </a:extLst>
          </p:cNvPr>
          <p:cNvPicPr>
            <a:picLocks noChangeAspect="1"/>
          </p:cNvPicPr>
          <p:nvPr/>
        </p:nvPicPr>
        <p:blipFill>
          <a:blip r:embed="rId4"/>
          <a:srcRect l="12802" t="2585"/>
          <a:stretch>
            <a:fillRect/>
          </a:stretch>
        </p:blipFill>
        <p:spPr>
          <a:xfrm>
            <a:off x="7686248" y="3023241"/>
            <a:ext cx="4505752" cy="3323987"/>
          </a:xfrm>
          <a:prstGeom prst="rect">
            <a:avLst/>
          </a:prstGeom>
        </p:spPr>
      </p:pic>
      <p:sp>
        <p:nvSpPr>
          <p:cNvPr id="12" name="TextBox 11">
            <a:extLst>
              <a:ext uri="{FF2B5EF4-FFF2-40B4-BE49-F238E27FC236}">
                <a16:creationId xmlns:a16="http://schemas.microsoft.com/office/drawing/2014/main" id="{C56367BA-456C-EBD1-8909-D09B251DA89E}"/>
              </a:ext>
            </a:extLst>
          </p:cNvPr>
          <p:cNvSpPr txBox="1"/>
          <p:nvPr/>
        </p:nvSpPr>
        <p:spPr>
          <a:xfrm>
            <a:off x="409416" y="3002023"/>
            <a:ext cx="7355522" cy="3323987"/>
          </a:xfrm>
          <a:prstGeom prst="rect">
            <a:avLst/>
          </a:prstGeom>
          <a:noFill/>
        </p:spPr>
        <p:txBody>
          <a:bodyPr wrap="square">
            <a:spAutoFit/>
          </a:bodyPr>
          <a:lstStyle/>
          <a:p>
            <a:r>
              <a:rPr lang="en-US" sz="1500" b="1" dirty="0"/>
              <a:t>Methods: </a:t>
            </a:r>
            <a:r>
              <a:rPr lang="en-US" sz="1500" dirty="0"/>
              <a:t>Between January 2024 and December 2025, the intervention group (n=114) accessed the </a:t>
            </a:r>
            <a:r>
              <a:rPr lang="en-US" sz="1500" dirty="0" err="1"/>
              <a:t>PrEP</a:t>
            </a:r>
            <a:r>
              <a:rPr lang="en-US" sz="1500" dirty="0"/>
              <a:t>-Plus model coupling </a:t>
            </a:r>
            <a:r>
              <a:rPr lang="en-US" sz="1500" dirty="0" err="1"/>
              <a:t>PrEP</a:t>
            </a:r>
            <a:r>
              <a:rPr lang="en-US" sz="1500" dirty="0"/>
              <a:t> refills with peer-led mental health screenings and psychological first aid while the control group (n=105) received standard </a:t>
            </a:r>
            <a:r>
              <a:rPr lang="en-US" sz="1500" dirty="0" err="1"/>
              <a:t>PrEP</a:t>
            </a:r>
            <a:r>
              <a:rPr lang="en-US" sz="1500" dirty="0"/>
              <a:t> services. Retention was tracked through confirmed pharmacy refills at 6, 12, 18, and 24 months.</a:t>
            </a:r>
          </a:p>
          <a:p>
            <a:endParaRPr lang="en-US" sz="1500" dirty="0"/>
          </a:p>
          <a:p>
            <a:r>
              <a:rPr lang="en-US" sz="1500" b="1" dirty="0"/>
              <a:t>Results</a:t>
            </a:r>
            <a:r>
              <a:rPr lang="en-US" sz="1500" dirty="0"/>
              <a:t>: </a:t>
            </a:r>
            <a:r>
              <a:rPr lang="en-US" sz="1500" dirty="0" err="1"/>
              <a:t>PrEP</a:t>
            </a:r>
            <a:r>
              <a:rPr lang="en-US" sz="1500" dirty="0"/>
              <a:t>-Plus participants were 3.4 times more likely to remain on </a:t>
            </a:r>
            <a:r>
              <a:rPr lang="en-US" sz="1500" dirty="0" err="1"/>
              <a:t>PrEP</a:t>
            </a:r>
            <a:r>
              <a:rPr lang="en-US" sz="1500" dirty="0"/>
              <a:t> after 24 months than those on standard care.</a:t>
            </a:r>
          </a:p>
          <a:p>
            <a:endParaRPr lang="en-US" sz="1500" b="1" dirty="0"/>
          </a:p>
          <a:p>
            <a:r>
              <a:rPr lang="en-US" sz="1500" b="1" dirty="0">
                <a:solidFill>
                  <a:schemeClr val="bg2"/>
                </a:solidFill>
              </a:rPr>
              <a:t>Conclusion: </a:t>
            </a:r>
            <a:r>
              <a:rPr lang="en-US" sz="1500" dirty="0">
                <a:solidFill>
                  <a:schemeClr val="bg2"/>
                </a:solidFill>
              </a:rPr>
              <a:t>HIV prevention in hostile climates must treat mental health as a core clinical component rather than an elective service. Decentralized, </a:t>
            </a:r>
            <a:r>
              <a:rPr lang="en-US" sz="1500" dirty="0" err="1">
                <a:solidFill>
                  <a:schemeClr val="bg2"/>
                </a:solidFill>
              </a:rPr>
              <a:t>community-led</a:t>
            </a:r>
            <a:r>
              <a:rPr lang="en-US" sz="1500" dirty="0">
                <a:solidFill>
                  <a:schemeClr val="bg2"/>
                </a:solidFill>
              </a:rPr>
              <a:t>, and models that prioritize psychological safety may improve </a:t>
            </a:r>
            <a:r>
              <a:rPr lang="en-US" sz="1500" dirty="0" err="1">
                <a:solidFill>
                  <a:schemeClr val="bg2"/>
                </a:solidFill>
              </a:rPr>
              <a:t>PrEP</a:t>
            </a:r>
            <a:r>
              <a:rPr lang="en-US" sz="1500" dirty="0">
                <a:solidFill>
                  <a:schemeClr val="bg2"/>
                </a:solidFill>
              </a:rPr>
              <a:t> retention rates where legal and social barriers undermine HIV prevention.</a:t>
            </a:r>
          </a:p>
        </p:txBody>
      </p:sp>
    </p:spTree>
    <p:extLst>
      <p:ext uri="{BB962C8B-B14F-4D97-AF65-F5344CB8AC3E}">
        <p14:creationId xmlns:p14="http://schemas.microsoft.com/office/powerpoint/2010/main" val="3756583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E47F-552E-7290-1613-1883CE34D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268BC27-6DFD-19B5-4A59-542B6CD2AB75}"/>
              </a:ext>
            </a:extLst>
          </p:cNvPr>
          <p:cNvSpPr/>
          <p:nvPr/>
        </p:nvSpPr>
        <p:spPr>
          <a:xfrm>
            <a:off x="384888" y="5723613"/>
            <a:ext cx="8235237" cy="94023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75D6A98E-D701-2D26-B6EB-85B24E0E5752}"/>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E052BA1D-AD8E-F95C-4577-762A888D1506}"/>
              </a:ext>
            </a:extLst>
          </p:cNvPr>
          <p:cNvSpPr>
            <a:spLocks noGrp="1"/>
          </p:cNvSpPr>
          <p:nvPr>
            <p:ph sz="quarter" idx="14"/>
          </p:nvPr>
        </p:nvSpPr>
        <p:spPr>
          <a:xfrm>
            <a:off x="9607232" y="6531117"/>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2FD7F90F-5649-BA52-8251-F5E427D1CAE2}"/>
              </a:ext>
            </a:extLst>
          </p:cNvPr>
          <p:cNvSpPr>
            <a:spLocks noGrp="1"/>
          </p:cNvSpPr>
          <p:nvPr>
            <p:ph type="title"/>
          </p:nvPr>
        </p:nvSpPr>
        <p:spPr/>
        <p:txBody>
          <a:bodyPr>
            <a:noAutofit/>
          </a:bodyPr>
          <a:lstStyle/>
          <a:p>
            <a:pPr lvl="0"/>
            <a:r>
              <a:rPr lang="en-GB" sz="2000" u="sng" dirty="0">
                <a:hlinkClick r:id="rId3"/>
              </a:rPr>
              <a:t>Integrating mental health into HIV care for high risk</a:t>
            </a:r>
            <a:r>
              <a:rPr lang="en-GB" sz="2000" u="sng" dirty="0">
                <a:solidFill>
                  <a:srgbClr val="C00000"/>
                </a:solidFill>
              </a:rPr>
              <a:t>*</a:t>
            </a:r>
            <a:r>
              <a:rPr lang="en-GB" sz="2000" u="sng" dirty="0">
                <a:hlinkClick r:id="rId3"/>
              </a:rPr>
              <a:t> communities in Uganda: lessons from the safe healthy empowered and protected (SHEP) project</a:t>
            </a:r>
            <a:endParaRPr lang="en-US" sz="2000" dirty="0"/>
          </a:p>
        </p:txBody>
      </p:sp>
      <p:sp>
        <p:nvSpPr>
          <p:cNvPr id="7" name="Content Placeholder 1">
            <a:extLst>
              <a:ext uri="{FF2B5EF4-FFF2-40B4-BE49-F238E27FC236}">
                <a16:creationId xmlns:a16="http://schemas.microsoft.com/office/drawing/2014/main" id="{011685D7-A0A7-E424-1CBB-E2C7F0ECEB6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12AFB60B-8777-8FF2-323F-02EA85F6871F}"/>
              </a:ext>
            </a:extLst>
          </p:cNvPr>
          <p:cNvSpPr txBox="1"/>
          <p:nvPr/>
        </p:nvSpPr>
        <p:spPr>
          <a:xfrm>
            <a:off x="479701" y="1825679"/>
            <a:ext cx="11232598" cy="3785652"/>
          </a:xfrm>
          <a:prstGeom prst="rect">
            <a:avLst/>
          </a:prstGeom>
          <a:noFill/>
        </p:spPr>
        <p:txBody>
          <a:bodyPr wrap="square">
            <a:spAutoFit/>
          </a:bodyPr>
          <a:lstStyle/>
          <a:p>
            <a:r>
              <a:rPr lang="en-US" sz="1500" b="1" dirty="0"/>
              <a:t>Background: </a:t>
            </a:r>
            <a:r>
              <a:rPr lang="en-US" sz="1500" dirty="0"/>
              <a:t>Key populations (KPs) in Uganda face significant mental health challenges due to widespread stigma, discrimination, violence, and legal marginalization - all factors further exacerbated by the passage of the Anti Homosexuality Act (AHA). Mental health concerns, including depression and anxiety, directly impact adherence to HIV prevention and treatment services. However, access to appropriate mental health care and psychosocial support remains limited.</a:t>
            </a:r>
          </a:p>
          <a:p>
            <a:endParaRPr lang="en-US" sz="1500" dirty="0"/>
          </a:p>
          <a:p>
            <a:r>
              <a:rPr lang="en-US" sz="1500" b="1" dirty="0"/>
              <a:t>Methods</a:t>
            </a:r>
            <a:r>
              <a:rPr lang="en-US" sz="1500" dirty="0"/>
              <a:t>: From 2023 to 2024, the SHEP Project aimed to improve access to mental health care, trauma counselling, and psychosocial support for KPs in Uganda. The project focused on those affected by gender based and intimate partner violence and people living with HIV with unsuppressed viral loads. Targeting 12,000 individuals across 25 districts, SHEP trained peer educators and health workers in mental health assessment using the Patient Health Questionnaire 4,9, and Generalized Anxiety Disorder 7 tools. </a:t>
            </a:r>
          </a:p>
          <a:p>
            <a:endParaRPr lang="en-US" sz="1500" b="1" dirty="0"/>
          </a:p>
          <a:p>
            <a:r>
              <a:rPr lang="en-US" sz="1500" b="1" dirty="0"/>
              <a:t>Results: </a:t>
            </a:r>
            <a:r>
              <a:rPr lang="en-US" sz="1500" dirty="0"/>
              <a:t>As a result, 21,584 people received mental health information and 5,156 received psychoeducation. Tailored psychosocial interventions for people living with HIV led to improved treatment adherence and viral suppression. An endline evaluation showed that 95% of previously unsuppressed support group participants achieved viral suppression.</a:t>
            </a:r>
          </a:p>
        </p:txBody>
      </p:sp>
      <p:sp>
        <p:nvSpPr>
          <p:cNvPr id="5" name="TextBox 4">
            <a:extLst>
              <a:ext uri="{FF2B5EF4-FFF2-40B4-BE49-F238E27FC236}">
                <a16:creationId xmlns:a16="http://schemas.microsoft.com/office/drawing/2014/main" id="{68446EA4-ED1F-E873-6D80-075B2C3E977F}"/>
              </a:ext>
            </a:extLst>
          </p:cNvPr>
          <p:cNvSpPr txBox="1"/>
          <p:nvPr/>
        </p:nvSpPr>
        <p:spPr>
          <a:xfrm>
            <a:off x="409416" y="5746287"/>
            <a:ext cx="8134509" cy="784830"/>
          </a:xfrm>
          <a:prstGeom prst="rect">
            <a:avLst/>
          </a:prstGeom>
          <a:noFill/>
        </p:spPr>
        <p:txBody>
          <a:bodyPr wrap="square" rtlCol="0">
            <a:spAutoFit/>
          </a:bodyPr>
          <a:lstStyle/>
          <a:p>
            <a:r>
              <a:rPr lang="en-US" sz="1500" b="1" dirty="0">
                <a:solidFill>
                  <a:schemeClr val="bg1"/>
                </a:solidFill>
              </a:rPr>
              <a:t>Conclusion</a:t>
            </a:r>
            <a:r>
              <a:rPr lang="en-US" sz="1500" dirty="0">
                <a:solidFill>
                  <a:schemeClr val="bg1"/>
                </a:solidFill>
              </a:rPr>
              <a:t>: The integration of mental health into HIV care significantly improved health outcomes and engagement. Psychosocial support groups were particularly effective in promoting viral load suppression and treatment continuity.</a:t>
            </a:r>
            <a:endParaRPr lang="en-US" sz="1500" dirty="0"/>
          </a:p>
        </p:txBody>
      </p:sp>
      <p:sp>
        <p:nvSpPr>
          <p:cNvPr id="8" name="TextBox 7">
            <a:extLst>
              <a:ext uri="{FF2B5EF4-FFF2-40B4-BE49-F238E27FC236}">
                <a16:creationId xmlns:a16="http://schemas.microsoft.com/office/drawing/2014/main" id="{CC377948-A025-0571-DF52-94DAFE6EC50F}"/>
              </a:ext>
            </a:extLst>
          </p:cNvPr>
          <p:cNvSpPr txBox="1"/>
          <p:nvPr/>
        </p:nvSpPr>
        <p:spPr>
          <a:xfrm>
            <a:off x="8678509" y="5669343"/>
            <a:ext cx="3045690" cy="861774"/>
          </a:xfrm>
          <a:prstGeom prst="rect">
            <a:avLst/>
          </a:prstGeom>
          <a:noFill/>
        </p:spPr>
        <p:txBody>
          <a:bodyPr wrap="square" rtlCol="0">
            <a:spAutoFit/>
          </a:bodyPr>
          <a:lstStyle/>
          <a:p>
            <a:r>
              <a:rPr lang="en-US" sz="1000" dirty="0"/>
              <a:t>* This is the title of the abstract as submitted by the authors. Please note that the IAS encourages the use of “vulnerability” terminology rather than “risk” terminology. More on language </a:t>
            </a:r>
            <a:r>
              <a:rPr lang="en-US" sz="1000" dirty="0">
                <a:hlinkClick r:id="rId4"/>
              </a:rPr>
              <a:t>here.</a:t>
            </a:r>
            <a:endParaRPr lang="en-US" sz="1000" dirty="0"/>
          </a:p>
        </p:txBody>
      </p:sp>
    </p:spTree>
    <p:extLst>
      <p:ext uri="{BB962C8B-B14F-4D97-AF65-F5344CB8AC3E}">
        <p14:creationId xmlns:p14="http://schemas.microsoft.com/office/powerpoint/2010/main" val="6563486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B1C11-AB18-B36C-1F87-33A7F63496E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53E0096-5D54-F492-7A7C-CF728991A13F}"/>
              </a:ext>
            </a:extLst>
          </p:cNvPr>
          <p:cNvSpPr/>
          <p:nvPr/>
        </p:nvSpPr>
        <p:spPr>
          <a:xfrm>
            <a:off x="409415" y="5132791"/>
            <a:ext cx="11257126" cy="1283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3826216A-72B0-F780-1B11-AADCCB85A97D}"/>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D78198F5-4683-EB27-C633-30754A4A3A3D}"/>
              </a:ext>
            </a:extLst>
          </p:cNvPr>
          <p:cNvSpPr>
            <a:spLocks noGrp="1"/>
          </p:cNvSpPr>
          <p:nvPr>
            <p:ph sz="quarter" idx="14"/>
          </p:nvPr>
        </p:nvSpPr>
        <p:spPr>
          <a:xfrm>
            <a:off x="9197815" y="6489062"/>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234FBF1C-7322-3A4B-8BFC-951C666B67DB}"/>
              </a:ext>
            </a:extLst>
          </p:cNvPr>
          <p:cNvSpPr>
            <a:spLocks noGrp="1"/>
          </p:cNvSpPr>
          <p:nvPr>
            <p:ph type="title"/>
          </p:nvPr>
        </p:nvSpPr>
        <p:spPr/>
        <p:txBody>
          <a:bodyPr>
            <a:noAutofit/>
          </a:bodyPr>
          <a:lstStyle/>
          <a:p>
            <a:r>
              <a:rPr lang="en-US" sz="2000" dirty="0">
                <a:solidFill>
                  <a:srgbClr val="E1000B"/>
                </a:solidFill>
                <a:hlinkClick r:id="rId3"/>
              </a:rPr>
              <a:t>Conversations at the point of care: a qualitative study of provider–healthcare client interactions and tobacco cessation in HIV clinics Kisumu County, Western Kenya</a:t>
            </a:r>
            <a:endParaRPr lang="en-CH" sz="2000" dirty="0">
              <a:solidFill>
                <a:srgbClr val="E1000B"/>
              </a:solidFill>
            </a:endParaRPr>
          </a:p>
        </p:txBody>
      </p:sp>
      <p:sp>
        <p:nvSpPr>
          <p:cNvPr id="7" name="Content Placeholder 1">
            <a:extLst>
              <a:ext uri="{FF2B5EF4-FFF2-40B4-BE49-F238E27FC236}">
                <a16:creationId xmlns:a16="http://schemas.microsoft.com/office/drawing/2014/main" id="{A717B8BF-3E7D-B5BC-4F8C-2E7E3C3B945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5AC56E2F-96A9-1156-0BDD-C1BB4B022E84}"/>
              </a:ext>
            </a:extLst>
          </p:cNvPr>
          <p:cNvSpPr txBox="1"/>
          <p:nvPr/>
        </p:nvSpPr>
        <p:spPr>
          <a:xfrm>
            <a:off x="409416" y="1725209"/>
            <a:ext cx="11373167" cy="6109365"/>
          </a:xfrm>
          <a:prstGeom prst="rect">
            <a:avLst/>
          </a:prstGeom>
          <a:noFill/>
        </p:spPr>
        <p:txBody>
          <a:bodyPr wrap="square">
            <a:spAutoFit/>
          </a:bodyPr>
          <a:lstStyle/>
          <a:p>
            <a:r>
              <a:rPr lang="en-US" sz="1500" b="1" dirty="0"/>
              <a:t>Background: </a:t>
            </a:r>
            <a:r>
              <a:rPr lang="en-US" sz="1500" dirty="0"/>
              <a:t>Tobacco use remains a major contributor to morbidity and mortality among people living with HIV. Integrating tobacco cessation into routine HIV care has been recommended as a practical strategy in major resource-limited settings. However, little evidence exists on how provider – client conversations can help advance this objective.</a:t>
            </a:r>
          </a:p>
          <a:p>
            <a:endParaRPr lang="en-US" sz="1500" dirty="0"/>
          </a:p>
          <a:p>
            <a:r>
              <a:rPr lang="en-US" sz="1500" b="1" dirty="0"/>
              <a:t>Methods</a:t>
            </a:r>
            <a:r>
              <a:rPr lang="en-US" sz="1500" dirty="0"/>
              <a:t>: Qualitative study conducted in public HIV clinics in </a:t>
            </a:r>
            <a:r>
              <a:rPr lang="en-US" sz="1500" dirty="0" err="1"/>
              <a:t>Kusumu</a:t>
            </a:r>
            <a:r>
              <a:rPr lang="en-US" sz="1500" dirty="0"/>
              <a:t> County, Kenya, with 36 in-depth interviews, 8 focus group discussions and 16 key informant interviews. </a:t>
            </a:r>
          </a:p>
          <a:p>
            <a:endParaRPr lang="en-US" sz="1500" b="1" dirty="0"/>
          </a:p>
          <a:p>
            <a:r>
              <a:rPr lang="en-US" sz="1500" b="1" dirty="0"/>
              <a:t>Results: </a:t>
            </a:r>
            <a:r>
              <a:rPr lang="en-US" sz="1500" dirty="0"/>
              <a:t>Routinely, providers did not initiate conversations about tobacco use during HIV clinic visits, primarily due to high workload and competing clinical priorities. When they did, the study shows that repeated and respectful interactions increased trust, disclosure, and engagement over time. Where available, structured support, including cessation medication and elements of the 5As (Assess, Advise, Agree, Assist, and Arrange) enhanced counseling confidence and reduced cravings. Overall, integration was supported by providers but constrained by staffing shortages, limited training, and tobacco-related stigma affecting disclosure and engagement.</a:t>
            </a:r>
          </a:p>
          <a:p>
            <a:endParaRPr lang="en-US" sz="1500" b="1" dirty="0">
              <a:solidFill>
                <a:schemeClr val="bg1"/>
              </a:solidFill>
            </a:endParaRPr>
          </a:p>
          <a:p>
            <a:r>
              <a:rPr lang="en-US" sz="1500" b="1" dirty="0">
                <a:solidFill>
                  <a:schemeClr val="bg1"/>
                </a:solidFill>
              </a:rPr>
              <a:t>Conclusion</a:t>
            </a:r>
            <a:r>
              <a:rPr lang="en-US" sz="1500" dirty="0">
                <a:solidFill>
                  <a:schemeClr val="bg1"/>
                </a:solidFill>
              </a:rPr>
              <a:t>: Provider - client conversations during routine HIV care represent critical but underutilized opportunities for tobacco cessation. While integration of tobacco cessation within HIV care is acceptable and valued, strengthening provider capacity, normalizing routine tobacco screening, and addressing workload constraints are essential to support sustainable cessation integration and improve long-term HIV care outcomes in many resource-constrained settings.</a:t>
            </a:r>
          </a:p>
          <a:p>
            <a:br>
              <a:rPr lang="en-US" sz="1600" dirty="0"/>
            </a:br>
            <a:endParaRPr lang="en-US" sz="1500" dirty="0"/>
          </a:p>
          <a:p>
            <a:endParaRPr lang="en-US" sz="1500" b="1" dirty="0"/>
          </a:p>
          <a:p>
            <a:endParaRPr lang="en-US" sz="1500" dirty="0"/>
          </a:p>
          <a:p>
            <a:endParaRPr lang="en-US" sz="1500" dirty="0"/>
          </a:p>
        </p:txBody>
      </p:sp>
    </p:spTree>
    <p:extLst>
      <p:ext uri="{BB962C8B-B14F-4D97-AF65-F5344CB8AC3E}">
        <p14:creationId xmlns:p14="http://schemas.microsoft.com/office/powerpoint/2010/main" val="3183419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01731-760D-3645-A3EF-3BE879B4376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49CE12D-1B21-DDEE-0954-1D182ACB3E64}"/>
              </a:ext>
            </a:extLst>
          </p:cNvPr>
          <p:cNvSpPr txBox="1"/>
          <p:nvPr/>
        </p:nvSpPr>
        <p:spPr>
          <a:xfrm>
            <a:off x="297365" y="5861703"/>
            <a:ext cx="6945413" cy="554972"/>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1E62793B-C2BC-6A92-621F-44DCABEAD4D2}"/>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8F6E8C34-82C5-BE0E-A47E-483982541C13}"/>
              </a:ext>
            </a:extLst>
          </p:cNvPr>
          <p:cNvSpPr>
            <a:spLocks noGrp="1"/>
          </p:cNvSpPr>
          <p:nvPr>
            <p:ph sz="quarter" idx="14"/>
          </p:nvPr>
        </p:nvSpPr>
        <p:spPr>
          <a:xfrm>
            <a:off x="9425909" y="6243619"/>
            <a:ext cx="2584768" cy="368938"/>
          </a:xfrm>
        </p:spPr>
        <p:txBody>
          <a:bodyPr>
            <a:noAutofit/>
          </a:bodyPr>
          <a:lstStyle/>
          <a:p>
            <a:r>
              <a:rPr lang="en-US" sz="1800" i="1"/>
              <a:t>Poster available </a:t>
            </a:r>
            <a:r>
              <a:rPr lang="en-US" sz="1800" i="1">
                <a:hlinkClick r:id="rId2"/>
              </a:rPr>
              <a:t>here</a:t>
            </a:r>
            <a:r>
              <a:rPr lang="en-US" sz="1800" i="1"/>
              <a:t>.</a:t>
            </a:r>
            <a:endParaRPr lang="en-CH" sz="1800" i="1"/>
          </a:p>
        </p:txBody>
      </p:sp>
      <p:sp>
        <p:nvSpPr>
          <p:cNvPr id="4" name="Title 3">
            <a:extLst>
              <a:ext uri="{FF2B5EF4-FFF2-40B4-BE49-F238E27FC236}">
                <a16:creationId xmlns:a16="http://schemas.microsoft.com/office/drawing/2014/main" id="{CA2D2CE8-C91F-51AD-1B9D-6F702FF98445}"/>
              </a:ext>
            </a:extLst>
          </p:cNvPr>
          <p:cNvSpPr>
            <a:spLocks noGrp="1"/>
          </p:cNvSpPr>
          <p:nvPr>
            <p:ph type="title"/>
          </p:nvPr>
        </p:nvSpPr>
        <p:spPr/>
        <p:txBody>
          <a:bodyPr>
            <a:noAutofit/>
          </a:bodyPr>
          <a:lstStyle/>
          <a:p>
            <a:r>
              <a:rPr lang="en-US" sz="2000">
                <a:solidFill>
                  <a:srgbClr val="E1000B"/>
                </a:solidFill>
                <a:hlinkClick r:id="rId3"/>
              </a:rPr>
              <a:t>Strengthening mental health and psychosocial support (MHPSS) to the key populations (KPs) through community mental health (MH) service delivery: lessons from Anambra state</a:t>
            </a:r>
            <a:endParaRPr lang="en-CH" sz="2000">
              <a:solidFill>
                <a:srgbClr val="E1000B"/>
              </a:solidFill>
            </a:endParaRPr>
          </a:p>
        </p:txBody>
      </p:sp>
      <p:sp>
        <p:nvSpPr>
          <p:cNvPr id="7" name="Content Placeholder 1">
            <a:extLst>
              <a:ext uri="{FF2B5EF4-FFF2-40B4-BE49-F238E27FC236}">
                <a16:creationId xmlns:a16="http://schemas.microsoft.com/office/drawing/2014/main" id="{9C74C06F-9D64-30BE-78BA-ED88EC6726D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49737234-2F34-C24C-5850-553A4024502B}"/>
              </a:ext>
            </a:extLst>
          </p:cNvPr>
          <p:cNvSpPr txBox="1"/>
          <p:nvPr/>
        </p:nvSpPr>
        <p:spPr>
          <a:xfrm>
            <a:off x="297366" y="1774108"/>
            <a:ext cx="7347018" cy="5401479"/>
          </a:xfrm>
          <a:prstGeom prst="rect">
            <a:avLst/>
          </a:prstGeom>
          <a:noFill/>
        </p:spPr>
        <p:txBody>
          <a:bodyPr wrap="square">
            <a:spAutoFit/>
          </a:bodyPr>
          <a:lstStyle/>
          <a:p>
            <a:r>
              <a:rPr lang="en-US" sz="1500" b="1" dirty="0"/>
              <a:t>Background: </a:t>
            </a:r>
            <a:r>
              <a:rPr lang="en-US" sz="1500" dirty="0"/>
              <a:t>This study looks at community mental health and psychosocial support services for key populations (KPs) through the engagement of Community Mental Health Focal Persons (CMHFPs) in Anambra State, Nigeria.</a:t>
            </a:r>
          </a:p>
          <a:p>
            <a:endParaRPr lang="en-US" sz="1500" dirty="0"/>
          </a:p>
          <a:p>
            <a:r>
              <a:rPr lang="en-US" sz="1500" b="1" dirty="0"/>
              <a:t>Methods</a:t>
            </a:r>
            <a:r>
              <a:rPr lang="en-US" sz="1500" dirty="0"/>
              <a:t>: Comparison of mental health screening and case identification the six months before CMHFPs engagement (January to June 2024) and after engagement (January to June 2025). </a:t>
            </a:r>
          </a:p>
          <a:p>
            <a:endParaRPr lang="en-US" sz="1500" dirty="0"/>
          </a:p>
          <a:p>
            <a:r>
              <a:rPr lang="en-US" sz="1500" b="1" dirty="0"/>
              <a:t>Results</a:t>
            </a:r>
            <a:r>
              <a:rPr lang="en-US" sz="1500" dirty="0"/>
              <a:t>: Before, a total of 632 KPs were screened and assessed for mental health conditions. Of the 632 screened, 165 (26.1%) KPs were clinically diagnosed with a mental health condition requiring therapy and were provided the required services. After, a total of 25,069 KPs were screened and assessed for mental health conditions, with 2,098 (8.4%) KPs clinically diagnosed with a mental health condition. This represents a 39.6-fold increase in screening and a 12.7-fold increase in case identification. </a:t>
            </a:r>
            <a:br>
              <a:rPr lang="en-US" sz="1500" dirty="0"/>
            </a:br>
            <a:endParaRPr lang="en-US" sz="1500" b="1" dirty="0">
              <a:solidFill>
                <a:schemeClr val="bg2"/>
              </a:solidFill>
            </a:endParaRPr>
          </a:p>
          <a:p>
            <a:r>
              <a:rPr lang="en-US" sz="1500" b="1" dirty="0">
                <a:solidFill>
                  <a:schemeClr val="bg2"/>
                </a:solidFill>
              </a:rPr>
              <a:t>Conclusion</a:t>
            </a:r>
            <a:r>
              <a:rPr lang="en-US" sz="1500" dirty="0">
                <a:solidFill>
                  <a:schemeClr val="bg2"/>
                </a:solidFill>
              </a:rPr>
              <a:t>: Scaling up the use of CMHFPs can help to bridge gaps in access to mental health services among key populations.</a:t>
            </a:r>
          </a:p>
          <a:p>
            <a:endParaRPr lang="en-US" sz="1500" b="1" dirty="0"/>
          </a:p>
          <a:p>
            <a:endParaRPr lang="en-US" sz="1500" dirty="0"/>
          </a:p>
          <a:p>
            <a:endParaRPr lang="en-US" sz="1500" dirty="0"/>
          </a:p>
        </p:txBody>
      </p:sp>
      <p:pic>
        <p:nvPicPr>
          <p:cNvPr id="8" name="Picture 7">
            <a:extLst>
              <a:ext uri="{FF2B5EF4-FFF2-40B4-BE49-F238E27FC236}">
                <a16:creationId xmlns:a16="http://schemas.microsoft.com/office/drawing/2014/main" id="{8C6BBF5A-B387-F62D-412A-6D39ED9CAA14}"/>
              </a:ext>
            </a:extLst>
          </p:cNvPr>
          <p:cNvPicPr>
            <a:picLocks noChangeAspect="1"/>
          </p:cNvPicPr>
          <p:nvPr/>
        </p:nvPicPr>
        <p:blipFill>
          <a:blip r:embed="rId4"/>
          <a:stretch>
            <a:fillRect/>
          </a:stretch>
        </p:blipFill>
        <p:spPr>
          <a:xfrm>
            <a:off x="7470872" y="1774107"/>
            <a:ext cx="4616005" cy="4306745"/>
          </a:xfrm>
          <a:prstGeom prst="rect">
            <a:avLst/>
          </a:prstGeom>
        </p:spPr>
      </p:pic>
    </p:spTree>
    <p:extLst>
      <p:ext uri="{BB962C8B-B14F-4D97-AF65-F5344CB8AC3E}">
        <p14:creationId xmlns:p14="http://schemas.microsoft.com/office/powerpoint/2010/main" val="36500357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D2756-2C05-DE8A-342A-2F0555CB6325}"/>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A37D3E39-7C3C-0FFF-6FC3-F636ECD9B1DE}"/>
              </a:ext>
            </a:extLst>
          </p:cNvPr>
          <p:cNvSpPr txBox="1"/>
          <p:nvPr/>
        </p:nvSpPr>
        <p:spPr>
          <a:xfrm>
            <a:off x="297366" y="5729989"/>
            <a:ext cx="7496156" cy="650382"/>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C75EEA84-5793-C8BD-6F8E-4ABF13A437D3}"/>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E57A1D09-A9E8-110C-2C5E-004369A1EB66}"/>
              </a:ext>
            </a:extLst>
          </p:cNvPr>
          <p:cNvSpPr>
            <a:spLocks noGrp="1"/>
          </p:cNvSpPr>
          <p:nvPr>
            <p:ph sz="quarter" idx="14"/>
          </p:nvPr>
        </p:nvSpPr>
        <p:spPr>
          <a:xfrm>
            <a:off x="9425909" y="6488583"/>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B8371B57-6197-9688-26FB-739591D8F5A1}"/>
              </a:ext>
            </a:extLst>
          </p:cNvPr>
          <p:cNvSpPr>
            <a:spLocks noGrp="1"/>
          </p:cNvSpPr>
          <p:nvPr>
            <p:ph type="title"/>
          </p:nvPr>
        </p:nvSpPr>
        <p:spPr/>
        <p:txBody>
          <a:bodyPr>
            <a:noAutofit/>
          </a:bodyPr>
          <a:lstStyle/>
          <a:p>
            <a:r>
              <a:rPr lang="en-US" sz="2000" dirty="0">
                <a:solidFill>
                  <a:srgbClr val="E0001B"/>
                </a:solidFill>
                <a:hlinkClick r:id="rId3"/>
              </a:rPr>
              <a:t>Self‑care challenges in the sexualized use of psychoactive substances among people living with HIV: a peer‑led harm reduction model</a:t>
            </a:r>
            <a:endParaRPr lang="en-CH" sz="2000" dirty="0">
              <a:solidFill>
                <a:srgbClr val="E0001B"/>
              </a:solidFill>
            </a:endParaRPr>
          </a:p>
        </p:txBody>
      </p:sp>
      <p:sp>
        <p:nvSpPr>
          <p:cNvPr id="7" name="Content Placeholder 1">
            <a:extLst>
              <a:ext uri="{FF2B5EF4-FFF2-40B4-BE49-F238E27FC236}">
                <a16:creationId xmlns:a16="http://schemas.microsoft.com/office/drawing/2014/main" id="{CBED8E7E-B818-A95B-61A5-CAE4177E706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048BD8FF-BACE-52C0-3FDF-63A78C87B282}"/>
              </a:ext>
            </a:extLst>
          </p:cNvPr>
          <p:cNvSpPr txBox="1"/>
          <p:nvPr/>
        </p:nvSpPr>
        <p:spPr>
          <a:xfrm>
            <a:off x="297366" y="1890475"/>
            <a:ext cx="7824657" cy="4939814"/>
          </a:xfrm>
          <a:prstGeom prst="rect">
            <a:avLst/>
          </a:prstGeom>
          <a:noFill/>
        </p:spPr>
        <p:txBody>
          <a:bodyPr wrap="square">
            <a:spAutoFit/>
          </a:bodyPr>
          <a:lstStyle/>
          <a:p>
            <a:r>
              <a:rPr lang="en-US" sz="1500" b="1" dirty="0"/>
              <a:t>Background: </a:t>
            </a:r>
            <a:r>
              <a:rPr lang="en-US" sz="1500" dirty="0"/>
              <a:t>People living with HIV who engage in the sexualized use of psychoactive substances face increased vulnerability to adverse physical and mental health outcomes. Despite the urgency, few community based initiatives address the intersection of HIV, </a:t>
            </a:r>
            <a:r>
              <a:rPr lang="en-US" sz="1500" dirty="0" err="1"/>
              <a:t>chemsex</a:t>
            </a:r>
            <a:r>
              <a:rPr lang="en-US" sz="1500" dirty="0"/>
              <a:t>, and mental health in a holistic and accessible way.</a:t>
            </a:r>
            <a:endParaRPr lang="en-US" sz="1500" b="1" dirty="0"/>
          </a:p>
          <a:p>
            <a:endParaRPr lang="en-US" sz="1500" dirty="0"/>
          </a:p>
          <a:p>
            <a:r>
              <a:rPr lang="en-US" sz="1500" b="1" dirty="0"/>
              <a:t>Methods</a:t>
            </a:r>
            <a:r>
              <a:rPr lang="en-US" sz="1500" dirty="0"/>
              <a:t>: </a:t>
            </a:r>
            <a:r>
              <a:rPr lang="en-US" sz="1500" dirty="0" err="1"/>
              <a:t>Transparente</a:t>
            </a:r>
            <a:r>
              <a:rPr lang="en-US" sz="1500" dirty="0"/>
              <a:t> A.C developed the TRP challenge in Mexico; a peer-based program designed to strengthen self-care through a holistic approach using exercise routines, self monitoring notes, structured check ins and goal setting. </a:t>
            </a:r>
          </a:p>
          <a:p>
            <a:endParaRPr lang="en-US" sz="1500" dirty="0"/>
          </a:p>
          <a:p>
            <a:r>
              <a:rPr lang="en-US" sz="1500" b="1" dirty="0"/>
              <a:t>Results: </a:t>
            </a:r>
            <a:r>
              <a:rPr lang="en-US" sz="1500" dirty="0"/>
              <a:t>The TRP Challenge shows that when individuals feel supported, motivated, and connected to peers, they can significantly reduce substance use—sometimes entirely during the program period—while improving physical and mental health. The initiative also strengthens social bonds and builds sustainable support networks that extend beyond the challenge itself.</a:t>
            </a:r>
            <a:endParaRPr lang="en-US" sz="1500" b="1" dirty="0"/>
          </a:p>
          <a:p>
            <a:endParaRPr lang="en-US" sz="1500" dirty="0"/>
          </a:p>
          <a:p>
            <a:r>
              <a:rPr lang="en-US" sz="1500" b="1" dirty="0">
                <a:solidFill>
                  <a:schemeClr val="bg2"/>
                </a:solidFill>
              </a:rPr>
              <a:t>Conclusion: </a:t>
            </a:r>
            <a:r>
              <a:rPr lang="en-US" sz="1500" dirty="0">
                <a:solidFill>
                  <a:schemeClr val="bg2"/>
                </a:solidFill>
              </a:rPr>
              <a:t>Peer led, participatory models can meaningfully enhance harm reduction practices among people living with HIV who engage in </a:t>
            </a:r>
            <a:r>
              <a:rPr lang="en-US" sz="1500" dirty="0" err="1">
                <a:solidFill>
                  <a:schemeClr val="bg2"/>
                </a:solidFill>
              </a:rPr>
              <a:t>chemsex</a:t>
            </a:r>
            <a:r>
              <a:rPr lang="en-US" sz="1500" dirty="0">
                <a:solidFill>
                  <a:schemeClr val="bg2"/>
                </a:solidFill>
              </a:rPr>
              <a:t>.</a:t>
            </a:r>
            <a:br>
              <a:rPr lang="en-US" sz="1500" dirty="0"/>
            </a:br>
            <a:endParaRPr lang="en-US" sz="1500" b="1" dirty="0"/>
          </a:p>
          <a:p>
            <a:endParaRPr lang="en-US" sz="1500" dirty="0"/>
          </a:p>
        </p:txBody>
      </p:sp>
      <p:pic>
        <p:nvPicPr>
          <p:cNvPr id="13" name="Picture 12">
            <a:extLst>
              <a:ext uri="{FF2B5EF4-FFF2-40B4-BE49-F238E27FC236}">
                <a16:creationId xmlns:a16="http://schemas.microsoft.com/office/drawing/2014/main" id="{2D816229-8970-FBA0-6A40-54210D733B74}"/>
              </a:ext>
            </a:extLst>
          </p:cNvPr>
          <p:cNvPicPr>
            <a:picLocks noChangeAspect="1"/>
          </p:cNvPicPr>
          <p:nvPr/>
        </p:nvPicPr>
        <p:blipFill>
          <a:blip r:embed="rId4"/>
          <a:stretch>
            <a:fillRect/>
          </a:stretch>
        </p:blipFill>
        <p:spPr>
          <a:xfrm>
            <a:off x="8495669" y="1844315"/>
            <a:ext cx="2584768" cy="2743020"/>
          </a:xfrm>
          <a:prstGeom prst="rect">
            <a:avLst/>
          </a:prstGeom>
        </p:spPr>
      </p:pic>
      <p:pic>
        <p:nvPicPr>
          <p:cNvPr id="15" name="Picture 14">
            <a:extLst>
              <a:ext uri="{FF2B5EF4-FFF2-40B4-BE49-F238E27FC236}">
                <a16:creationId xmlns:a16="http://schemas.microsoft.com/office/drawing/2014/main" id="{D065296A-F488-2C1E-7E54-D458C471E51E}"/>
              </a:ext>
            </a:extLst>
          </p:cNvPr>
          <p:cNvPicPr>
            <a:picLocks noChangeAspect="1"/>
          </p:cNvPicPr>
          <p:nvPr/>
        </p:nvPicPr>
        <p:blipFill>
          <a:blip r:embed="rId5"/>
          <a:stretch>
            <a:fillRect/>
          </a:stretch>
        </p:blipFill>
        <p:spPr>
          <a:xfrm>
            <a:off x="8495669" y="4587335"/>
            <a:ext cx="2584768" cy="1793036"/>
          </a:xfrm>
          <a:prstGeom prst="rect">
            <a:avLst/>
          </a:prstGeom>
        </p:spPr>
      </p:pic>
    </p:spTree>
    <p:extLst>
      <p:ext uri="{BB962C8B-B14F-4D97-AF65-F5344CB8AC3E}">
        <p14:creationId xmlns:p14="http://schemas.microsoft.com/office/powerpoint/2010/main" val="38078150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58270-9883-7876-8A7B-E311F7A7297E}"/>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8275D8E1-8F48-5BCD-365C-2D14940181E9}"/>
              </a:ext>
            </a:extLst>
          </p:cNvPr>
          <p:cNvSpPr/>
          <p:nvPr/>
        </p:nvSpPr>
        <p:spPr>
          <a:xfrm>
            <a:off x="7035877" y="3615780"/>
            <a:ext cx="4713213" cy="28008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A9AA373F-CE7B-C2D5-E83E-1262610D3880}"/>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2CF97698-0B17-6529-3899-7F7EFFB8BED1}"/>
              </a:ext>
            </a:extLst>
          </p:cNvPr>
          <p:cNvSpPr>
            <a:spLocks noGrp="1"/>
          </p:cNvSpPr>
          <p:nvPr>
            <p:ph sz="quarter" idx="14"/>
          </p:nvPr>
        </p:nvSpPr>
        <p:spPr>
          <a:xfrm>
            <a:off x="9425909" y="6488583"/>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64BE37EB-62FB-C9B8-6328-ADEA5D9EE65A}"/>
              </a:ext>
            </a:extLst>
          </p:cNvPr>
          <p:cNvSpPr>
            <a:spLocks noGrp="1"/>
          </p:cNvSpPr>
          <p:nvPr>
            <p:ph type="title"/>
          </p:nvPr>
        </p:nvSpPr>
        <p:spPr/>
        <p:txBody>
          <a:bodyPr>
            <a:noAutofit/>
          </a:bodyPr>
          <a:lstStyle/>
          <a:p>
            <a:r>
              <a:rPr lang="en-US" sz="2000" dirty="0">
                <a:solidFill>
                  <a:srgbClr val="E1000B"/>
                </a:solidFill>
                <a:hlinkClick r:id="rId3"/>
              </a:rPr>
              <a:t>Enhancing person-centered care for Kaposi sarcoma: a qualitative exploration of experiences and perceptions of care among patients in Kenya and Uganda</a:t>
            </a:r>
            <a:endParaRPr lang="en-CH" sz="2000" dirty="0">
              <a:solidFill>
                <a:srgbClr val="E1000B"/>
              </a:solidFill>
            </a:endParaRPr>
          </a:p>
        </p:txBody>
      </p:sp>
      <p:sp>
        <p:nvSpPr>
          <p:cNvPr id="7" name="Content Placeholder 1">
            <a:extLst>
              <a:ext uri="{FF2B5EF4-FFF2-40B4-BE49-F238E27FC236}">
                <a16:creationId xmlns:a16="http://schemas.microsoft.com/office/drawing/2014/main" id="{C1DE08B4-9043-54DC-262C-2F26EA8877C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37E89DCA-02BD-BEA3-46DB-BAE711744E2A}"/>
              </a:ext>
            </a:extLst>
          </p:cNvPr>
          <p:cNvSpPr txBox="1"/>
          <p:nvPr/>
        </p:nvSpPr>
        <p:spPr>
          <a:xfrm>
            <a:off x="297366" y="1890475"/>
            <a:ext cx="11369175" cy="3554819"/>
          </a:xfrm>
          <a:prstGeom prst="rect">
            <a:avLst/>
          </a:prstGeom>
          <a:noFill/>
        </p:spPr>
        <p:txBody>
          <a:bodyPr wrap="square">
            <a:spAutoFit/>
          </a:bodyPr>
          <a:lstStyle/>
          <a:p>
            <a:r>
              <a:rPr lang="en-US" sz="1500" b="1"/>
              <a:t>Background: </a:t>
            </a:r>
            <a:r>
              <a:rPr lang="en-US" sz="1500"/>
              <a:t>Kaposi sarcoma (KS) is an important cause of mortality among people living with HIV (PLHIV) in East Africa. KS lesions may also be associated with stigma, which delays diagnostic and treatment. Applying </a:t>
            </a:r>
            <a:r>
              <a:rPr lang="en-US" sz="1500" err="1"/>
              <a:t>person-centred</a:t>
            </a:r>
            <a:r>
              <a:rPr lang="en-US" sz="1500"/>
              <a:t> care (PCC) principles may improve engagement and outcomes for PLHIV with KS.</a:t>
            </a:r>
            <a:endParaRPr lang="en-US" sz="1500" b="1"/>
          </a:p>
          <a:p>
            <a:endParaRPr lang="en-US" sz="1500"/>
          </a:p>
          <a:p>
            <a:r>
              <a:rPr lang="en-US" sz="1500" b="1"/>
              <a:t>Methods</a:t>
            </a:r>
            <a:r>
              <a:rPr lang="en-US" sz="1500"/>
              <a:t>: Five focus group discussions with 21 clients in Kenya and Uganda explored care experiences and were then analyzed through thematic analysis.</a:t>
            </a:r>
          </a:p>
          <a:p>
            <a:endParaRPr lang="en-US" sz="1500"/>
          </a:p>
          <a:p>
            <a:r>
              <a:rPr lang="en-US" sz="1500" b="1"/>
              <a:t>Results: </a:t>
            </a:r>
            <a:r>
              <a:rPr lang="en-US" sz="1500"/>
              <a:t>The following themes emerged:</a:t>
            </a:r>
          </a:p>
          <a:p>
            <a:endParaRPr lang="en-US" sz="1500" b="1"/>
          </a:p>
          <a:p>
            <a:endParaRPr lang="en-US" sz="1500" b="1"/>
          </a:p>
          <a:p>
            <a:endParaRPr lang="en-US" sz="1500" b="1"/>
          </a:p>
          <a:p>
            <a:endParaRPr lang="en-US" sz="1500" b="1"/>
          </a:p>
          <a:p>
            <a:endParaRPr lang="en-US" sz="1500" b="1"/>
          </a:p>
          <a:p>
            <a:endParaRPr lang="en-US" sz="1500" b="1"/>
          </a:p>
          <a:p>
            <a:endParaRPr lang="en-US" sz="1500"/>
          </a:p>
        </p:txBody>
      </p:sp>
      <p:pic>
        <p:nvPicPr>
          <p:cNvPr id="6" name="Picture 5">
            <a:extLst>
              <a:ext uri="{FF2B5EF4-FFF2-40B4-BE49-F238E27FC236}">
                <a16:creationId xmlns:a16="http://schemas.microsoft.com/office/drawing/2014/main" id="{C2C9F414-97C2-117B-9886-AEA5EC3C0DA8}"/>
              </a:ext>
            </a:extLst>
          </p:cNvPr>
          <p:cNvPicPr>
            <a:picLocks noChangeAspect="1"/>
          </p:cNvPicPr>
          <p:nvPr/>
        </p:nvPicPr>
        <p:blipFill>
          <a:blip r:embed="rId4"/>
          <a:stretch>
            <a:fillRect/>
          </a:stretch>
        </p:blipFill>
        <p:spPr>
          <a:xfrm>
            <a:off x="1120587" y="3867743"/>
            <a:ext cx="4893167" cy="2461339"/>
          </a:xfrm>
          <a:prstGeom prst="rect">
            <a:avLst/>
          </a:prstGeom>
        </p:spPr>
      </p:pic>
      <p:sp>
        <p:nvSpPr>
          <p:cNvPr id="9" name="TextBox 8">
            <a:extLst>
              <a:ext uri="{FF2B5EF4-FFF2-40B4-BE49-F238E27FC236}">
                <a16:creationId xmlns:a16="http://schemas.microsoft.com/office/drawing/2014/main" id="{3D977B66-CAEA-EC8A-E836-EE472A939813}"/>
              </a:ext>
            </a:extLst>
          </p:cNvPr>
          <p:cNvSpPr txBox="1"/>
          <p:nvPr/>
        </p:nvSpPr>
        <p:spPr>
          <a:xfrm>
            <a:off x="7226748" y="3802696"/>
            <a:ext cx="4211700" cy="2400657"/>
          </a:xfrm>
          <a:prstGeom prst="rect">
            <a:avLst/>
          </a:prstGeom>
          <a:noFill/>
        </p:spPr>
        <p:txBody>
          <a:bodyPr wrap="square">
            <a:spAutoFit/>
          </a:bodyPr>
          <a:lstStyle/>
          <a:p>
            <a:r>
              <a:rPr lang="en-US" sz="1500" b="1">
                <a:solidFill>
                  <a:schemeClr val="bg1"/>
                </a:solidFill>
              </a:rPr>
              <a:t>Conclusion: </a:t>
            </a:r>
            <a:r>
              <a:rPr lang="en-US" sz="1500">
                <a:solidFill>
                  <a:schemeClr val="bg1"/>
                </a:solidFill>
              </a:rPr>
              <a:t>This study highlights the importance of PCC in improving experiences and outcomes for clients with KS. Compassionate, consistent, and well-informed interactions built trust and satisfaction, while communication gaps, provider turnover, and access barriers limited engagement. Optimizing PCC within oncology and HIV programs can enhance care for PLHIV with KS.</a:t>
            </a:r>
          </a:p>
        </p:txBody>
      </p:sp>
    </p:spTree>
    <p:extLst>
      <p:ext uri="{BB962C8B-B14F-4D97-AF65-F5344CB8AC3E}">
        <p14:creationId xmlns:p14="http://schemas.microsoft.com/office/powerpoint/2010/main" val="9314091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CFF65-485F-5D32-17E2-19F585D016D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FEE0EFC-2840-C78A-1017-2BD93CFCE636}"/>
              </a:ext>
            </a:extLst>
          </p:cNvPr>
          <p:cNvSpPr txBox="1"/>
          <p:nvPr/>
        </p:nvSpPr>
        <p:spPr>
          <a:xfrm>
            <a:off x="4979879" y="4574533"/>
            <a:ext cx="6383214" cy="1422533"/>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93266F2E-D08E-BCB4-B9CC-8D29F47D22C4}"/>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7AD311EE-FF66-B83F-C9D3-CF380550DEF7}"/>
              </a:ext>
            </a:extLst>
          </p:cNvPr>
          <p:cNvSpPr>
            <a:spLocks noGrp="1"/>
          </p:cNvSpPr>
          <p:nvPr>
            <p:ph sz="quarter" idx="14"/>
          </p:nvPr>
        </p:nvSpPr>
        <p:spPr>
          <a:xfrm>
            <a:off x="9425909" y="6380835"/>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5BA55BE5-D508-6828-778D-09A9547882EC}"/>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Community-led continuity of HIV prevention during the </a:t>
            </a:r>
            <a:r>
              <a:rPr lang="en-US" sz="2000" dirty="0" err="1">
                <a:solidFill>
                  <a:srgbClr val="E1000B"/>
                </a:solidFill>
                <a:hlinkClick r:id="rId3"/>
              </a:rPr>
              <a:t>polycrisis</a:t>
            </a:r>
            <a:r>
              <a:rPr lang="en-US" sz="2000" dirty="0">
                <a:solidFill>
                  <a:srgbClr val="E1000B"/>
                </a:solidFill>
                <a:hlinkClick r:id="rId3"/>
              </a:rPr>
              <a:t> in Ukraine</a:t>
            </a:r>
            <a:endParaRPr lang="en-CH" sz="2000" dirty="0">
              <a:solidFill>
                <a:srgbClr val="E1000B"/>
              </a:solidFill>
            </a:endParaRPr>
          </a:p>
        </p:txBody>
      </p:sp>
      <p:sp>
        <p:nvSpPr>
          <p:cNvPr id="10" name="TextBox 9">
            <a:extLst>
              <a:ext uri="{FF2B5EF4-FFF2-40B4-BE49-F238E27FC236}">
                <a16:creationId xmlns:a16="http://schemas.microsoft.com/office/drawing/2014/main" id="{2A7A4E6C-4878-1E58-0D0B-22866BF4ADCE}"/>
              </a:ext>
            </a:extLst>
          </p:cNvPr>
          <p:cNvSpPr txBox="1"/>
          <p:nvPr/>
        </p:nvSpPr>
        <p:spPr>
          <a:xfrm>
            <a:off x="356253" y="1770513"/>
            <a:ext cx="4623626" cy="5401479"/>
          </a:xfrm>
          <a:prstGeom prst="rect">
            <a:avLst/>
          </a:prstGeom>
          <a:noFill/>
        </p:spPr>
        <p:txBody>
          <a:bodyPr wrap="square">
            <a:spAutoFit/>
          </a:bodyPr>
          <a:lstStyle/>
          <a:p>
            <a:r>
              <a:rPr lang="en-US" sz="1500" b="1" dirty="0"/>
              <a:t>Background: </a:t>
            </a:r>
            <a:r>
              <a:rPr lang="en-US" sz="1500" dirty="0"/>
              <a:t>Ukraine’s ongoing </a:t>
            </a:r>
            <a:r>
              <a:rPr lang="en-US" sz="1500" dirty="0" err="1"/>
              <a:t>polycrisis</a:t>
            </a:r>
            <a:r>
              <a:rPr lang="en-US" sz="1500" dirty="0"/>
              <a:t>: full-scale war, mass displacement, economic instability, energy disruptions and increased exposure to violence has created barriers to HIV prevention services, particularly for people who use psychoactive substances.</a:t>
            </a:r>
            <a:br>
              <a:rPr lang="en-US" sz="1500" dirty="0"/>
            </a:br>
            <a:r>
              <a:rPr lang="en-US" sz="1500" dirty="0"/>
              <a:t>Club Eney, a women-led and </a:t>
            </a:r>
            <a:r>
              <a:rPr lang="en-US" sz="1500" dirty="0" err="1"/>
              <a:t>community-led</a:t>
            </a:r>
            <a:r>
              <a:rPr lang="en-US" sz="1500" dirty="0"/>
              <a:t> </a:t>
            </a:r>
            <a:r>
              <a:rPr lang="en-US" sz="1500" dirty="0" err="1"/>
              <a:t>organisation</a:t>
            </a:r>
            <a:r>
              <a:rPr lang="en-US" sz="1500" dirty="0"/>
              <a:t>, developed an integrated approach to sustain continuity of HIV prevention during 2024–2025. </a:t>
            </a:r>
            <a:endParaRPr lang="en-US" sz="1500" b="1" dirty="0"/>
          </a:p>
          <a:p>
            <a:endParaRPr lang="en-US" sz="1500" dirty="0"/>
          </a:p>
          <a:p>
            <a:r>
              <a:rPr lang="en-US" sz="1500" b="1" dirty="0"/>
              <a:t>Methods</a:t>
            </a:r>
            <a:r>
              <a:rPr lang="en-US" sz="1500" dirty="0"/>
              <a:t>: The Safety Club integrated (a) harm reduction services (b) HIV self-test navigation and peer-to-peer support (c) trauma-informed counselling (d) medical and legal consultations (d) humanitarian assistance (access to a safe space during air raid, food support, hygiene …) (e) a child-friendly room with childcare.</a:t>
            </a:r>
            <a:endParaRPr lang="en-US" sz="1500" b="1" dirty="0"/>
          </a:p>
          <a:p>
            <a:endParaRPr lang="en-US" sz="1500" b="1" dirty="0"/>
          </a:p>
          <a:p>
            <a:endParaRPr lang="en-US" sz="1500" b="1" dirty="0"/>
          </a:p>
          <a:p>
            <a:endParaRPr lang="en-US" sz="1500" b="1" dirty="0"/>
          </a:p>
          <a:p>
            <a:endParaRPr lang="en-US" sz="1500" dirty="0"/>
          </a:p>
        </p:txBody>
      </p:sp>
      <p:pic>
        <p:nvPicPr>
          <p:cNvPr id="8" name="Picture 7">
            <a:extLst>
              <a:ext uri="{FF2B5EF4-FFF2-40B4-BE49-F238E27FC236}">
                <a16:creationId xmlns:a16="http://schemas.microsoft.com/office/drawing/2014/main" id="{1F4369D0-CE00-A619-552C-94CE70209FB7}"/>
              </a:ext>
            </a:extLst>
          </p:cNvPr>
          <p:cNvPicPr>
            <a:picLocks noChangeAspect="1"/>
          </p:cNvPicPr>
          <p:nvPr/>
        </p:nvPicPr>
        <p:blipFill>
          <a:blip r:embed="rId4"/>
          <a:srcRect t="23328" b="39866"/>
          <a:stretch>
            <a:fillRect/>
          </a:stretch>
        </p:blipFill>
        <p:spPr>
          <a:xfrm>
            <a:off x="5103629" y="2849789"/>
            <a:ext cx="3117727" cy="1422534"/>
          </a:xfrm>
          <a:prstGeom prst="rect">
            <a:avLst/>
          </a:prstGeom>
        </p:spPr>
      </p:pic>
      <p:sp>
        <p:nvSpPr>
          <p:cNvPr id="11" name="TextBox 10">
            <a:extLst>
              <a:ext uri="{FF2B5EF4-FFF2-40B4-BE49-F238E27FC236}">
                <a16:creationId xmlns:a16="http://schemas.microsoft.com/office/drawing/2014/main" id="{DC172AD5-6C80-3DA2-DD12-C31252F51550}"/>
              </a:ext>
            </a:extLst>
          </p:cNvPr>
          <p:cNvSpPr txBox="1"/>
          <p:nvPr/>
        </p:nvSpPr>
        <p:spPr>
          <a:xfrm>
            <a:off x="4979879" y="4557949"/>
            <a:ext cx="6097772" cy="1477328"/>
          </a:xfrm>
          <a:prstGeom prst="rect">
            <a:avLst/>
          </a:prstGeom>
          <a:noFill/>
        </p:spPr>
        <p:txBody>
          <a:bodyPr wrap="square">
            <a:spAutoFit/>
          </a:bodyPr>
          <a:lstStyle/>
          <a:p>
            <a:r>
              <a:rPr lang="en-US" sz="1500" b="1" dirty="0">
                <a:solidFill>
                  <a:schemeClr val="bg2"/>
                </a:solidFill>
              </a:rPr>
              <a:t>Conclusion: </a:t>
            </a:r>
            <a:r>
              <a:rPr lang="en-US" sz="1500" dirty="0">
                <a:solidFill>
                  <a:schemeClr val="bg2"/>
                </a:solidFill>
              </a:rPr>
              <a:t>The Safety Club model demonstrates that HIV prevention in conflict settings must include humanitarian support, mental health care and safe spaces as core components. Safe spaces are not separate from HIV prevention. In wartime, it is the infrastructure that makes prevention possible.</a:t>
            </a:r>
          </a:p>
        </p:txBody>
      </p:sp>
      <p:pic>
        <p:nvPicPr>
          <p:cNvPr id="13" name="Picture 12">
            <a:extLst>
              <a:ext uri="{FF2B5EF4-FFF2-40B4-BE49-F238E27FC236}">
                <a16:creationId xmlns:a16="http://schemas.microsoft.com/office/drawing/2014/main" id="{636CB8F5-1E4A-3D5D-ECB9-B6B784604276}"/>
              </a:ext>
            </a:extLst>
          </p:cNvPr>
          <p:cNvPicPr>
            <a:picLocks noChangeAspect="1"/>
          </p:cNvPicPr>
          <p:nvPr/>
        </p:nvPicPr>
        <p:blipFill>
          <a:blip r:embed="rId4"/>
          <a:srcRect t="62530"/>
          <a:stretch>
            <a:fillRect/>
          </a:stretch>
        </p:blipFill>
        <p:spPr>
          <a:xfrm>
            <a:off x="8221356" y="2849788"/>
            <a:ext cx="3062402" cy="1422533"/>
          </a:xfrm>
          <a:prstGeom prst="rect">
            <a:avLst/>
          </a:prstGeom>
        </p:spPr>
      </p:pic>
      <p:pic>
        <p:nvPicPr>
          <p:cNvPr id="15" name="Picture 14">
            <a:extLst>
              <a:ext uri="{FF2B5EF4-FFF2-40B4-BE49-F238E27FC236}">
                <a16:creationId xmlns:a16="http://schemas.microsoft.com/office/drawing/2014/main" id="{F3A4EC68-B0CF-61E8-37BD-5241E5667FB6}"/>
              </a:ext>
            </a:extLst>
          </p:cNvPr>
          <p:cNvPicPr>
            <a:picLocks noChangeAspect="1"/>
          </p:cNvPicPr>
          <p:nvPr/>
        </p:nvPicPr>
        <p:blipFill>
          <a:blip r:embed="rId4"/>
          <a:srcRect r="11616" b="78405"/>
          <a:stretch>
            <a:fillRect/>
          </a:stretch>
        </p:blipFill>
        <p:spPr>
          <a:xfrm>
            <a:off x="5103629" y="1847548"/>
            <a:ext cx="3308851" cy="1002240"/>
          </a:xfrm>
          <a:prstGeom prst="rect">
            <a:avLst/>
          </a:prstGeom>
        </p:spPr>
      </p:pic>
    </p:spTree>
    <p:extLst>
      <p:ext uri="{BB962C8B-B14F-4D97-AF65-F5344CB8AC3E}">
        <p14:creationId xmlns:p14="http://schemas.microsoft.com/office/powerpoint/2010/main" val="19232211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0D7D1-851B-07E6-3EE6-6E4CFFD6BD9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E1C64B6-924F-2E0F-299D-6FA2A4B7FF54}"/>
              </a:ext>
            </a:extLst>
          </p:cNvPr>
          <p:cNvSpPr/>
          <p:nvPr/>
        </p:nvSpPr>
        <p:spPr>
          <a:xfrm>
            <a:off x="4995451" y="5235941"/>
            <a:ext cx="7015225" cy="12239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E817E5CF-C45F-F080-EEAF-85601D6B9D2E}"/>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3241721F-FC2F-6BA3-B30F-AA66FF4BD9A0}"/>
              </a:ext>
            </a:extLst>
          </p:cNvPr>
          <p:cNvSpPr>
            <a:spLocks noGrp="1"/>
          </p:cNvSpPr>
          <p:nvPr>
            <p:ph sz="quarter" idx="14"/>
          </p:nvPr>
        </p:nvSpPr>
        <p:spPr>
          <a:xfrm>
            <a:off x="9607232" y="6528965"/>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E32E45C1-BA4F-EC19-FCB0-7E010553FA7F}"/>
              </a:ext>
            </a:extLst>
          </p:cNvPr>
          <p:cNvSpPr>
            <a:spLocks noGrp="1"/>
          </p:cNvSpPr>
          <p:nvPr>
            <p:ph type="title"/>
          </p:nvPr>
        </p:nvSpPr>
        <p:spPr>
          <a:xfrm>
            <a:off x="4033841" y="329035"/>
            <a:ext cx="7632700" cy="1223964"/>
          </a:xfrm>
        </p:spPr>
        <p:txBody>
          <a:bodyPr>
            <a:noAutofit/>
          </a:bodyPr>
          <a:lstStyle/>
          <a:p>
            <a:pPr lvl="0"/>
            <a:r>
              <a:rPr lang="en-GB" sz="2000" u="sng" dirty="0">
                <a:hlinkClick r:id="rId2"/>
              </a:rPr>
              <a:t>Integrating key population HIV Services into public health facilities for sustainable access to health services: lessons from early programmatic effects in Migori, Western Kenya</a:t>
            </a:r>
            <a:r>
              <a:rPr lang="en-GB" sz="2000" dirty="0"/>
              <a:t> </a:t>
            </a:r>
            <a:endParaRPr lang="en-US" sz="2000" dirty="0"/>
          </a:p>
        </p:txBody>
      </p:sp>
      <p:sp>
        <p:nvSpPr>
          <p:cNvPr id="10" name="TextBox 9">
            <a:extLst>
              <a:ext uri="{FF2B5EF4-FFF2-40B4-BE49-F238E27FC236}">
                <a16:creationId xmlns:a16="http://schemas.microsoft.com/office/drawing/2014/main" id="{A46BF8FD-FBF1-79F2-EB88-ECF63C4B28C1}"/>
              </a:ext>
            </a:extLst>
          </p:cNvPr>
          <p:cNvSpPr txBox="1"/>
          <p:nvPr/>
        </p:nvSpPr>
        <p:spPr>
          <a:xfrm>
            <a:off x="397357" y="1843258"/>
            <a:ext cx="4609541" cy="4616648"/>
          </a:xfrm>
          <a:prstGeom prst="rect">
            <a:avLst/>
          </a:prstGeom>
          <a:noFill/>
        </p:spPr>
        <p:txBody>
          <a:bodyPr wrap="square">
            <a:spAutoFit/>
          </a:bodyPr>
          <a:lstStyle/>
          <a:p>
            <a:r>
              <a:rPr lang="en-US" sz="1400" b="1" dirty="0"/>
              <a:t>Background: </a:t>
            </a:r>
            <a:r>
              <a:rPr lang="en-US" sz="1400" dirty="0"/>
              <a:t>Integration of key population (KP) HIV services into public health facilities from targeted efforts (e.g., Drop-in centers) is increasingly adopted to enhance sustainability amid shifting donor priorities. However, evidence on early programmatic effects remains limited. </a:t>
            </a:r>
          </a:p>
          <a:p>
            <a:r>
              <a:rPr lang="en-US" sz="1400" dirty="0">
                <a:sym typeface="Wingdings" panose="05000000000000000000" pitchFamily="2" charset="2"/>
              </a:rPr>
              <a:t> </a:t>
            </a:r>
            <a:r>
              <a:rPr lang="en-US" sz="1400" dirty="0"/>
              <a:t>We evaluated the early impact of integration on HIV services among men who have sex with men (MSM) and female sex workers (FSW) in Migori County, western Kenya.</a:t>
            </a:r>
          </a:p>
          <a:p>
            <a:endParaRPr lang="en-US" sz="1400" dirty="0"/>
          </a:p>
          <a:p>
            <a:r>
              <a:rPr lang="en-US" sz="1400" b="1" dirty="0"/>
              <a:t>Methods</a:t>
            </a:r>
            <a:r>
              <a:rPr lang="en-US" sz="1400" dirty="0"/>
              <a:t>:  Six-month before-and-after evaluation using routine facility data from four public health facilities where drop-in </a:t>
            </a:r>
            <a:r>
              <a:rPr lang="en-US" sz="1400" dirty="0" err="1"/>
              <a:t>centre</a:t>
            </a:r>
            <a:r>
              <a:rPr lang="en-US" sz="1400" dirty="0"/>
              <a:t> services for MSM and FSW were integrated between June and July 2025. Indicators including HIV testing, linkage to antiretroviral therapy (ART), retention in care and viral load monitoring, pre-exposure prophylaxis (</a:t>
            </a:r>
            <a:r>
              <a:rPr lang="en-US" sz="1400" dirty="0" err="1"/>
              <a:t>PrEP</a:t>
            </a:r>
            <a:r>
              <a:rPr lang="en-US" sz="1400" dirty="0"/>
              <a:t>) initiation and continuation, and access to HIV prevention commodities were evaluated.</a:t>
            </a:r>
          </a:p>
        </p:txBody>
      </p:sp>
      <p:sp>
        <p:nvSpPr>
          <p:cNvPr id="11" name="TextBox 10">
            <a:extLst>
              <a:ext uri="{FF2B5EF4-FFF2-40B4-BE49-F238E27FC236}">
                <a16:creationId xmlns:a16="http://schemas.microsoft.com/office/drawing/2014/main" id="{0C4125A5-A22E-18E7-147B-FEAC50795F41}"/>
              </a:ext>
            </a:extLst>
          </p:cNvPr>
          <p:cNvSpPr txBox="1"/>
          <p:nvPr/>
        </p:nvSpPr>
        <p:spPr>
          <a:xfrm>
            <a:off x="5006898" y="1843258"/>
            <a:ext cx="7003779" cy="4616648"/>
          </a:xfrm>
          <a:prstGeom prst="rect">
            <a:avLst/>
          </a:prstGeom>
          <a:noFill/>
        </p:spPr>
        <p:txBody>
          <a:bodyPr wrap="square">
            <a:spAutoFit/>
          </a:bodyPr>
          <a:lstStyle/>
          <a:p>
            <a:r>
              <a:rPr lang="en-US" sz="1400" b="1" dirty="0"/>
              <a:t>Results: </a:t>
            </a:r>
          </a:p>
          <a:p>
            <a:pPr marL="342900" indent="-342900">
              <a:buAutoNum type="arabicParenBoth"/>
            </a:pPr>
            <a:r>
              <a:rPr lang="en-US" sz="1400" dirty="0"/>
              <a:t>Core HIV treatment services were largely preserved following integration. ART linkage within 30 days remained stable at ~100% with consistent cohort retention before and after integration. </a:t>
            </a:r>
          </a:p>
          <a:p>
            <a:pPr marL="342900" indent="-342900">
              <a:buAutoNum type="arabicParenBoth"/>
            </a:pPr>
            <a:r>
              <a:rPr lang="en-US" sz="1400" dirty="0"/>
              <a:t>In contrast, HIV prevention services declined substantially. HIV testing decreased progressively from &gt;1,600 tests per month before integration to &lt;300 tests per month after integration, accompanied by reduced identification of new HIV acquisitions. </a:t>
            </a:r>
            <a:r>
              <a:rPr lang="en-US" sz="1400" dirty="0" err="1"/>
              <a:t>PrEP</a:t>
            </a:r>
            <a:r>
              <a:rPr lang="en-US" sz="1400" dirty="0"/>
              <a:t> initiation fell sharply after integration, with several months recording minimal or zero new enrolments. Access to prevention commodities became inconsistent, with interruptions in the distribution of male condoms, lubricants, and female condoms.</a:t>
            </a:r>
          </a:p>
          <a:p>
            <a:pPr marL="342900" indent="-342900">
              <a:buAutoNum type="arabicParenBoth"/>
            </a:pPr>
            <a:r>
              <a:rPr lang="en-US" sz="1400" dirty="0"/>
              <a:t>Concurrently, the number of HIV-positive clients with viral load tests declined during the post-integration period, suggesting reduced treatment monitoring following the transition</a:t>
            </a:r>
          </a:p>
          <a:p>
            <a:endParaRPr lang="en-US" sz="1400" dirty="0"/>
          </a:p>
          <a:p>
            <a:r>
              <a:rPr lang="en-US" sz="1400" b="1" dirty="0">
                <a:solidFill>
                  <a:schemeClr val="bg2"/>
                </a:solidFill>
              </a:rPr>
              <a:t>Conclusion: </a:t>
            </a:r>
            <a:r>
              <a:rPr lang="en-US" sz="1400" dirty="0">
                <a:solidFill>
                  <a:schemeClr val="bg2"/>
                </a:solidFill>
              </a:rPr>
              <a:t>Integration of KP HIV services into public health facilities preserved treatment performance but coincided with significant gaps in prevention reach. Integrated models must embed stigma training, prioritize </a:t>
            </a:r>
            <a:r>
              <a:rPr lang="en-US" sz="1400" dirty="0" err="1">
                <a:solidFill>
                  <a:schemeClr val="bg2"/>
                </a:solidFill>
              </a:rPr>
              <a:t>community-led</a:t>
            </a:r>
            <a:r>
              <a:rPr lang="en-US" sz="1400" dirty="0">
                <a:solidFill>
                  <a:schemeClr val="bg2"/>
                </a:solidFill>
              </a:rPr>
              <a:t> outreaches, and ensure reliable access to prevention interventions to prevent erosion of HIV gains.</a:t>
            </a:r>
          </a:p>
        </p:txBody>
      </p:sp>
    </p:spTree>
    <p:extLst>
      <p:ext uri="{BB962C8B-B14F-4D97-AF65-F5344CB8AC3E}">
        <p14:creationId xmlns:p14="http://schemas.microsoft.com/office/powerpoint/2010/main" val="34273576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FDE60-0EFE-49A3-D932-D29C8F90D61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E1B7E13-52B5-DF8D-EFBC-3102D7C403C4}"/>
              </a:ext>
            </a:extLst>
          </p:cNvPr>
          <p:cNvSpPr txBox="1"/>
          <p:nvPr/>
        </p:nvSpPr>
        <p:spPr>
          <a:xfrm>
            <a:off x="5407950" y="4961905"/>
            <a:ext cx="6514586" cy="1526678"/>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42B8FBFF-842C-49F9-490B-45846EED1795}"/>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AC460EDF-F381-948B-8303-20A61A584F27}"/>
              </a:ext>
            </a:extLst>
          </p:cNvPr>
          <p:cNvSpPr>
            <a:spLocks noGrp="1"/>
          </p:cNvSpPr>
          <p:nvPr>
            <p:ph sz="quarter" idx="14"/>
          </p:nvPr>
        </p:nvSpPr>
        <p:spPr>
          <a:xfrm>
            <a:off x="9425909" y="6488583"/>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310E6C2C-DE6A-A73C-CE09-0182D5C47F66}"/>
              </a:ext>
            </a:extLst>
          </p:cNvPr>
          <p:cNvSpPr>
            <a:spLocks noGrp="1"/>
          </p:cNvSpPr>
          <p:nvPr>
            <p:ph type="title"/>
          </p:nvPr>
        </p:nvSpPr>
        <p:spPr/>
        <p:txBody>
          <a:bodyPr>
            <a:noAutofit/>
          </a:bodyPr>
          <a:lstStyle/>
          <a:p>
            <a:r>
              <a:rPr lang="en-US" sz="2000" dirty="0">
                <a:solidFill>
                  <a:srgbClr val="E1000B"/>
                </a:solidFill>
                <a:hlinkClick r:id="rId2"/>
              </a:rPr>
              <a:t>Bridging Policy and Practice: Implementing the MAF-TB Framework for Integrated HIV and TB Services in Workplaces and High- Communities</a:t>
            </a:r>
            <a:endParaRPr lang="en-CH" sz="2000" dirty="0">
              <a:solidFill>
                <a:srgbClr val="E1000B"/>
              </a:solidFill>
            </a:endParaRPr>
          </a:p>
        </p:txBody>
      </p:sp>
      <p:sp>
        <p:nvSpPr>
          <p:cNvPr id="7" name="Content Placeholder 1">
            <a:extLst>
              <a:ext uri="{FF2B5EF4-FFF2-40B4-BE49-F238E27FC236}">
                <a16:creationId xmlns:a16="http://schemas.microsoft.com/office/drawing/2014/main" id="{B78FF6EF-1076-4569-C9CF-8B5FEA305A41}"/>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52D4B976-7C8A-501C-2AA9-2C69AF31DD6C}"/>
              </a:ext>
            </a:extLst>
          </p:cNvPr>
          <p:cNvSpPr txBox="1"/>
          <p:nvPr/>
        </p:nvSpPr>
        <p:spPr>
          <a:xfrm>
            <a:off x="297367" y="1890475"/>
            <a:ext cx="4998534" cy="4632037"/>
          </a:xfrm>
          <a:prstGeom prst="rect">
            <a:avLst/>
          </a:prstGeom>
          <a:noFill/>
        </p:spPr>
        <p:txBody>
          <a:bodyPr wrap="square">
            <a:spAutoFit/>
          </a:bodyPr>
          <a:lstStyle/>
          <a:p>
            <a:r>
              <a:rPr lang="en-US" sz="1400" b="1" dirty="0"/>
              <a:t>Background: </a:t>
            </a:r>
            <a:r>
              <a:rPr lang="en-US" sz="1400" dirty="0"/>
              <a:t>In 2020, Uganda introduced the Multisectoral Accountability Framework for TB (MAF-TB), which mandates Ministries, Departments and Agencies (MDAs) to incorporate HIV and TB interventions into institutional plans, budgets, and reporting systems. However, implementation has been inconsistent, hindered by weak coordination, limited protected funding, and difficulties reaching key populations. Additional evidence is needed to inform effective implementation of these directives.</a:t>
            </a:r>
          </a:p>
          <a:p>
            <a:endParaRPr lang="en-US" sz="1400" dirty="0"/>
          </a:p>
          <a:p>
            <a:r>
              <a:rPr lang="en-US" sz="1400" b="1" dirty="0"/>
              <a:t>Methods</a:t>
            </a:r>
            <a:r>
              <a:rPr lang="en-US" sz="1400" dirty="0"/>
              <a:t>: Between 2021 and 2025, State House Medical Department operationalized MAF-TB notably through: (a) 01.% budget allocation to HIV and TB mainstreaming (b) implementation of community outreach in key settings (c) integrated workplace and community health outreach package (HIV, TB, family planning, STI, …).</a:t>
            </a:r>
          </a:p>
          <a:p>
            <a:br>
              <a:rPr lang="en-US" sz="1400" dirty="0"/>
            </a:br>
            <a:endParaRPr lang="en-US" sz="1400" b="1" dirty="0"/>
          </a:p>
          <a:p>
            <a:endParaRPr lang="en-US" sz="1500" dirty="0"/>
          </a:p>
        </p:txBody>
      </p:sp>
      <p:pic>
        <p:nvPicPr>
          <p:cNvPr id="6" name="Picture 5">
            <a:extLst>
              <a:ext uri="{FF2B5EF4-FFF2-40B4-BE49-F238E27FC236}">
                <a16:creationId xmlns:a16="http://schemas.microsoft.com/office/drawing/2014/main" id="{E549680C-A932-7105-C0E9-B985EE6D3E88}"/>
              </a:ext>
            </a:extLst>
          </p:cNvPr>
          <p:cNvPicPr>
            <a:picLocks noChangeAspect="1"/>
          </p:cNvPicPr>
          <p:nvPr/>
        </p:nvPicPr>
        <p:blipFill>
          <a:blip r:embed="rId3"/>
          <a:stretch>
            <a:fillRect/>
          </a:stretch>
        </p:blipFill>
        <p:spPr>
          <a:xfrm>
            <a:off x="6014640" y="2160061"/>
            <a:ext cx="4562699" cy="2745577"/>
          </a:xfrm>
          <a:prstGeom prst="rect">
            <a:avLst/>
          </a:prstGeom>
        </p:spPr>
      </p:pic>
      <p:sp>
        <p:nvSpPr>
          <p:cNvPr id="9" name="TextBox 8">
            <a:extLst>
              <a:ext uri="{FF2B5EF4-FFF2-40B4-BE49-F238E27FC236}">
                <a16:creationId xmlns:a16="http://schemas.microsoft.com/office/drawing/2014/main" id="{11025F01-DA35-FB96-6871-34769AF8BAF2}"/>
              </a:ext>
            </a:extLst>
          </p:cNvPr>
          <p:cNvSpPr txBox="1"/>
          <p:nvPr/>
        </p:nvSpPr>
        <p:spPr>
          <a:xfrm>
            <a:off x="5434854" y="4934675"/>
            <a:ext cx="6460777" cy="1877437"/>
          </a:xfrm>
          <a:prstGeom prst="rect">
            <a:avLst/>
          </a:prstGeom>
          <a:noFill/>
        </p:spPr>
        <p:txBody>
          <a:bodyPr wrap="square" rtlCol="0">
            <a:spAutoFit/>
          </a:bodyPr>
          <a:lstStyle/>
          <a:p>
            <a:r>
              <a:rPr lang="en-US" sz="1400" b="1" dirty="0">
                <a:solidFill>
                  <a:schemeClr val="bg2"/>
                </a:solidFill>
              </a:rPr>
              <a:t>Conclusion</a:t>
            </a:r>
            <a:r>
              <a:rPr lang="en-US" sz="1400" dirty="0">
                <a:solidFill>
                  <a:schemeClr val="bg2"/>
                </a:solidFill>
              </a:rPr>
              <a:t>: Governance-driven frameworks like MAF-TB can translate policy into measurable health outcomes when supported by political leadership, budget allocation at the institutional level, integrated service delivery models and community-based outreach approaches. The approach provides a replicable pathway for advancing equitable, rights-based HIV and TB responses in high-burden settings.</a:t>
            </a:r>
          </a:p>
          <a:p>
            <a:endParaRPr lang="en-US" dirty="0"/>
          </a:p>
        </p:txBody>
      </p:sp>
      <p:sp>
        <p:nvSpPr>
          <p:cNvPr id="12" name="TextBox 11">
            <a:extLst>
              <a:ext uri="{FF2B5EF4-FFF2-40B4-BE49-F238E27FC236}">
                <a16:creationId xmlns:a16="http://schemas.microsoft.com/office/drawing/2014/main" id="{1933B898-D85F-1589-BDF5-DEEE93297220}"/>
              </a:ext>
            </a:extLst>
          </p:cNvPr>
          <p:cNvSpPr txBox="1"/>
          <p:nvPr/>
        </p:nvSpPr>
        <p:spPr>
          <a:xfrm>
            <a:off x="5295901" y="1852284"/>
            <a:ext cx="4562699" cy="307777"/>
          </a:xfrm>
          <a:prstGeom prst="rect">
            <a:avLst/>
          </a:prstGeom>
          <a:noFill/>
        </p:spPr>
        <p:txBody>
          <a:bodyPr wrap="square" rtlCol="0">
            <a:spAutoFit/>
          </a:bodyPr>
          <a:lstStyle/>
          <a:p>
            <a:r>
              <a:rPr lang="en-US" sz="1400" b="1"/>
              <a:t>Results</a:t>
            </a:r>
            <a:r>
              <a:rPr lang="en-US" sz="1400"/>
              <a:t>:</a:t>
            </a:r>
            <a:endParaRPr lang="en-US"/>
          </a:p>
        </p:txBody>
      </p:sp>
    </p:spTree>
    <p:extLst>
      <p:ext uri="{BB962C8B-B14F-4D97-AF65-F5344CB8AC3E}">
        <p14:creationId xmlns:p14="http://schemas.microsoft.com/office/powerpoint/2010/main" val="605429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F4540-EBFA-A0E3-8C32-525F1028E43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2A92D7D4-79CE-3F85-890C-DC5A59650BF1}"/>
              </a:ext>
            </a:extLst>
          </p:cNvPr>
          <p:cNvSpPr/>
          <p:nvPr/>
        </p:nvSpPr>
        <p:spPr>
          <a:xfrm>
            <a:off x="6324458" y="4975981"/>
            <a:ext cx="5401950" cy="12239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1749E407-DE9F-E17D-35B7-E1EC21A7337F}"/>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B45E44F9-57FB-5604-FEC8-DDE3CAE9D14B}"/>
              </a:ext>
            </a:extLst>
          </p:cNvPr>
          <p:cNvSpPr>
            <a:spLocks noGrp="1"/>
          </p:cNvSpPr>
          <p:nvPr>
            <p:ph sz="quarter" idx="14"/>
          </p:nvPr>
        </p:nvSpPr>
        <p:spPr>
          <a:xfrm>
            <a:off x="9425909" y="638083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737ABC7C-F2F2-0A3B-912B-27233E8ED1DF}"/>
              </a:ext>
            </a:extLst>
          </p:cNvPr>
          <p:cNvSpPr>
            <a:spLocks noGrp="1"/>
          </p:cNvSpPr>
          <p:nvPr>
            <p:ph type="title"/>
          </p:nvPr>
        </p:nvSpPr>
        <p:spPr>
          <a:xfrm>
            <a:off x="4033841" y="329035"/>
            <a:ext cx="7632700" cy="1223964"/>
          </a:xfrm>
        </p:spPr>
        <p:txBody>
          <a:bodyPr>
            <a:noAutofit/>
          </a:bodyPr>
          <a:lstStyle/>
          <a:p>
            <a:pPr lvl="0"/>
            <a:r>
              <a:rPr lang="en-GB" sz="2000" u="sng">
                <a:hlinkClick r:id="rId2"/>
              </a:rPr>
              <a:t>Rising above misinformation: safety-first, quality-assured AI for HIV and sexual and reproductive health self-care</a:t>
            </a:r>
            <a:r>
              <a:rPr lang="en-GB" sz="2000"/>
              <a:t> </a:t>
            </a:r>
            <a:endParaRPr lang="en-US" sz="2000"/>
          </a:p>
        </p:txBody>
      </p:sp>
      <p:sp>
        <p:nvSpPr>
          <p:cNvPr id="10" name="TextBox 9">
            <a:extLst>
              <a:ext uri="{FF2B5EF4-FFF2-40B4-BE49-F238E27FC236}">
                <a16:creationId xmlns:a16="http://schemas.microsoft.com/office/drawing/2014/main" id="{419CBC1E-FF38-4702-5FB8-23045D809FE5}"/>
              </a:ext>
            </a:extLst>
          </p:cNvPr>
          <p:cNvSpPr txBox="1"/>
          <p:nvPr/>
        </p:nvSpPr>
        <p:spPr>
          <a:xfrm>
            <a:off x="397357" y="1843258"/>
            <a:ext cx="5834482" cy="4247317"/>
          </a:xfrm>
          <a:prstGeom prst="rect">
            <a:avLst/>
          </a:prstGeom>
          <a:noFill/>
        </p:spPr>
        <p:txBody>
          <a:bodyPr wrap="square">
            <a:spAutoFit/>
          </a:bodyPr>
          <a:lstStyle/>
          <a:p>
            <a:r>
              <a:rPr lang="en-US" sz="1500" b="1" dirty="0"/>
              <a:t>Background: </a:t>
            </a:r>
            <a:r>
              <a:rPr lang="en-US" sz="1500" dirty="0"/>
              <a:t>Limited safety evidence and accountability have slowed AI adoption in HIV and SRH care. Robust safeguards are essential for trust and scale-up.</a:t>
            </a:r>
          </a:p>
          <a:p>
            <a:endParaRPr lang="en-US" sz="1500" b="1" dirty="0"/>
          </a:p>
          <a:p>
            <a:pPr lvl="1"/>
            <a:r>
              <a:rPr lang="en-US" sz="1500" dirty="0">
                <a:sym typeface="Wingdings" panose="05000000000000000000" pitchFamily="2" charset="2"/>
              </a:rPr>
              <a:t> Evaluation of the safety performance of AI-enabled HIV/SRH self-care platforms deployed across multiple programs in South Africa in 2025.</a:t>
            </a:r>
            <a:endParaRPr lang="en-US" sz="1500" dirty="0"/>
          </a:p>
          <a:p>
            <a:endParaRPr lang="en-US" sz="1500" dirty="0"/>
          </a:p>
          <a:p>
            <a:r>
              <a:rPr lang="en-US" sz="1500" b="1" dirty="0"/>
              <a:t>Methods</a:t>
            </a:r>
            <a:r>
              <a:rPr lang="en-US" sz="1500" dirty="0"/>
              <a:t>: The study assessed a hybrid safety architecture integrating automated AI functions for harm detection, human-in-the-loop review, and clinician escalation protocols across AI-mediated conversations in self-care programs in Southern Africa, including Aimee, Coach </a:t>
            </a:r>
            <a:r>
              <a:rPr lang="en-US" sz="1500" dirty="0" err="1"/>
              <a:t>mPilo</a:t>
            </a:r>
            <a:r>
              <a:rPr lang="en-US" sz="1500" dirty="0"/>
              <a:t>, and </a:t>
            </a:r>
            <a:r>
              <a:rPr lang="en-US" sz="1500" dirty="0" err="1"/>
              <a:t>VimbAI</a:t>
            </a:r>
            <a:r>
              <a:rPr lang="en-US" sz="1500" dirty="0"/>
              <a:t>. Comparative analyses examined AI-based moderation against human labeling by clinicians to assess clinical accuracy, harm flag validity, and operational efficiency.</a:t>
            </a:r>
          </a:p>
          <a:p>
            <a:endParaRPr lang="en-US" sz="1500" dirty="0"/>
          </a:p>
        </p:txBody>
      </p:sp>
      <p:sp>
        <p:nvSpPr>
          <p:cNvPr id="11" name="TextBox 10">
            <a:extLst>
              <a:ext uri="{FF2B5EF4-FFF2-40B4-BE49-F238E27FC236}">
                <a16:creationId xmlns:a16="http://schemas.microsoft.com/office/drawing/2014/main" id="{4BEAA7F1-0185-7EAA-0E80-5B0868306345}"/>
              </a:ext>
            </a:extLst>
          </p:cNvPr>
          <p:cNvSpPr txBox="1"/>
          <p:nvPr/>
        </p:nvSpPr>
        <p:spPr>
          <a:xfrm>
            <a:off x="6384326" y="1843257"/>
            <a:ext cx="5282215" cy="4247317"/>
          </a:xfrm>
          <a:prstGeom prst="rect">
            <a:avLst/>
          </a:prstGeom>
          <a:noFill/>
        </p:spPr>
        <p:txBody>
          <a:bodyPr wrap="square">
            <a:spAutoFit/>
          </a:bodyPr>
          <a:lstStyle/>
          <a:p>
            <a:r>
              <a:rPr lang="en-US" sz="1500" b="1" dirty="0"/>
              <a:t>Results: </a:t>
            </a:r>
            <a:r>
              <a:rPr lang="en-US" sz="1500" dirty="0"/>
              <a:t>Across over 300,000 AI-mediated user interactions, no instances of harmful misinformation were identified. No false negatives were identified in self-harm risk detection, and all high-risk interactions were appropriately escalated according to protocol. Automated triage substantially reduced clinician review burden while preserving clinical oversight and accountability. Implementation analyses identified context-specific limitations in broadly available moderation tools, prompting targeted system augmentations that improved performance in local linguistic, cultural, and epidemiological contexts.</a:t>
            </a:r>
          </a:p>
          <a:p>
            <a:endParaRPr lang="en-US" sz="1500" b="1" dirty="0"/>
          </a:p>
          <a:p>
            <a:r>
              <a:rPr lang="en-US" sz="1500" b="1" dirty="0">
                <a:solidFill>
                  <a:schemeClr val="bg1"/>
                </a:solidFill>
              </a:rPr>
              <a:t>Conclusion: </a:t>
            </a:r>
            <a:r>
              <a:rPr lang="en-US" sz="1500" dirty="0">
                <a:solidFill>
                  <a:schemeClr val="bg1"/>
                </a:solidFill>
              </a:rPr>
              <a:t>AI-enabled HIV/SRH self-care platforms can achieve high safety performance when designed with layered safeguards, continuous monitoring, and human clinical oversight. </a:t>
            </a:r>
          </a:p>
        </p:txBody>
      </p:sp>
    </p:spTree>
    <p:extLst>
      <p:ext uri="{BB962C8B-B14F-4D97-AF65-F5344CB8AC3E}">
        <p14:creationId xmlns:p14="http://schemas.microsoft.com/office/powerpoint/2010/main" val="37311085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C0CEC-B6F8-CD62-06DE-5F9DC7E50422}"/>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D2AFE3F6-D108-644B-6E7E-31B35A1DF688}"/>
              </a:ext>
            </a:extLst>
          </p:cNvPr>
          <p:cNvSpPr/>
          <p:nvPr/>
        </p:nvSpPr>
        <p:spPr>
          <a:xfrm>
            <a:off x="274321" y="1960880"/>
            <a:ext cx="6421120" cy="383042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18E05E84-A710-F853-26E7-597A6B7A5A6E}"/>
              </a:ext>
            </a:extLst>
          </p:cNvPr>
          <p:cNvSpPr>
            <a:spLocks noGrp="1"/>
          </p:cNvSpPr>
          <p:nvPr>
            <p:ph sz="quarter" idx="13"/>
          </p:nvPr>
        </p:nvSpPr>
        <p:spPr>
          <a:xfrm>
            <a:off x="409416" y="1910456"/>
            <a:ext cx="11202718" cy="3694212"/>
          </a:xfrm>
          <a:noFill/>
        </p:spPr>
        <p:txBody>
          <a:bodyPr>
            <a:noAutofit/>
          </a:bodyPr>
          <a:lstStyle/>
          <a:p>
            <a:r>
              <a:rPr lang="en-US" b="1" dirty="0"/>
              <a:t>Background: </a:t>
            </a:r>
            <a:r>
              <a:rPr lang="en-US" dirty="0"/>
              <a:t>Women living with HIV (WLHIV) being 6 times more likely to develop cervical cancer (WHO), yet screening coverage remains critically low in resource-limited settings due to access barriers. This program aimed to increase access to cervical cancer screening services for WLHIV on the ACE 6 project in Bayelsa State, Nigeria.</a:t>
            </a:r>
          </a:p>
          <a:p>
            <a:r>
              <a:rPr lang="en-US" b="1" dirty="0"/>
              <a:t>Methods: </a:t>
            </a:r>
            <a:r>
              <a:rPr lang="en-US" dirty="0"/>
              <a:t> This nine-month scale-up activity (April–December 2024) targeted WLHIV aged 25–49 who were receiving antiretroviral therapy (ART). The core intervention involved training existing health workers at non-ART sites in hard-to-reach areas to integrate Visual Inspection with Acetic Acid (VIA) screening into routine activities and to refer screen-positive clients for expert care. Activities also included community sensitization campaigns among PLHIV support groups.</a:t>
            </a:r>
          </a:p>
        </p:txBody>
      </p:sp>
      <p:sp>
        <p:nvSpPr>
          <p:cNvPr id="3" name="Content Placeholder 2">
            <a:extLst>
              <a:ext uri="{FF2B5EF4-FFF2-40B4-BE49-F238E27FC236}">
                <a16:creationId xmlns:a16="http://schemas.microsoft.com/office/drawing/2014/main" id="{AA56F90D-539A-EB02-BB5E-FB80A8C4E7E6}"/>
              </a:ext>
            </a:extLst>
          </p:cNvPr>
          <p:cNvSpPr>
            <a:spLocks noGrp="1"/>
          </p:cNvSpPr>
          <p:nvPr>
            <p:ph sz="quarter" idx="14"/>
          </p:nvPr>
        </p:nvSpPr>
        <p:spPr>
          <a:xfrm>
            <a:off x="9436767" y="6486103"/>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AFD3E837-C491-5323-6689-53435766981F}"/>
              </a:ext>
            </a:extLst>
          </p:cNvPr>
          <p:cNvSpPr>
            <a:spLocks noGrp="1"/>
          </p:cNvSpPr>
          <p:nvPr>
            <p:ph type="title"/>
          </p:nvPr>
        </p:nvSpPr>
        <p:spPr/>
        <p:txBody>
          <a:bodyPr>
            <a:noAutofit/>
          </a:bodyPr>
          <a:lstStyle/>
          <a:p>
            <a:pPr lvl="0"/>
            <a:r>
              <a:rPr lang="en-GB" sz="2000" u="sng" dirty="0">
                <a:hlinkClick r:id="rId2"/>
              </a:rPr>
              <a:t>A decentralized, community-integrated model achieves a tenfold increase in cervical cancer screening among women living with HIV in Bayelsa State, Nigeria</a:t>
            </a:r>
            <a:endParaRPr lang="en-US" sz="2000" dirty="0"/>
          </a:p>
        </p:txBody>
      </p:sp>
      <p:sp>
        <p:nvSpPr>
          <p:cNvPr id="7" name="Content Placeholder 1">
            <a:extLst>
              <a:ext uri="{FF2B5EF4-FFF2-40B4-BE49-F238E27FC236}">
                <a16:creationId xmlns:a16="http://schemas.microsoft.com/office/drawing/2014/main" id="{25E0B5A2-4598-1605-2575-56D574680E24}"/>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5" name="TextBox 4">
            <a:extLst>
              <a:ext uri="{FF2B5EF4-FFF2-40B4-BE49-F238E27FC236}">
                <a16:creationId xmlns:a16="http://schemas.microsoft.com/office/drawing/2014/main" id="{6D4A14E7-3DA3-6CB6-E139-B85C6A1217DA}"/>
              </a:ext>
            </a:extLst>
          </p:cNvPr>
          <p:cNvSpPr txBox="1"/>
          <p:nvPr/>
        </p:nvSpPr>
        <p:spPr>
          <a:xfrm>
            <a:off x="324191" y="5877092"/>
            <a:ext cx="11373167" cy="523220"/>
          </a:xfrm>
          <a:prstGeom prst="rect">
            <a:avLst/>
          </a:prstGeom>
          <a:solidFill>
            <a:srgbClr val="61800A"/>
          </a:solidFill>
        </p:spPr>
        <p:txBody>
          <a:bodyPr wrap="square" rtlCol="0">
            <a:spAutoFit/>
          </a:bodyPr>
          <a:lstStyle/>
          <a:p>
            <a:r>
              <a:rPr lang="en-US" sz="1400" b="1" dirty="0">
                <a:solidFill>
                  <a:schemeClr val="bg1"/>
                </a:solidFill>
              </a:rPr>
              <a:t>Conclusion:  </a:t>
            </a:r>
            <a:r>
              <a:rPr lang="en-US" sz="1400" dirty="0">
                <a:solidFill>
                  <a:schemeClr val="bg1"/>
                </a:solidFill>
              </a:rPr>
              <a:t>This program demonstrates that a community-based, integrated service delivery model can significantly improve the uptake of essential but underutilized secondary prevention services for WLHIV.</a:t>
            </a:r>
            <a:endParaRPr lang="en-CH" sz="1400" dirty="0">
              <a:solidFill>
                <a:schemeClr val="bg1"/>
              </a:solidFill>
            </a:endParaRPr>
          </a:p>
        </p:txBody>
      </p:sp>
      <p:pic>
        <p:nvPicPr>
          <p:cNvPr id="9" name="Picture 8">
            <a:extLst>
              <a:ext uri="{FF2B5EF4-FFF2-40B4-BE49-F238E27FC236}">
                <a16:creationId xmlns:a16="http://schemas.microsoft.com/office/drawing/2014/main" id="{4AFDEAD2-29B4-249D-2C9E-A124CAB3B12C}"/>
              </a:ext>
            </a:extLst>
          </p:cNvPr>
          <p:cNvPicPr>
            <a:picLocks noChangeAspect="1"/>
          </p:cNvPicPr>
          <p:nvPr/>
        </p:nvPicPr>
        <p:blipFill>
          <a:blip r:embed="rId3"/>
          <a:stretch>
            <a:fillRect/>
          </a:stretch>
        </p:blipFill>
        <p:spPr>
          <a:xfrm>
            <a:off x="8349916" y="3718855"/>
            <a:ext cx="3262218" cy="2036653"/>
          </a:xfrm>
          <a:prstGeom prst="rect">
            <a:avLst/>
          </a:prstGeom>
        </p:spPr>
      </p:pic>
      <p:sp>
        <p:nvSpPr>
          <p:cNvPr id="10" name="TextBox 9">
            <a:extLst>
              <a:ext uri="{FF2B5EF4-FFF2-40B4-BE49-F238E27FC236}">
                <a16:creationId xmlns:a16="http://schemas.microsoft.com/office/drawing/2014/main" id="{97F6B8C4-ABB1-1ADE-FCEF-3E8B2E8ED5A1}"/>
              </a:ext>
            </a:extLst>
          </p:cNvPr>
          <p:cNvSpPr txBox="1"/>
          <p:nvPr/>
        </p:nvSpPr>
        <p:spPr>
          <a:xfrm>
            <a:off x="328883" y="3757562"/>
            <a:ext cx="7770050" cy="2308324"/>
          </a:xfrm>
          <a:prstGeom prst="rect">
            <a:avLst/>
          </a:prstGeom>
          <a:noFill/>
        </p:spPr>
        <p:txBody>
          <a:bodyPr wrap="square" rtlCol="0">
            <a:spAutoFit/>
          </a:bodyPr>
          <a:lstStyle/>
          <a:p>
            <a:r>
              <a:rPr lang="en-US" sz="1400" b="1" dirty="0"/>
              <a:t>Results:  </a:t>
            </a:r>
            <a:r>
              <a:rPr lang="en-US" sz="1400" dirty="0"/>
              <a:t>The intervention screened 4,038 WLHIV over nine months—an average of 449 women per month. This represents a 920% increase from the pre-intervention monthly average of 44. All screen-positive clients were successfully linked to treatment. Key findings include: (a) delivering integrated screening at nearby health posts directly addressed the key barriers of transportation cost and distance, which were cited by &gt;85% of the WLHIV as the main reason for prior non-screening (b) community-driven mobilization through PLHIV support group is highly effective: Utilizing local support groups for demand creation significantly increased the uptake rate among contacted, eligible WLHIV.</a:t>
            </a:r>
          </a:p>
          <a:p>
            <a:endParaRPr lang="en-US" dirty="0"/>
          </a:p>
        </p:txBody>
      </p:sp>
    </p:spTree>
    <p:extLst>
      <p:ext uri="{BB962C8B-B14F-4D97-AF65-F5344CB8AC3E}">
        <p14:creationId xmlns:p14="http://schemas.microsoft.com/office/powerpoint/2010/main" val="1260933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FD9E-B5AC-1E68-60A7-06409F5CF17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751269-5918-449B-AE9F-0D6283460DAF}"/>
              </a:ext>
            </a:extLst>
          </p:cNvPr>
          <p:cNvSpPr txBox="1"/>
          <p:nvPr/>
        </p:nvSpPr>
        <p:spPr>
          <a:xfrm>
            <a:off x="5762699" y="4734352"/>
            <a:ext cx="6106161" cy="1354214"/>
          </a:xfrm>
          <a:prstGeom prst="rect">
            <a:avLst/>
          </a:prstGeom>
          <a:solidFill>
            <a:srgbClr val="61800A"/>
          </a:solidFill>
        </p:spPr>
        <p:txBody>
          <a:bodyPr wrap="square" rtlCol="0">
            <a:spAutoFit/>
          </a:bodyPr>
          <a:lstStyle/>
          <a:p>
            <a:endParaRPr lang="en-CH" sz="1200" dirty="0">
              <a:solidFill>
                <a:schemeClr val="bg2"/>
              </a:solidFill>
            </a:endParaRPr>
          </a:p>
        </p:txBody>
      </p:sp>
      <p:sp>
        <p:nvSpPr>
          <p:cNvPr id="2" name="Content Placeholder 1">
            <a:extLst>
              <a:ext uri="{FF2B5EF4-FFF2-40B4-BE49-F238E27FC236}">
                <a16:creationId xmlns:a16="http://schemas.microsoft.com/office/drawing/2014/main" id="{0C0014F5-FA04-480B-A32E-AE67AAEEC6D6}"/>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EDA41D45-B4A1-D994-B185-01B5544572D0}"/>
              </a:ext>
            </a:extLst>
          </p:cNvPr>
          <p:cNvSpPr>
            <a:spLocks noGrp="1"/>
          </p:cNvSpPr>
          <p:nvPr>
            <p:ph sz="quarter" idx="14"/>
          </p:nvPr>
        </p:nvSpPr>
        <p:spPr>
          <a:xfrm>
            <a:off x="9425909" y="638083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425DD1B1-4FB9-6EFE-AC3C-A9A98842A64E}"/>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2"/>
              </a:rPr>
              <a:t>Mental health and psychosocial support as a key component of sexual and reproductive health programs for women who use and inject drugs in southern Nigeria</a:t>
            </a:r>
            <a:endParaRPr lang="en-CH" sz="2000" dirty="0">
              <a:solidFill>
                <a:srgbClr val="E1000B"/>
              </a:solidFill>
            </a:endParaRPr>
          </a:p>
        </p:txBody>
      </p:sp>
      <p:sp>
        <p:nvSpPr>
          <p:cNvPr id="7" name="Content Placeholder 1">
            <a:extLst>
              <a:ext uri="{FF2B5EF4-FFF2-40B4-BE49-F238E27FC236}">
                <a16:creationId xmlns:a16="http://schemas.microsoft.com/office/drawing/2014/main" id="{1773BC7D-6E80-06DA-10F1-D8687D3F8B7E}"/>
              </a:ext>
            </a:extLst>
          </p:cNvPr>
          <p:cNvSpPr txBox="1">
            <a:spLocks/>
          </p:cNvSpPr>
          <p:nvPr/>
        </p:nvSpPr>
        <p:spPr>
          <a:xfrm>
            <a:off x="5856609" y="1788537"/>
            <a:ext cx="5809932" cy="284877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Results: </a:t>
            </a:r>
            <a:r>
              <a:rPr lang="en-US" dirty="0"/>
              <a:t> A total of 3,260 WWUIDs were reached with integrated SRH–MHPSS services. Of these, 719 (22.1%) reported depression or psychological distress and were referred for specialized care. Non-injecting women constituted 93.3% (n=671) of MHPSS referrals, while injectors accounted for 6.7% (n=48). MHPSS integration was associated with sustained increases in SRH service uptake. HIV testing coverage reached 56.0% (n=1,826), with 2.0% positivity (n=37). All 37 HIV-positive women were enrolled on antiretroviral therapy, with 29.7% (n=11) being injectors and 70.3% (n=26) non-injectors. </a:t>
            </a:r>
            <a:r>
              <a:rPr lang="en-US" dirty="0" err="1"/>
              <a:t>PrEP</a:t>
            </a:r>
            <a:r>
              <a:rPr lang="en-US" dirty="0"/>
              <a:t> uptake reached 20.2% (n=660).</a:t>
            </a:r>
          </a:p>
          <a:p>
            <a:endParaRPr lang="en-US" dirty="0"/>
          </a:p>
          <a:p>
            <a:r>
              <a:rPr lang="en-US" b="1" dirty="0">
                <a:solidFill>
                  <a:schemeClr val="bg2"/>
                </a:solidFill>
              </a:rPr>
              <a:t>Conclusion: </a:t>
            </a:r>
            <a:r>
              <a:rPr lang="en-US" dirty="0">
                <a:solidFill>
                  <a:schemeClr val="bg2"/>
                </a:solidFill>
              </a:rPr>
              <a:t>Integrating MHPSS into SRH programming for WWUIDs is feasible, acceptable, and highly effective. This peer-led, community-based model enhanced psychosocial well-being, reduced stigma, and demonstrably improved HIV prevention, testing, and treatment outcomes. </a:t>
            </a:r>
            <a:endParaRPr lang="en-US" b="1" dirty="0">
              <a:solidFill>
                <a:schemeClr val="bg2"/>
              </a:solidFill>
            </a:endParaRPr>
          </a:p>
        </p:txBody>
      </p:sp>
      <p:sp>
        <p:nvSpPr>
          <p:cNvPr id="10" name="TextBox 9">
            <a:extLst>
              <a:ext uri="{FF2B5EF4-FFF2-40B4-BE49-F238E27FC236}">
                <a16:creationId xmlns:a16="http://schemas.microsoft.com/office/drawing/2014/main" id="{826DE17B-9524-EE62-AEB7-D641A7A3C1E6}"/>
              </a:ext>
            </a:extLst>
          </p:cNvPr>
          <p:cNvSpPr txBox="1"/>
          <p:nvPr/>
        </p:nvSpPr>
        <p:spPr>
          <a:xfrm>
            <a:off x="409415" y="1781145"/>
            <a:ext cx="5237241" cy="5986254"/>
          </a:xfrm>
          <a:prstGeom prst="rect">
            <a:avLst/>
          </a:prstGeom>
          <a:noFill/>
        </p:spPr>
        <p:txBody>
          <a:bodyPr wrap="square">
            <a:spAutoFit/>
          </a:bodyPr>
          <a:lstStyle/>
          <a:p>
            <a:r>
              <a:rPr lang="en-US" sz="1400" b="1" dirty="0"/>
              <a:t>Background: </a:t>
            </a:r>
            <a:r>
              <a:rPr lang="en-US" sz="1400" dirty="0"/>
              <a:t>Women who use and inject drugs (WWUIDs) in southern Nigeria face high vulnerability to HIV acquisition, poor mental health, stigma and gendered exclusion. Despite a clear need, mental health and psychosocial support (MHPSS) is seldom integrated into sexual and reproductive health (SRH) programming for this key population. This study assesses the outcomes of a </a:t>
            </a:r>
            <a:r>
              <a:rPr lang="en-US" sz="1400" dirty="0" err="1"/>
              <a:t>community-led</a:t>
            </a:r>
            <a:r>
              <a:rPr lang="en-US" sz="1400" dirty="0"/>
              <a:t> intervention that embeds MHPSS within comprehensive SRH services for WWUIDs.</a:t>
            </a:r>
          </a:p>
          <a:p>
            <a:endParaRPr lang="en-US" sz="1400" dirty="0"/>
          </a:p>
          <a:p>
            <a:r>
              <a:rPr lang="en-US" sz="1400" b="1" dirty="0"/>
              <a:t>Methods</a:t>
            </a:r>
            <a:r>
              <a:rPr lang="en-US" sz="1400" dirty="0"/>
              <a:t>: From April 2024 to July 2025, a peer-led intervention was implemented across bunk settlements and drop-in centers in four Southern Nigerian states (Lagos, Rivers, Cross River, and Akwa Ibom) with: (1) training 278 service providers and 1,560 peer educators on integrated MHPSS-SRH delivery and referral pathways; (2) embedding individual and group counseling within SRH services; (3) piloting a gender-sensitive MHPSS screening tool; and (4) establishing linkages to specialized care for severe cases. </a:t>
            </a:r>
          </a:p>
          <a:p>
            <a:endParaRPr lang="en-US" sz="1400" dirty="0"/>
          </a:p>
          <a:p>
            <a:endParaRPr lang="en-US" sz="1500" b="1" dirty="0"/>
          </a:p>
          <a:p>
            <a:endParaRPr lang="en-US" sz="1500" b="1" dirty="0"/>
          </a:p>
          <a:p>
            <a:endParaRPr lang="en-US" sz="1500" b="1" dirty="0"/>
          </a:p>
          <a:p>
            <a:endParaRPr lang="en-US" sz="1500" b="1" dirty="0"/>
          </a:p>
          <a:p>
            <a:endParaRPr lang="en-US" sz="1500" dirty="0"/>
          </a:p>
        </p:txBody>
      </p:sp>
    </p:spTree>
    <p:extLst>
      <p:ext uri="{BB962C8B-B14F-4D97-AF65-F5344CB8AC3E}">
        <p14:creationId xmlns:p14="http://schemas.microsoft.com/office/powerpoint/2010/main" val="114739009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3D455-2244-CAC6-CA04-E47CAB341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AA1E6-0C1D-6A90-5687-77586337F3E7}"/>
              </a:ext>
            </a:extLst>
          </p:cNvPr>
          <p:cNvSpPr>
            <a:spLocks noGrp="1"/>
          </p:cNvSpPr>
          <p:nvPr>
            <p:ph type="title"/>
          </p:nvPr>
        </p:nvSpPr>
        <p:spPr/>
        <p:txBody>
          <a:bodyPr>
            <a:normAutofit/>
          </a:bodyPr>
          <a:lstStyle/>
          <a:p>
            <a:r>
              <a:rPr lang="en-US" sz="4800" dirty="0"/>
              <a:t>5. Population-specific PCC approaches</a:t>
            </a:r>
            <a:br>
              <a:rPr lang="en-US" sz="4800" dirty="0"/>
            </a:br>
            <a:endParaRPr lang="en-CH" sz="4800" dirty="0"/>
          </a:p>
        </p:txBody>
      </p:sp>
      <p:sp>
        <p:nvSpPr>
          <p:cNvPr id="4" name="TextBox 3">
            <a:extLst>
              <a:ext uri="{FF2B5EF4-FFF2-40B4-BE49-F238E27FC236}">
                <a16:creationId xmlns:a16="http://schemas.microsoft.com/office/drawing/2014/main" id="{40317F2E-99D0-186A-603E-41A557150DB4}"/>
              </a:ext>
            </a:extLst>
          </p:cNvPr>
          <p:cNvSpPr txBox="1"/>
          <p:nvPr/>
        </p:nvSpPr>
        <p:spPr>
          <a:xfrm>
            <a:off x="8734425" y="5734050"/>
            <a:ext cx="3370795" cy="369332"/>
          </a:xfrm>
          <a:prstGeom prst="rect">
            <a:avLst/>
          </a:prstGeom>
          <a:noFill/>
        </p:spPr>
        <p:txBody>
          <a:bodyPr wrap="none" rtlCol="0">
            <a:spAutoFit/>
          </a:bodyPr>
          <a:lstStyle/>
          <a:p>
            <a:r>
              <a:rPr lang="en-GB" i="1"/>
              <a:t>Return to </a:t>
            </a:r>
            <a:r>
              <a:rPr lang="en-GB" i="1">
                <a:hlinkClick r:id="rId2" action="ppaction://hlinksldjump"/>
              </a:rPr>
              <a:t>Table of Contents</a:t>
            </a:r>
            <a:endParaRPr lang="en-US" i="1"/>
          </a:p>
        </p:txBody>
      </p:sp>
    </p:spTree>
    <p:extLst>
      <p:ext uri="{BB962C8B-B14F-4D97-AF65-F5344CB8AC3E}">
        <p14:creationId xmlns:p14="http://schemas.microsoft.com/office/powerpoint/2010/main" val="8458362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65178-A1F6-051F-475D-47D4274F928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09812E-F923-A74E-9ABA-6E6A6CCFB074}"/>
              </a:ext>
            </a:extLst>
          </p:cNvPr>
          <p:cNvSpPr>
            <a:spLocks noGrp="1"/>
          </p:cNvSpPr>
          <p:nvPr>
            <p:ph sz="quarter" idx="13"/>
          </p:nvPr>
        </p:nvSpPr>
        <p:spPr>
          <a:xfrm>
            <a:off x="256781" y="1996828"/>
            <a:ext cx="4999343" cy="4135117"/>
          </a:xfrm>
        </p:spPr>
        <p:txBody>
          <a:bodyPr>
            <a:noAutofit/>
          </a:bodyPr>
          <a:lstStyle/>
          <a:p>
            <a:r>
              <a:rPr lang="en-US" b="1" dirty="0"/>
              <a:t>Setting the scene</a:t>
            </a:r>
            <a:r>
              <a:rPr lang="en-US" dirty="0"/>
              <a:t>–</a:t>
            </a:r>
            <a:r>
              <a:rPr lang="en-US" dirty="0">
                <a:solidFill>
                  <a:schemeClr val="accent1"/>
                </a:solidFill>
              </a:rPr>
              <a:t> Clarice Pinto, World Health Organization, Switzerland </a:t>
            </a:r>
          </a:p>
          <a:p>
            <a:pPr marL="285750" indent="-285750">
              <a:buFont typeface="Arial" panose="020B0604020202020204" pitchFamily="34" charset="0"/>
              <a:buChar char="•"/>
            </a:pPr>
            <a:r>
              <a:rPr lang="en-US" dirty="0" err="1">
                <a:sym typeface="Wingdings" panose="05000000000000000000" pitchFamily="2" charset="2"/>
              </a:rPr>
              <a:t>Person-centred</a:t>
            </a:r>
            <a:r>
              <a:rPr lang="en-US" dirty="0">
                <a:sym typeface="Wingdings" panose="05000000000000000000" pitchFamily="2" charset="2"/>
              </a:rPr>
              <a:t> care recognizes that health outcomes are shaped by people’s lived realities – not only by clinical needs.</a:t>
            </a:r>
          </a:p>
          <a:p>
            <a:pPr marL="285750" indent="-285750">
              <a:buFont typeface="Arial" panose="020B0604020202020204" pitchFamily="34" charset="0"/>
              <a:buChar char="•"/>
            </a:pPr>
            <a:r>
              <a:rPr lang="en-US" dirty="0">
                <a:sym typeface="Wingdings" panose="05000000000000000000" pitchFamily="2" charset="2"/>
              </a:rPr>
              <a:t>WHO definition of people-</a:t>
            </a:r>
            <a:r>
              <a:rPr lang="en-US" dirty="0" err="1">
                <a:sym typeface="Wingdings" panose="05000000000000000000" pitchFamily="2" charset="2"/>
              </a:rPr>
              <a:t>centred</a:t>
            </a:r>
            <a:r>
              <a:rPr lang="en-US" dirty="0">
                <a:sym typeface="Wingdings" panose="05000000000000000000" pitchFamily="2" charset="2"/>
              </a:rPr>
              <a:t> health serviced, good practice statements and implementation considerations are in the new 2026 guidelines </a:t>
            </a:r>
            <a:r>
              <a:rPr lang="en-US" dirty="0">
                <a:sym typeface="Wingdings" panose="05000000000000000000" pitchFamily="2" charset="2"/>
                <a:hlinkClick r:id="rId2"/>
              </a:rPr>
              <a:t>here</a:t>
            </a:r>
            <a:endParaRPr lang="en-US" dirty="0">
              <a:sym typeface="Wingdings" panose="05000000000000000000" pitchFamily="2" charset="2"/>
            </a:endParaRPr>
          </a:p>
          <a:p>
            <a:pPr marL="285750" indent="-285750">
              <a:buFont typeface="Arial" panose="020B0604020202020204" pitchFamily="34" charset="0"/>
              <a:buChar char="•"/>
            </a:pPr>
            <a:r>
              <a:rPr lang="en-US" dirty="0">
                <a:sym typeface="Wingdings" panose="05000000000000000000" pitchFamily="2" charset="2"/>
              </a:rPr>
              <a:t>Key messages:</a:t>
            </a:r>
          </a:p>
          <a:p>
            <a:endParaRPr lang="en-US" dirty="0"/>
          </a:p>
          <a:p>
            <a:pPr marL="285750" indent="-285750">
              <a:buFont typeface="Wingdings" panose="05000000000000000000" pitchFamily="2" charset="2"/>
              <a:buChar char="à"/>
            </a:pPr>
            <a:endParaRPr lang="en-US" dirty="0"/>
          </a:p>
          <a:p>
            <a:endParaRPr lang="en-US" b="1" dirty="0"/>
          </a:p>
          <a:p>
            <a:endParaRPr lang="en-US" dirty="0"/>
          </a:p>
          <a:p>
            <a:endParaRPr lang="en-US" sz="1500" dirty="0"/>
          </a:p>
          <a:p>
            <a:endParaRPr lang="en-US" sz="1500" dirty="0"/>
          </a:p>
        </p:txBody>
      </p:sp>
      <p:sp>
        <p:nvSpPr>
          <p:cNvPr id="3" name="Content Placeholder 2">
            <a:extLst>
              <a:ext uri="{FF2B5EF4-FFF2-40B4-BE49-F238E27FC236}">
                <a16:creationId xmlns:a16="http://schemas.microsoft.com/office/drawing/2014/main" id="{1D3E8167-F774-7BF1-70AF-132301205CEA}"/>
              </a:ext>
            </a:extLst>
          </p:cNvPr>
          <p:cNvSpPr>
            <a:spLocks noGrp="1"/>
          </p:cNvSpPr>
          <p:nvPr>
            <p:ph sz="quarter" idx="14"/>
          </p:nvPr>
        </p:nvSpPr>
        <p:spPr>
          <a:xfrm>
            <a:off x="7954538" y="6350450"/>
            <a:ext cx="4032754" cy="368938"/>
          </a:xfrm>
        </p:spPr>
        <p:txBody>
          <a:bodyPr>
            <a:noAutofit/>
          </a:bodyPr>
          <a:lstStyle/>
          <a:p>
            <a:r>
              <a:rPr lang="en-US" sz="1800" i="1" dirty="0"/>
              <a:t>Session recording and slides </a:t>
            </a:r>
            <a:r>
              <a:rPr lang="en-US" sz="1800" i="1" dirty="0">
                <a:hlinkClick r:id="rId3"/>
              </a:rPr>
              <a:t>here</a:t>
            </a:r>
            <a:r>
              <a:rPr lang="en-US" sz="1800" i="1" dirty="0"/>
              <a:t>.</a:t>
            </a:r>
            <a:endParaRPr lang="en-CH" sz="1800" i="1" dirty="0"/>
          </a:p>
        </p:txBody>
      </p:sp>
      <p:sp>
        <p:nvSpPr>
          <p:cNvPr id="4" name="Title 3">
            <a:extLst>
              <a:ext uri="{FF2B5EF4-FFF2-40B4-BE49-F238E27FC236}">
                <a16:creationId xmlns:a16="http://schemas.microsoft.com/office/drawing/2014/main" id="{178AFDB9-42A3-EC14-0708-DADD9434A89E}"/>
              </a:ext>
            </a:extLst>
          </p:cNvPr>
          <p:cNvSpPr>
            <a:spLocks noGrp="1"/>
          </p:cNvSpPr>
          <p:nvPr>
            <p:ph type="title"/>
          </p:nvPr>
        </p:nvSpPr>
        <p:spPr/>
        <p:txBody>
          <a:bodyPr>
            <a:noAutofit/>
          </a:bodyPr>
          <a:lstStyle/>
          <a:p>
            <a:r>
              <a:rPr lang="en-US" sz="2000" dirty="0">
                <a:solidFill>
                  <a:srgbClr val="E1000B"/>
                </a:solidFill>
              </a:rPr>
              <a:t>Satellite – </a:t>
            </a:r>
            <a:r>
              <a:rPr lang="en-US" sz="2000" dirty="0">
                <a:solidFill>
                  <a:srgbClr val="E1000B"/>
                </a:solidFill>
                <a:hlinkClick r:id="rId4"/>
              </a:rPr>
              <a:t>Barriers and facilitators of person-</a:t>
            </a:r>
            <a:r>
              <a:rPr lang="en-US" sz="2000" dirty="0" err="1">
                <a:solidFill>
                  <a:srgbClr val="E1000B"/>
                </a:solidFill>
                <a:hlinkClick r:id="rId4"/>
              </a:rPr>
              <a:t>centred</a:t>
            </a:r>
            <a:r>
              <a:rPr lang="en-US" sz="2000" dirty="0">
                <a:solidFill>
                  <a:srgbClr val="E1000B"/>
                </a:solidFill>
                <a:hlinkClick r:id="rId4"/>
              </a:rPr>
              <a:t> care for key and vulnerable populations </a:t>
            </a:r>
            <a:r>
              <a:rPr lang="en-US" sz="2000" dirty="0">
                <a:solidFill>
                  <a:srgbClr val="E1000B"/>
                </a:solidFill>
              </a:rPr>
              <a:t>(1/3)</a:t>
            </a:r>
            <a:endParaRPr lang="en-CH" sz="2000" dirty="0">
              <a:solidFill>
                <a:srgbClr val="E1000B"/>
              </a:solidFill>
            </a:endParaRPr>
          </a:p>
        </p:txBody>
      </p:sp>
      <p:sp>
        <p:nvSpPr>
          <p:cNvPr id="7" name="Content Placeholder 1">
            <a:extLst>
              <a:ext uri="{FF2B5EF4-FFF2-40B4-BE49-F238E27FC236}">
                <a16:creationId xmlns:a16="http://schemas.microsoft.com/office/drawing/2014/main" id="{9465A630-ED3A-DF80-CA89-B2E875024C4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774B8CD4-F9B4-11EF-4ED4-710652AAFD96}"/>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5" name="Content Placeholder 1">
            <a:extLst>
              <a:ext uri="{FF2B5EF4-FFF2-40B4-BE49-F238E27FC236}">
                <a16:creationId xmlns:a16="http://schemas.microsoft.com/office/drawing/2014/main" id="{190E93F6-8237-BAB9-ED3F-85897AE9A578}"/>
              </a:ext>
            </a:extLst>
          </p:cNvPr>
          <p:cNvSpPr txBox="1">
            <a:spLocks/>
          </p:cNvSpPr>
          <p:nvPr/>
        </p:nvSpPr>
        <p:spPr>
          <a:xfrm>
            <a:off x="5727002" y="1978915"/>
            <a:ext cx="5805018" cy="413511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00000"/>
                </a:solidFill>
                <a:effectLst/>
                <a:uLnTx/>
                <a:uFillTx/>
                <a:latin typeface="Verdana"/>
                <a:ea typeface="+mn-ea"/>
                <a:cs typeface="+mn-cs"/>
              </a:rPr>
              <a:t>Systemic factors driving health-related quality of life for justice-involved communities </a:t>
            </a:r>
            <a:r>
              <a:rPr kumimoji="0" lang="en-US" sz="1400" b="0" i="0" u="none" strike="noStrike" kern="1200" cap="none" spc="0" normalizeH="0" baseline="0" noProof="0" dirty="0">
                <a:ln>
                  <a:noFill/>
                </a:ln>
                <a:solidFill>
                  <a:srgbClr val="000000"/>
                </a:solidFill>
                <a:effectLst/>
                <a:uLnTx/>
                <a:uFillTx/>
                <a:latin typeface="Verdana"/>
                <a:ea typeface="+mn-ea"/>
                <a:cs typeface="+mn-cs"/>
              </a:rPr>
              <a:t>– </a:t>
            </a:r>
            <a:r>
              <a:rPr kumimoji="0" lang="en-US" sz="1400" b="0" i="0" u="none" strike="noStrike" kern="1200" cap="none" spc="0" normalizeH="0" baseline="0" noProof="0" dirty="0">
                <a:ln>
                  <a:noFill/>
                </a:ln>
                <a:solidFill>
                  <a:srgbClr val="61800A"/>
                </a:solidFill>
                <a:effectLst/>
                <a:uLnTx/>
                <a:uFillTx/>
                <a:latin typeface="Verdana"/>
                <a:ea typeface="+mn-ea"/>
                <a:cs typeface="+mn-cs"/>
              </a:rPr>
              <a:t>Pankaj Sethi, Positive East, United Kingdom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dirty="0">
                <a:solidFill>
                  <a:srgbClr val="000000"/>
                </a:solidFill>
                <a:latin typeface="Verdana"/>
                <a:sym typeface="Wingdings" panose="05000000000000000000" pitchFamily="2" charset="2"/>
              </a:rPr>
              <a:t>Prevalence of HIV, hepatitis B, C and tuberculosis in prison is substantially higher than in the general population.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dirty="0">
                <a:solidFill>
                  <a:srgbClr val="000000"/>
                </a:solidFill>
                <a:latin typeface="Verdana"/>
                <a:sym typeface="Wingdings" panose="05000000000000000000" pitchFamily="2" charset="2"/>
              </a:rPr>
              <a:t>90% of people in prison will eventually return to the community, therefore prison health is public health.</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14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Multiple barriers faced in prison settings when it comes to healthcare: (a) overcrowding (b) insufficient respect of </a:t>
            </a:r>
            <a:r>
              <a:rPr lang="en-US" dirty="0">
                <a:solidFill>
                  <a:srgbClr val="000000"/>
                </a:solidFill>
                <a:latin typeface="Verdana"/>
                <a:sym typeface="Wingdings" panose="05000000000000000000" pitchFamily="2" charset="2"/>
              </a:rPr>
              <a:t>a</a:t>
            </a:r>
            <a:r>
              <a:rPr kumimoji="0" lang="en-US" sz="140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utonomy</a:t>
            </a:r>
            <a:r>
              <a:rPr kumimoji="0" lang="en-US" sz="14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dignity, and confidentiality ; (c) stigma ; (d) disrupted continuity of care before, during and after incarceration.</a:t>
            </a:r>
          </a:p>
          <a:p>
            <a:pPr marL="285750" indent="-285750">
              <a:buFont typeface="Arial" panose="020B0604020202020204" pitchFamily="34" charset="0"/>
              <a:buChar char="•"/>
            </a:pPr>
            <a:r>
              <a:rPr kumimoji="0" lang="en-US" sz="14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Peer support and continuity pathways can support </a:t>
            </a:r>
            <a:r>
              <a:rPr kumimoji="0" lang="en-US" sz="140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person-centred</a:t>
            </a:r>
            <a:r>
              <a:rPr kumimoji="0" lang="en-US" sz="140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care. </a:t>
            </a:r>
            <a:r>
              <a:rPr lang="en-GB" dirty="0">
                <a:ea typeface="Verdana"/>
                <a:cs typeface="Calibri"/>
              </a:rPr>
              <a:t>Person-centred care must extend beyond community clinics and into every prison system. </a:t>
            </a:r>
          </a:p>
          <a:p>
            <a:pPr marL="285750" marR="0" lvl="0" indent="-285750" algn="l" defTabSz="914400" rtl="0" eaLnBrk="1" fontAlgn="auto" latinLnBrk="0" hangingPunct="1">
              <a:lnSpc>
                <a:spcPct val="110000"/>
              </a:lnSpc>
              <a:spcBef>
                <a:spcPts val="1000"/>
              </a:spcBef>
              <a:spcAft>
                <a:spcPts val="0"/>
              </a:spcAft>
              <a:buClrTx/>
              <a:buSzTx/>
              <a:buFont typeface="Wingdings" panose="05000000000000000000" pitchFamily="2" charset="2"/>
              <a:buChar char="à"/>
              <a:tabLst/>
              <a:defRPr/>
            </a:pPr>
            <a:endParaRPr kumimoji="0" lang="en-US" sz="140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9" name="Straight Connector 8">
            <a:extLst>
              <a:ext uri="{FF2B5EF4-FFF2-40B4-BE49-F238E27FC236}">
                <a16:creationId xmlns:a16="http://schemas.microsoft.com/office/drawing/2014/main" id="{CE34348A-0493-75E1-B8C0-EDED4947E1C2}"/>
              </a:ext>
            </a:extLst>
          </p:cNvPr>
          <p:cNvCxnSpPr>
            <a:cxnSpLocks/>
          </p:cNvCxnSpPr>
          <p:nvPr/>
        </p:nvCxnSpPr>
        <p:spPr>
          <a:xfrm>
            <a:off x="5506688" y="1978915"/>
            <a:ext cx="0" cy="43510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EE32F37-77BB-476A-D6C8-9CA68C65AC3D}"/>
              </a:ext>
            </a:extLst>
          </p:cNvPr>
          <p:cNvPicPr>
            <a:picLocks noChangeAspect="1"/>
          </p:cNvPicPr>
          <p:nvPr/>
        </p:nvPicPr>
        <p:blipFill>
          <a:blip r:embed="rId5"/>
          <a:srcRect l="1210" r="686"/>
          <a:stretch>
            <a:fillRect/>
          </a:stretch>
        </p:blipFill>
        <p:spPr>
          <a:xfrm>
            <a:off x="101877" y="4502965"/>
            <a:ext cx="5374561" cy="1747114"/>
          </a:xfrm>
          <a:prstGeom prst="rect">
            <a:avLst/>
          </a:prstGeom>
        </p:spPr>
      </p:pic>
    </p:spTree>
    <p:extLst>
      <p:ext uri="{BB962C8B-B14F-4D97-AF65-F5344CB8AC3E}">
        <p14:creationId xmlns:p14="http://schemas.microsoft.com/office/powerpoint/2010/main" val="19125106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F5724-A4C4-EEA5-1EDB-7AA4D2EBAB1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4784BCD-6441-451B-4FD5-B830A0A320CC}"/>
              </a:ext>
            </a:extLst>
          </p:cNvPr>
          <p:cNvSpPr>
            <a:spLocks noGrp="1"/>
          </p:cNvSpPr>
          <p:nvPr>
            <p:ph sz="quarter" idx="13"/>
          </p:nvPr>
        </p:nvSpPr>
        <p:spPr>
          <a:xfrm>
            <a:off x="204708" y="1805986"/>
            <a:ext cx="5419915" cy="4135117"/>
          </a:xfrm>
        </p:spPr>
        <p:txBody>
          <a:bodyPr>
            <a:noAutofit/>
          </a:bodyPr>
          <a:lstStyle/>
          <a:p>
            <a:r>
              <a:rPr lang="en-US" b="1" dirty="0"/>
              <a:t>Protecting HIV treatment gains for female sex workers during funding disruptions through </a:t>
            </a:r>
            <a:r>
              <a:rPr lang="en-US" b="1" dirty="0" err="1"/>
              <a:t>person-centred</a:t>
            </a:r>
            <a:r>
              <a:rPr lang="en-US" b="1" dirty="0"/>
              <a:t> transition support </a:t>
            </a:r>
            <a:r>
              <a:rPr lang="en-US" dirty="0"/>
              <a:t>–</a:t>
            </a:r>
            <a:r>
              <a:rPr lang="en-US" dirty="0">
                <a:solidFill>
                  <a:schemeClr val="accent1"/>
                </a:solidFill>
              </a:rPr>
              <a:t> Daisy Kwala, Bar Hostess Empowerment and Support Programme (BHESP), Kenya</a:t>
            </a:r>
          </a:p>
          <a:p>
            <a:pPr marL="285750" indent="-285750">
              <a:buFont typeface="Arial" panose="020B0604020202020204" pitchFamily="34" charset="0"/>
              <a:buChar char="•"/>
            </a:pPr>
            <a:r>
              <a:rPr lang="en-US" dirty="0">
                <a:sym typeface="Wingdings" panose="05000000000000000000" pitchFamily="2" charset="2"/>
              </a:rPr>
              <a:t>Stop work order:</a:t>
            </a:r>
          </a:p>
          <a:p>
            <a:pPr marL="971550" lvl="1" indent="-285750">
              <a:buFont typeface="Courier New" panose="02070309020205020404" pitchFamily="49" charset="0"/>
              <a:buChar char="o"/>
            </a:pPr>
            <a:r>
              <a:rPr lang="en-US" dirty="0">
                <a:sym typeface="Wingdings" panose="05000000000000000000" pitchFamily="2" charset="2"/>
              </a:rPr>
              <a:t>14,511 female sex workers no longer accessing services, including 2,364 clients living with HIV. </a:t>
            </a:r>
          </a:p>
          <a:p>
            <a:pPr marL="971550" lvl="1" indent="-285750">
              <a:buFont typeface="Courier New" panose="02070309020205020404" pitchFamily="49" charset="0"/>
              <a:buChar char="o"/>
            </a:pPr>
            <a:r>
              <a:rPr lang="en-US" dirty="0">
                <a:sym typeface="Wingdings" panose="05000000000000000000" pitchFamily="2" charset="2"/>
              </a:rPr>
              <a:t>31 members of staff and 165 peer educators left without paid employment.</a:t>
            </a:r>
          </a:p>
          <a:p>
            <a:pPr marL="285750" indent="-285750">
              <a:buFont typeface="Arial" panose="020B0604020202020204" pitchFamily="34" charset="0"/>
              <a:buChar char="•"/>
            </a:pPr>
            <a:r>
              <a:rPr lang="en-US" dirty="0">
                <a:sym typeface="Wingdings" panose="05000000000000000000" pitchFamily="2" charset="2"/>
              </a:rPr>
              <a:t>With the PCC grant, partial re-opening of two service points 8 months later and 78% of clients living with HIV successfully accessing transition support.</a:t>
            </a:r>
          </a:p>
          <a:p>
            <a:pPr marL="285750" indent="-285750">
              <a:buFont typeface="Arial" panose="020B0604020202020204" pitchFamily="34" charset="0"/>
              <a:buChar char="•"/>
            </a:pPr>
            <a:r>
              <a:rPr lang="en-US" dirty="0" err="1"/>
              <a:t>Person-centred</a:t>
            </a:r>
            <a:r>
              <a:rPr lang="en-US" dirty="0"/>
              <a:t> care means ensuring that no one falls through the cracks during times of crisis or transitions. When systems fail to protect continuity of care, they fail the very people they were designed to serve.</a:t>
            </a:r>
            <a:endParaRPr lang="en-CH" dirty="0"/>
          </a:p>
          <a:p>
            <a:pPr marL="285750" indent="-285750">
              <a:buFont typeface="Wingdings" panose="05000000000000000000" pitchFamily="2" charset="2"/>
              <a:buChar char="à"/>
            </a:pPr>
            <a:endParaRPr lang="en-US" dirty="0"/>
          </a:p>
          <a:p>
            <a:pPr marL="285750" indent="-285750">
              <a:buFont typeface="Wingdings" panose="05000000000000000000" pitchFamily="2" charset="2"/>
              <a:buChar char="à"/>
            </a:pPr>
            <a:endParaRPr lang="en-US" dirty="0"/>
          </a:p>
          <a:p>
            <a:endParaRPr lang="en-US" b="1" dirty="0"/>
          </a:p>
          <a:p>
            <a:endParaRPr lang="en-US" dirty="0"/>
          </a:p>
          <a:p>
            <a:endParaRPr lang="en-US" sz="1500" dirty="0"/>
          </a:p>
          <a:p>
            <a:endParaRPr lang="en-US" sz="1500" dirty="0"/>
          </a:p>
        </p:txBody>
      </p:sp>
      <p:sp>
        <p:nvSpPr>
          <p:cNvPr id="4" name="Title 3">
            <a:extLst>
              <a:ext uri="{FF2B5EF4-FFF2-40B4-BE49-F238E27FC236}">
                <a16:creationId xmlns:a16="http://schemas.microsoft.com/office/drawing/2014/main" id="{3AE9B42D-F1E4-88A8-F182-AD1FC9301D53}"/>
              </a:ext>
            </a:extLst>
          </p:cNvPr>
          <p:cNvSpPr>
            <a:spLocks noGrp="1"/>
          </p:cNvSpPr>
          <p:nvPr>
            <p:ph type="title"/>
          </p:nvPr>
        </p:nvSpPr>
        <p:spPr>
          <a:xfrm>
            <a:off x="4138188" y="360984"/>
            <a:ext cx="7632700" cy="1223964"/>
          </a:xfrm>
        </p:spPr>
        <p:txBody>
          <a:bodyPr>
            <a:noAutofit/>
          </a:bodyPr>
          <a:lstStyle/>
          <a:p>
            <a:r>
              <a:rPr lang="en-US" sz="2000">
                <a:solidFill>
                  <a:srgbClr val="E1000B"/>
                </a:solidFill>
              </a:rPr>
              <a:t>Satellite – </a:t>
            </a:r>
            <a:r>
              <a:rPr lang="en-US" sz="2000">
                <a:solidFill>
                  <a:srgbClr val="E1000B"/>
                </a:solidFill>
                <a:hlinkClick r:id="rId2"/>
              </a:rPr>
              <a:t>Barriers and facilitators of </a:t>
            </a:r>
            <a:r>
              <a:rPr lang="en-US" sz="2000" err="1">
                <a:solidFill>
                  <a:srgbClr val="E1000B"/>
                </a:solidFill>
                <a:hlinkClick r:id="rId2"/>
              </a:rPr>
              <a:t>person-centred</a:t>
            </a:r>
            <a:r>
              <a:rPr lang="en-US" sz="2000">
                <a:solidFill>
                  <a:srgbClr val="E1000B"/>
                </a:solidFill>
                <a:hlinkClick r:id="rId2"/>
              </a:rPr>
              <a:t> care for key and vulnerable populations </a:t>
            </a:r>
            <a:r>
              <a:rPr lang="en-US" sz="2000">
                <a:solidFill>
                  <a:srgbClr val="E1000B"/>
                </a:solidFill>
              </a:rPr>
              <a:t>(2/3)</a:t>
            </a:r>
            <a:endParaRPr lang="en-CH" sz="2000">
              <a:solidFill>
                <a:srgbClr val="E1000B"/>
              </a:solidFill>
            </a:endParaRPr>
          </a:p>
        </p:txBody>
      </p:sp>
      <p:sp>
        <p:nvSpPr>
          <p:cNvPr id="7" name="Content Placeholder 1">
            <a:extLst>
              <a:ext uri="{FF2B5EF4-FFF2-40B4-BE49-F238E27FC236}">
                <a16:creationId xmlns:a16="http://schemas.microsoft.com/office/drawing/2014/main" id="{9BB9AA1C-4437-A4F1-0D76-E9FE5DB4EBBA}"/>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FA4BB10D-1D38-7F3E-F7DD-789F63E999DA}"/>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5" name="Content Placeholder 1">
            <a:extLst>
              <a:ext uri="{FF2B5EF4-FFF2-40B4-BE49-F238E27FC236}">
                <a16:creationId xmlns:a16="http://schemas.microsoft.com/office/drawing/2014/main" id="{A7A70348-11BB-17DE-2634-AEAC09F41678}"/>
              </a:ext>
            </a:extLst>
          </p:cNvPr>
          <p:cNvSpPr txBox="1">
            <a:spLocks/>
          </p:cNvSpPr>
          <p:nvPr/>
        </p:nvSpPr>
        <p:spPr>
          <a:xfrm>
            <a:off x="5966149" y="1805986"/>
            <a:ext cx="6021143" cy="413511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00000"/>
                </a:solidFill>
                <a:effectLst/>
                <a:uLnTx/>
                <a:uFillTx/>
                <a:latin typeface="Verdana"/>
                <a:ea typeface="+mn-ea"/>
                <a:cs typeface="+mn-cs"/>
              </a:rPr>
              <a:t>Protecting and advancing HIV prevention access for young, Black, queer communities </a:t>
            </a:r>
            <a:r>
              <a:rPr kumimoji="0" lang="en-US" sz="1400" b="0" i="0" u="none" strike="noStrike" kern="1200" cap="none" spc="0" normalizeH="0" baseline="0" noProof="0" dirty="0">
                <a:ln>
                  <a:noFill/>
                </a:ln>
                <a:solidFill>
                  <a:srgbClr val="000000"/>
                </a:solidFill>
                <a:effectLst/>
                <a:uLnTx/>
                <a:uFillTx/>
                <a:latin typeface="Verdana"/>
                <a:ea typeface="+mn-ea"/>
                <a:cs typeface="+mn-cs"/>
              </a:rPr>
              <a:t>– </a:t>
            </a:r>
            <a:r>
              <a:rPr kumimoji="0" lang="en-US" sz="1400" b="0" i="0" u="none" strike="noStrike" kern="1200" cap="none" spc="0" normalizeH="0" baseline="0" noProof="0" dirty="0">
                <a:ln>
                  <a:noFill/>
                </a:ln>
                <a:solidFill>
                  <a:srgbClr val="61800A"/>
                </a:solidFill>
                <a:effectLst/>
                <a:uLnTx/>
                <a:uFillTx/>
                <a:latin typeface="Verdana"/>
                <a:ea typeface="+mn-ea"/>
                <a:cs typeface="+mn-cs"/>
              </a:rPr>
              <a:t>Princess Jauan Durbin, Southern Legal Center for Youth, United States </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dirty="0">
                <a:solidFill>
                  <a:srgbClr val="000000"/>
                </a:solidFill>
                <a:latin typeface="Verdana"/>
              </a:rPr>
              <a:t>52.1% of new U.S. HIV diagnoses occur in the South and 47.5% of them are among Black individuals, despite a smaller population share.</a:t>
            </a:r>
          </a:p>
          <a:p>
            <a:pPr marL="971550" lvl="1" indent="-285750">
              <a:spcBef>
                <a:spcPts val="1000"/>
              </a:spcBef>
              <a:buFont typeface="Courier New" panose="02070309020205020404" pitchFamily="49" charset="0"/>
              <a:buChar char="o"/>
              <a:defRPr/>
            </a:pPr>
            <a:r>
              <a:rPr kumimoji="0" lang="en-US" sz="1200" i="0" u="none" strike="noStrike" kern="1200" cap="none" spc="0" normalizeH="0" baseline="0" noProof="0" dirty="0">
                <a:ln>
                  <a:noFill/>
                </a:ln>
                <a:solidFill>
                  <a:srgbClr val="000000"/>
                </a:solidFill>
                <a:effectLst/>
                <a:uLnTx/>
                <a:uFillTx/>
                <a:latin typeface="Verdana"/>
                <a:ea typeface="+mn-ea"/>
                <a:cs typeface="+mn-cs"/>
              </a:rPr>
              <a:t>Meeting communities where they are</a:t>
            </a:r>
            <a:r>
              <a:rPr lang="en-US" sz="1200" dirty="0">
                <a:solidFill>
                  <a:srgbClr val="000000"/>
                </a:solidFill>
                <a:latin typeface="Verdana"/>
              </a:rPr>
              <a:t>; in the ballroom and </a:t>
            </a:r>
            <a:r>
              <a:rPr lang="en-US" sz="1200" dirty="0" err="1">
                <a:solidFill>
                  <a:srgbClr val="000000"/>
                </a:solidFill>
                <a:latin typeface="Verdana"/>
              </a:rPr>
              <a:t>kiki</a:t>
            </a:r>
            <a:r>
              <a:rPr lang="en-US" sz="1200" dirty="0">
                <a:solidFill>
                  <a:srgbClr val="000000"/>
                </a:solidFill>
                <a:latin typeface="Verdana"/>
              </a:rPr>
              <a:t> scene in Atlanta, Charlotte and Miami with peer navigators involved</a:t>
            </a:r>
          </a:p>
          <a:p>
            <a:pPr marL="971550" lvl="1" indent="-285750">
              <a:buFont typeface="Courier New" panose="02070309020205020404" pitchFamily="49" charset="0"/>
              <a:buChar char="o"/>
              <a:defRPr/>
            </a:pPr>
            <a:r>
              <a:rPr kumimoji="0" lang="en-US" sz="1200" i="0" u="none" strike="noStrike" kern="1200" cap="none" spc="0" normalizeH="0" baseline="0" noProof="0" dirty="0">
                <a:ln>
                  <a:noFill/>
                </a:ln>
                <a:solidFill>
                  <a:srgbClr val="000000"/>
                </a:solidFill>
                <a:effectLst/>
                <a:uLnTx/>
                <a:uFillTx/>
                <a:latin typeface="Verdana"/>
                <a:ea typeface="+mn-ea"/>
                <a:cs typeface="+mn-cs"/>
              </a:rPr>
              <a:t>Sexual health education and empowerment, peer-led and culturally rooted</a:t>
            </a:r>
          </a:p>
          <a:p>
            <a:pPr marL="971550" lvl="1" indent="-285750">
              <a:buFont typeface="Courier New" panose="02070309020205020404" pitchFamily="49" charset="0"/>
              <a:buChar char="o"/>
              <a:defRPr/>
            </a:pPr>
            <a:r>
              <a:rPr lang="en-US" sz="1200" dirty="0">
                <a:solidFill>
                  <a:srgbClr val="000000"/>
                </a:solidFill>
                <a:latin typeface="Verdana"/>
              </a:rPr>
              <a:t>On-site self-test distributions </a:t>
            </a:r>
          </a:p>
          <a:p>
            <a:pPr marL="971550" lvl="1" indent="-285750">
              <a:buFont typeface="Courier New" panose="02070309020205020404" pitchFamily="49" charset="0"/>
              <a:buChar char="o"/>
              <a:defRPr/>
            </a:pPr>
            <a:r>
              <a:rPr kumimoji="0" lang="en-US" sz="1200" i="0" u="none" strike="noStrike" kern="1200" cap="none" spc="0" normalizeH="0" baseline="0" noProof="0" dirty="0">
                <a:ln>
                  <a:noFill/>
                </a:ln>
                <a:solidFill>
                  <a:srgbClr val="000000"/>
                </a:solidFill>
                <a:effectLst/>
                <a:uLnTx/>
                <a:uFillTx/>
                <a:latin typeface="Verdana"/>
                <a:ea typeface="+mn-ea"/>
                <a:cs typeface="+mn-cs"/>
              </a:rPr>
              <a:t>Handoff to gender-affirming legal care and community referrals</a:t>
            </a:r>
          </a:p>
          <a:p>
            <a:pPr marL="971550" lvl="1" indent="-285750">
              <a:buFont typeface="Courier New" panose="02070309020205020404" pitchFamily="49" charset="0"/>
              <a:buChar char="o"/>
              <a:defRPr/>
            </a:pPr>
            <a:r>
              <a:rPr kumimoji="0" lang="en-US" sz="1200" i="0" u="none" strike="noStrike" kern="1200" cap="none" spc="0" normalizeH="0" baseline="0" noProof="0" dirty="0">
                <a:ln>
                  <a:noFill/>
                </a:ln>
                <a:solidFill>
                  <a:srgbClr val="000000"/>
                </a:solidFill>
                <a:effectLst/>
                <a:uLnTx/>
                <a:uFillTx/>
                <a:latin typeface="Verdana"/>
                <a:ea typeface="+mn-ea"/>
                <a:cs typeface="+mn-cs"/>
              </a:rPr>
              <a:t>Practical support: transportation to appointments, emergency financial assistance, …</a:t>
            </a:r>
          </a:p>
          <a:p>
            <a:pPr marL="28575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265-330 young people reached, 90 HIV &amp; syphilis self-tests distributed, 8 Ambassadors certified, 15 young people linked to a </a:t>
            </a:r>
            <a:r>
              <a:rPr lang="en-US" dirty="0" err="1">
                <a:solidFill>
                  <a:srgbClr val="000000"/>
                </a:solidFill>
                <a:latin typeface="Verdana"/>
                <a:sym typeface="Wingdings" panose="05000000000000000000" pitchFamily="2" charset="2"/>
              </a:rPr>
              <a:t>PrEP</a:t>
            </a:r>
            <a:r>
              <a:rPr lang="en-US" dirty="0">
                <a:solidFill>
                  <a:srgbClr val="000000"/>
                </a:solidFill>
                <a:latin typeface="Verdana"/>
                <a:sym typeface="Wingdings" panose="05000000000000000000" pitchFamily="2" charset="2"/>
              </a:rPr>
              <a:t> provider, 4 direct referrals to Gender-Affirming Legal Care, &amp; more </a:t>
            </a:r>
            <a:r>
              <a:rPr lang="en-US" sz="1300" dirty="0">
                <a:solidFill>
                  <a:srgbClr val="000000"/>
                </a:solidFill>
                <a:latin typeface="Verdana"/>
                <a:sym typeface="Wingdings" panose="05000000000000000000" pitchFamily="2" charset="2"/>
              </a:rPr>
              <a:t>…</a:t>
            </a:r>
            <a:endParaRPr kumimoji="0" lang="en-US" sz="130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9" name="Straight Connector 8">
            <a:extLst>
              <a:ext uri="{FF2B5EF4-FFF2-40B4-BE49-F238E27FC236}">
                <a16:creationId xmlns:a16="http://schemas.microsoft.com/office/drawing/2014/main" id="{DA5A040B-7B84-F921-4026-916FF2908339}"/>
              </a:ext>
            </a:extLst>
          </p:cNvPr>
          <p:cNvCxnSpPr>
            <a:cxnSpLocks/>
          </p:cNvCxnSpPr>
          <p:nvPr/>
        </p:nvCxnSpPr>
        <p:spPr>
          <a:xfrm>
            <a:off x="5761440" y="1805986"/>
            <a:ext cx="0" cy="485921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037E1EF-05B8-A846-E92E-F68C350F5D76}"/>
              </a:ext>
            </a:extLst>
          </p:cNvPr>
          <p:cNvSpPr>
            <a:spLocks noGrp="1"/>
          </p:cNvSpPr>
          <p:nvPr>
            <p:ph sz="quarter" idx="14"/>
          </p:nvPr>
        </p:nvSpPr>
        <p:spPr>
          <a:xfrm>
            <a:off x="7954538" y="6455225"/>
            <a:ext cx="4032754" cy="368938"/>
          </a:xfrm>
        </p:spPr>
        <p:txBody>
          <a:bodyPr>
            <a:noAutofit/>
          </a:bodyPr>
          <a:lstStyle/>
          <a:p>
            <a:r>
              <a:rPr lang="en-US" sz="1800" i="1"/>
              <a:t>Session recording and slides </a:t>
            </a:r>
            <a:r>
              <a:rPr lang="en-US" sz="1800" i="1">
                <a:hlinkClick r:id="rId3"/>
              </a:rPr>
              <a:t>here</a:t>
            </a:r>
            <a:r>
              <a:rPr lang="en-US" sz="1800" i="1"/>
              <a:t>.</a:t>
            </a:r>
            <a:endParaRPr lang="en-CH" sz="1800" i="1"/>
          </a:p>
        </p:txBody>
      </p:sp>
    </p:spTree>
    <p:extLst>
      <p:ext uri="{BB962C8B-B14F-4D97-AF65-F5344CB8AC3E}">
        <p14:creationId xmlns:p14="http://schemas.microsoft.com/office/powerpoint/2010/main" val="42776645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EF0AB-D7D8-CF45-7779-89AE7634121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F5A27AC-B838-0B41-CA75-97BB198489D0}"/>
              </a:ext>
            </a:extLst>
          </p:cNvPr>
          <p:cNvSpPr>
            <a:spLocks noGrp="1"/>
          </p:cNvSpPr>
          <p:nvPr>
            <p:ph sz="quarter" idx="13"/>
          </p:nvPr>
        </p:nvSpPr>
        <p:spPr>
          <a:xfrm>
            <a:off x="409417" y="1999398"/>
            <a:ext cx="4719174" cy="4135117"/>
          </a:xfrm>
        </p:spPr>
        <p:txBody>
          <a:bodyPr>
            <a:noAutofit/>
          </a:bodyPr>
          <a:lstStyle/>
          <a:p>
            <a:r>
              <a:rPr lang="en-US" b="1" dirty="0"/>
              <a:t>Systemic factors driving care quality for trans, </a:t>
            </a:r>
            <a:r>
              <a:rPr lang="en-US" b="1" i="1" dirty="0" err="1"/>
              <a:t>travesti</a:t>
            </a:r>
            <a:r>
              <a:rPr lang="en-US" b="1" dirty="0"/>
              <a:t> and non-binary populations </a:t>
            </a:r>
            <a:r>
              <a:rPr lang="en-US" dirty="0"/>
              <a:t>–</a:t>
            </a:r>
            <a:r>
              <a:rPr lang="en-US" dirty="0">
                <a:solidFill>
                  <a:schemeClr val="accent1"/>
                </a:solidFill>
              </a:rPr>
              <a:t> Maria Felipe Medeiros, Casa de Pesquisa CRT / DST Aids </a:t>
            </a:r>
            <a:r>
              <a:rPr lang="en-US" dirty="0">
                <a:solidFill>
                  <a:schemeClr val="tx2"/>
                </a:solidFill>
              </a:rPr>
              <a:t>São Paulo, Brazil</a:t>
            </a:r>
          </a:p>
          <a:p>
            <a:pPr marL="285750" indent="-285750">
              <a:buFont typeface="Arial" panose="020B0604020202020204" pitchFamily="34" charset="0"/>
              <a:buChar char="•"/>
            </a:pPr>
            <a:r>
              <a:rPr lang="en-US" dirty="0">
                <a:sym typeface="Wingdings" panose="05000000000000000000" pitchFamily="2" charset="2"/>
              </a:rPr>
              <a:t>Trans and gender-diverse people experience significant barriers to healthcare (lack of providers with expertise, discrimination, financial barriers, lack of family support, </a:t>
            </a:r>
            <a:r>
              <a:rPr lang="en-US" dirty="0" err="1">
                <a:sym typeface="Wingdings" panose="05000000000000000000" pitchFamily="2" charset="2"/>
              </a:rPr>
              <a:t>etc</a:t>
            </a:r>
            <a:r>
              <a:rPr lang="en-US" dirty="0">
                <a:sym typeface="Wingdings" panose="05000000000000000000" pitchFamily="2" charset="2"/>
              </a:rPr>
              <a:t>), leading to a diminished ability to access appropriate care. Both individual and social level factors impede access to HIV prevention and care. </a:t>
            </a:r>
          </a:p>
          <a:p>
            <a:pPr marL="285750" indent="-285750">
              <a:buFont typeface="Arial" panose="020B0604020202020204" pitchFamily="34" charset="0"/>
              <a:buChar char="•"/>
            </a:pPr>
            <a:r>
              <a:rPr lang="en-US" dirty="0">
                <a:sym typeface="Wingdings" panose="05000000000000000000" pitchFamily="2" charset="2"/>
              </a:rPr>
              <a:t>Healthcare providers and healthcare systems can play a crucial role by providing non-pathologizing care models, continuing education for healthcare professionals, including peer navigation and favoring community-based research.</a:t>
            </a:r>
            <a:endParaRPr lang="en-US" dirty="0"/>
          </a:p>
          <a:p>
            <a:pPr marL="285750" indent="-285750">
              <a:buFont typeface="Wingdings" panose="05000000000000000000" pitchFamily="2" charset="2"/>
              <a:buChar char="à"/>
            </a:pPr>
            <a:endParaRPr lang="en-US" dirty="0"/>
          </a:p>
          <a:p>
            <a:endParaRPr lang="en-US" b="1" dirty="0"/>
          </a:p>
          <a:p>
            <a:endParaRPr lang="en-US" dirty="0"/>
          </a:p>
          <a:p>
            <a:endParaRPr lang="en-US" sz="1500" dirty="0"/>
          </a:p>
          <a:p>
            <a:endParaRPr lang="en-US" sz="1500" dirty="0"/>
          </a:p>
        </p:txBody>
      </p:sp>
      <p:sp>
        <p:nvSpPr>
          <p:cNvPr id="3" name="Content Placeholder 2">
            <a:extLst>
              <a:ext uri="{FF2B5EF4-FFF2-40B4-BE49-F238E27FC236}">
                <a16:creationId xmlns:a16="http://schemas.microsoft.com/office/drawing/2014/main" id="{0A8C7CAC-8980-E4F7-6D5C-A19F1DF8C39E}"/>
              </a:ext>
            </a:extLst>
          </p:cNvPr>
          <p:cNvSpPr>
            <a:spLocks noGrp="1"/>
          </p:cNvSpPr>
          <p:nvPr>
            <p:ph sz="quarter" idx="14"/>
          </p:nvPr>
        </p:nvSpPr>
        <p:spPr>
          <a:xfrm>
            <a:off x="7954538" y="6350450"/>
            <a:ext cx="4032754" cy="368938"/>
          </a:xfrm>
        </p:spPr>
        <p:txBody>
          <a:bodyPr>
            <a:noAutofit/>
          </a:bodyPr>
          <a:lstStyle/>
          <a:p>
            <a:r>
              <a:rPr lang="en-US" sz="1800" i="1" dirty="0"/>
              <a:t>Session recording and slides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6A45450D-4A75-D0CF-C3BC-CB6D03AB0E4F}"/>
              </a:ext>
            </a:extLst>
          </p:cNvPr>
          <p:cNvSpPr>
            <a:spLocks noGrp="1"/>
          </p:cNvSpPr>
          <p:nvPr>
            <p:ph type="title"/>
          </p:nvPr>
        </p:nvSpPr>
        <p:spPr/>
        <p:txBody>
          <a:bodyPr>
            <a:noAutofit/>
          </a:bodyPr>
          <a:lstStyle/>
          <a:p>
            <a:r>
              <a:rPr lang="en-US" sz="2000">
                <a:solidFill>
                  <a:srgbClr val="E1000B"/>
                </a:solidFill>
              </a:rPr>
              <a:t>Satellite – </a:t>
            </a:r>
            <a:r>
              <a:rPr lang="en-US" sz="2000">
                <a:solidFill>
                  <a:srgbClr val="E1000B"/>
                </a:solidFill>
                <a:hlinkClick r:id="rId3"/>
              </a:rPr>
              <a:t>Barriers and facilitators of </a:t>
            </a:r>
            <a:r>
              <a:rPr lang="en-US" sz="2000" err="1">
                <a:solidFill>
                  <a:srgbClr val="E1000B"/>
                </a:solidFill>
                <a:hlinkClick r:id="rId3"/>
              </a:rPr>
              <a:t>person-centred</a:t>
            </a:r>
            <a:r>
              <a:rPr lang="en-US" sz="2000">
                <a:solidFill>
                  <a:srgbClr val="E1000B"/>
                </a:solidFill>
                <a:hlinkClick r:id="rId3"/>
              </a:rPr>
              <a:t> care for key and vulnerable populations </a:t>
            </a:r>
            <a:r>
              <a:rPr lang="en-US" sz="2000">
                <a:solidFill>
                  <a:srgbClr val="E1000B"/>
                </a:solidFill>
              </a:rPr>
              <a:t>(3/3)</a:t>
            </a:r>
            <a:endParaRPr lang="en-CH" sz="2000">
              <a:solidFill>
                <a:srgbClr val="E1000B"/>
              </a:solidFill>
            </a:endParaRPr>
          </a:p>
        </p:txBody>
      </p:sp>
      <p:sp>
        <p:nvSpPr>
          <p:cNvPr id="7" name="Content Placeholder 1">
            <a:extLst>
              <a:ext uri="{FF2B5EF4-FFF2-40B4-BE49-F238E27FC236}">
                <a16:creationId xmlns:a16="http://schemas.microsoft.com/office/drawing/2014/main" id="{D18B53A7-067B-1F7C-A547-CB3AE2783C2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Content Placeholder 1">
            <a:extLst>
              <a:ext uri="{FF2B5EF4-FFF2-40B4-BE49-F238E27FC236}">
                <a16:creationId xmlns:a16="http://schemas.microsoft.com/office/drawing/2014/main" id="{C437AC5D-94FF-E607-B232-8E625D5F7CF1}"/>
              </a:ext>
            </a:extLst>
          </p:cNvPr>
          <p:cNvSpPr txBox="1">
            <a:spLocks/>
          </p:cNvSpPr>
          <p:nvPr/>
        </p:nvSpPr>
        <p:spPr>
          <a:xfrm>
            <a:off x="4655187" y="4914516"/>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5" name="Content Placeholder 1">
            <a:extLst>
              <a:ext uri="{FF2B5EF4-FFF2-40B4-BE49-F238E27FC236}">
                <a16:creationId xmlns:a16="http://schemas.microsoft.com/office/drawing/2014/main" id="{85C6602F-61E7-7EE2-FECB-29FB49AB8DFD}"/>
              </a:ext>
            </a:extLst>
          </p:cNvPr>
          <p:cNvSpPr txBox="1">
            <a:spLocks/>
          </p:cNvSpPr>
          <p:nvPr/>
        </p:nvSpPr>
        <p:spPr>
          <a:xfrm>
            <a:off x="5585791" y="1978915"/>
            <a:ext cx="5946229" cy="166581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rgbClr val="000000"/>
                </a:solidFill>
                <a:effectLst/>
                <a:uLnTx/>
                <a:uFillTx/>
                <a:latin typeface="Verdana"/>
                <a:ea typeface="+mn-ea"/>
                <a:cs typeface="+mn-cs"/>
              </a:rPr>
              <a:t>When the roadmap meets reality: Operationalizing </a:t>
            </a:r>
            <a:r>
              <a:rPr kumimoji="0" lang="en-US" sz="1400" b="1" i="0" u="none" strike="noStrike" kern="1200" cap="none" spc="0" normalizeH="0" baseline="0" noProof="0" dirty="0" err="1">
                <a:ln>
                  <a:noFill/>
                </a:ln>
                <a:solidFill>
                  <a:srgbClr val="000000"/>
                </a:solidFill>
                <a:effectLst/>
                <a:uLnTx/>
                <a:uFillTx/>
                <a:latin typeface="Verdana"/>
                <a:ea typeface="+mn-ea"/>
                <a:cs typeface="+mn-cs"/>
              </a:rPr>
              <a:t>person-centred</a:t>
            </a:r>
            <a:r>
              <a:rPr kumimoji="0" lang="en-US" sz="1400" b="1" i="0" u="none" strike="noStrike" kern="1200" cap="none" spc="0" normalizeH="0" baseline="0" noProof="0" dirty="0">
                <a:ln>
                  <a:noFill/>
                </a:ln>
                <a:solidFill>
                  <a:srgbClr val="000000"/>
                </a:solidFill>
                <a:effectLst/>
                <a:uLnTx/>
                <a:uFillTx/>
                <a:latin typeface="Verdana"/>
                <a:ea typeface="+mn-ea"/>
                <a:cs typeface="+mn-cs"/>
              </a:rPr>
              <a:t> care in community-based clinics in the Philippines </a:t>
            </a:r>
            <a:r>
              <a:rPr kumimoji="0" lang="en-US" sz="1400" b="0" i="0" u="none" strike="noStrike" kern="1200" cap="none" spc="0" normalizeH="0" baseline="0" noProof="0" dirty="0">
                <a:ln>
                  <a:noFill/>
                </a:ln>
                <a:solidFill>
                  <a:srgbClr val="000000"/>
                </a:solidFill>
                <a:effectLst/>
                <a:uLnTx/>
                <a:uFillTx/>
                <a:latin typeface="Verdana"/>
                <a:ea typeface="+mn-ea"/>
                <a:cs typeface="+mn-cs"/>
              </a:rPr>
              <a:t>– </a:t>
            </a:r>
            <a:r>
              <a:rPr kumimoji="0" lang="en-US" sz="1400" b="0" i="0" u="none" strike="noStrike" kern="1200" cap="none" spc="0" normalizeH="0" baseline="0" noProof="0" dirty="0">
                <a:ln>
                  <a:noFill/>
                </a:ln>
                <a:solidFill>
                  <a:srgbClr val="61800A"/>
                </a:solidFill>
                <a:effectLst/>
                <a:uLnTx/>
                <a:uFillTx/>
                <a:latin typeface="Verdana"/>
                <a:ea typeface="+mn-ea"/>
                <a:cs typeface="+mn-cs"/>
              </a:rPr>
              <a:t>Rodenie Arnaiz Olete, Sustained Health Initiatives of the Philippines (SHIP), The Philippines</a:t>
            </a: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dirty="0">
                <a:solidFill>
                  <a:srgbClr val="000000"/>
                </a:solidFill>
                <a:latin typeface="Verdana"/>
                <a:sym typeface="Wingdings" panose="05000000000000000000" pitchFamily="2" charset="2"/>
              </a:rPr>
              <a:t>Based on the</a:t>
            </a:r>
            <a:r>
              <a:rPr lang="en-US" dirty="0">
                <a:solidFill>
                  <a:srgbClr val="000000"/>
                </a:solidFill>
                <a:latin typeface="Verdana"/>
                <a:sym typeface="Wingdings" panose="05000000000000000000" pitchFamily="2" charset="2"/>
                <a:hlinkClick r:id="rId4"/>
              </a:rPr>
              <a:t> roadmap to scale up </a:t>
            </a:r>
            <a:r>
              <a:rPr lang="en-US" dirty="0" err="1">
                <a:solidFill>
                  <a:srgbClr val="000000"/>
                </a:solidFill>
                <a:latin typeface="Verdana"/>
                <a:sym typeface="Wingdings" panose="05000000000000000000" pitchFamily="2" charset="2"/>
                <a:hlinkClick r:id="rId4"/>
              </a:rPr>
              <a:t>person-centred</a:t>
            </a:r>
            <a:r>
              <a:rPr lang="en-US" dirty="0">
                <a:solidFill>
                  <a:srgbClr val="000000"/>
                </a:solidFill>
                <a:latin typeface="Verdana"/>
                <a:sym typeface="Wingdings" panose="05000000000000000000" pitchFamily="2" charset="2"/>
                <a:hlinkClick r:id="rId4"/>
              </a:rPr>
              <a:t> care in the HIV response </a:t>
            </a:r>
            <a:r>
              <a:rPr lang="en-US" dirty="0">
                <a:solidFill>
                  <a:srgbClr val="000000"/>
                </a:solidFill>
                <a:latin typeface="Verdana"/>
                <a:sym typeface="Wingdings" panose="05000000000000000000" pitchFamily="2" charset="2"/>
              </a:rPr>
              <a:t>published in 2025.</a:t>
            </a: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cxnSp>
        <p:nvCxnSpPr>
          <p:cNvPr id="9" name="Straight Connector 8">
            <a:extLst>
              <a:ext uri="{FF2B5EF4-FFF2-40B4-BE49-F238E27FC236}">
                <a16:creationId xmlns:a16="http://schemas.microsoft.com/office/drawing/2014/main" id="{43BC231C-1BCA-53C3-00BF-5EDEECB77CC1}"/>
              </a:ext>
            </a:extLst>
          </p:cNvPr>
          <p:cNvCxnSpPr>
            <a:cxnSpLocks/>
          </p:cNvCxnSpPr>
          <p:nvPr/>
        </p:nvCxnSpPr>
        <p:spPr>
          <a:xfrm>
            <a:off x="5317845" y="1978915"/>
            <a:ext cx="0" cy="435105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D69FD2AF-1598-2A0B-3E7F-1B474187C09F}"/>
              </a:ext>
            </a:extLst>
          </p:cNvPr>
          <p:cNvGrpSpPr/>
          <p:nvPr/>
        </p:nvGrpSpPr>
        <p:grpSpPr>
          <a:xfrm>
            <a:off x="7365210" y="3578503"/>
            <a:ext cx="4345235" cy="2771947"/>
            <a:chOff x="4335894" y="715169"/>
            <a:chExt cx="9058998" cy="5427662"/>
          </a:xfrm>
        </p:grpSpPr>
        <p:pic>
          <p:nvPicPr>
            <p:cNvPr id="11" name="Picture 10">
              <a:extLst>
                <a:ext uri="{FF2B5EF4-FFF2-40B4-BE49-F238E27FC236}">
                  <a16:creationId xmlns:a16="http://schemas.microsoft.com/office/drawing/2014/main" id="{14360354-1BD5-1EEA-B08B-0832615E840E}"/>
                </a:ext>
              </a:extLst>
            </p:cNvPr>
            <p:cNvPicPr>
              <a:picLocks noChangeAspect="1"/>
            </p:cNvPicPr>
            <p:nvPr/>
          </p:nvPicPr>
          <p:blipFill>
            <a:blip r:embed="rId5"/>
            <a:srcRect l="51973"/>
            <a:stretch>
              <a:fillRect/>
            </a:stretch>
          </p:blipFill>
          <p:spPr>
            <a:xfrm>
              <a:off x="8758238" y="715169"/>
              <a:ext cx="4636654" cy="5427662"/>
            </a:xfrm>
            <a:prstGeom prst="rect">
              <a:avLst/>
            </a:prstGeom>
          </p:spPr>
        </p:pic>
        <p:pic>
          <p:nvPicPr>
            <p:cNvPr id="12" name="Picture 11">
              <a:extLst>
                <a:ext uri="{FF2B5EF4-FFF2-40B4-BE49-F238E27FC236}">
                  <a16:creationId xmlns:a16="http://schemas.microsoft.com/office/drawing/2014/main" id="{E56E0BCD-3F4C-1475-1B38-22855C50CF84}"/>
                </a:ext>
              </a:extLst>
            </p:cNvPr>
            <p:cNvPicPr>
              <a:picLocks noChangeAspect="1"/>
            </p:cNvPicPr>
            <p:nvPr/>
          </p:nvPicPr>
          <p:blipFill>
            <a:blip r:embed="rId5"/>
            <a:srcRect r="54193"/>
            <a:stretch>
              <a:fillRect/>
            </a:stretch>
          </p:blipFill>
          <p:spPr>
            <a:xfrm>
              <a:off x="4335894" y="715169"/>
              <a:ext cx="4422344" cy="5427662"/>
            </a:xfrm>
            <a:prstGeom prst="rect">
              <a:avLst/>
            </a:prstGeom>
          </p:spPr>
        </p:pic>
      </p:grpSp>
      <p:sp>
        <p:nvSpPr>
          <p:cNvPr id="15" name="Content Placeholder 1">
            <a:extLst>
              <a:ext uri="{FF2B5EF4-FFF2-40B4-BE49-F238E27FC236}">
                <a16:creationId xmlns:a16="http://schemas.microsoft.com/office/drawing/2014/main" id="{9382BD8C-049B-BB1E-0EE7-E0B5A9394BB2}"/>
              </a:ext>
            </a:extLst>
          </p:cNvPr>
          <p:cNvSpPr txBox="1">
            <a:spLocks/>
          </p:cNvSpPr>
          <p:nvPr/>
        </p:nvSpPr>
        <p:spPr>
          <a:xfrm>
            <a:off x="5532648" y="3767983"/>
            <a:ext cx="1564617" cy="166581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defRPr/>
            </a:pPr>
            <a:r>
              <a:rPr lang="en-US" dirty="0">
                <a:solidFill>
                  <a:srgbClr val="000000"/>
                </a:solidFill>
                <a:sym typeface="Wingdings" panose="05000000000000000000" pitchFamily="2" charset="2"/>
              </a:rPr>
              <a:t>And following the work of the </a:t>
            </a:r>
            <a:r>
              <a:rPr lang="en-US" dirty="0" err="1">
                <a:solidFill>
                  <a:srgbClr val="000000"/>
                </a:solidFill>
                <a:sym typeface="Wingdings" panose="05000000000000000000" pitchFamily="2" charset="2"/>
              </a:rPr>
              <a:t>PrEP</a:t>
            </a:r>
            <a:r>
              <a:rPr lang="en-US" dirty="0">
                <a:solidFill>
                  <a:srgbClr val="000000"/>
                </a:solidFill>
                <a:sym typeface="Wingdings" panose="05000000000000000000" pitchFamily="2" charset="2"/>
              </a:rPr>
              <a:t> Uptake SAIL </a:t>
            </a:r>
            <a:r>
              <a:rPr lang="en-US" dirty="0" err="1">
                <a:solidFill>
                  <a:srgbClr val="000000"/>
                </a:solidFill>
                <a:sym typeface="Wingdings" panose="05000000000000000000" pitchFamily="2" charset="2"/>
              </a:rPr>
              <a:t>telePrEP</a:t>
            </a:r>
            <a:r>
              <a:rPr lang="en-US" dirty="0">
                <a:solidFill>
                  <a:srgbClr val="000000"/>
                </a:solidFill>
                <a:sym typeface="Wingdings" panose="05000000000000000000" pitchFamily="2" charset="2"/>
              </a:rPr>
              <a:t> pilot (2023) and its expansion, as well as the SAIL START Program.</a:t>
            </a:r>
            <a:endParaRPr lang="en-US" dirty="0">
              <a:solidFill>
                <a:srgbClr val="000000"/>
              </a:solidFill>
            </a:endParaRPr>
          </a:p>
          <a:p>
            <a:pPr marL="285750" marR="0" lvl="0" indent="-285750" algn="l" defTabSz="914400" rtl="0" eaLnBrk="1" fontAlgn="auto" latinLnBrk="0" hangingPunct="1">
              <a:lnSpc>
                <a:spcPct val="110000"/>
              </a:lnSpc>
              <a:spcBef>
                <a:spcPts val="1000"/>
              </a:spcBef>
              <a:spcAft>
                <a:spcPts val="0"/>
              </a:spcAft>
              <a:buClrTx/>
              <a:buSzTx/>
              <a:buFont typeface="Wingdings" panose="05000000000000000000" pitchFamily="2" charset="2"/>
              <a:buChar char="à"/>
              <a:tabLst/>
              <a:defRPr/>
            </a:pPr>
            <a:endParaRPr lang="en-US" dirty="0">
              <a:solidFill>
                <a:srgbClr val="000000"/>
              </a:solidFill>
              <a:latin typeface="Verdana"/>
              <a:sym typeface="Wingdings" panose="05000000000000000000" pitchFamily="2" charset="2"/>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9218019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29FEC-677B-970B-F165-0CE4E25A76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6E4744B-11F6-74B7-EC81-A869FC6CE11C}"/>
              </a:ext>
            </a:extLst>
          </p:cNvPr>
          <p:cNvSpPr>
            <a:spLocks noGrp="1"/>
          </p:cNvSpPr>
          <p:nvPr>
            <p:ph sz="quarter" idx="14"/>
          </p:nvPr>
        </p:nvSpPr>
        <p:spPr>
          <a:xfrm>
            <a:off x="9313858" y="6275560"/>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18A9E129-6AA9-3E8C-283E-397CD9F8CACA}"/>
              </a:ext>
            </a:extLst>
          </p:cNvPr>
          <p:cNvSpPr>
            <a:spLocks noGrp="1"/>
          </p:cNvSpPr>
          <p:nvPr>
            <p:ph type="title"/>
          </p:nvPr>
        </p:nvSpPr>
        <p:spPr>
          <a:xfrm>
            <a:off x="4149884" y="292548"/>
            <a:ext cx="7632700" cy="1223964"/>
          </a:xfrm>
        </p:spPr>
        <p:txBody>
          <a:bodyPr>
            <a:noAutofit/>
          </a:bodyPr>
          <a:lstStyle/>
          <a:p>
            <a:pPr lvl="0"/>
            <a:r>
              <a:rPr lang="en-GB" sz="2000" u="sng" dirty="0">
                <a:hlinkClick r:id="rId3"/>
              </a:rPr>
              <a:t>Centring Indigenous women living with HIV: Community-led sexual and reproductive health and rights advocacy across seven countries</a:t>
            </a:r>
            <a:r>
              <a:rPr lang="en-GB" sz="2000" dirty="0"/>
              <a:t> </a:t>
            </a:r>
            <a:endParaRPr lang="en-US" sz="2000" dirty="0"/>
          </a:p>
        </p:txBody>
      </p:sp>
      <p:sp>
        <p:nvSpPr>
          <p:cNvPr id="7" name="Content Placeholder 1">
            <a:extLst>
              <a:ext uri="{FF2B5EF4-FFF2-40B4-BE49-F238E27FC236}">
                <a16:creationId xmlns:a16="http://schemas.microsoft.com/office/drawing/2014/main" id="{1C7E09B7-134E-D44B-A04D-CD933F66C28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9C672550-0C4E-9703-7CDB-4638FBF225E2}"/>
              </a:ext>
            </a:extLst>
          </p:cNvPr>
          <p:cNvSpPr txBox="1"/>
          <p:nvPr/>
        </p:nvSpPr>
        <p:spPr>
          <a:xfrm>
            <a:off x="409416" y="1748601"/>
            <a:ext cx="6249914" cy="4832092"/>
          </a:xfrm>
          <a:prstGeom prst="rect">
            <a:avLst/>
          </a:prstGeom>
          <a:noFill/>
        </p:spPr>
        <p:txBody>
          <a:bodyPr wrap="square">
            <a:spAutoFit/>
          </a:bodyPr>
          <a:lstStyle/>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Background: </a:t>
            </a:r>
            <a:r>
              <a:rPr lang="en-US" sz="1400" dirty="0">
                <a:solidFill>
                  <a:srgbClr val="000000"/>
                </a:solidFill>
              </a:rPr>
              <a:t>Indigenous women living with HIV face layered barriers to Sexual and Reproductive Health and Rights (SRHR). These barriers are rooted in colonialism, gender inequity, stigma, and systemic discrimination. Health systems often exclude Indigenous voices and ignore community knowledge, intensifying these challenges.</a:t>
            </a:r>
          </a:p>
          <a:p>
            <a:pPr lvl="0"/>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Methods</a:t>
            </a:r>
            <a:r>
              <a:rPr kumimoji="0" lang="en-US" sz="1400" b="0" i="0" u="none" strike="noStrike" kern="1200" cap="none" spc="0" normalizeH="0" baseline="0" noProof="0" dirty="0">
                <a:ln>
                  <a:noFill/>
                </a:ln>
                <a:solidFill>
                  <a:srgbClr val="000000"/>
                </a:solidFill>
                <a:effectLst/>
                <a:uLnTx/>
                <a:uFillTx/>
                <a:latin typeface="Verdana"/>
                <a:ea typeface="+mn-ea"/>
                <a:cs typeface="+mn-cs"/>
              </a:rPr>
              <a:t>:</a:t>
            </a:r>
            <a:r>
              <a:rPr lang="en-US" sz="1400" dirty="0">
                <a:solidFill>
                  <a:srgbClr val="000000"/>
                </a:solidFill>
              </a:rPr>
              <a:t> Multi-country, </a:t>
            </a:r>
            <a:r>
              <a:rPr lang="en-US" sz="1400" dirty="0" err="1">
                <a:solidFill>
                  <a:srgbClr val="000000"/>
                </a:solidFill>
              </a:rPr>
              <a:t>community-led</a:t>
            </a:r>
            <a:r>
              <a:rPr lang="en-US" sz="1400" dirty="0">
                <a:solidFill>
                  <a:srgbClr val="000000"/>
                </a:solidFill>
              </a:rPr>
              <a:t> initiative bringing together Indigenous women, researches and community organizations across seven countries: </a:t>
            </a:r>
            <a:r>
              <a:rPr lang="en-US" sz="1400" dirty="0"/>
              <a:t>Canada, Guatemala, India, Nepal, Nigeria, Peru, and Aotearoa New Zealand. The project applies participatory and Indigenous methodologies, such as sharing circles, storytelling, community dialogues, and collective analysis.</a:t>
            </a:r>
          </a:p>
          <a:p>
            <a:pPr lvl="0"/>
            <a:endParaRPr lang="en-US" sz="1400" dirty="0">
              <a:solidFill>
                <a:srgbClr val="000000"/>
              </a:solidFill>
            </a:endParaRPr>
          </a:p>
          <a:p>
            <a:pPr marL="285750" lvl="0" indent="-285750">
              <a:buFont typeface="Arial" panose="020B0604020202020204" pitchFamily="34" charset="0"/>
              <a:buChar char="•"/>
            </a:pPr>
            <a:r>
              <a:rPr lang="en-US" sz="1400" dirty="0">
                <a:solidFill>
                  <a:srgbClr val="000000"/>
                </a:solidFill>
                <a:sym typeface="Wingdings" panose="05000000000000000000" pitchFamily="2" charset="2"/>
              </a:rPr>
              <a:t>Objective to center Indigenous women living with HIV as leaders, knowledge holders, and advocates.</a:t>
            </a:r>
          </a:p>
          <a:p>
            <a:pPr marL="285750" lvl="0" indent="-285750">
              <a:buFont typeface="Arial" panose="020B0604020202020204" pitchFamily="34" charset="0"/>
              <a:buChar char="•"/>
            </a:pPr>
            <a:endParaRPr lang="en-US" sz="1400" dirty="0">
              <a:solidFill>
                <a:srgbClr val="000000"/>
              </a:solidFill>
            </a:endParaRPr>
          </a:p>
          <a:p>
            <a:pPr marL="285750" lvl="0" indent="-285750">
              <a:buFont typeface="Arial" panose="020B0604020202020204" pitchFamily="34" charset="0"/>
              <a:buChar char="•"/>
            </a:pPr>
            <a:r>
              <a:rPr kumimoji="0" lang="en-US" sz="1400" i="0" u="none" strike="noStrike" kern="1200" cap="none" spc="0" normalizeH="0" baseline="0" noProof="0" dirty="0">
                <a:ln>
                  <a:noFill/>
                </a:ln>
                <a:solidFill>
                  <a:srgbClr val="000000"/>
                </a:solidFill>
                <a:effectLst/>
                <a:uLnTx/>
                <a:uFillTx/>
                <a:latin typeface="Verdana"/>
                <a:ea typeface="+mn-ea"/>
                <a:cs typeface="+mn-cs"/>
              </a:rPr>
              <a:t>O</a:t>
            </a:r>
            <a:r>
              <a:rPr lang="en-US" sz="1400" dirty="0" err="1">
                <a:solidFill>
                  <a:srgbClr val="000000"/>
                </a:solidFill>
                <a:latin typeface="Verdana"/>
              </a:rPr>
              <a:t>bjective</a:t>
            </a:r>
            <a:r>
              <a:rPr lang="en-US" sz="1400" dirty="0">
                <a:solidFill>
                  <a:srgbClr val="000000"/>
                </a:solidFill>
              </a:rPr>
              <a:t> to foster safe spaces for women to share SRHR priorities, document lived experiences, and shape policy and practice.</a:t>
            </a:r>
          </a:p>
          <a:p>
            <a:pPr marL="285750" lvl="0" indent="-285750">
              <a:buFont typeface="Wingdings" panose="05000000000000000000" pitchFamily="2" charset="2"/>
              <a:buChar char="à"/>
            </a:pPr>
            <a:r>
              <a:rPr lang="en-US" sz="1400" dirty="0">
                <a:solidFill>
                  <a:srgbClr val="FFFFFF"/>
                </a:solidFill>
              </a:rPr>
              <a:t>guide</a:t>
            </a: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pic>
        <p:nvPicPr>
          <p:cNvPr id="11" name="Picture 10">
            <a:extLst>
              <a:ext uri="{FF2B5EF4-FFF2-40B4-BE49-F238E27FC236}">
                <a16:creationId xmlns:a16="http://schemas.microsoft.com/office/drawing/2014/main" id="{653AD350-38BD-861F-B8B8-1B5477B5D2A9}"/>
              </a:ext>
            </a:extLst>
          </p:cNvPr>
          <p:cNvPicPr>
            <a:picLocks noChangeAspect="1"/>
          </p:cNvPicPr>
          <p:nvPr/>
        </p:nvPicPr>
        <p:blipFill>
          <a:blip r:embed="rId4"/>
          <a:stretch>
            <a:fillRect/>
          </a:stretch>
        </p:blipFill>
        <p:spPr>
          <a:xfrm>
            <a:off x="7172367" y="2056378"/>
            <a:ext cx="4097180" cy="2577258"/>
          </a:xfrm>
          <a:prstGeom prst="rect">
            <a:avLst/>
          </a:prstGeom>
        </p:spPr>
      </p:pic>
      <p:sp>
        <p:nvSpPr>
          <p:cNvPr id="13" name="TextBox 12">
            <a:extLst>
              <a:ext uri="{FF2B5EF4-FFF2-40B4-BE49-F238E27FC236}">
                <a16:creationId xmlns:a16="http://schemas.microsoft.com/office/drawing/2014/main" id="{41E0E2DE-9C97-1F64-5591-088CDE66A285}"/>
              </a:ext>
            </a:extLst>
          </p:cNvPr>
          <p:cNvSpPr txBox="1"/>
          <p:nvPr/>
        </p:nvSpPr>
        <p:spPr>
          <a:xfrm>
            <a:off x="6618935" y="1748601"/>
            <a:ext cx="6249914" cy="307777"/>
          </a:xfrm>
          <a:prstGeom prst="rect">
            <a:avLst/>
          </a:prstGeom>
          <a:noFill/>
        </p:spPr>
        <p:txBody>
          <a:bodyPr wrap="square">
            <a:spAutoFit/>
          </a:bodyPr>
          <a:lstStyle/>
          <a:p>
            <a:pPr lvl="0"/>
            <a:r>
              <a:rPr lang="en-US" sz="1400" b="1" dirty="0">
                <a:solidFill>
                  <a:srgbClr val="000000"/>
                </a:solidFill>
                <a:latin typeface="Verdana"/>
              </a:rPr>
              <a:t>Results</a:t>
            </a:r>
            <a:r>
              <a:rPr kumimoji="0" lang="en-US" sz="1400" b="1" i="0" u="none" strike="noStrike" kern="1200" cap="none" spc="0" normalizeH="0" baseline="0" noProof="0" dirty="0">
                <a:ln>
                  <a:noFill/>
                </a:ln>
                <a:solidFill>
                  <a:srgbClr val="000000"/>
                </a:solidFill>
                <a:effectLst/>
                <a:uLnTx/>
                <a:uFillTx/>
                <a:latin typeface="Verdana"/>
                <a:ea typeface="+mn-ea"/>
                <a:cs typeface="+mn-cs"/>
              </a:rPr>
              <a:t>: </a:t>
            </a:r>
            <a:r>
              <a:rPr lang="en-US" sz="1400" dirty="0">
                <a:solidFill>
                  <a:srgbClr val="000000"/>
                </a:solidFill>
              </a:rPr>
              <a:t>Identified by the participants below:</a:t>
            </a: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9" name="Rectangle 8">
            <a:extLst>
              <a:ext uri="{FF2B5EF4-FFF2-40B4-BE49-F238E27FC236}">
                <a16:creationId xmlns:a16="http://schemas.microsoft.com/office/drawing/2014/main" id="{3D2A8AB6-A68C-3526-B00E-6B59C847E091}"/>
              </a:ext>
            </a:extLst>
          </p:cNvPr>
          <p:cNvSpPr/>
          <p:nvPr/>
        </p:nvSpPr>
        <p:spPr>
          <a:xfrm>
            <a:off x="6659330" y="4807300"/>
            <a:ext cx="4855310" cy="134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12" name="TextBox 11">
            <a:extLst>
              <a:ext uri="{FF2B5EF4-FFF2-40B4-BE49-F238E27FC236}">
                <a16:creationId xmlns:a16="http://schemas.microsoft.com/office/drawing/2014/main" id="{1A204318-EB28-964F-F903-41B5473B760A}"/>
              </a:ext>
            </a:extLst>
          </p:cNvPr>
          <p:cNvSpPr txBox="1"/>
          <p:nvPr/>
        </p:nvSpPr>
        <p:spPr>
          <a:xfrm>
            <a:off x="6768790" y="4906537"/>
            <a:ext cx="4627756" cy="1169551"/>
          </a:xfrm>
          <a:prstGeom prst="rect">
            <a:avLst/>
          </a:prstGeom>
          <a:noFill/>
        </p:spPr>
        <p:txBody>
          <a:bodyPr wrap="square" rtlCol="0">
            <a:spAutoFit/>
          </a:bodyPr>
          <a:lstStyle/>
          <a:p>
            <a:r>
              <a:rPr lang="en-US" sz="1400" b="1" dirty="0">
                <a:solidFill>
                  <a:schemeClr val="bg2"/>
                </a:solidFill>
              </a:rPr>
              <a:t>Conclusion: </a:t>
            </a:r>
            <a:r>
              <a:rPr lang="en-US" sz="1400" dirty="0">
                <a:solidFill>
                  <a:schemeClr val="bg2"/>
                </a:solidFill>
              </a:rPr>
              <a:t>This project demonstrates how community-driven SRHR initiatives can advance equity, leadership, and health system accountability while generating knowledge directly relevant to policy and practice.</a:t>
            </a:r>
          </a:p>
        </p:txBody>
      </p:sp>
    </p:spTree>
    <p:extLst>
      <p:ext uri="{BB962C8B-B14F-4D97-AF65-F5344CB8AC3E}">
        <p14:creationId xmlns:p14="http://schemas.microsoft.com/office/powerpoint/2010/main" val="16831540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9B51F-3330-27DE-984E-24B0E3761FD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5D4C81B-3545-7BC1-39E5-79CEBE270B76}"/>
              </a:ext>
            </a:extLst>
          </p:cNvPr>
          <p:cNvSpPr/>
          <p:nvPr/>
        </p:nvSpPr>
        <p:spPr>
          <a:xfrm>
            <a:off x="181323" y="5903063"/>
            <a:ext cx="9013477" cy="7808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6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15707D92-FE65-0B61-D3DE-28D35DF6559E}"/>
              </a:ext>
            </a:extLst>
          </p:cNvPr>
          <p:cNvSpPr>
            <a:spLocks noGrp="1"/>
          </p:cNvSpPr>
          <p:nvPr>
            <p:ph sz="quarter" idx="14"/>
          </p:nvPr>
        </p:nvSpPr>
        <p:spPr>
          <a:xfrm>
            <a:off x="9425909" y="6380835"/>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A1FE0D7B-D937-8B8D-49B9-6F9CAD9A6C1F}"/>
              </a:ext>
            </a:extLst>
          </p:cNvPr>
          <p:cNvSpPr>
            <a:spLocks noGrp="1"/>
          </p:cNvSpPr>
          <p:nvPr>
            <p:ph type="title"/>
          </p:nvPr>
        </p:nvSpPr>
        <p:spPr>
          <a:xfrm>
            <a:off x="4033841" y="329035"/>
            <a:ext cx="7632700" cy="1223964"/>
          </a:xfrm>
        </p:spPr>
        <p:txBody>
          <a:bodyPr>
            <a:noAutofit/>
          </a:bodyPr>
          <a:lstStyle/>
          <a:p>
            <a:pPr lvl="0"/>
            <a:r>
              <a:rPr lang="en-GB" sz="2000" u="sng" dirty="0">
                <a:hlinkClick r:id="rId3"/>
              </a:rPr>
              <a:t>Community-led, layered health services drive high ART initiation, </a:t>
            </a:r>
            <a:r>
              <a:rPr lang="en-GB" sz="2000" u="sng" dirty="0" err="1">
                <a:hlinkClick r:id="rId3"/>
              </a:rPr>
              <a:t>PrEP</a:t>
            </a:r>
            <a:r>
              <a:rPr lang="en-GB" sz="2000" u="sng" dirty="0">
                <a:hlinkClick r:id="rId3"/>
              </a:rPr>
              <a:t> uptake and TB treatment success among sex workers in rural South Africa</a:t>
            </a:r>
            <a:r>
              <a:rPr lang="en-GB" sz="2000" dirty="0"/>
              <a:t> </a:t>
            </a:r>
            <a:endParaRPr lang="en-CH" sz="2000" dirty="0">
              <a:solidFill>
                <a:srgbClr val="E1000B"/>
              </a:solidFill>
            </a:endParaRPr>
          </a:p>
        </p:txBody>
      </p:sp>
      <p:sp>
        <p:nvSpPr>
          <p:cNvPr id="10" name="TextBox 9">
            <a:extLst>
              <a:ext uri="{FF2B5EF4-FFF2-40B4-BE49-F238E27FC236}">
                <a16:creationId xmlns:a16="http://schemas.microsoft.com/office/drawing/2014/main" id="{8A8E1EE6-8988-CB10-5923-AA0D38E3FBDD}"/>
              </a:ext>
            </a:extLst>
          </p:cNvPr>
          <p:cNvSpPr txBox="1"/>
          <p:nvPr/>
        </p:nvSpPr>
        <p:spPr>
          <a:xfrm>
            <a:off x="181322" y="1861526"/>
            <a:ext cx="11655077" cy="4431983"/>
          </a:xfrm>
          <a:prstGeom prst="rect">
            <a:avLst/>
          </a:prstGeom>
          <a:noFill/>
        </p:spPr>
        <p:txBody>
          <a:bodyPr wrap="square">
            <a:spAutoFit/>
          </a:bodyPr>
          <a:lstStyle/>
          <a:p>
            <a:r>
              <a:rPr lang="en-US" sz="1400" b="1" dirty="0"/>
              <a:t>Background: </a:t>
            </a:r>
            <a:r>
              <a:rPr lang="en-US" sz="1400" dirty="0"/>
              <a:t>Sex workers (SWs) are identified as a key population in South Africa’s National Strategic Plan on HIV, STIs and TB and carry the highest HIV burden of all key populations nationally. Vulnerability to HIV acquisition among SWs is compounded by </a:t>
            </a:r>
            <a:r>
              <a:rPr lang="en-US" sz="1400" dirty="0" err="1"/>
              <a:t>criminalisation</a:t>
            </a:r>
            <a:r>
              <a:rPr lang="en-US" sz="1400" dirty="0"/>
              <a:t>, stigma, violence, untreated STIs, mental health challenges and limited access to integrated, rights-based health services, particularly in rural districts.</a:t>
            </a:r>
          </a:p>
          <a:p>
            <a:endParaRPr lang="en-US" sz="1400" dirty="0"/>
          </a:p>
          <a:p>
            <a:r>
              <a:rPr lang="en-US" sz="1400" b="1" dirty="0"/>
              <a:t>Methods</a:t>
            </a:r>
            <a:r>
              <a:rPr lang="en-US" sz="1400" dirty="0"/>
              <a:t>: Programme implemented in Sekhukhune and Zululand Districts of Limpopo and KwaZulu-Natal provinces from April 2022-September 2025 by local NGO HPPSA. The </a:t>
            </a:r>
            <a:r>
              <a:rPr lang="en-US" sz="1400" dirty="0" err="1"/>
              <a:t>programme</a:t>
            </a:r>
            <a:r>
              <a:rPr lang="en-US" sz="1400" dirty="0"/>
              <a:t> reached SWs through peer-led community and hotspot outreach, and mobile services. Core interventions included HIV testing services, linkage to ART, </a:t>
            </a:r>
            <a:r>
              <a:rPr lang="en-US" sz="1400" dirty="0" err="1"/>
              <a:t>PrEP</a:t>
            </a:r>
            <a:r>
              <a:rPr lang="en-US" sz="1400" dirty="0"/>
              <a:t>, integrated TB and STI screening with treatment support, sexual and reproductive health services, mental health and psychosocial support, screening for non-communicable diseases, and human rights and gender-based violence response. A differentiated, community-based approach was used, tailored for structurally vulnerable sub-groups to reduce barriers to care and strengthen continuity across prevention and treatment.</a:t>
            </a:r>
          </a:p>
          <a:p>
            <a:endParaRPr lang="en-US" sz="1400" b="1" dirty="0"/>
          </a:p>
          <a:p>
            <a:r>
              <a:rPr lang="en-US" sz="1400" b="1" dirty="0"/>
              <a:t>Results: </a:t>
            </a:r>
            <a:r>
              <a:rPr lang="en-US" sz="1400" dirty="0"/>
              <a:t>A total of 5,523 SWs were reached (97.9% females, 2.1% men or transgender), mostly aged 18–35 years (73%). HIV testing reached 2,692 SWs; 161 tested HIV positive, with 98% ART initiation. Of the 2,692 SWs who tested HIV-negative, 94% (2,155) of 2,293 were successfully initiated on </a:t>
            </a:r>
            <a:r>
              <a:rPr lang="en-US" sz="1400" dirty="0" err="1"/>
              <a:t>PrEP.</a:t>
            </a:r>
            <a:r>
              <a:rPr lang="en-US" sz="1400" dirty="0"/>
              <a:t> Further, all SWs were screened for TB, with 40 SWs returning positive TB results, all of whom were initiated on treatment with 100% treatment success and no loss to follow-up. Peer leadership and integration of non-HIV services emerged as critical to maintaining SW engagement.</a:t>
            </a:r>
            <a:endParaRPr lang="en-US" sz="1400" dirty="0">
              <a:solidFill>
                <a:schemeClr val="bg1"/>
              </a:solidFill>
            </a:endParaRPr>
          </a:p>
          <a:p>
            <a:endParaRPr lang="en-US" sz="1600" b="1" dirty="0"/>
          </a:p>
          <a:p>
            <a:endParaRPr lang="en-US" sz="1400" b="1" dirty="0">
              <a:solidFill>
                <a:schemeClr val="bg1"/>
              </a:solidFill>
            </a:endParaRPr>
          </a:p>
        </p:txBody>
      </p:sp>
      <p:sp>
        <p:nvSpPr>
          <p:cNvPr id="11" name="TextBox 10">
            <a:extLst>
              <a:ext uri="{FF2B5EF4-FFF2-40B4-BE49-F238E27FC236}">
                <a16:creationId xmlns:a16="http://schemas.microsoft.com/office/drawing/2014/main" id="{4D97AFE3-1981-E56E-4DC7-90E0EBDFF3BD}"/>
              </a:ext>
            </a:extLst>
          </p:cNvPr>
          <p:cNvSpPr txBox="1"/>
          <p:nvPr/>
        </p:nvSpPr>
        <p:spPr>
          <a:xfrm>
            <a:off x="181323" y="5903063"/>
            <a:ext cx="8699500" cy="1015663"/>
          </a:xfrm>
          <a:prstGeom prst="rect">
            <a:avLst/>
          </a:prstGeom>
          <a:noFill/>
        </p:spPr>
        <p:txBody>
          <a:bodyPr wrap="square" rtlCol="0">
            <a:spAutoFit/>
          </a:bodyPr>
          <a:lstStyle/>
          <a:p>
            <a:r>
              <a:rPr lang="en-US" sz="1400" b="1" dirty="0">
                <a:solidFill>
                  <a:srgbClr val="FFFFFF"/>
                </a:solidFill>
              </a:rPr>
              <a:t>Conclusion: </a:t>
            </a:r>
            <a:r>
              <a:rPr lang="en-US" sz="1400" dirty="0">
                <a:solidFill>
                  <a:srgbClr val="FFFFFF"/>
                </a:solidFill>
              </a:rPr>
              <a:t>The </a:t>
            </a:r>
            <a:r>
              <a:rPr lang="en-US" sz="1400" dirty="0" err="1">
                <a:solidFill>
                  <a:srgbClr val="FFFFFF"/>
                </a:solidFill>
              </a:rPr>
              <a:t>programme</a:t>
            </a:r>
            <a:r>
              <a:rPr lang="en-US" sz="1400" dirty="0">
                <a:solidFill>
                  <a:srgbClr val="FFFFFF"/>
                </a:solidFill>
              </a:rPr>
              <a:t> demonstrated comprehensive, peer-led and rights-based approaches can achieve strong HIV prevention outcomes alongside TB treatment success among SWs in a rural setting.</a:t>
            </a:r>
          </a:p>
          <a:p>
            <a:endParaRPr lang="en-US" dirty="0"/>
          </a:p>
        </p:txBody>
      </p:sp>
    </p:spTree>
    <p:extLst>
      <p:ext uri="{BB962C8B-B14F-4D97-AF65-F5344CB8AC3E}">
        <p14:creationId xmlns:p14="http://schemas.microsoft.com/office/powerpoint/2010/main" val="1226542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4B8A5-B2C8-83A4-C235-AE322E29F58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28DB8F4-BEA1-3B6F-1E96-5A014C7DE337}"/>
              </a:ext>
            </a:extLst>
          </p:cNvPr>
          <p:cNvSpPr/>
          <p:nvPr/>
        </p:nvSpPr>
        <p:spPr>
          <a:xfrm>
            <a:off x="414054" y="4401393"/>
            <a:ext cx="7429465" cy="19794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25BA67EB-533B-A9B8-8660-C6E9872EF993}"/>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5ED9F1EB-1DA1-12B7-8AF1-30D17863FBC7}"/>
              </a:ext>
            </a:extLst>
          </p:cNvPr>
          <p:cNvSpPr>
            <a:spLocks noGrp="1"/>
          </p:cNvSpPr>
          <p:nvPr>
            <p:ph sz="quarter" idx="14"/>
          </p:nvPr>
        </p:nvSpPr>
        <p:spPr>
          <a:xfrm>
            <a:off x="9425909" y="6380835"/>
            <a:ext cx="2584768" cy="368938"/>
          </a:xfrm>
        </p:spPr>
        <p:txBody>
          <a:bodyPr>
            <a:noAutofit/>
          </a:bodyPr>
          <a:lstStyle/>
          <a:p>
            <a:r>
              <a:rPr lang="en-US" sz="1800" i="1" dirty="0"/>
              <a:t>Poster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0CF7AD79-8662-9FCC-4B67-72A7BF629447}"/>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Empowering inmates: the SOS RUCI peer-led model for rights-based HIV care at </a:t>
            </a:r>
            <a:r>
              <a:rPr lang="en-US" sz="2000" dirty="0" err="1">
                <a:solidFill>
                  <a:srgbClr val="E1000B"/>
                </a:solidFill>
                <a:hlinkClick r:id="rId3"/>
              </a:rPr>
              <a:t>Cipinang</a:t>
            </a:r>
            <a:r>
              <a:rPr lang="en-US" sz="2000" dirty="0">
                <a:solidFill>
                  <a:srgbClr val="E1000B"/>
                </a:solidFill>
                <a:hlinkClick r:id="rId3"/>
              </a:rPr>
              <a:t> Detention Center, Indonesia </a:t>
            </a:r>
            <a:endParaRPr lang="en-CH" sz="2000" dirty="0">
              <a:solidFill>
                <a:srgbClr val="E1000B"/>
              </a:solidFill>
            </a:endParaRPr>
          </a:p>
        </p:txBody>
      </p:sp>
      <p:sp>
        <p:nvSpPr>
          <p:cNvPr id="10" name="TextBox 9">
            <a:extLst>
              <a:ext uri="{FF2B5EF4-FFF2-40B4-BE49-F238E27FC236}">
                <a16:creationId xmlns:a16="http://schemas.microsoft.com/office/drawing/2014/main" id="{8DC3084D-3CC6-FF24-E142-65779264A82E}"/>
              </a:ext>
            </a:extLst>
          </p:cNvPr>
          <p:cNvSpPr txBox="1"/>
          <p:nvPr/>
        </p:nvSpPr>
        <p:spPr>
          <a:xfrm>
            <a:off x="389095" y="1872585"/>
            <a:ext cx="11277446" cy="2693045"/>
          </a:xfrm>
          <a:prstGeom prst="rect">
            <a:avLst/>
          </a:prstGeom>
          <a:noFill/>
        </p:spPr>
        <p:txBody>
          <a:bodyPr wrap="square">
            <a:spAutoFit/>
          </a:bodyPr>
          <a:lstStyle/>
          <a:p>
            <a:r>
              <a:rPr lang="en-US" sz="1400" b="1"/>
              <a:t>Background: </a:t>
            </a:r>
            <a:r>
              <a:rPr lang="en-US" sz="1400" err="1"/>
              <a:t>Cipinang</a:t>
            </a:r>
            <a:r>
              <a:rPr lang="en-US" sz="1400"/>
              <a:t> Detention Center in Jakarta, Indonesia, implemented an innovative, community-based program based on trained inmate health cadres, known as SOS RUCI (Safe Our Soul Rutan </a:t>
            </a:r>
            <a:r>
              <a:rPr lang="en-US" sz="1400" err="1"/>
              <a:t>Cipinang</a:t>
            </a:r>
            <a:r>
              <a:rPr lang="en-US" sz="1400"/>
              <a:t>). This model aims to provide a comprehensive, rights-based approach to HIV prevention and care, addressing the unique needs of people living in prisons while aligning with human rights standards for marginalized settings.</a:t>
            </a:r>
          </a:p>
          <a:p>
            <a:endParaRPr lang="en-US" sz="1400"/>
          </a:p>
          <a:p>
            <a:r>
              <a:rPr lang="en-US" sz="1400" b="1"/>
              <a:t>Methods</a:t>
            </a:r>
            <a:r>
              <a:rPr lang="en-US" sz="1400"/>
              <a:t>: The study uses programmatic data from 2024 – 2025, when cadre responsibilities included assisting in systematic HIV screening for all new inmates, providing peer education regarding prevention, monitoring antiretroviral (ARV) treatment adherence, supporting TB Preventive Therapy (TPT) administration for people living with HIV (PLHIV), and fostering peer support networks to combat stigma and discrimination.</a:t>
            </a:r>
            <a:endParaRPr lang="en-US" sz="1400" b="1"/>
          </a:p>
          <a:p>
            <a:endParaRPr lang="en-US" sz="1400" b="1"/>
          </a:p>
          <a:p>
            <a:endParaRPr lang="en-US" sz="1400" b="1"/>
          </a:p>
          <a:p>
            <a:endParaRPr lang="en-US" sz="1500"/>
          </a:p>
        </p:txBody>
      </p:sp>
      <p:pic>
        <p:nvPicPr>
          <p:cNvPr id="8" name="Picture 7">
            <a:extLst>
              <a:ext uri="{FF2B5EF4-FFF2-40B4-BE49-F238E27FC236}">
                <a16:creationId xmlns:a16="http://schemas.microsoft.com/office/drawing/2014/main" id="{2E932F48-F234-A3F0-E35A-31E4F5311DFF}"/>
              </a:ext>
            </a:extLst>
          </p:cNvPr>
          <p:cNvPicPr>
            <a:picLocks noChangeAspect="1"/>
          </p:cNvPicPr>
          <p:nvPr/>
        </p:nvPicPr>
        <p:blipFill>
          <a:blip r:embed="rId4"/>
          <a:stretch>
            <a:fillRect/>
          </a:stretch>
        </p:blipFill>
        <p:spPr>
          <a:xfrm>
            <a:off x="7954924" y="3755400"/>
            <a:ext cx="3837820" cy="2560992"/>
          </a:xfrm>
          <a:prstGeom prst="rect">
            <a:avLst/>
          </a:prstGeom>
        </p:spPr>
      </p:pic>
      <p:sp>
        <p:nvSpPr>
          <p:cNvPr id="11" name="TextBox 10">
            <a:extLst>
              <a:ext uri="{FF2B5EF4-FFF2-40B4-BE49-F238E27FC236}">
                <a16:creationId xmlns:a16="http://schemas.microsoft.com/office/drawing/2014/main" id="{A63DFA70-98FE-C63C-787A-521B594FD0B1}"/>
              </a:ext>
            </a:extLst>
          </p:cNvPr>
          <p:cNvSpPr txBox="1"/>
          <p:nvPr/>
        </p:nvSpPr>
        <p:spPr>
          <a:xfrm>
            <a:off x="399256" y="2379543"/>
            <a:ext cx="7444264" cy="4185761"/>
          </a:xfrm>
          <a:prstGeom prst="rect">
            <a:avLst/>
          </a:prstGeom>
          <a:noFill/>
        </p:spPr>
        <p:txBody>
          <a:bodyPr wrap="square">
            <a:spAutoFit/>
          </a:bodyPr>
          <a:lstStyle/>
          <a:p>
            <a:r>
              <a:rPr lang="en-US" sz="1400" b="1" dirty="0"/>
              <a:t> </a:t>
            </a:r>
          </a:p>
          <a:p>
            <a:endParaRPr lang="en-US" sz="1400" b="1" dirty="0"/>
          </a:p>
          <a:p>
            <a:endParaRPr lang="en-US" sz="1400" b="1" dirty="0"/>
          </a:p>
          <a:p>
            <a:endParaRPr lang="en-US" sz="1400" b="1" dirty="0"/>
          </a:p>
          <a:p>
            <a:endParaRPr lang="en-US" sz="1400" b="1" dirty="0"/>
          </a:p>
          <a:p>
            <a:endParaRPr lang="en-US" sz="1400" b="1" dirty="0"/>
          </a:p>
          <a:p>
            <a:endParaRPr lang="en-US" sz="1400" b="1" dirty="0"/>
          </a:p>
          <a:p>
            <a:endParaRPr lang="en-US" sz="1400" b="1" dirty="0"/>
          </a:p>
          <a:p>
            <a:r>
              <a:rPr lang="en-US" sz="1400" b="1" dirty="0"/>
              <a:t>Results: </a:t>
            </a:r>
            <a:r>
              <a:rPr lang="en-US" sz="1400" i="1" dirty="0"/>
              <a:t>See figure on the right.</a:t>
            </a:r>
          </a:p>
          <a:p>
            <a:endParaRPr lang="en-US" sz="1400" b="1" dirty="0">
              <a:solidFill>
                <a:schemeClr val="bg2"/>
              </a:solidFill>
            </a:endParaRPr>
          </a:p>
          <a:p>
            <a:r>
              <a:rPr lang="en-US" sz="1400" b="1" dirty="0">
                <a:solidFill>
                  <a:schemeClr val="bg2"/>
                </a:solidFill>
              </a:rPr>
              <a:t>Conclusion: </a:t>
            </a:r>
            <a:r>
              <a:rPr lang="en-US" sz="1400" dirty="0">
                <a:solidFill>
                  <a:schemeClr val="bg2"/>
                </a:solidFill>
              </a:rPr>
              <a:t>The SOS RUCI peer-cadre model represents an effective, scalable, and sustainable strategy for delivering HIV services in challenging prison settings. By empowering the inmate community through a peer-to-peer approach, the program successfully improves screening access, supports high adherence, and addresses the critical HIV-TB intersection. This initiative upholds the health rights of incarcerated persons and demonstrates that community-led interventions can overcome structural barriers, offering valuable lessons for implementing human rights-centered approaches globally.</a:t>
            </a:r>
            <a:endParaRPr lang="en-US" sz="1400" b="1" dirty="0">
              <a:solidFill>
                <a:schemeClr val="bg2"/>
              </a:solidFill>
            </a:endParaRPr>
          </a:p>
          <a:p>
            <a:endParaRPr lang="en-US" sz="1400" b="1" dirty="0"/>
          </a:p>
        </p:txBody>
      </p:sp>
    </p:spTree>
    <p:extLst>
      <p:ext uri="{BB962C8B-B14F-4D97-AF65-F5344CB8AC3E}">
        <p14:creationId xmlns:p14="http://schemas.microsoft.com/office/powerpoint/2010/main" val="398535251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7CA48-C76E-C77E-4315-E05B8B29132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B32BB62-D1D0-6C00-A700-68E81DFF6C2E}"/>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BC1D58E3-6A36-1463-D148-3D0A71BFA74C}"/>
              </a:ext>
            </a:extLst>
          </p:cNvPr>
          <p:cNvSpPr>
            <a:spLocks noGrp="1"/>
          </p:cNvSpPr>
          <p:nvPr>
            <p:ph sz="quarter" idx="14"/>
          </p:nvPr>
        </p:nvSpPr>
        <p:spPr>
          <a:xfrm>
            <a:off x="6705223" y="6344496"/>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AA24309B-EAB5-1DB2-7EDC-63D9247663BE}"/>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Oral abstract session – Practice and partnerships: Community roles in driving HIV service delivery</a:t>
            </a:r>
            <a:r>
              <a:rPr lang="en-US" sz="2000" dirty="0">
                <a:solidFill>
                  <a:srgbClr val="E1000B"/>
                </a:solidFill>
              </a:rPr>
              <a:t> (1/4)</a:t>
            </a:r>
            <a:endParaRPr lang="en-CH" sz="2000" dirty="0">
              <a:solidFill>
                <a:srgbClr val="E1000B"/>
              </a:solidFill>
            </a:endParaRPr>
          </a:p>
        </p:txBody>
      </p:sp>
      <p:sp>
        <p:nvSpPr>
          <p:cNvPr id="12" name="Content Placeholder 1">
            <a:extLst>
              <a:ext uri="{FF2B5EF4-FFF2-40B4-BE49-F238E27FC236}">
                <a16:creationId xmlns:a16="http://schemas.microsoft.com/office/drawing/2014/main" id="{8ECF1F5B-E8F6-BFC4-C9E1-786E04D6C6B3}"/>
              </a:ext>
            </a:extLst>
          </p:cNvPr>
          <p:cNvSpPr txBox="1">
            <a:spLocks/>
          </p:cNvSpPr>
          <p:nvPr/>
        </p:nvSpPr>
        <p:spPr>
          <a:xfrm>
            <a:off x="647379" y="1834397"/>
            <a:ext cx="11173720" cy="86393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latin typeface="+mj-lt"/>
              </a:rPr>
              <a:t>Adaptive, safety-centered HIV service delivery for men who have sex with men in Ghana amid escalating anti-LGBTQ+ pressures: a pre-post evaluation of case-finding and linkage outcomes</a:t>
            </a:r>
            <a:r>
              <a:rPr lang="en-GB" b="1" dirty="0">
                <a:solidFill>
                  <a:srgbClr val="000000"/>
                </a:solidFill>
                <a:latin typeface="+mj-lt"/>
              </a:rPr>
              <a:t> </a:t>
            </a:r>
            <a:r>
              <a:rPr kumimoji="0" lang="en-GB" b="1" i="0" u="none" strike="noStrike" kern="1200" cap="none" spc="0" normalizeH="0" baseline="0" noProof="0" dirty="0">
                <a:ln>
                  <a:noFill/>
                </a:ln>
                <a:solidFill>
                  <a:srgbClr val="000000"/>
                </a:solidFill>
                <a:effectLst/>
                <a:uLnTx/>
                <a:uFillTx/>
                <a:latin typeface="Verdana"/>
                <a:ea typeface="+mn-ea"/>
                <a:cs typeface="+mn-cs"/>
              </a:rPr>
              <a:t> </a:t>
            </a:r>
            <a:r>
              <a:rPr kumimoji="0" lang="en-GB" b="0" i="0" u="none" strike="noStrike" kern="1200" cap="none" spc="0" normalizeH="0" baseline="0" noProof="0" dirty="0">
                <a:ln>
                  <a:noFill/>
                </a:ln>
                <a:solidFill>
                  <a:srgbClr val="000000"/>
                </a:solidFill>
                <a:effectLst/>
                <a:uLnTx/>
                <a:uFillTx/>
                <a:latin typeface="Verdana"/>
                <a:ea typeface="+mn-ea"/>
                <a:cs typeface="+mn-cs"/>
              </a:rPr>
              <a:t>- </a:t>
            </a:r>
            <a:r>
              <a:rPr lang="en-US" dirty="0">
                <a:solidFill>
                  <a:srgbClr val="61800A"/>
                </a:solidFill>
                <a:latin typeface="Verdana"/>
              </a:rPr>
              <a:t>Samuel Elliot Owusu, Maritime Life Precious Foundation, Ghana </a:t>
            </a:r>
            <a:r>
              <a:rPr kumimoji="0" lang="en-US" b="0" i="0" u="none" strike="noStrike" kern="1200" cap="none" spc="0" normalizeH="0" baseline="0" noProof="0" dirty="0">
                <a:ln>
                  <a:noFill/>
                </a:ln>
                <a:solidFill>
                  <a:srgbClr val="000000"/>
                </a:solidFill>
                <a:effectLst/>
                <a:uLnTx/>
                <a:uFillTx/>
                <a:latin typeface="Verdana"/>
                <a:ea typeface="+mn-ea"/>
                <a:cs typeface="+mn-cs"/>
                <a:hlinkClick r:id="rId4"/>
              </a:rPr>
              <a:t>(full abstract here)</a:t>
            </a:r>
            <a:endParaRPr kumimoji="0" lang="en-US"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b="0" i="0" u="none" strike="noStrike" kern="1200" cap="none" spc="0" normalizeH="0" baseline="0" noProof="0" dirty="0">
              <a:ln>
                <a:noFill/>
              </a:ln>
              <a:solidFill>
                <a:srgbClr val="000000"/>
              </a:solidFill>
              <a:effectLst/>
              <a:uLnTx/>
              <a:uFillTx/>
              <a:latin typeface="Verdana"/>
              <a:ea typeface="+mn-ea"/>
              <a:cs typeface="+mn-cs"/>
            </a:endParaRPr>
          </a:p>
        </p:txBody>
      </p:sp>
      <p:pic>
        <p:nvPicPr>
          <p:cNvPr id="6" name="Picture 5">
            <a:extLst>
              <a:ext uri="{FF2B5EF4-FFF2-40B4-BE49-F238E27FC236}">
                <a16:creationId xmlns:a16="http://schemas.microsoft.com/office/drawing/2014/main" id="{02167C7B-303D-FCF4-CFF3-6773966931FD}"/>
              </a:ext>
            </a:extLst>
          </p:cNvPr>
          <p:cNvPicPr>
            <a:picLocks noChangeAspect="1"/>
          </p:cNvPicPr>
          <p:nvPr/>
        </p:nvPicPr>
        <p:blipFill>
          <a:blip r:embed="rId5"/>
          <a:srcRect r="1465"/>
          <a:stretch>
            <a:fillRect/>
          </a:stretch>
        </p:blipFill>
        <p:spPr>
          <a:xfrm>
            <a:off x="6540439" y="2802489"/>
            <a:ext cx="5280660" cy="1719649"/>
          </a:xfrm>
          <a:prstGeom prst="rect">
            <a:avLst/>
          </a:prstGeom>
        </p:spPr>
      </p:pic>
      <p:pic>
        <p:nvPicPr>
          <p:cNvPr id="9" name="Picture 8">
            <a:extLst>
              <a:ext uri="{FF2B5EF4-FFF2-40B4-BE49-F238E27FC236}">
                <a16:creationId xmlns:a16="http://schemas.microsoft.com/office/drawing/2014/main" id="{523814DA-B7D3-FF7A-885C-F3323ABEE615}"/>
              </a:ext>
            </a:extLst>
          </p:cNvPr>
          <p:cNvPicPr>
            <a:picLocks noChangeAspect="1"/>
          </p:cNvPicPr>
          <p:nvPr/>
        </p:nvPicPr>
        <p:blipFill>
          <a:blip r:embed="rId6"/>
          <a:stretch>
            <a:fillRect/>
          </a:stretch>
        </p:blipFill>
        <p:spPr>
          <a:xfrm>
            <a:off x="6539505" y="4730447"/>
            <a:ext cx="5360116" cy="1292925"/>
          </a:xfrm>
          <a:prstGeom prst="rect">
            <a:avLst/>
          </a:prstGeom>
        </p:spPr>
      </p:pic>
      <p:sp>
        <p:nvSpPr>
          <p:cNvPr id="10" name="TextBox 9">
            <a:extLst>
              <a:ext uri="{FF2B5EF4-FFF2-40B4-BE49-F238E27FC236}">
                <a16:creationId xmlns:a16="http://schemas.microsoft.com/office/drawing/2014/main" id="{925A372C-38FB-E652-A4C4-921505D2D699}"/>
              </a:ext>
            </a:extLst>
          </p:cNvPr>
          <p:cNvSpPr txBox="1"/>
          <p:nvPr/>
        </p:nvSpPr>
        <p:spPr>
          <a:xfrm>
            <a:off x="451856" y="2717909"/>
            <a:ext cx="5974131" cy="3834896"/>
          </a:xfrm>
          <a:prstGeom prst="rect">
            <a:avLst/>
          </a:prstGeom>
          <a:noFill/>
        </p:spPr>
        <p:txBody>
          <a:bodyPr wrap="square" rtlCol="0">
            <a:spAutoFit/>
          </a:bodyPr>
          <a:lstStyle/>
          <a:p>
            <a:pPr marL="285750" lvl="0" indent="-285750">
              <a:lnSpc>
                <a:spcPct val="110000"/>
              </a:lnSpc>
              <a:spcBef>
                <a:spcPts val="1000"/>
              </a:spcBef>
              <a:buFont typeface="Arial" panose="020B0604020202020204" pitchFamily="34" charset="0"/>
              <a:buChar char="•"/>
              <a:defRPr/>
            </a:pPr>
            <a:r>
              <a:rPr lang="en-US" sz="1400" dirty="0">
                <a:solidFill>
                  <a:srgbClr val="000000"/>
                </a:solidFill>
                <a:sym typeface="Wingdings" panose="05000000000000000000" pitchFamily="2" charset="2"/>
              </a:rPr>
              <a:t>Men who have sex with men (MSM) face Ghana’s intensifying legal and political hostility that impede their access to HIV services.</a:t>
            </a:r>
          </a:p>
          <a:p>
            <a:pPr marL="285750" lvl="0" indent="-285750">
              <a:lnSpc>
                <a:spcPct val="110000"/>
              </a:lnSpc>
              <a:spcBef>
                <a:spcPts val="1000"/>
              </a:spcBef>
              <a:buFont typeface="Arial" panose="020B0604020202020204" pitchFamily="34" charset="0"/>
              <a:buChar char="•"/>
              <a:defRPr/>
            </a:pPr>
            <a:r>
              <a:rPr lang="en-US" sz="1400" dirty="0">
                <a:solidFill>
                  <a:srgbClr val="000000"/>
                </a:solidFill>
                <a:sym typeface="Wingdings" panose="05000000000000000000" pitchFamily="2" charset="2"/>
              </a:rPr>
              <a:t>Implementation of a </a:t>
            </a:r>
            <a:r>
              <a:rPr lang="en-US" sz="1400" dirty="0" err="1">
                <a:solidFill>
                  <a:srgbClr val="000000"/>
                </a:solidFill>
                <a:sym typeface="Wingdings" panose="05000000000000000000" pitchFamily="2" charset="2"/>
              </a:rPr>
              <a:t>community-led</a:t>
            </a:r>
            <a:r>
              <a:rPr lang="en-US" sz="1400" dirty="0">
                <a:solidFill>
                  <a:srgbClr val="000000"/>
                </a:solidFill>
                <a:sym typeface="Wingdings" panose="05000000000000000000" pitchFamily="2" charset="2"/>
              </a:rPr>
              <a:t> safety-centered HIV model including: (a) discrete one-on-one peer outreach (b) confidential digital engagement (c) WhatsApp consultations (d) rotating mobile clinics (e) multi-month ART dispensing (f) doorstep ART delivery (g) psychosocial support.</a:t>
            </a:r>
          </a:p>
          <a:p>
            <a:pPr marL="285750" lvl="0" indent="-285750">
              <a:lnSpc>
                <a:spcPct val="110000"/>
              </a:lnSpc>
              <a:spcBef>
                <a:spcPts val="1000"/>
              </a:spcBef>
              <a:buFont typeface="Arial" panose="020B0604020202020204" pitchFamily="34" charset="0"/>
              <a:buChar char="•"/>
              <a:defRPr/>
            </a:pPr>
            <a:r>
              <a:rPr lang="en-US" sz="1400" dirty="0">
                <a:solidFill>
                  <a:srgbClr val="000000"/>
                </a:solidFill>
                <a:sym typeface="Wingdings" panose="05000000000000000000" pitchFamily="2" charset="2"/>
              </a:rPr>
              <a:t>Comparison pre-intervention (Jan-Jun 2025) and post-intervention (Jul-Dec 2025) with results displayed in the figures on the right.</a:t>
            </a:r>
          </a:p>
          <a:p>
            <a:pPr marL="285750" lvl="0" indent="-285750">
              <a:lnSpc>
                <a:spcPct val="110000"/>
              </a:lnSpc>
              <a:spcBef>
                <a:spcPts val="1000"/>
              </a:spcBef>
              <a:buFont typeface="Arial" panose="020B0604020202020204" pitchFamily="34" charset="0"/>
              <a:buChar char="•"/>
              <a:defRPr/>
            </a:pPr>
            <a:r>
              <a:rPr lang="en-US" sz="1400" dirty="0">
                <a:solidFill>
                  <a:srgbClr val="000000"/>
                </a:solidFill>
                <a:sym typeface="Wingdings" panose="05000000000000000000" pitchFamily="2" charset="2"/>
              </a:rPr>
              <a:t>Qualitative feedback confirmed that MSM reported greater safety, greater trust, and reduced testing hesitancy.</a:t>
            </a:r>
            <a:endParaRPr lang="en-US" sz="1400" dirty="0">
              <a:solidFill>
                <a:srgbClr val="000000"/>
              </a:solidFill>
            </a:endParaRPr>
          </a:p>
          <a:p>
            <a:endParaRPr lang="en-US" dirty="0"/>
          </a:p>
        </p:txBody>
      </p:sp>
    </p:spTree>
    <p:extLst>
      <p:ext uri="{BB962C8B-B14F-4D97-AF65-F5344CB8AC3E}">
        <p14:creationId xmlns:p14="http://schemas.microsoft.com/office/powerpoint/2010/main" val="24802273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B9753-14A6-42BC-52DD-EA10BDD8FFD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5F67685-71FF-9C65-767D-B86CA173DA60}"/>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D561708D-2AAB-A5F9-34A7-4DF1511A674B}"/>
              </a:ext>
            </a:extLst>
          </p:cNvPr>
          <p:cNvSpPr>
            <a:spLocks noGrp="1"/>
          </p:cNvSpPr>
          <p:nvPr>
            <p:ph sz="quarter" idx="14"/>
          </p:nvPr>
        </p:nvSpPr>
        <p:spPr>
          <a:xfrm>
            <a:off x="6705223" y="6344496"/>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8BE0EB4D-BEDC-335A-F26D-2D795659834E}"/>
              </a:ext>
            </a:extLst>
          </p:cNvPr>
          <p:cNvSpPr>
            <a:spLocks noGrp="1"/>
          </p:cNvSpPr>
          <p:nvPr>
            <p:ph type="title"/>
          </p:nvPr>
        </p:nvSpPr>
        <p:spPr>
          <a:xfrm>
            <a:off x="4033841" y="329035"/>
            <a:ext cx="7632700" cy="1223964"/>
          </a:xfrm>
        </p:spPr>
        <p:txBody>
          <a:bodyPr>
            <a:noAutofit/>
          </a:bodyPr>
          <a:lstStyle/>
          <a:p>
            <a:r>
              <a:rPr lang="en-US" sz="2000">
                <a:solidFill>
                  <a:srgbClr val="E1000B"/>
                </a:solidFill>
                <a:hlinkClick r:id="rId3"/>
              </a:rPr>
              <a:t>Oral abstract session – Practice and partnerships: Community roles in driving HIV service delivery</a:t>
            </a:r>
            <a:r>
              <a:rPr lang="en-US" sz="2000">
                <a:solidFill>
                  <a:srgbClr val="E1000B"/>
                </a:solidFill>
              </a:rPr>
              <a:t> (2/4)</a:t>
            </a:r>
            <a:endParaRPr lang="en-CH" sz="2000">
              <a:solidFill>
                <a:srgbClr val="E1000B"/>
              </a:solidFill>
            </a:endParaRPr>
          </a:p>
        </p:txBody>
      </p:sp>
      <p:sp>
        <p:nvSpPr>
          <p:cNvPr id="12" name="Content Placeholder 1">
            <a:extLst>
              <a:ext uri="{FF2B5EF4-FFF2-40B4-BE49-F238E27FC236}">
                <a16:creationId xmlns:a16="http://schemas.microsoft.com/office/drawing/2014/main" id="{35F58C94-A58E-B761-60AB-7FFBF629B003}"/>
              </a:ext>
            </a:extLst>
          </p:cNvPr>
          <p:cNvSpPr txBox="1">
            <a:spLocks/>
          </p:cNvSpPr>
          <p:nvPr/>
        </p:nvSpPr>
        <p:spPr>
          <a:xfrm>
            <a:off x="329217" y="1774919"/>
            <a:ext cx="6106161" cy="327926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A beautiful choice: transgender-led differentiated HIV testing and prevention through beauty salon owners and beauticians in the Philippines </a:t>
            </a:r>
            <a:r>
              <a:rPr lang="en-GB" dirty="0">
                <a:solidFill>
                  <a:srgbClr val="000000"/>
                </a:solidFill>
              </a:rPr>
              <a:t>– </a:t>
            </a:r>
            <a:r>
              <a:rPr lang="en-US" dirty="0">
                <a:solidFill>
                  <a:srgbClr val="61800A"/>
                </a:solidFill>
              </a:rPr>
              <a:t>Jonathan </a:t>
            </a:r>
            <a:r>
              <a:rPr lang="en-US" dirty="0" err="1">
                <a:solidFill>
                  <a:srgbClr val="61800A"/>
                </a:solidFill>
              </a:rPr>
              <a:t>Laguing</a:t>
            </a:r>
            <a:r>
              <a:rPr lang="en-US" dirty="0">
                <a:solidFill>
                  <a:srgbClr val="61800A"/>
                </a:solidFill>
              </a:rPr>
              <a:t>, DIOSSA, the Philippines </a:t>
            </a:r>
            <a:r>
              <a:rPr lang="en-US" dirty="0">
                <a:solidFill>
                  <a:srgbClr val="61800A"/>
                </a:solidFill>
                <a:hlinkClick r:id="rId4"/>
              </a:rPr>
              <a:t>(full abstract here)</a:t>
            </a:r>
            <a:endParaRPr lang="en-US" dirty="0">
              <a:solidFill>
                <a:srgbClr val="61800A"/>
              </a:solidFill>
            </a:endParaRPr>
          </a:p>
          <a:p>
            <a:pPr marL="285750" indent="-285750">
              <a:buFont typeface="Arial" panose="020B0604020202020204" pitchFamily="34" charset="0"/>
              <a:buChar char="•"/>
              <a:defRPr/>
            </a:pPr>
            <a:r>
              <a:rPr lang="en-US" dirty="0">
                <a:solidFill>
                  <a:srgbClr val="000000"/>
                </a:solidFill>
                <a:sym typeface="Wingdings" panose="05000000000000000000" pitchFamily="2" charset="2"/>
              </a:rPr>
              <a:t>Transgender women in the Philippines are disproportionately affected by HIV. </a:t>
            </a:r>
            <a:r>
              <a:rPr lang="en-US" dirty="0"/>
              <a:t>Only an estimated one in three have ever accessed HIV prevention services, amid persistent stigma and discrimination. </a:t>
            </a:r>
          </a:p>
          <a:p>
            <a:pPr marL="285750" indent="-285750">
              <a:buFont typeface="Arial" panose="020B0604020202020204" pitchFamily="34" charset="0"/>
              <a:buChar char="•"/>
              <a:defRPr/>
            </a:pPr>
            <a:r>
              <a:rPr lang="en-US" dirty="0">
                <a:solidFill>
                  <a:srgbClr val="000000"/>
                </a:solidFill>
                <a:sym typeface="Wingdings" panose="05000000000000000000" pitchFamily="2" charset="2"/>
              </a:rPr>
              <a:t>Can non-clinical community spaces (such as beauty salons) become an effective front door for HIV testing and prevention among transgender women?</a:t>
            </a:r>
          </a:p>
          <a:p>
            <a:pPr marL="285750" indent="-285750">
              <a:buFont typeface="Arial" panose="020B0604020202020204" pitchFamily="34" charset="0"/>
              <a:buChar char="•"/>
              <a:defRPr/>
            </a:pPr>
            <a:r>
              <a:rPr lang="en-US" dirty="0">
                <a:solidFill>
                  <a:srgbClr val="000000"/>
                </a:solidFill>
                <a:sym typeface="Wingdings" panose="05000000000000000000" pitchFamily="2" charset="2"/>
              </a:rPr>
              <a:t>Launched in 2014, this initiative shows a transgender –led network of now more than 100 beauty-sector partners offering various testing modalities and prevention options.</a:t>
            </a:r>
          </a:p>
          <a:p>
            <a:pPr marL="285750" lvl="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Results for the year 2025 alone are displayed in the </a:t>
            </a:r>
            <a:r>
              <a:rPr lang="en-US" i="1" dirty="0">
                <a:solidFill>
                  <a:srgbClr val="000000"/>
                </a:solidFill>
                <a:latin typeface="Verdana"/>
                <a:sym typeface="Wingdings" panose="05000000000000000000" pitchFamily="2" charset="2"/>
              </a:rPr>
              <a:t>figure on the right.</a:t>
            </a:r>
          </a:p>
        </p:txBody>
      </p:sp>
      <p:pic>
        <p:nvPicPr>
          <p:cNvPr id="7" name="Picture 6">
            <a:extLst>
              <a:ext uri="{FF2B5EF4-FFF2-40B4-BE49-F238E27FC236}">
                <a16:creationId xmlns:a16="http://schemas.microsoft.com/office/drawing/2014/main" id="{DC55322D-12A4-9E7E-47C8-BC582D461B9E}"/>
              </a:ext>
            </a:extLst>
          </p:cNvPr>
          <p:cNvPicPr>
            <a:picLocks noChangeAspect="1"/>
          </p:cNvPicPr>
          <p:nvPr/>
        </p:nvPicPr>
        <p:blipFill>
          <a:blip r:embed="rId5"/>
          <a:stretch>
            <a:fillRect/>
          </a:stretch>
        </p:blipFill>
        <p:spPr>
          <a:xfrm>
            <a:off x="6333891" y="1770840"/>
            <a:ext cx="5665724" cy="2292308"/>
          </a:xfrm>
          <a:prstGeom prst="rect">
            <a:avLst/>
          </a:prstGeom>
        </p:spPr>
      </p:pic>
      <p:pic>
        <p:nvPicPr>
          <p:cNvPr id="10" name="Picture 9">
            <a:extLst>
              <a:ext uri="{FF2B5EF4-FFF2-40B4-BE49-F238E27FC236}">
                <a16:creationId xmlns:a16="http://schemas.microsoft.com/office/drawing/2014/main" id="{39E55755-A34F-0817-31F2-B0B6237ACAD0}"/>
              </a:ext>
            </a:extLst>
          </p:cNvPr>
          <p:cNvPicPr>
            <a:picLocks noChangeAspect="1"/>
          </p:cNvPicPr>
          <p:nvPr/>
        </p:nvPicPr>
        <p:blipFill>
          <a:blip r:embed="rId6"/>
          <a:stretch>
            <a:fillRect/>
          </a:stretch>
        </p:blipFill>
        <p:spPr>
          <a:xfrm>
            <a:off x="6333891" y="4280989"/>
            <a:ext cx="5514545" cy="1841016"/>
          </a:xfrm>
          <a:prstGeom prst="rect">
            <a:avLst/>
          </a:prstGeom>
        </p:spPr>
      </p:pic>
    </p:spTree>
    <p:extLst>
      <p:ext uri="{BB962C8B-B14F-4D97-AF65-F5344CB8AC3E}">
        <p14:creationId xmlns:p14="http://schemas.microsoft.com/office/powerpoint/2010/main" val="56371460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92462-D5B4-76E3-48F8-324DB6CB70C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C0F07B-5470-95C6-ACE0-84BA86C297C6}"/>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929DE0BF-4AC4-C7FA-6851-CEFDCFD0329D}"/>
              </a:ext>
            </a:extLst>
          </p:cNvPr>
          <p:cNvSpPr>
            <a:spLocks noGrp="1"/>
          </p:cNvSpPr>
          <p:nvPr>
            <p:ph sz="quarter" idx="14"/>
          </p:nvPr>
        </p:nvSpPr>
        <p:spPr>
          <a:xfrm>
            <a:off x="7093943" y="6307568"/>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5D2C4EBF-8688-1CDF-3483-CBE80AB07471}"/>
              </a:ext>
            </a:extLst>
          </p:cNvPr>
          <p:cNvSpPr>
            <a:spLocks noGrp="1"/>
          </p:cNvSpPr>
          <p:nvPr>
            <p:ph type="title"/>
          </p:nvPr>
        </p:nvSpPr>
        <p:spPr>
          <a:xfrm>
            <a:off x="4033841" y="329035"/>
            <a:ext cx="7632700" cy="1223964"/>
          </a:xfrm>
        </p:spPr>
        <p:txBody>
          <a:bodyPr>
            <a:noAutofit/>
          </a:bodyPr>
          <a:lstStyle/>
          <a:p>
            <a:r>
              <a:rPr lang="en-US" sz="2000">
                <a:solidFill>
                  <a:srgbClr val="E1000B"/>
                </a:solidFill>
                <a:hlinkClick r:id="rId3"/>
              </a:rPr>
              <a:t>Oral abstract session – Practice and partnerships: Community roles in driving HIV service delivery</a:t>
            </a:r>
            <a:r>
              <a:rPr lang="en-US" sz="2000">
                <a:solidFill>
                  <a:srgbClr val="E1000B"/>
                </a:solidFill>
              </a:rPr>
              <a:t> (3/4)</a:t>
            </a:r>
            <a:endParaRPr lang="en-CH" sz="2000">
              <a:solidFill>
                <a:srgbClr val="E1000B"/>
              </a:solidFill>
            </a:endParaRPr>
          </a:p>
        </p:txBody>
      </p:sp>
      <p:sp>
        <p:nvSpPr>
          <p:cNvPr id="12" name="Content Placeholder 1">
            <a:extLst>
              <a:ext uri="{FF2B5EF4-FFF2-40B4-BE49-F238E27FC236}">
                <a16:creationId xmlns:a16="http://schemas.microsoft.com/office/drawing/2014/main" id="{B4621139-37BD-6C23-3E00-19EB889FD5F8}"/>
              </a:ext>
            </a:extLst>
          </p:cNvPr>
          <p:cNvSpPr txBox="1">
            <a:spLocks/>
          </p:cNvSpPr>
          <p:nvPr/>
        </p:nvSpPr>
        <p:spPr>
          <a:xfrm>
            <a:off x="329217" y="1774919"/>
            <a:ext cx="6785364" cy="327926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Engaging communities through participatory mapping to strengthen responsive HIV programming in Malawi: lessons from the RESPOND project </a:t>
            </a:r>
            <a:r>
              <a:rPr lang="en-GB" dirty="0">
                <a:solidFill>
                  <a:srgbClr val="000000"/>
                </a:solidFill>
              </a:rPr>
              <a:t>– </a:t>
            </a:r>
            <a:r>
              <a:rPr lang="en-US" dirty="0">
                <a:solidFill>
                  <a:srgbClr val="61800A"/>
                </a:solidFill>
              </a:rPr>
              <a:t>Isabella Robson, University of California, USA &amp; Malawi </a:t>
            </a:r>
            <a:r>
              <a:rPr lang="en-US" dirty="0">
                <a:solidFill>
                  <a:srgbClr val="61800A"/>
                </a:solidFill>
                <a:hlinkClick r:id="rId4"/>
              </a:rPr>
              <a:t>(</a:t>
            </a:r>
            <a:r>
              <a:rPr lang="en-US" dirty="0">
                <a:solidFill>
                  <a:srgbClr val="61800A"/>
                </a:solidFill>
                <a:hlinkClick r:id="rId5"/>
              </a:rPr>
              <a:t>full abstract here</a:t>
            </a:r>
            <a:r>
              <a:rPr lang="en-US" dirty="0">
                <a:solidFill>
                  <a:srgbClr val="61800A"/>
                </a:solidFill>
                <a:hlinkClick r:id="rId4"/>
              </a:rPr>
              <a:t>)</a:t>
            </a:r>
            <a:endParaRPr lang="en-US" dirty="0">
              <a:solidFill>
                <a:srgbClr val="61800A"/>
              </a:solidFill>
            </a:endParaRPr>
          </a:p>
          <a:p>
            <a:pPr marL="285750" indent="-285750">
              <a:buFont typeface="Arial" panose="020B0604020202020204" pitchFamily="34" charset="0"/>
              <a:buChar char="•"/>
              <a:defRPr/>
            </a:pPr>
            <a:r>
              <a:rPr lang="en-US" dirty="0">
                <a:solidFill>
                  <a:srgbClr val="000000"/>
                </a:solidFill>
                <a:sym typeface="Wingdings" panose="05000000000000000000" pitchFamily="2" charset="2"/>
              </a:rPr>
              <a:t>Can participatory mapping workshops help co-create responsive HIV interventions for high-need communities?</a:t>
            </a:r>
          </a:p>
          <a:p>
            <a:pPr marL="28575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Between Aug 2024 and Aug 2025, 245 participants joined 15 one-day workshops including community members and healthcare workers to participate in a mapping exercise followed by the completion of solution co-creation pathways.</a:t>
            </a:r>
          </a:p>
          <a:p>
            <a:pPr marL="28575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Participatory mapping was able to a) identify contextual drivers of HIV vulnerability absent in routine data b) identify geographic priority areas and co-create responsive solutions c) create a shared platform for HCWs and community members.</a:t>
            </a:r>
          </a:p>
          <a:p>
            <a:pPr marL="28575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Participatory mapping operationalizes community engagement and gives national HIV programs a replicable, low-cost way to design and target responsive interventions with community engagement.</a:t>
            </a:r>
          </a:p>
        </p:txBody>
      </p:sp>
      <p:pic>
        <p:nvPicPr>
          <p:cNvPr id="9" name="Picture 8">
            <a:extLst>
              <a:ext uri="{FF2B5EF4-FFF2-40B4-BE49-F238E27FC236}">
                <a16:creationId xmlns:a16="http://schemas.microsoft.com/office/drawing/2014/main" id="{DFB8DF1F-0E22-F864-2F21-DBADFA3F9928}"/>
              </a:ext>
            </a:extLst>
          </p:cNvPr>
          <p:cNvPicPr>
            <a:picLocks noChangeAspect="1"/>
          </p:cNvPicPr>
          <p:nvPr/>
        </p:nvPicPr>
        <p:blipFill>
          <a:blip r:embed="rId6"/>
          <a:stretch>
            <a:fillRect/>
          </a:stretch>
        </p:blipFill>
        <p:spPr>
          <a:xfrm>
            <a:off x="7093943" y="1572398"/>
            <a:ext cx="4970167" cy="2376349"/>
          </a:xfrm>
          <a:prstGeom prst="rect">
            <a:avLst/>
          </a:prstGeom>
        </p:spPr>
      </p:pic>
      <p:pic>
        <p:nvPicPr>
          <p:cNvPr id="13" name="Picture 12">
            <a:extLst>
              <a:ext uri="{FF2B5EF4-FFF2-40B4-BE49-F238E27FC236}">
                <a16:creationId xmlns:a16="http://schemas.microsoft.com/office/drawing/2014/main" id="{545C9F10-2062-EAF9-F422-649EE9564D0C}"/>
              </a:ext>
            </a:extLst>
          </p:cNvPr>
          <p:cNvPicPr>
            <a:picLocks noChangeAspect="1"/>
          </p:cNvPicPr>
          <p:nvPr/>
        </p:nvPicPr>
        <p:blipFill>
          <a:blip r:embed="rId7"/>
          <a:stretch>
            <a:fillRect/>
          </a:stretch>
        </p:blipFill>
        <p:spPr>
          <a:xfrm>
            <a:off x="7275540" y="3822103"/>
            <a:ext cx="4606971" cy="1734344"/>
          </a:xfrm>
          <a:prstGeom prst="rect">
            <a:avLst/>
          </a:prstGeom>
        </p:spPr>
      </p:pic>
      <p:pic>
        <p:nvPicPr>
          <p:cNvPr id="15" name="Picture 14">
            <a:extLst>
              <a:ext uri="{FF2B5EF4-FFF2-40B4-BE49-F238E27FC236}">
                <a16:creationId xmlns:a16="http://schemas.microsoft.com/office/drawing/2014/main" id="{9FED3908-20E9-DB2E-98FF-294A26B8D7CB}"/>
              </a:ext>
            </a:extLst>
          </p:cNvPr>
          <p:cNvPicPr>
            <a:picLocks noChangeAspect="1"/>
          </p:cNvPicPr>
          <p:nvPr/>
        </p:nvPicPr>
        <p:blipFill>
          <a:blip r:embed="rId8"/>
          <a:srcRect t="2637" r="11930"/>
          <a:stretch>
            <a:fillRect/>
          </a:stretch>
        </p:blipFill>
        <p:spPr>
          <a:xfrm>
            <a:off x="7114581" y="5571068"/>
            <a:ext cx="4928888" cy="478465"/>
          </a:xfrm>
          <a:prstGeom prst="rect">
            <a:avLst/>
          </a:prstGeom>
        </p:spPr>
      </p:pic>
    </p:spTree>
    <p:extLst>
      <p:ext uri="{BB962C8B-B14F-4D97-AF65-F5344CB8AC3E}">
        <p14:creationId xmlns:p14="http://schemas.microsoft.com/office/powerpoint/2010/main" val="36403001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91149-1C2D-C7A4-0259-4886EE81209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1BB3566-A22D-564C-26BA-FDB26FA3E2D1}"/>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EF30BA3C-A581-0E20-B37B-0DDF27B594FE}"/>
              </a:ext>
            </a:extLst>
          </p:cNvPr>
          <p:cNvSpPr>
            <a:spLocks noGrp="1"/>
          </p:cNvSpPr>
          <p:nvPr>
            <p:ph sz="quarter" idx="14"/>
          </p:nvPr>
        </p:nvSpPr>
        <p:spPr>
          <a:xfrm>
            <a:off x="6960593" y="6344496"/>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534831E5-CE98-1913-6B25-A682CD55FFE4}"/>
              </a:ext>
            </a:extLst>
          </p:cNvPr>
          <p:cNvSpPr>
            <a:spLocks noGrp="1"/>
          </p:cNvSpPr>
          <p:nvPr>
            <p:ph type="title"/>
          </p:nvPr>
        </p:nvSpPr>
        <p:spPr>
          <a:xfrm>
            <a:off x="4033841" y="329035"/>
            <a:ext cx="7632700" cy="1223964"/>
          </a:xfrm>
        </p:spPr>
        <p:txBody>
          <a:bodyPr>
            <a:noAutofit/>
          </a:bodyPr>
          <a:lstStyle/>
          <a:p>
            <a:r>
              <a:rPr lang="en-US" sz="2000">
                <a:solidFill>
                  <a:srgbClr val="E1000B"/>
                </a:solidFill>
                <a:hlinkClick r:id="rId3"/>
              </a:rPr>
              <a:t>Oral abstract session – Practice and partnerships: Community roles in driving HIV service delivery</a:t>
            </a:r>
            <a:r>
              <a:rPr lang="en-US" sz="2000">
                <a:solidFill>
                  <a:srgbClr val="E1000B"/>
                </a:solidFill>
              </a:rPr>
              <a:t> (4/4)</a:t>
            </a:r>
            <a:endParaRPr lang="en-CH" sz="2000">
              <a:solidFill>
                <a:srgbClr val="E1000B"/>
              </a:solidFill>
            </a:endParaRPr>
          </a:p>
        </p:txBody>
      </p:sp>
      <p:sp>
        <p:nvSpPr>
          <p:cNvPr id="12" name="Content Placeholder 1">
            <a:extLst>
              <a:ext uri="{FF2B5EF4-FFF2-40B4-BE49-F238E27FC236}">
                <a16:creationId xmlns:a16="http://schemas.microsoft.com/office/drawing/2014/main" id="{09FA49DB-E986-3BED-0BF3-9CA372394DF0}"/>
              </a:ext>
            </a:extLst>
          </p:cNvPr>
          <p:cNvSpPr txBox="1">
            <a:spLocks/>
          </p:cNvSpPr>
          <p:nvPr/>
        </p:nvSpPr>
        <p:spPr>
          <a:xfrm>
            <a:off x="329216" y="1774919"/>
            <a:ext cx="11710383" cy="350118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Transforming prevention landscapes: </a:t>
            </a:r>
            <a:r>
              <a:rPr lang="en-US" b="1" dirty="0" err="1"/>
              <a:t>community-led</a:t>
            </a:r>
            <a:r>
              <a:rPr lang="en-US" b="1" dirty="0"/>
              <a:t> implementation of lenacapavir (LEN) in Nairobi </a:t>
            </a:r>
            <a:r>
              <a:rPr lang="en-GB" dirty="0">
                <a:solidFill>
                  <a:srgbClr val="000000"/>
                </a:solidFill>
              </a:rPr>
              <a:t>– </a:t>
            </a:r>
            <a:r>
              <a:rPr lang="en-US" dirty="0">
                <a:solidFill>
                  <a:srgbClr val="61800A"/>
                </a:solidFill>
              </a:rPr>
              <a:t>Jackson Kamau, Nairobi City County Government / HOYMAS Kenya, Kenya </a:t>
            </a:r>
            <a:r>
              <a:rPr lang="en-US" dirty="0">
                <a:solidFill>
                  <a:srgbClr val="61800A"/>
                </a:solidFill>
                <a:hlinkClick r:id="rId4"/>
              </a:rPr>
              <a:t>(full abstract here)</a:t>
            </a:r>
            <a:endParaRPr lang="en-US" dirty="0">
              <a:solidFill>
                <a:srgbClr val="61800A"/>
              </a:solidFill>
            </a:endParaRPr>
          </a:p>
          <a:p>
            <a:pPr marL="285750" indent="-285750">
              <a:buFont typeface="Arial" panose="020B0604020202020204" pitchFamily="34" charset="0"/>
              <a:buChar char="•"/>
              <a:defRPr/>
            </a:pPr>
            <a:r>
              <a:rPr lang="en-US" dirty="0">
                <a:solidFill>
                  <a:srgbClr val="000000"/>
                </a:solidFill>
                <a:latin typeface="Verdana"/>
                <a:sym typeface="Wingdings" panose="05000000000000000000" pitchFamily="2" charset="2"/>
              </a:rPr>
              <a:t>Can a </a:t>
            </a:r>
            <a:r>
              <a:rPr lang="en-US" dirty="0" err="1">
                <a:solidFill>
                  <a:srgbClr val="000000"/>
                </a:solidFill>
                <a:latin typeface="Verdana"/>
                <a:sym typeface="Wingdings" panose="05000000000000000000" pitchFamily="2" charset="2"/>
              </a:rPr>
              <a:t>community-led</a:t>
            </a:r>
            <a:r>
              <a:rPr lang="en-US" dirty="0">
                <a:solidFill>
                  <a:srgbClr val="000000"/>
                </a:solidFill>
                <a:latin typeface="Verdana"/>
                <a:sym typeface="Wingdings" panose="05000000000000000000" pitchFamily="2" charset="2"/>
              </a:rPr>
              <a:t> clinic successfully roll out the twice-yearly injectable Lenacapavir to populations facing high adherence barriers?</a:t>
            </a:r>
          </a:p>
          <a:p>
            <a:pPr marL="285750" indent="-285750">
              <a:buFont typeface="Wingdings" panose="05000000000000000000" pitchFamily="2" charset="2"/>
              <a:buChar char="à"/>
              <a:defRPr/>
            </a:pPr>
            <a:endParaRPr lang="en-US" dirty="0">
              <a:solidFill>
                <a:srgbClr val="000000"/>
              </a:solidFill>
              <a:latin typeface="Verdana"/>
              <a:sym typeface="Wingdings" panose="05000000000000000000" pitchFamily="2" charset="2"/>
            </a:endParaRPr>
          </a:p>
          <a:p>
            <a:pPr marL="285750" indent="-285750">
              <a:buFont typeface="Wingdings" panose="05000000000000000000" pitchFamily="2" charset="2"/>
              <a:buChar char="à"/>
              <a:defRPr/>
            </a:pPr>
            <a:endParaRPr lang="en-US" dirty="0">
              <a:solidFill>
                <a:srgbClr val="000000"/>
              </a:solidFill>
              <a:latin typeface="Verdana"/>
              <a:sym typeface="Wingdings" panose="05000000000000000000" pitchFamily="2" charset="2"/>
            </a:endParaRPr>
          </a:p>
          <a:p>
            <a:pPr marL="285750" indent="-285750">
              <a:buFont typeface="Wingdings" panose="05000000000000000000" pitchFamily="2" charset="2"/>
              <a:buChar char="à"/>
              <a:defRPr/>
            </a:pPr>
            <a:endParaRPr lang="en-US" dirty="0">
              <a:solidFill>
                <a:srgbClr val="000000"/>
              </a:solidFill>
              <a:latin typeface="Verdana"/>
              <a:sym typeface="Wingdings" panose="05000000000000000000" pitchFamily="2" charset="2"/>
            </a:endParaRPr>
          </a:p>
          <a:p>
            <a:pPr marL="285750" indent="-285750">
              <a:buFont typeface="Wingdings" panose="05000000000000000000" pitchFamily="2" charset="2"/>
              <a:buChar char="à"/>
              <a:defRPr/>
            </a:pPr>
            <a:endParaRPr lang="en-US" dirty="0">
              <a:solidFill>
                <a:srgbClr val="000000"/>
              </a:solidFill>
              <a:latin typeface="Verdana"/>
              <a:sym typeface="Wingdings" panose="05000000000000000000" pitchFamily="2" charset="2"/>
            </a:endParaRPr>
          </a:p>
          <a:p>
            <a:pPr marL="285750" indent="-285750">
              <a:buFont typeface="Wingdings" panose="05000000000000000000" pitchFamily="2" charset="2"/>
              <a:buChar char="à"/>
              <a:defRPr/>
            </a:pPr>
            <a:endParaRPr lang="en-US" dirty="0">
              <a:solidFill>
                <a:srgbClr val="000000"/>
              </a:solidFill>
              <a:latin typeface="Verdana"/>
              <a:sym typeface="Wingdings" panose="05000000000000000000" pitchFamily="2" charset="2"/>
            </a:endParaRPr>
          </a:p>
          <a:p>
            <a:pPr>
              <a:defRPr/>
            </a:pPr>
            <a:endParaRPr lang="en-US" dirty="0">
              <a:solidFill>
                <a:srgbClr val="000000"/>
              </a:solidFill>
              <a:latin typeface="Verdana"/>
              <a:sym typeface="Wingdings" panose="05000000000000000000" pitchFamily="2" charset="2"/>
            </a:endParaRPr>
          </a:p>
          <a:p>
            <a:pPr>
              <a:defRPr/>
            </a:pPr>
            <a:endParaRPr lang="en-US" b="1" dirty="0">
              <a:solidFill>
                <a:srgbClr val="000000"/>
              </a:solidFill>
              <a:latin typeface="Verdana"/>
              <a:sym typeface="Wingdings" panose="05000000000000000000" pitchFamily="2" charset="2"/>
            </a:endParaRPr>
          </a:p>
          <a:p>
            <a:pPr>
              <a:defRPr/>
            </a:pPr>
            <a:endParaRPr lang="en-US" dirty="0">
              <a:solidFill>
                <a:srgbClr val="000000"/>
              </a:solidFill>
              <a:latin typeface="Verdana"/>
              <a:sym typeface="Wingdings" panose="05000000000000000000" pitchFamily="2" charset="2"/>
            </a:endParaRPr>
          </a:p>
        </p:txBody>
      </p:sp>
      <p:pic>
        <p:nvPicPr>
          <p:cNvPr id="6" name="Picture 5">
            <a:extLst>
              <a:ext uri="{FF2B5EF4-FFF2-40B4-BE49-F238E27FC236}">
                <a16:creationId xmlns:a16="http://schemas.microsoft.com/office/drawing/2014/main" id="{C701F79E-500D-B46A-FBD5-A56D330A0212}"/>
              </a:ext>
            </a:extLst>
          </p:cNvPr>
          <p:cNvPicPr>
            <a:picLocks noChangeAspect="1"/>
          </p:cNvPicPr>
          <p:nvPr/>
        </p:nvPicPr>
        <p:blipFill>
          <a:blip r:embed="rId5"/>
          <a:stretch>
            <a:fillRect/>
          </a:stretch>
        </p:blipFill>
        <p:spPr>
          <a:xfrm>
            <a:off x="8211469" y="2778722"/>
            <a:ext cx="3325367" cy="2563504"/>
          </a:xfrm>
          <a:prstGeom prst="rect">
            <a:avLst/>
          </a:prstGeom>
        </p:spPr>
      </p:pic>
      <p:sp>
        <p:nvSpPr>
          <p:cNvPr id="7" name="TextBox 6">
            <a:extLst>
              <a:ext uri="{FF2B5EF4-FFF2-40B4-BE49-F238E27FC236}">
                <a16:creationId xmlns:a16="http://schemas.microsoft.com/office/drawing/2014/main" id="{FF11EB43-B6E7-8F1C-E469-DD6CD17FEAF2}"/>
              </a:ext>
            </a:extLst>
          </p:cNvPr>
          <p:cNvSpPr txBox="1"/>
          <p:nvPr/>
        </p:nvSpPr>
        <p:spPr>
          <a:xfrm>
            <a:off x="216094" y="2875785"/>
            <a:ext cx="7492613" cy="2800767"/>
          </a:xfrm>
          <a:prstGeom prst="rect">
            <a:avLst/>
          </a:prstGeom>
          <a:noFill/>
        </p:spPr>
        <p:txBody>
          <a:bodyPr wrap="square" rtlCol="0">
            <a:spAutoFit/>
          </a:bodyPr>
          <a:lstStyle/>
          <a:p>
            <a:pPr marL="285750" indent="-285750">
              <a:buFont typeface="Arial" panose="020B0604020202020204" pitchFamily="34" charset="0"/>
              <a:buChar char="•"/>
              <a:defRPr/>
            </a:pPr>
            <a:r>
              <a:rPr lang="en-US" sz="1400" dirty="0">
                <a:solidFill>
                  <a:srgbClr val="000000"/>
                </a:solidFill>
                <a:sym typeface="Wingdings" panose="05000000000000000000" pitchFamily="2" charset="2"/>
              </a:rPr>
              <a:t>Intervention with (a) clinic adaptation and modified one-stop-shop services to accommodate LEN injections (b) treatment literacy through peer-led sessions (c) choice-based counseling: oral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 CAB-LA and LEN choice offered to clients</a:t>
            </a:r>
          </a:p>
          <a:p>
            <a:pPr marL="285750" indent="-285750">
              <a:buFont typeface="Arial" panose="020B0604020202020204" pitchFamily="34" charset="0"/>
              <a:buChar char="•"/>
              <a:defRPr/>
            </a:pPr>
            <a:endParaRPr lang="en-US" sz="1400" dirty="0">
              <a:solidFill>
                <a:srgbClr val="000000"/>
              </a:solidFill>
              <a:sym typeface="Wingdings" panose="05000000000000000000" pitchFamily="2" charset="2"/>
            </a:endParaRPr>
          </a:p>
          <a:p>
            <a:pPr marL="285750" indent="-285750">
              <a:buFont typeface="Arial" panose="020B0604020202020204" pitchFamily="34" charset="0"/>
              <a:buChar char="•"/>
              <a:defRPr/>
            </a:pPr>
            <a:r>
              <a:rPr lang="en-US" sz="1400" dirty="0">
                <a:solidFill>
                  <a:srgbClr val="000000"/>
                </a:solidFill>
                <a:sym typeface="Wingdings" panose="05000000000000000000" pitchFamily="2" charset="2"/>
              </a:rPr>
              <a:t>232 clients enrolled in the study, 211 from key populations (90 already on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 70 restarting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 and 72 never had been on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a:t>
            </a:r>
          </a:p>
          <a:p>
            <a:pPr marL="285750" indent="-285750">
              <a:buFont typeface="Arial" panose="020B0604020202020204" pitchFamily="34" charset="0"/>
              <a:buChar char="•"/>
              <a:defRPr/>
            </a:pPr>
            <a:endParaRPr lang="en-US" sz="1400" dirty="0">
              <a:solidFill>
                <a:srgbClr val="000000"/>
              </a:solidFill>
              <a:sym typeface="Wingdings" panose="05000000000000000000" pitchFamily="2" charset="2"/>
            </a:endParaRPr>
          </a:p>
          <a:p>
            <a:pPr marL="285750" indent="-285750">
              <a:buFont typeface="Arial" panose="020B0604020202020204" pitchFamily="34" charset="0"/>
              <a:buChar char="•"/>
              <a:defRPr/>
            </a:pPr>
            <a:r>
              <a:rPr lang="en-US" sz="1400" dirty="0">
                <a:solidFill>
                  <a:srgbClr val="000000"/>
                </a:solidFill>
                <a:sym typeface="Wingdings" panose="05000000000000000000" pitchFamily="2" charset="2"/>
              </a:rPr>
              <a:t>Results: Overall, 89% of enrolled participants selected LEN. 60% of clients who were already on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 transitioned from oral </a:t>
            </a:r>
            <a:r>
              <a:rPr lang="en-US" sz="1400" dirty="0" err="1">
                <a:solidFill>
                  <a:srgbClr val="000000"/>
                </a:solidFill>
                <a:sym typeface="Wingdings" panose="05000000000000000000" pitchFamily="2" charset="2"/>
              </a:rPr>
              <a:t>PrEP</a:t>
            </a:r>
            <a:r>
              <a:rPr lang="en-US" sz="1400" dirty="0">
                <a:solidFill>
                  <a:srgbClr val="000000"/>
                </a:solidFill>
                <a:sym typeface="Wingdings" panose="05000000000000000000" pitchFamily="2" charset="2"/>
              </a:rPr>
              <a:t> to LEN.</a:t>
            </a:r>
          </a:p>
          <a:p>
            <a:endParaRPr lang="en-US" dirty="0"/>
          </a:p>
          <a:p>
            <a:endParaRPr lang="en-US" dirty="0"/>
          </a:p>
        </p:txBody>
      </p:sp>
      <p:sp>
        <p:nvSpPr>
          <p:cNvPr id="8" name="TextBox 7">
            <a:extLst>
              <a:ext uri="{FF2B5EF4-FFF2-40B4-BE49-F238E27FC236}">
                <a16:creationId xmlns:a16="http://schemas.microsoft.com/office/drawing/2014/main" id="{2774CEC7-24CB-50BD-EF9C-58793CFBE459}"/>
              </a:ext>
            </a:extLst>
          </p:cNvPr>
          <p:cNvSpPr txBox="1"/>
          <p:nvPr/>
        </p:nvSpPr>
        <p:spPr>
          <a:xfrm>
            <a:off x="216094" y="5342226"/>
            <a:ext cx="11539696" cy="1169551"/>
          </a:xfrm>
          <a:prstGeom prst="rect">
            <a:avLst/>
          </a:prstGeom>
          <a:noFill/>
        </p:spPr>
        <p:txBody>
          <a:bodyPr wrap="square" rtlCol="0">
            <a:spAutoFit/>
          </a:bodyPr>
          <a:lstStyle/>
          <a:p>
            <a:pPr>
              <a:defRPr/>
            </a:pPr>
            <a:r>
              <a:rPr lang="en-US" sz="1400" b="1">
                <a:solidFill>
                  <a:srgbClr val="000000"/>
                </a:solidFill>
                <a:sym typeface="Wingdings" panose="05000000000000000000" pitchFamily="2" charset="2"/>
              </a:rPr>
              <a:t>AND MORE …</a:t>
            </a:r>
          </a:p>
          <a:p>
            <a:pPr>
              <a:defRPr/>
            </a:pPr>
            <a:endParaRPr lang="en-US" sz="1000" b="1">
              <a:solidFill>
                <a:srgbClr val="000000"/>
              </a:solidFill>
              <a:sym typeface="Wingdings" panose="05000000000000000000" pitchFamily="2" charset="2"/>
            </a:endParaRPr>
          </a:p>
          <a:p>
            <a:pPr>
              <a:defRPr/>
            </a:pPr>
            <a:r>
              <a:rPr lang="en-US" sz="1400" b="1"/>
              <a:t>Impact of community-based interventions on viral load among adolescents and young adults living with HIV </a:t>
            </a:r>
            <a:r>
              <a:rPr lang="en-GB" sz="1400">
                <a:solidFill>
                  <a:srgbClr val="000000"/>
                </a:solidFill>
              </a:rPr>
              <a:t>– </a:t>
            </a:r>
            <a:r>
              <a:rPr lang="en-US" sz="1400">
                <a:solidFill>
                  <a:srgbClr val="61800A"/>
                </a:solidFill>
              </a:rPr>
              <a:t>Elektra Carras-Terzian, Caris Foundation, the Dominican Republic </a:t>
            </a:r>
            <a:r>
              <a:rPr lang="en-US" sz="1400">
                <a:solidFill>
                  <a:srgbClr val="61800A"/>
                </a:solidFill>
                <a:hlinkClick r:id="rId6"/>
              </a:rPr>
              <a:t>(</a:t>
            </a:r>
            <a:r>
              <a:rPr lang="en-US" sz="1400">
                <a:solidFill>
                  <a:srgbClr val="61800A"/>
                </a:solidFill>
                <a:hlinkClick r:id="rId7"/>
              </a:rPr>
              <a:t>full abstract here</a:t>
            </a:r>
            <a:r>
              <a:rPr lang="en-US" sz="1400">
                <a:solidFill>
                  <a:srgbClr val="61800A"/>
                </a:solidFill>
                <a:hlinkClick r:id="rId6"/>
              </a:rPr>
              <a:t>)</a:t>
            </a:r>
            <a:endParaRPr lang="en-US" sz="1400">
              <a:solidFill>
                <a:srgbClr val="61800A"/>
              </a:solidFill>
            </a:endParaRPr>
          </a:p>
          <a:p>
            <a:endParaRPr lang="en-US"/>
          </a:p>
        </p:txBody>
      </p:sp>
    </p:spTree>
    <p:extLst>
      <p:ext uri="{BB962C8B-B14F-4D97-AF65-F5344CB8AC3E}">
        <p14:creationId xmlns:p14="http://schemas.microsoft.com/office/powerpoint/2010/main" val="39177600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3B4F-C570-8887-3A48-BB1D317D85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7AC2DD-6409-5272-0EF1-8B5EB01EEDE8}"/>
              </a:ext>
            </a:extLst>
          </p:cNvPr>
          <p:cNvSpPr/>
          <p:nvPr/>
        </p:nvSpPr>
        <p:spPr>
          <a:xfrm>
            <a:off x="261258" y="6344496"/>
            <a:ext cx="2435152" cy="3642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
        <p:nvSpPr>
          <p:cNvPr id="2" name="Content Placeholder 1">
            <a:extLst>
              <a:ext uri="{FF2B5EF4-FFF2-40B4-BE49-F238E27FC236}">
                <a16:creationId xmlns:a16="http://schemas.microsoft.com/office/drawing/2014/main" id="{E2FABABE-E217-FB6E-58AF-0F5DCD80CFAC}"/>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0D7608F8-7F85-655A-45C3-6654011BEEDF}"/>
              </a:ext>
            </a:extLst>
          </p:cNvPr>
          <p:cNvSpPr>
            <a:spLocks noGrp="1"/>
          </p:cNvSpPr>
          <p:nvPr>
            <p:ph sz="quarter" idx="14"/>
          </p:nvPr>
        </p:nvSpPr>
        <p:spPr>
          <a:xfrm>
            <a:off x="6929340" y="6526637"/>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025E5D92-3CB2-CED5-3AC0-4C60C7368B75}"/>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Oral abstract session – Status-neutral practice: Interventions for young people</a:t>
            </a:r>
            <a:endParaRPr lang="en-CH" sz="2000" dirty="0">
              <a:solidFill>
                <a:srgbClr val="E1000B"/>
              </a:solidFill>
            </a:endParaRPr>
          </a:p>
        </p:txBody>
      </p:sp>
      <p:sp>
        <p:nvSpPr>
          <p:cNvPr id="7" name="Content Placeholder 1">
            <a:extLst>
              <a:ext uri="{FF2B5EF4-FFF2-40B4-BE49-F238E27FC236}">
                <a16:creationId xmlns:a16="http://schemas.microsoft.com/office/drawing/2014/main" id="{DA38B67A-1746-6EE2-06B3-EE06882CD50E}"/>
              </a:ext>
            </a:extLst>
          </p:cNvPr>
          <p:cNvSpPr txBox="1">
            <a:spLocks/>
          </p:cNvSpPr>
          <p:nvPr/>
        </p:nvSpPr>
        <p:spPr>
          <a:xfrm>
            <a:off x="6069812" y="4652889"/>
            <a:ext cx="5729721" cy="124643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dirty="0"/>
              <a:t>AND MORE …</a:t>
            </a:r>
          </a:p>
          <a:p>
            <a:pPr lvl="0"/>
            <a:r>
              <a:rPr lang="en-US" sz="1200" b="1" dirty="0"/>
              <a:t>First evidence of adherence, safety, and effectiveness of long-acting injectable cabotegravir for </a:t>
            </a:r>
            <a:r>
              <a:rPr lang="en-US" sz="1200" b="1" dirty="0" err="1"/>
              <a:t>PrEP</a:t>
            </a:r>
            <a:r>
              <a:rPr lang="en-US" sz="1200" b="1" dirty="0"/>
              <a:t> among sexually and gender-diverse adolescents in Brazil </a:t>
            </a:r>
            <a:r>
              <a:rPr kumimoji="0" lang="en-US" sz="1200" b="0" i="0" u="none" strike="noStrike" kern="1200" cap="none" spc="0" normalizeH="0" baseline="0" noProof="0" dirty="0">
                <a:ln>
                  <a:noFill/>
                </a:ln>
                <a:solidFill>
                  <a:srgbClr val="000000"/>
                </a:solidFill>
                <a:effectLst/>
                <a:uLnTx/>
                <a:uFillTx/>
                <a:latin typeface="Verdana"/>
                <a:ea typeface="+mn-ea"/>
                <a:cs typeface="+mn-cs"/>
              </a:rPr>
              <a:t>–</a:t>
            </a:r>
            <a:r>
              <a:rPr kumimoji="0" lang="en-US" sz="1200" b="0" i="0" u="none" strike="noStrike" kern="1200" cap="none" spc="0" normalizeH="0" baseline="0" noProof="0" dirty="0">
                <a:ln>
                  <a:noFill/>
                </a:ln>
                <a:solidFill>
                  <a:srgbClr val="61800A"/>
                </a:solidFill>
                <a:effectLst/>
                <a:uLnTx/>
                <a:uFillTx/>
                <a:latin typeface="Verdana"/>
                <a:ea typeface="+mn-ea"/>
                <a:cs typeface="+mn-cs"/>
              </a:rPr>
              <a:t> Ines Dourado,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Universidade</a:t>
            </a:r>
            <a:r>
              <a:rPr kumimoji="0" lang="en-US" sz="1200" b="0" i="0" u="none" strike="noStrike" kern="1200" cap="none" spc="0" normalizeH="0" baseline="0" noProof="0" dirty="0">
                <a:ln>
                  <a:noFill/>
                </a:ln>
                <a:solidFill>
                  <a:srgbClr val="61800A"/>
                </a:solidFill>
                <a:effectLst/>
                <a:uLnTx/>
                <a:uFillTx/>
                <a:latin typeface="Verdana"/>
                <a:ea typeface="+mn-ea"/>
                <a:cs typeface="+mn-cs"/>
              </a:rPr>
              <a:t> Federal da Bahia, Brazil</a:t>
            </a:r>
          </a:p>
          <a:p>
            <a:pPr lvl="0"/>
            <a:r>
              <a:rPr lang="en-US" sz="1200" b="1" dirty="0"/>
              <a:t>Empowering gen Z: peer-led digital campaign for HIV prevention and mental health among Thai youth </a:t>
            </a:r>
            <a:r>
              <a:rPr kumimoji="0" lang="en-US" sz="1200" b="1" i="0" u="none" strike="noStrike" kern="1200" cap="none" spc="0" normalizeH="0" baseline="0" noProof="0" dirty="0">
                <a:ln>
                  <a:noFill/>
                </a:ln>
                <a:solidFill>
                  <a:srgbClr val="000000"/>
                </a:solidFill>
                <a:effectLst/>
                <a:uLnTx/>
                <a:uFillTx/>
                <a:latin typeface="Verdana"/>
                <a:ea typeface="+mn-ea"/>
                <a:cs typeface="+mn-cs"/>
              </a:rPr>
              <a:t>–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Natthaporn</a:t>
            </a:r>
            <a:r>
              <a:rPr kumimoji="0" lang="en-US" sz="1200" b="0" i="0" u="none" strike="noStrike" kern="1200" cap="none" spc="0" normalizeH="0" baseline="0" noProof="0" dirty="0">
                <a:ln>
                  <a:noFill/>
                </a:ln>
                <a:solidFill>
                  <a:srgbClr val="61800A"/>
                </a:solidFill>
                <a:effectLst/>
                <a:uLnTx/>
                <a:uFillTx/>
                <a:latin typeface="Verdana"/>
                <a:ea typeface="+mn-ea"/>
                <a:cs typeface="+mn-cs"/>
              </a:rPr>
              <a:t>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Manojai</a:t>
            </a:r>
            <a:r>
              <a:rPr kumimoji="0" lang="en-US" sz="1200" b="0" i="0" u="none" strike="noStrike" kern="1200" cap="none" spc="0" normalizeH="0" baseline="0" noProof="0" dirty="0">
                <a:ln>
                  <a:noFill/>
                </a:ln>
                <a:solidFill>
                  <a:srgbClr val="61800A"/>
                </a:solidFill>
                <a:effectLst/>
                <a:uLnTx/>
                <a:uFillTx/>
                <a:latin typeface="Verdana"/>
                <a:ea typeface="+mn-ea"/>
                <a:cs typeface="+mn-cs"/>
              </a:rPr>
              <a:t>, MPLUS Foundation, Thailand</a:t>
            </a:r>
            <a:endParaRPr kumimoji="0" lang="en-US" sz="1400" b="0" i="0" u="none" strike="noStrike" kern="1200" cap="none" spc="0" normalizeH="0" baseline="0" noProof="0" dirty="0">
              <a:ln>
                <a:noFill/>
              </a:ln>
              <a:solidFill>
                <a:srgbClr val="617F09"/>
              </a:solidFill>
              <a:effectLst/>
              <a:uLnTx/>
              <a:uFillTx/>
              <a:latin typeface="Verdana"/>
              <a:ea typeface="+mn-ea"/>
              <a:cs typeface="+mn-cs"/>
            </a:endParaRPr>
          </a:p>
          <a:p>
            <a:pPr marL="285750" marR="0" lvl="0" indent="-285750" algn="l" defTabSz="914400" rtl="0" eaLnBrk="1" fontAlgn="auto" latinLnBrk="0" hangingPunct="1">
              <a:lnSpc>
                <a:spcPct val="110000"/>
              </a:lnSpc>
              <a:spcBef>
                <a:spcPts val="1000"/>
              </a:spcBef>
              <a:spcAft>
                <a:spcPts val="0"/>
              </a:spcAft>
              <a:buClrTx/>
              <a:buSzTx/>
              <a:buFont typeface="Wingdings" panose="05000000000000000000" pitchFamily="2" charset="2"/>
              <a:buChar char="à"/>
              <a:tabLst/>
              <a:defRPr/>
            </a:pPr>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2" name="Content Placeholder 1">
            <a:extLst>
              <a:ext uri="{FF2B5EF4-FFF2-40B4-BE49-F238E27FC236}">
                <a16:creationId xmlns:a16="http://schemas.microsoft.com/office/drawing/2014/main" id="{805A3A22-7024-48C9-D1BE-0C393AE22557}"/>
              </a:ext>
            </a:extLst>
          </p:cNvPr>
          <p:cNvSpPr txBox="1">
            <a:spLocks/>
          </p:cNvSpPr>
          <p:nvPr/>
        </p:nvSpPr>
        <p:spPr>
          <a:xfrm>
            <a:off x="261258" y="1739693"/>
            <a:ext cx="5616388" cy="29339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dirty="0"/>
              <a:t>Leveraging youth champions to enhance </a:t>
            </a:r>
            <a:r>
              <a:rPr lang="en-US" sz="1200" b="1" dirty="0" err="1"/>
              <a:t>PrEP</a:t>
            </a:r>
            <a:r>
              <a:rPr lang="en-US" sz="1200" b="1" dirty="0"/>
              <a:t> uptake among clients substantially vulnerable to HIV at South </a:t>
            </a:r>
            <a:r>
              <a:rPr lang="en-US" sz="1200" b="1" dirty="0" err="1"/>
              <a:t>Lunzu</a:t>
            </a:r>
            <a:r>
              <a:rPr lang="en-US" sz="1200" b="1" dirty="0"/>
              <a:t> health center, Blantyre, Malawi: a quality improvement initiative </a:t>
            </a:r>
            <a:r>
              <a:rPr kumimoji="0" lang="en-GB" sz="1200" b="0" i="0" u="none" strike="noStrike" kern="1200" cap="none" spc="0" normalizeH="0" baseline="0" noProof="0" dirty="0">
                <a:ln>
                  <a:noFill/>
                </a:ln>
                <a:solidFill>
                  <a:srgbClr val="000000"/>
                </a:solidFill>
                <a:effectLst/>
                <a:uLnTx/>
                <a:uFillTx/>
                <a:latin typeface="Verdana"/>
                <a:ea typeface="+mn-ea"/>
                <a:cs typeface="+mn-cs"/>
              </a:rPr>
              <a:t>–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Gilbertha</a:t>
            </a:r>
            <a:r>
              <a:rPr kumimoji="0" lang="en-US" sz="1200" b="0" i="0" u="none" strike="noStrike" kern="1200" cap="none" spc="0" normalizeH="0" baseline="0" noProof="0" dirty="0">
                <a:ln>
                  <a:noFill/>
                </a:ln>
                <a:solidFill>
                  <a:srgbClr val="61800A"/>
                </a:solidFill>
                <a:effectLst/>
                <a:uLnTx/>
                <a:uFillTx/>
                <a:latin typeface="Verdana"/>
                <a:ea typeface="+mn-ea"/>
                <a:cs typeface="+mn-cs"/>
              </a:rPr>
              <a:t> Chisamba, Blantyre district health office, Malawi </a:t>
            </a:r>
            <a:r>
              <a:rPr kumimoji="0" lang="en-US" sz="1200" b="0" i="0" u="none" strike="noStrike" kern="1200" cap="none" spc="0" normalizeH="0" baseline="0" noProof="0" dirty="0">
                <a:ln>
                  <a:noFill/>
                </a:ln>
                <a:solidFill>
                  <a:srgbClr val="000000"/>
                </a:solidFill>
                <a:effectLst/>
                <a:uLnTx/>
                <a:uFillTx/>
                <a:latin typeface="Verdana"/>
                <a:ea typeface="+mn-ea"/>
                <a:cs typeface="+mn-cs"/>
                <a:hlinkClick r:id="rId4"/>
              </a:rPr>
              <a:t>(full abstract here)</a:t>
            </a:r>
          </a:p>
          <a:p>
            <a:pPr marL="171450" marR="0" lvl="0" indent="-1714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Despite availability, </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PrEP</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uptake remained low in the South </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Lunzu</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health center. </a:t>
            </a:r>
            <a:r>
              <a:rPr lang="en-US" sz="1200" dirty="0">
                <a:solidFill>
                  <a:srgbClr val="000000"/>
                </a:solidFill>
                <a:latin typeface="Verdana"/>
                <a:sym typeface="Wingdings" panose="05000000000000000000" pitchFamily="2" charset="2"/>
              </a:rPr>
              <a:t>Long waiting times and </a:t>
            </a:r>
            <a:r>
              <a:rPr lang="en-US" sz="1200" dirty="0" err="1">
                <a:solidFill>
                  <a:srgbClr val="000000"/>
                </a:solidFill>
                <a:latin typeface="Verdana"/>
                <a:sym typeface="Wingdings" panose="05000000000000000000" pitchFamily="2" charset="2"/>
              </a:rPr>
              <a:t>PrEP</a:t>
            </a:r>
            <a:r>
              <a:rPr lang="en-US" sz="1200" dirty="0">
                <a:solidFill>
                  <a:srgbClr val="000000"/>
                </a:solidFill>
                <a:latin typeface="Verdana"/>
                <a:sym typeface="Wingdings" panose="05000000000000000000" pitchFamily="2" charset="2"/>
              </a:rPr>
              <a:t> knowledge gaps among young people were identified as key barriers to </a:t>
            </a:r>
            <a:r>
              <a:rPr lang="en-US" sz="1200" dirty="0" err="1">
                <a:solidFill>
                  <a:srgbClr val="000000"/>
                </a:solidFill>
                <a:latin typeface="Verdana"/>
                <a:sym typeface="Wingdings" panose="05000000000000000000" pitchFamily="2" charset="2"/>
              </a:rPr>
              <a:t>PrEP</a:t>
            </a:r>
            <a:r>
              <a:rPr lang="en-US" sz="1200" dirty="0">
                <a:solidFill>
                  <a:srgbClr val="000000"/>
                </a:solidFill>
                <a:latin typeface="Verdana"/>
                <a:sym typeface="Wingdings" panose="05000000000000000000" pitchFamily="2" charset="2"/>
              </a:rPr>
              <a:t> initiations and continuation.</a:t>
            </a:r>
          </a:p>
          <a:p>
            <a:pPr marL="171450" marR="0" lvl="0" indent="-1714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1200" dirty="0">
                <a:solidFill>
                  <a:srgbClr val="000000"/>
                </a:solidFill>
                <a:latin typeface="Verdana"/>
                <a:sym typeface="Wingdings" panose="05000000000000000000" pitchFamily="2" charset="2"/>
              </a:rPr>
              <a:t>The project e</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quiped</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4 youth champions with </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PrEP</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knowl</a:t>
            </a:r>
            <a:r>
              <a:rPr lang="en-US" sz="1200" dirty="0">
                <a:solidFill>
                  <a:srgbClr val="000000"/>
                </a:solidFill>
                <a:latin typeface="Verdana"/>
                <a:sym typeface="Wingdings" panose="05000000000000000000" pitchFamily="2" charset="2"/>
              </a:rPr>
              <a:t>edge and counselling skills and deployed them in </a:t>
            </a:r>
            <a:r>
              <a:rPr lang="en-US" sz="1200" dirty="0" err="1">
                <a:solidFill>
                  <a:srgbClr val="000000"/>
                </a:solidFill>
                <a:latin typeface="Verdana"/>
                <a:sym typeface="Wingdings" panose="05000000000000000000" pitchFamily="2" charset="2"/>
              </a:rPr>
              <a:t>PrEP</a:t>
            </a:r>
            <a:r>
              <a:rPr lang="en-US" sz="1200" dirty="0">
                <a:solidFill>
                  <a:srgbClr val="000000"/>
                </a:solidFill>
                <a:latin typeface="Verdana"/>
                <a:sym typeface="Wingdings" panose="05000000000000000000" pitchFamily="2" charset="2"/>
              </a:rPr>
              <a:t> entry points. They were both providing tailored health education and counselling to clients, and orienting them within the facility.</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6" name="Content Placeholder 1">
            <a:extLst>
              <a:ext uri="{FF2B5EF4-FFF2-40B4-BE49-F238E27FC236}">
                <a16:creationId xmlns:a16="http://schemas.microsoft.com/office/drawing/2014/main" id="{15BDB292-C68C-C6B5-5004-B0C648C392D4}"/>
              </a:ext>
            </a:extLst>
          </p:cNvPr>
          <p:cNvSpPr txBox="1">
            <a:spLocks/>
          </p:cNvSpPr>
          <p:nvPr/>
        </p:nvSpPr>
        <p:spPr>
          <a:xfrm>
            <a:off x="5938605" y="1743606"/>
            <a:ext cx="5992137" cy="198736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dirty="0"/>
              <a:t>Integrating U=U into HIV care for adolescents and young adults in Cape Town, South Africa: a randomized trial </a:t>
            </a:r>
            <a:r>
              <a:rPr kumimoji="0" lang="en-GB" sz="1200" b="0" i="0" u="none" strike="noStrike" kern="1200" cap="none" spc="0" normalizeH="0" baseline="0" noProof="0" dirty="0">
                <a:ln>
                  <a:noFill/>
                </a:ln>
                <a:solidFill>
                  <a:srgbClr val="000000"/>
                </a:solidFill>
                <a:effectLst/>
                <a:uLnTx/>
                <a:uFillTx/>
                <a:latin typeface="Verdana"/>
                <a:ea typeface="+mn-ea"/>
                <a:cs typeface="+mn-cs"/>
              </a:rPr>
              <a:t>– </a:t>
            </a:r>
            <a:r>
              <a:rPr lang="en-US" sz="1200" dirty="0">
                <a:solidFill>
                  <a:srgbClr val="61800A"/>
                </a:solidFill>
                <a:latin typeface="Verdana"/>
              </a:rPr>
              <a:t>Tembeka </a:t>
            </a:r>
            <a:r>
              <a:rPr lang="en-US" sz="1200" dirty="0" err="1">
                <a:solidFill>
                  <a:srgbClr val="61800A"/>
                </a:solidFill>
                <a:latin typeface="Verdana"/>
              </a:rPr>
              <a:t>Sineke</a:t>
            </a:r>
            <a:r>
              <a:rPr lang="en-US" sz="1200" dirty="0">
                <a:solidFill>
                  <a:srgbClr val="61800A"/>
                </a:solidFill>
                <a:latin typeface="Verdana"/>
              </a:rPr>
              <a:t>, Health Economics and Epidemiology Research Office, South Africa </a:t>
            </a:r>
            <a:r>
              <a:rPr kumimoji="0" lang="en-US" sz="1200" b="0" i="0" u="none" strike="noStrike" kern="1200" cap="none" spc="0" normalizeH="0" baseline="0" noProof="0" dirty="0">
                <a:ln>
                  <a:noFill/>
                </a:ln>
                <a:solidFill>
                  <a:srgbClr val="61800A"/>
                </a:solidFill>
                <a:effectLst/>
                <a:uLnTx/>
                <a:uFillTx/>
                <a:latin typeface="Verdana"/>
                <a:ea typeface="+mn-ea"/>
                <a:cs typeface="+mn-cs"/>
                <a:hlinkClick r:id="rId5"/>
              </a:rPr>
              <a:t>(full abstract here)</a:t>
            </a:r>
            <a:endParaRPr kumimoji="0" lang="en-US" sz="1200" b="0" i="0" u="none" strike="noStrike" kern="1200" cap="none" spc="0" normalizeH="0" baseline="0" noProof="0" dirty="0">
              <a:ln>
                <a:noFill/>
              </a:ln>
              <a:solidFill>
                <a:srgbClr val="61800A"/>
              </a:solidFill>
              <a:effectLst/>
              <a:uLnTx/>
              <a:uFillTx/>
              <a:latin typeface="Verdana"/>
              <a:ea typeface="+mn-ea"/>
              <a:cs typeface="+mn-cs"/>
            </a:endParaRPr>
          </a:p>
          <a:p>
            <a:pPr marL="171450" lvl="0" indent="-171450">
              <a:buFont typeface="Arial" panose="020B0604020202020204" pitchFamily="34" charset="0"/>
              <a:buChar char="•"/>
            </a:pP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Between May and August 2025, 150 adolescents and young adults living with HIV </a:t>
            </a:r>
            <a:r>
              <a:rPr lang="en-US" sz="1200" dirty="0">
                <a:solidFill>
                  <a:srgbClr val="000000"/>
                </a:solidFill>
                <a:sym typeface="Wingdings" panose="05000000000000000000" pitchFamily="2" charset="2"/>
              </a:rPr>
              <a:t>were enrolled in a randomized controlled trial.</a:t>
            </a:r>
            <a:endPar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171450" marR="0" lvl="0" indent="-1714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1200" dirty="0">
                <a:solidFill>
                  <a:srgbClr val="000000"/>
                </a:solidFill>
                <a:latin typeface="Verdana"/>
                <a:sym typeface="Wingdings" panose="05000000000000000000" pitchFamily="2" charset="2"/>
              </a:rPr>
              <a:t> Evaluation of the Undetectable &amp; You App intervention integrating U=U messaging. </a:t>
            </a:r>
          </a:p>
          <a:p>
            <a:pPr marL="171450" indent="-171450">
              <a:buFont typeface="Arial" panose="020B0604020202020204" pitchFamily="34" charset="0"/>
              <a:buChar char="•"/>
            </a:pPr>
            <a:r>
              <a:rPr lang="en-US" sz="1200" dirty="0">
                <a:solidFill>
                  <a:srgbClr val="000000"/>
                </a:solidFill>
                <a:sym typeface="Wingdings" panose="05000000000000000000" pitchFamily="2" charset="2"/>
              </a:rPr>
              <a:t>High acceptability with over 95% reporting the App as easy to use and useful.</a:t>
            </a:r>
            <a:r>
              <a:rPr lang="en-US" sz="1500" dirty="0">
                <a:solidFill>
                  <a:srgbClr val="000000"/>
                </a:solidFill>
                <a:sym typeface="Wingdings" panose="05000000000000000000" pitchFamily="2" charset="2"/>
              </a:rPr>
              <a:t> </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U=U knowledge improved f</a:t>
            </a:r>
            <a:r>
              <a:rPr lang="en-US" sz="1200" dirty="0">
                <a:solidFill>
                  <a:srgbClr val="000000"/>
                </a:solidFill>
                <a:latin typeface="Verdana"/>
                <a:sym typeface="Wingdings" panose="05000000000000000000" pitchFamily="2" charset="2"/>
              </a:rPr>
              <a:t>rom 34.2% to 78% among participants. Greater comfort with intimacy and improved sexual well-being were reported. </a:t>
            </a:r>
          </a:p>
        </p:txBody>
      </p:sp>
      <p:pic>
        <p:nvPicPr>
          <p:cNvPr id="5" name="Picture 4" descr="This graph shows the uptick of injectable and oral PrEP update at South Lunzu Health Center, Blantyre Malawi">
            <a:extLst>
              <a:ext uri="{FF2B5EF4-FFF2-40B4-BE49-F238E27FC236}">
                <a16:creationId xmlns:a16="http://schemas.microsoft.com/office/drawing/2014/main" id="{9A5C09AE-671C-A847-47FB-25C92D177817}"/>
              </a:ext>
            </a:extLst>
          </p:cNvPr>
          <p:cNvPicPr>
            <a:picLocks noChangeAspect="1"/>
          </p:cNvPicPr>
          <p:nvPr/>
        </p:nvPicPr>
        <p:blipFill>
          <a:blip r:embed="rId6"/>
          <a:stretch>
            <a:fillRect/>
          </a:stretch>
        </p:blipFill>
        <p:spPr>
          <a:xfrm>
            <a:off x="2696410" y="4758059"/>
            <a:ext cx="3110437" cy="1866262"/>
          </a:xfrm>
          <a:prstGeom prst="rect">
            <a:avLst/>
          </a:prstGeom>
        </p:spPr>
      </p:pic>
      <p:sp>
        <p:nvSpPr>
          <p:cNvPr id="6" name="TextBox 5">
            <a:extLst>
              <a:ext uri="{FF2B5EF4-FFF2-40B4-BE49-F238E27FC236}">
                <a16:creationId xmlns:a16="http://schemas.microsoft.com/office/drawing/2014/main" id="{BC7586BE-5D99-54D7-DDE8-51600C541B31}"/>
              </a:ext>
            </a:extLst>
          </p:cNvPr>
          <p:cNvSpPr txBox="1"/>
          <p:nvPr/>
        </p:nvSpPr>
        <p:spPr>
          <a:xfrm>
            <a:off x="132690" y="4723781"/>
            <a:ext cx="2563720" cy="2325765"/>
          </a:xfrm>
          <a:prstGeom prst="rect">
            <a:avLst/>
          </a:prstGeom>
          <a:noFill/>
        </p:spPr>
        <p:txBody>
          <a:bodyPr wrap="square" rtlCol="0">
            <a:spAutoFit/>
          </a:bodyPr>
          <a:lstStyle/>
          <a:p>
            <a:pPr marL="171450" lvl="0" indent="-171450">
              <a:lnSpc>
                <a:spcPct val="110000"/>
              </a:lnSpc>
              <a:spcBef>
                <a:spcPts val="1000"/>
              </a:spcBef>
              <a:buFont typeface="Arial" panose="020B0604020202020204" pitchFamily="34" charset="0"/>
              <a:buChar char="•"/>
              <a:defRPr/>
            </a:pPr>
            <a:r>
              <a:rPr lang="en-US" sz="1200" dirty="0">
                <a:solidFill>
                  <a:srgbClr val="000000"/>
                </a:solidFill>
                <a:sym typeface="Wingdings" panose="05000000000000000000" pitchFamily="2" charset="2"/>
              </a:rPr>
              <a:t>Results displayed on the right </a:t>
            </a:r>
          </a:p>
          <a:p>
            <a:pPr marL="171450" lvl="0" indent="-171450">
              <a:lnSpc>
                <a:spcPct val="110000"/>
              </a:lnSpc>
              <a:spcBef>
                <a:spcPts val="1000"/>
              </a:spcBef>
              <a:buFont typeface="Arial" panose="020B0604020202020204" pitchFamily="34" charset="0"/>
              <a:buChar char="•"/>
              <a:defRPr/>
            </a:pPr>
            <a:r>
              <a:rPr lang="en-US" sz="1200" dirty="0">
                <a:solidFill>
                  <a:srgbClr val="000000"/>
                </a:solidFill>
              </a:rPr>
              <a:t>Integration of youth champions into </a:t>
            </a:r>
            <a:r>
              <a:rPr lang="en-US" sz="1200" dirty="0" err="1">
                <a:solidFill>
                  <a:srgbClr val="000000"/>
                </a:solidFill>
              </a:rPr>
              <a:t>PrEP</a:t>
            </a:r>
            <a:r>
              <a:rPr lang="en-US" sz="1200" dirty="0">
                <a:solidFill>
                  <a:srgbClr val="000000"/>
                </a:solidFill>
              </a:rPr>
              <a:t> service delivery can substantially increase uptake among adolescents and young people vulnerable to HIV acquisition.</a:t>
            </a:r>
          </a:p>
          <a:p>
            <a:endParaRPr lang="en-US" dirty="0"/>
          </a:p>
        </p:txBody>
      </p:sp>
    </p:spTree>
    <p:extLst>
      <p:ext uri="{BB962C8B-B14F-4D97-AF65-F5344CB8AC3E}">
        <p14:creationId xmlns:p14="http://schemas.microsoft.com/office/powerpoint/2010/main" val="15162379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E972D-D0EB-E7CC-8FBD-03FECE2E005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DFA148-0340-EAAD-444B-3032E59B0673}"/>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E1C2B9A4-8A63-5E14-672F-8665A1105C43}"/>
              </a:ext>
            </a:extLst>
          </p:cNvPr>
          <p:cNvSpPr>
            <a:spLocks noGrp="1"/>
          </p:cNvSpPr>
          <p:nvPr>
            <p:ph sz="quarter" idx="14"/>
          </p:nvPr>
        </p:nvSpPr>
        <p:spPr>
          <a:xfrm>
            <a:off x="6705223" y="6489062"/>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11E41DA4-8925-764C-DABB-4DECC8ECC1EA}"/>
              </a:ext>
            </a:extLst>
          </p:cNvPr>
          <p:cNvSpPr>
            <a:spLocks noGrp="1"/>
          </p:cNvSpPr>
          <p:nvPr>
            <p:ph type="title"/>
          </p:nvPr>
        </p:nvSpPr>
        <p:spPr>
          <a:xfrm>
            <a:off x="4033841" y="329035"/>
            <a:ext cx="7632700" cy="1223964"/>
          </a:xfrm>
        </p:spPr>
        <p:txBody>
          <a:bodyPr>
            <a:noAutofit/>
          </a:bodyPr>
          <a:lstStyle/>
          <a:p>
            <a:r>
              <a:rPr lang="en-US" sz="2000" dirty="0">
                <a:solidFill>
                  <a:srgbClr val="E1000B"/>
                </a:solidFill>
                <a:hlinkClick r:id="rId3"/>
              </a:rPr>
              <a:t>Oral abstract session – </a:t>
            </a:r>
            <a:r>
              <a:rPr lang="en-US" sz="2000" dirty="0" err="1">
                <a:solidFill>
                  <a:srgbClr val="E1000B"/>
                </a:solidFill>
                <a:hlinkClick r:id="rId3"/>
              </a:rPr>
              <a:t>Chemsex</a:t>
            </a:r>
            <a:r>
              <a:rPr lang="en-US" sz="2000" dirty="0">
                <a:solidFill>
                  <a:srgbClr val="E1000B"/>
                </a:solidFill>
                <a:hlinkClick r:id="rId3"/>
              </a:rPr>
              <a:t> everywhere: Interventions across contexts</a:t>
            </a:r>
            <a:endParaRPr lang="en-CH" sz="2000" dirty="0">
              <a:solidFill>
                <a:srgbClr val="E1000B"/>
              </a:solidFill>
            </a:endParaRPr>
          </a:p>
        </p:txBody>
      </p:sp>
      <p:sp>
        <p:nvSpPr>
          <p:cNvPr id="7" name="Content Placeholder 1">
            <a:extLst>
              <a:ext uri="{FF2B5EF4-FFF2-40B4-BE49-F238E27FC236}">
                <a16:creationId xmlns:a16="http://schemas.microsoft.com/office/drawing/2014/main" id="{D50E7A73-3C72-8457-B02E-9BECD6F83225}"/>
              </a:ext>
            </a:extLst>
          </p:cNvPr>
          <p:cNvSpPr txBox="1">
            <a:spLocks/>
          </p:cNvSpPr>
          <p:nvPr/>
        </p:nvSpPr>
        <p:spPr>
          <a:xfrm>
            <a:off x="6096000" y="4907168"/>
            <a:ext cx="5729721" cy="124643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Addressing inter-institutional partnerships on combination HIV prevention for </a:t>
            </a:r>
            <a:r>
              <a:rPr lang="en-US" sz="1200" b="1" dirty="0" err="1"/>
              <a:t>chemsex</a:t>
            </a:r>
            <a:r>
              <a:rPr lang="en-US" sz="1200" b="1" dirty="0"/>
              <a:t> in São Paulo, Brazil </a:t>
            </a:r>
            <a:r>
              <a:rPr lang="en-US" sz="1200" dirty="0"/>
              <a:t>–</a:t>
            </a:r>
            <a:r>
              <a:rPr lang="en-US" sz="1200" dirty="0">
                <a:solidFill>
                  <a:schemeClr val="accent1"/>
                </a:solidFill>
              </a:rPr>
              <a:t> Eduardo Almeida, UNAIDS Brazil, Brazil</a:t>
            </a:r>
          </a:p>
          <a:p>
            <a:r>
              <a:rPr lang="en-US" sz="1200" b="1" dirty="0"/>
              <a:t>Breaking the silence: introducing </a:t>
            </a:r>
            <a:r>
              <a:rPr lang="en-US" sz="1200" b="1" dirty="0" err="1"/>
              <a:t>chemsex</a:t>
            </a:r>
            <a:r>
              <a:rPr lang="en-US" sz="1200" b="1" dirty="0"/>
              <a:t> harm reduction in criminalized Asian settings – </a:t>
            </a:r>
            <a:r>
              <a:rPr lang="en-US" sz="1200" dirty="0">
                <a:solidFill>
                  <a:schemeClr val="accent1"/>
                </a:solidFill>
              </a:rPr>
              <a:t>Mihitha Basnayake </a:t>
            </a:r>
            <a:r>
              <a:rPr lang="en-US" sz="1200" dirty="0" err="1">
                <a:solidFill>
                  <a:schemeClr val="accent1"/>
                </a:solidFill>
              </a:rPr>
              <a:t>Mudiyanselage</a:t>
            </a:r>
            <a:r>
              <a:rPr lang="en-US" sz="1200" dirty="0">
                <a:solidFill>
                  <a:schemeClr val="accent1"/>
                </a:solidFill>
              </a:rPr>
              <a:t>, The Family Planning Association of Sri Lanka, Sri Lanka</a:t>
            </a:r>
          </a:p>
          <a:p>
            <a:endParaRPr lang="en-US" dirty="0">
              <a:solidFill>
                <a:schemeClr val="tx2"/>
              </a:solidFill>
            </a:endParaRPr>
          </a:p>
          <a:p>
            <a:pPr marL="285750" indent="-285750">
              <a:buFont typeface="Wingdings" panose="05000000000000000000" pitchFamily="2" charset="2"/>
              <a:buChar char="à"/>
            </a:pPr>
            <a:endParaRPr lang="en-US" b="1" dirty="0"/>
          </a:p>
          <a:p>
            <a:endParaRPr lang="en-US" dirty="0"/>
          </a:p>
          <a:p>
            <a:endParaRPr lang="en-US" sz="1500" dirty="0"/>
          </a:p>
          <a:p>
            <a:endParaRPr lang="en-US" sz="1500" dirty="0"/>
          </a:p>
        </p:txBody>
      </p:sp>
      <p:sp>
        <p:nvSpPr>
          <p:cNvPr id="12" name="Content Placeholder 1">
            <a:extLst>
              <a:ext uri="{FF2B5EF4-FFF2-40B4-BE49-F238E27FC236}">
                <a16:creationId xmlns:a16="http://schemas.microsoft.com/office/drawing/2014/main" id="{7B291EAC-B799-2856-B324-87BE2CFAF773}"/>
              </a:ext>
            </a:extLst>
          </p:cNvPr>
          <p:cNvSpPr txBox="1">
            <a:spLocks/>
          </p:cNvSpPr>
          <p:nvPr/>
        </p:nvSpPr>
        <p:spPr>
          <a:xfrm>
            <a:off x="363989" y="1765883"/>
            <a:ext cx="5452697" cy="327926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b="1" dirty="0"/>
              <a:t>Meeting transgender-specific needs: Service acceptance and identified needs among Thai trans women engaging in substance use or </a:t>
            </a:r>
            <a:r>
              <a:rPr lang="en-GB" sz="1200" b="1" dirty="0" err="1"/>
              <a:t>chemsex</a:t>
            </a:r>
            <a:r>
              <a:rPr lang="en-GB" sz="1200" b="1" dirty="0"/>
              <a:t> (</a:t>
            </a:r>
            <a:r>
              <a:rPr lang="en-GB" sz="1200" b="1" dirty="0" err="1"/>
              <a:t>iT</a:t>
            </a:r>
            <a:r>
              <a:rPr lang="en-GB" sz="1200" b="1" dirty="0"/>
              <a:t>-REX study) </a:t>
            </a:r>
            <a:r>
              <a:rPr lang="en-GB" sz="1200" dirty="0"/>
              <a:t>- </a:t>
            </a:r>
            <a:r>
              <a:rPr lang="en-US" sz="1200" dirty="0" err="1">
                <a:solidFill>
                  <a:schemeClr val="accent1"/>
                </a:solidFill>
              </a:rPr>
              <a:t>Akarin</a:t>
            </a:r>
            <a:r>
              <a:rPr lang="en-US" sz="1200" dirty="0">
                <a:solidFill>
                  <a:schemeClr val="accent1"/>
                </a:solidFill>
              </a:rPr>
              <a:t> </a:t>
            </a:r>
            <a:r>
              <a:rPr lang="en-US" sz="1200" dirty="0" err="1">
                <a:solidFill>
                  <a:schemeClr val="accent1"/>
                </a:solidFill>
              </a:rPr>
              <a:t>Hiransuthikul</a:t>
            </a:r>
            <a:r>
              <a:rPr lang="en-US" sz="1200" dirty="0">
                <a:solidFill>
                  <a:schemeClr val="accent1"/>
                </a:solidFill>
              </a:rPr>
              <a:t>, Chulalongkorn University, Thailand </a:t>
            </a:r>
            <a:r>
              <a:rPr lang="en-US" sz="1200" dirty="0">
                <a:hlinkClick r:id="rId4"/>
              </a:rPr>
              <a:t>(full abstract here)</a:t>
            </a:r>
            <a:endParaRPr lang="en-US" sz="1200" dirty="0"/>
          </a:p>
          <a:p>
            <a:r>
              <a:rPr lang="en-US" sz="1200" dirty="0">
                <a:sym typeface="Wingdings" panose="05000000000000000000" pitchFamily="2" charset="2"/>
              </a:rPr>
              <a:t> </a:t>
            </a:r>
            <a:r>
              <a:rPr lang="en-US" sz="1200" dirty="0" err="1"/>
              <a:t>iT</a:t>
            </a:r>
            <a:r>
              <a:rPr lang="en-US" sz="1200" dirty="0"/>
              <a:t>-REX study ongoing cohort started in September 2025, including 63 trans women who use substances or engage in </a:t>
            </a:r>
            <a:r>
              <a:rPr lang="en-US" sz="1200" dirty="0" err="1"/>
              <a:t>chemsex</a:t>
            </a:r>
            <a:r>
              <a:rPr lang="en-US" sz="1200" dirty="0"/>
              <a:t> who are not living with HIV. The aim is to evaluate the acceptability of a multicomponent model integrating substance use literacy, sexual health services, mental health counseling and socio-legal support</a:t>
            </a:r>
          </a:p>
          <a:p>
            <a:r>
              <a:rPr lang="en-US" sz="1200" dirty="0">
                <a:sym typeface="Wingdings" panose="05000000000000000000" pitchFamily="2" charset="2"/>
              </a:rPr>
              <a:t> </a:t>
            </a:r>
            <a:r>
              <a:rPr lang="en-US" sz="1200" dirty="0"/>
              <a:t>Trans women using substances (including in the context of </a:t>
            </a:r>
            <a:r>
              <a:rPr lang="en-US" sz="1200" dirty="0" err="1"/>
              <a:t>chemsex</a:t>
            </a:r>
            <a:r>
              <a:rPr lang="en-US" sz="1200" dirty="0"/>
              <a:t>) showed high acceptance of multi-component harm reduction assessments. Care uptake was then highest for mental health, STI treatment and </a:t>
            </a:r>
            <a:r>
              <a:rPr lang="en-US" sz="1200" dirty="0" err="1"/>
              <a:t>PrEP</a:t>
            </a:r>
            <a:r>
              <a:rPr lang="en-US" sz="1200" dirty="0"/>
              <a:t>, while uptake of Hepatitis B vaccination, substance literacy and rights literacy requires further improvement.</a:t>
            </a:r>
          </a:p>
          <a:p>
            <a:endParaRPr lang="en-US" dirty="0"/>
          </a:p>
          <a:p>
            <a:endParaRPr lang="en-US" sz="1500" dirty="0"/>
          </a:p>
          <a:p>
            <a:endParaRPr lang="en-US" sz="1500" dirty="0"/>
          </a:p>
        </p:txBody>
      </p:sp>
      <p:pic>
        <p:nvPicPr>
          <p:cNvPr id="14" name="Picture 13">
            <a:extLst>
              <a:ext uri="{FF2B5EF4-FFF2-40B4-BE49-F238E27FC236}">
                <a16:creationId xmlns:a16="http://schemas.microsoft.com/office/drawing/2014/main" id="{C5B2188B-97C6-CBF4-DC27-7601AB4143DE}"/>
              </a:ext>
            </a:extLst>
          </p:cNvPr>
          <p:cNvPicPr>
            <a:picLocks noChangeAspect="1"/>
          </p:cNvPicPr>
          <p:nvPr/>
        </p:nvPicPr>
        <p:blipFill>
          <a:blip r:embed="rId5"/>
          <a:stretch>
            <a:fillRect/>
          </a:stretch>
        </p:blipFill>
        <p:spPr>
          <a:xfrm>
            <a:off x="363989" y="5092117"/>
            <a:ext cx="5452697" cy="1621317"/>
          </a:xfrm>
          <a:prstGeom prst="rect">
            <a:avLst/>
          </a:prstGeom>
        </p:spPr>
      </p:pic>
      <p:sp>
        <p:nvSpPr>
          <p:cNvPr id="16" name="Content Placeholder 1">
            <a:extLst>
              <a:ext uri="{FF2B5EF4-FFF2-40B4-BE49-F238E27FC236}">
                <a16:creationId xmlns:a16="http://schemas.microsoft.com/office/drawing/2014/main" id="{8E8E8707-0996-7006-BCED-7BB8262200A3}"/>
              </a:ext>
            </a:extLst>
          </p:cNvPr>
          <p:cNvSpPr txBox="1">
            <a:spLocks/>
          </p:cNvSpPr>
          <p:nvPr/>
        </p:nvSpPr>
        <p:spPr>
          <a:xfrm>
            <a:off x="5938605" y="1743606"/>
            <a:ext cx="5992137" cy="198736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Improving HIV retention among men who have sex with men who engage in </a:t>
            </a:r>
            <a:r>
              <a:rPr lang="en-US" sz="1200" b="1" dirty="0" err="1"/>
              <a:t>chemsex</a:t>
            </a:r>
            <a:r>
              <a:rPr lang="en-US" sz="1200" b="1" dirty="0"/>
              <a:t> in South African townships: evidence from the EJAF </a:t>
            </a:r>
            <a:r>
              <a:rPr lang="en-US" sz="1200" b="1" dirty="0" err="1"/>
              <a:t>Chemsex</a:t>
            </a:r>
            <a:r>
              <a:rPr lang="en-US" sz="1200" b="1" dirty="0"/>
              <a:t> Program community model </a:t>
            </a:r>
            <a:r>
              <a:rPr lang="en-GB" sz="1200" dirty="0"/>
              <a:t>– </a:t>
            </a:r>
            <a:r>
              <a:rPr lang="en-US" sz="1200" dirty="0">
                <a:solidFill>
                  <a:schemeClr val="accent1"/>
                </a:solidFill>
              </a:rPr>
              <a:t>Daniel Nel, OUT, South Africa </a:t>
            </a:r>
            <a:r>
              <a:rPr lang="en-US" sz="1200" dirty="0">
                <a:solidFill>
                  <a:schemeClr val="accent1"/>
                </a:solidFill>
                <a:hlinkClick r:id="rId6"/>
              </a:rPr>
              <a:t>(full abstract here)</a:t>
            </a:r>
            <a:endParaRPr lang="en-US" sz="1200" dirty="0">
              <a:solidFill>
                <a:schemeClr val="accent1"/>
              </a:solidFill>
            </a:endParaRPr>
          </a:p>
          <a:p>
            <a:pPr marL="171450" indent="-171450">
              <a:buFont typeface="Arial" panose="020B0604020202020204" pitchFamily="34" charset="0"/>
              <a:buChar char="•"/>
            </a:pPr>
            <a:r>
              <a:rPr lang="en-US" sz="1200" dirty="0">
                <a:sym typeface="Wingdings" panose="05000000000000000000" pitchFamily="2" charset="2"/>
              </a:rPr>
              <a:t>Project implemented with a cohort </a:t>
            </a:r>
            <a:r>
              <a:rPr lang="en-US" sz="1200" dirty="0">
                <a:solidFill>
                  <a:schemeClr val="accent1"/>
                </a:solidFill>
              </a:rPr>
              <a:t> </a:t>
            </a:r>
            <a:r>
              <a:rPr lang="en-US" sz="1200" dirty="0">
                <a:sym typeface="Wingdings" panose="05000000000000000000" pitchFamily="2" charset="2"/>
              </a:rPr>
              <a:t>of 127 men accessing </a:t>
            </a:r>
            <a:r>
              <a:rPr lang="en-US" sz="1200" dirty="0" err="1">
                <a:sym typeface="Wingdings" panose="05000000000000000000" pitchFamily="2" charset="2"/>
              </a:rPr>
              <a:t>chemsex</a:t>
            </a:r>
            <a:r>
              <a:rPr lang="en-US" sz="1200" dirty="0">
                <a:sym typeface="Wingdings" panose="05000000000000000000" pitchFamily="2" charset="2"/>
              </a:rPr>
              <a:t> houses in Soweto township. The project included both individual interventions (harm reduction services, mental health support, unemployment assistance) and community interventions (skill development, family interventions, police training).</a:t>
            </a:r>
          </a:p>
          <a:p>
            <a:pPr marL="171450" indent="-171450">
              <a:buFont typeface="Arial" panose="020B0604020202020204" pitchFamily="34" charset="0"/>
              <a:buChar char="•"/>
            </a:pPr>
            <a:r>
              <a:rPr lang="en-US" sz="1200" dirty="0">
                <a:sym typeface="Wingdings" panose="05000000000000000000" pitchFamily="2" charset="2"/>
              </a:rPr>
              <a:t>At the start of the </a:t>
            </a:r>
            <a:r>
              <a:rPr lang="en-US" sz="1200" dirty="0" err="1">
                <a:sym typeface="Wingdings" panose="05000000000000000000" pitchFamily="2" charset="2"/>
              </a:rPr>
              <a:t>programme</a:t>
            </a:r>
            <a:r>
              <a:rPr lang="en-US" sz="1200" dirty="0">
                <a:sym typeface="Wingdings" panose="05000000000000000000" pitchFamily="2" charset="2"/>
              </a:rPr>
              <a:t>, high HIV prevalence (more than 50%) but low ART retention. ART retention increased from 42% at baseline to 83% by March 2025, but declined then to 68% (linked to USAID funding cut).</a:t>
            </a:r>
            <a:endParaRPr lang="en-US" sz="1500" dirty="0"/>
          </a:p>
          <a:p>
            <a:r>
              <a:rPr lang="en-US" b="1" dirty="0"/>
              <a:t>   AND MORE …</a:t>
            </a:r>
          </a:p>
        </p:txBody>
      </p:sp>
    </p:spTree>
    <p:extLst>
      <p:ext uri="{BB962C8B-B14F-4D97-AF65-F5344CB8AC3E}">
        <p14:creationId xmlns:p14="http://schemas.microsoft.com/office/powerpoint/2010/main" val="26818690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766BD-9AE1-2149-28F0-8961D1AD263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83D3A55-5176-0767-3A9B-94C0035EB22B}"/>
              </a:ext>
            </a:extLst>
          </p:cNvPr>
          <p:cNvSpPr/>
          <p:nvPr/>
        </p:nvSpPr>
        <p:spPr>
          <a:xfrm>
            <a:off x="380406" y="5466179"/>
            <a:ext cx="11286136" cy="6041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44205252-2670-DDC9-A463-D65D6E77B353}"/>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6A9F5F67-4BF6-2BC5-B97D-976C6ADA06F0}"/>
              </a:ext>
            </a:extLst>
          </p:cNvPr>
          <p:cNvSpPr>
            <a:spLocks noGrp="1"/>
          </p:cNvSpPr>
          <p:nvPr>
            <p:ph sz="quarter" idx="14"/>
          </p:nvPr>
        </p:nvSpPr>
        <p:spPr>
          <a:xfrm>
            <a:off x="9425909" y="638083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494EDAF7-7103-2DFE-0377-691126C20E71}"/>
              </a:ext>
            </a:extLst>
          </p:cNvPr>
          <p:cNvSpPr>
            <a:spLocks noGrp="1"/>
          </p:cNvSpPr>
          <p:nvPr>
            <p:ph type="title"/>
          </p:nvPr>
        </p:nvSpPr>
        <p:spPr>
          <a:xfrm>
            <a:off x="4033841" y="329035"/>
            <a:ext cx="7632700" cy="1223964"/>
          </a:xfrm>
        </p:spPr>
        <p:txBody>
          <a:bodyPr>
            <a:noAutofit/>
          </a:bodyPr>
          <a:lstStyle/>
          <a:p>
            <a:pPr lvl="0"/>
            <a:r>
              <a:rPr lang="en-GB" sz="2000" u="sng" dirty="0">
                <a:hlinkClick r:id="rId2"/>
              </a:rPr>
              <a:t>Beyond the hotspot: achieving a 22% HIV positivity yield through peer-led, differentiated outreach segmentation among hidden MSM in Ghana</a:t>
            </a:r>
            <a:r>
              <a:rPr lang="en-GB" sz="2000" dirty="0"/>
              <a:t> </a:t>
            </a:r>
            <a:endParaRPr lang="en-CH" sz="2000" dirty="0">
              <a:solidFill>
                <a:srgbClr val="E1000B"/>
              </a:solidFill>
            </a:endParaRPr>
          </a:p>
        </p:txBody>
      </p:sp>
      <p:sp>
        <p:nvSpPr>
          <p:cNvPr id="10" name="TextBox 9">
            <a:extLst>
              <a:ext uri="{FF2B5EF4-FFF2-40B4-BE49-F238E27FC236}">
                <a16:creationId xmlns:a16="http://schemas.microsoft.com/office/drawing/2014/main" id="{E1454617-C5C6-17C6-D0EB-34F9353EDEDF}"/>
              </a:ext>
            </a:extLst>
          </p:cNvPr>
          <p:cNvSpPr txBox="1"/>
          <p:nvPr/>
        </p:nvSpPr>
        <p:spPr>
          <a:xfrm>
            <a:off x="389095" y="1872585"/>
            <a:ext cx="11277446" cy="4416594"/>
          </a:xfrm>
          <a:prstGeom prst="rect">
            <a:avLst/>
          </a:prstGeom>
          <a:noFill/>
        </p:spPr>
        <p:txBody>
          <a:bodyPr wrap="square">
            <a:spAutoFit/>
          </a:bodyPr>
          <a:lstStyle/>
          <a:p>
            <a:r>
              <a:rPr lang="en-US" sz="1400" b="1" dirty="0"/>
              <a:t>Background: </a:t>
            </a:r>
            <a:r>
              <a:rPr lang="en-US" sz="1400" dirty="0"/>
              <a:t>In Ghana, growing stigma and criminalization concerns have reduced the effectiveness of hotspot-based HIV outreach among men who have sex with men (MSM), requiring a more targeted testing strategy.</a:t>
            </a:r>
          </a:p>
          <a:p>
            <a:endParaRPr lang="en-US" sz="1400" dirty="0"/>
          </a:p>
          <a:p>
            <a:r>
              <a:rPr lang="en-US" sz="1400" b="1" dirty="0"/>
              <a:t>Methods</a:t>
            </a:r>
            <a:r>
              <a:rPr lang="en-US" sz="1400" dirty="0"/>
              <a:t>: Between January and November 2025, three districts implemented a </a:t>
            </a:r>
            <a:r>
              <a:rPr lang="en-US" sz="1400" dirty="0" err="1"/>
              <a:t>community-led</a:t>
            </a:r>
            <a:r>
              <a:rPr lang="en-US" sz="1400" dirty="0"/>
              <a:t>, differentiated outreach model. MSM were segmented into four distinct sub-populations based on network characteristics: (1) virtual-only MSM reached via social media platforms; (2) discreet, higher-socioeconomic-status MSM reached through appointment-based, private-sector testing; (3) MSM sex workers and people who inject drugs (MSM-PWID) reached through integrated harm-reduction services; and (4) sexual partners of MSM identified via index testing. Outreach shifted from large evening gatherings to individualized, peer-led sessions conducted in safe spaces or via encrypted digital channels. </a:t>
            </a:r>
          </a:p>
          <a:p>
            <a:endParaRPr lang="en-US" sz="1400" b="1" dirty="0"/>
          </a:p>
          <a:p>
            <a:r>
              <a:rPr lang="en-US" sz="1400" b="1" dirty="0"/>
              <a:t>Results: </a:t>
            </a:r>
            <a:r>
              <a:rPr lang="en-US" sz="1400" dirty="0"/>
              <a:t>Under conventional outreach (January–June 2025), 463 MSM were tested, yielding 31 HIV-positive diagnoses (6.7% positivity). Following the transition to the differentiated model (July–November 2025), 313 MSM were tested, identifying 68 HIV-positive individuals (21.7% positivity; p&lt;0.001), representing a 3.2-fold increase in case-finding efficiency. Notably, 45% of new diagnoses were identified via social media, reaching a cohort that had never accessed physical hotspots. Appointment-driven testing for discreet MSM reduced missed confirmatory visits from 28% to 7%, while peer-led harm-reduction sessions improved case-finding among MSM sex workers by 15%.</a:t>
            </a:r>
          </a:p>
          <a:p>
            <a:endParaRPr lang="en-US" sz="1400" b="1" dirty="0"/>
          </a:p>
          <a:p>
            <a:r>
              <a:rPr lang="en-US" sz="1400" b="1" dirty="0">
                <a:solidFill>
                  <a:schemeClr val="bg1"/>
                </a:solidFill>
              </a:rPr>
              <a:t>Conclusion: </a:t>
            </a:r>
            <a:r>
              <a:rPr lang="en-US" sz="1400" dirty="0">
                <a:solidFill>
                  <a:schemeClr val="bg1"/>
                </a:solidFill>
              </a:rPr>
              <a:t>Precision-based, peer-led outreach segmentation substantially improves HIV case-finding efficiency among hidden MSM in restrictive environments. </a:t>
            </a:r>
          </a:p>
          <a:p>
            <a:endParaRPr lang="en-US" sz="1500" dirty="0"/>
          </a:p>
        </p:txBody>
      </p:sp>
    </p:spTree>
    <p:extLst>
      <p:ext uri="{BB962C8B-B14F-4D97-AF65-F5344CB8AC3E}">
        <p14:creationId xmlns:p14="http://schemas.microsoft.com/office/powerpoint/2010/main" val="39107759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E1341-177C-A0F4-C880-454C33B0179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2D35156-72A6-F461-1D18-A5A854BAB24C}"/>
              </a:ext>
            </a:extLst>
          </p:cNvPr>
          <p:cNvSpPr/>
          <p:nvPr/>
        </p:nvSpPr>
        <p:spPr>
          <a:xfrm>
            <a:off x="5494663" y="3616142"/>
            <a:ext cx="5918812" cy="15617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1110C1B6-CD7C-3539-1DF1-7E4DCEDAF78C}"/>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3E36550D-6689-038C-DBE1-A5FCA25D3BA4}"/>
              </a:ext>
            </a:extLst>
          </p:cNvPr>
          <p:cNvSpPr>
            <a:spLocks noGrp="1"/>
          </p:cNvSpPr>
          <p:nvPr>
            <p:ph sz="quarter" idx="14"/>
          </p:nvPr>
        </p:nvSpPr>
        <p:spPr>
          <a:xfrm>
            <a:off x="9425909" y="6380835"/>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320764CF-A387-E634-35BE-CB450B20674A}"/>
              </a:ext>
            </a:extLst>
          </p:cNvPr>
          <p:cNvSpPr>
            <a:spLocks noGrp="1"/>
          </p:cNvSpPr>
          <p:nvPr>
            <p:ph type="title"/>
          </p:nvPr>
        </p:nvSpPr>
        <p:spPr>
          <a:xfrm>
            <a:off x="4033841" y="329035"/>
            <a:ext cx="7632700" cy="1223964"/>
          </a:xfrm>
        </p:spPr>
        <p:txBody>
          <a:bodyPr>
            <a:noAutofit/>
          </a:bodyPr>
          <a:lstStyle/>
          <a:p>
            <a:pPr lvl="0"/>
            <a:r>
              <a:rPr lang="en-GB" sz="2000" u="sng">
                <a:hlinkClick r:id="rId2"/>
              </a:rPr>
              <a:t>“Communities are the experts”: Co-designing a </a:t>
            </a:r>
            <a:r>
              <a:rPr lang="en-GB" sz="2000" u="sng" err="1">
                <a:hlinkClick r:id="rId2"/>
              </a:rPr>
              <a:t>community-led</a:t>
            </a:r>
            <a:r>
              <a:rPr lang="en-GB" sz="2000" u="sng">
                <a:hlinkClick r:id="rId2"/>
              </a:rPr>
              <a:t> e-health intervention for general health of hijra (transgender women) in Dhaka, Bangladesh</a:t>
            </a:r>
            <a:r>
              <a:rPr lang="en-GB" sz="2000"/>
              <a:t> </a:t>
            </a:r>
            <a:endParaRPr lang="en-CH" sz="2000">
              <a:solidFill>
                <a:srgbClr val="E1000B"/>
              </a:solidFill>
            </a:endParaRPr>
          </a:p>
        </p:txBody>
      </p:sp>
      <p:sp>
        <p:nvSpPr>
          <p:cNvPr id="10" name="TextBox 9">
            <a:extLst>
              <a:ext uri="{FF2B5EF4-FFF2-40B4-BE49-F238E27FC236}">
                <a16:creationId xmlns:a16="http://schemas.microsoft.com/office/drawing/2014/main" id="{F2AFC158-DF09-C49B-A603-1034D37C3BE9}"/>
              </a:ext>
            </a:extLst>
          </p:cNvPr>
          <p:cNvSpPr txBox="1"/>
          <p:nvPr/>
        </p:nvSpPr>
        <p:spPr>
          <a:xfrm>
            <a:off x="457277" y="1966370"/>
            <a:ext cx="4709634" cy="4247317"/>
          </a:xfrm>
          <a:prstGeom prst="rect">
            <a:avLst/>
          </a:prstGeom>
          <a:noFill/>
        </p:spPr>
        <p:txBody>
          <a:bodyPr wrap="square">
            <a:spAutoFit/>
          </a:bodyPr>
          <a:lstStyle/>
          <a:p>
            <a:r>
              <a:rPr lang="en-US" sz="1600" b="1"/>
              <a:t>Background: </a:t>
            </a:r>
            <a:r>
              <a:rPr lang="en-US" sz="1600"/>
              <a:t>Hijra in Bangladesh face substantial healthcare barriers beyond HIV and STI services due to stigma, discrimination, and limited access to inclusive services. This study co-developed an e-health intervention to address general health needs.</a:t>
            </a:r>
          </a:p>
          <a:p>
            <a:endParaRPr lang="en-US" sz="1600"/>
          </a:p>
          <a:p>
            <a:r>
              <a:rPr lang="en-US" sz="1600" b="1"/>
              <a:t>Methods</a:t>
            </a:r>
            <a:r>
              <a:rPr lang="en-US" sz="1600"/>
              <a:t>: Using a three-phase participatory design framework (exploration, discovery, prototyping), we conducted interviews, focus groups, and co-design workshops with hijra and key stakeholders to develop and refine an e-health intervention.</a:t>
            </a:r>
          </a:p>
          <a:p>
            <a:endParaRPr lang="en-US" sz="1600" b="1"/>
          </a:p>
          <a:p>
            <a:endParaRPr lang="en-US" sz="1400" b="1">
              <a:solidFill>
                <a:schemeClr val="bg1"/>
              </a:solidFill>
            </a:endParaRPr>
          </a:p>
        </p:txBody>
      </p:sp>
      <p:sp>
        <p:nvSpPr>
          <p:cNvPr id="6" name="TextBox 5">
            <a:extLst>
              <a:ext uri="{FF2B5EF4-FFF2-40B4-BE49-F238E27FC236}">
                <a16:creationId xmlns:a16="http://schemas.microsoft.com/office/drawing/2014/main" id="{46DE72EE-5861-C738-78CF-8C817C21529B}"/>
              </a:ext>
            </a:extLst>
          </p:cNvPr>
          <p:cNvSpPr txBox="1"/>
          <p:nvPr/>
        </p:nvSpPr>
        <p:spPr>
          <a:xfrm>
            <a:off x="5560764" y="1905506"/>
            <a:ext cx="5786610" cy="3046988"/>
          </a:xfrm>
          <a:prstGeom prst="rect">
            <a:avLst/>
          </a:prstGeom>
          <a:noFill/>
        </p:spPr>
        <p:txBody>
          <a:bodyPr wrap="square">
            <a:spAutoFit/>
          </a:bodyPr>
          <a:lstStyle/>
          <a:p>
            <a:r>
              <a:rPr lang="en-US" sz="1600" b="1"/>
              <a:t>Results:  </a:t>
            </a:r>
            <a:r>
              <a:rPr lang="en-US" sz="1600"/>
              <a:t>Participants prioritized confidential, Bengali-language, peer-supported and 24/7 services' options, referral support, medication adherence reminders, and audiovisual counselling, including psychosocial support. These preferences informed the intervention design and app refinement. </a:t>
            </a:r>
            <a:endParaRPr lang="en-US" sz="1400" b="1">
              <a:solidFill>
                <a:schemeClr val="bg1"/>
              </a:solidFill>
            </a:endParaRPr>
          </a:p>
          <a:p>
            <a:endParaRPr lang="en-US" sz="1600" b="1">
              <a:solidFill>
                <a:schemeClr val="bg1"/>
              </a:solidFill>
            </a:endParaRPr>
          </a:p>
          <a:p>
            <a:endParaRPr lang="en-US" sz="1600" b="1">
              <a:solidFill>
                <a:schemeClr val="bg1"/>
              </a:solidFill>
            </a:endParaRPr>
          </a:p>
          <a:p>
            <a:r>
              <a:rPr lang="en-US" sz="1600" b="1">
                <a:solidFill>
                  <a:schemeClr val="bg1"/>
                </a:solidFill>
              </a:rPr>
              <a:t>Conclusion: </a:t>
            </a:r>
            <a:r>
              <a:rPr lang="en-US" sz="1600">
                <a:solidFill>
                  <a:schemeClr val="bg1"/>
                </a:solidFill>
              </a:rPr>
              <a:t>Co-designed e-health interventions may improve access to culturally safe healthcare for hijra communities and provide a scalable model for marginalized populations.</a:t>
            </a:r>
          </a:p>
        </p:txBody>
      </p:sp>
      <p:cxnSp>
        <p:nvCxnSpPr>
          <p:cNvPr id="9" name="Straight Connector 8">
            <a:extLst>
              <a:ext uri="{FF2B5EF4-FFF2-40B4-BE49-F238E27FC236}">
                <a16:creationId xmlns:a16="http://schemas.microsoft.com/office/drawing/2014/main" id="{58575098-DFDC-49AF-1551-6EF8FCB3D936}"/>
              </a:ext>
            </a:extLst>
          </p:cNvPr>
          <p:cNvCxnSpPr>
            <a:cxnSpLocks/>
          </p:cNvCxnSpPr>
          <p:nvPr/>
        </p:nvCxnSpPr>
        <p:spPr>
          <a:xfrm>
            <a:off x="5177928" y="1966370"/>
            <a:ext cx="0" cy="3927654"/>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08197935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E854-176A-63DA-4670-16CB0C00900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2D024A6-43A3-E1CB-3C68-04A523402CD4}"/>
              </a:ext>
            </a:extLst>
          </p:cNvPr>
          <p:cNvSpPr/>
          <p:nvPr/>
        </p:nvSpPr>
        <p:spPr>
          <a:xfrm>
            <a:off x="5792464" y="4504068"/>
            <a:ext cx="6106162" cy="18084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r>
              <a:rPr lang="en-US" sz="1400" b="1" dirty="0">
                <a:solidFill>
                  <a:srgbClr val="FFFFFF"/>
                </a:solidFill>
              </a:rPr>
              <a:t>Conclusion</a:t>
            </a:r>
            <a:r>
              <a:rPr lang="en-US" sz="1400" dirty="0">
                <a:solidFill>
                  <a:srgbClr val="FFFFFF"/>
                </a:solidFill>
              </a:rPr>
              <a:t>: The results prove that policy-driven equity can bridge the gap in the HIV care continuum for criminalized populations. To sustain these gains, next steps include legislative advocacy to align national laws with health policy and the nationwide expansion of the "Safe Space" clinic model to rural districts.</a:t>
            </a: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848DDA08-32B6-ACB4-69C5-655E7C0C4126}"/>
              </a:ext>
            </a:extLst>
          </p:cNvPr>
          <p:cNvSpPr>
            <a:spLocks noGrp="1"/>
          </p:cNvSpPr>
          <p:nvPr>
            <p:ph sz="quarter" idx="13"/>
          </p:nvPr>
        </p:nvSpPr>
        <p:spPr>
          <a:xfrm>
            <a:off x="525459" y="3429000"/>
            <a:ext cx="6106161" cy="3694212"/>
          </a:xfrm>
        </p:spPr>
        <p:txBody>
          <a:bodyPr>
            <a:normAutofit/>
          </a:bodyPr>
          <a:lstStyle/>
          <a:p>
            <a:r>
              <a:rPr lang="en-US" sz="1600" dirty="0">
                <a:solidFill>
                  <a:schemeClr val="bg2"/>
                </a:solidFill>
              </a:rPr>
              <a:t>effects.</a:t>
            </a:r>
          </a:p>
          <a:p>
            <a:endParaRPr lang="en-US" sz="1600" dirty="0">
              <a:solidFill>
                <a:schemeClr val="bg2"/>
              </a:solidFill>
            </a:endParaRPr>
          </a:p>
        </p:txBody>
      </p:sp>
      <p:sp>
        <p:nvSpPr>
          <p:cNvPr id="3" name="Content Placeholder 2">
            <a:extLst>
              <a:ext uri="{FF2B5EF4-FFF2-40B4-BE49-F238E27FC236}">
                <a16:creationId xmlns:a16="http://schemas.microsoft.com/office/drawing/2014/main" id="{F5DDCB9C-3E32-23A5-9267-B70127191FF6}"/>
              </a:ext>
            </a:extLst>
          </p:cNvPr>
          <p:cNvSpPr>
            <a:spLocks noGrp="1"/>
          </p:cNvSpPr>
          <p:nvPr>
            <p:ph sz="quarter" idx="14"/>
          </p:nvPr>
        </p:nvSpPr>
        <p:spPr>
          <a:xfrm>
            <a:off x="9607232" y="6467474"/>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0EEEC55F-0DD4-AF65-084E-9716C60500E0}"/>
              </a:ext>
            </a:extLst>
          </p:cNvPr>
          <p:cNvSpPr>
            <a:spLocks noGrp="1"/>
          </p:cNvSpPr>
          <p:nvPr>
            <p:ph type="title"/>
          </p:nvPr>
        </p:nvSpPr>
        <p:spPr>
          <a:xfrm>
            <a:off x="4149884" y="292548"/>
            <a:ext cx="7632700" cy="1223964"/>
          </a:xfrm>
        </p:spPr>
        <p:txBody>
          <a:bodyPr>
            <a:noAutofit/>
          </a:bodyPr>
          <a:lstStyle/>
          <a:p>
            <a:pPr lvl="0"/>
            <a:r>
              <a:rPr lang="en-GB" sz="2000" u="sng" dirty="0">
                <a:hlinkClick r:id="rId2"/>
              </a:rPr>
              <a:t>Assessing the effectiveness of Sierra Leone’s radical inclusion policy in expanding equitable HIV prevention, treatment, and retention services for female sex workers and men who have sex with men</a:t>
            </a:r>
            <a:r>
              <a:rPr lang="en-GB" sz="2000" dirty="0"/>
              <a:t> </a:t>
            </a:r>
            <a:endParaRPr lang="en-US" sz="2000" dirty="0"/>
          </a:p>
        </p:txBody>
      </p:sp>
      <p:sp>
        <p:nvSpPr>
          <p:cNvPr id="7" name="Content Placeholder 1">
            <a:extLst>
              <a:ext uri="{FF2B5EF4-FFF2-40B4-BE49-F238E27FC236}">
                <a16:creationId xmlns:a16="http://schemas.microsoft.com/office/drawing/2014/main" id="{00655ED7-FACE-015A-462B-5B02857F74D0}"/>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950D7BA8-7DD6-ACF4-4C5B-08423B1BE9BC}"/>
              </a:ext>
            </a:extLst>
          </p:cNvPr>
          <p:cNvSpPr txBox="1"/>
          <p:nvPr/>
        </p:nvSpPr>
        <p:spPr>
          <a:xfrm>
            <a:off x="409417" y="1671462"/>
            <a:ext cx="4977832" cy="5539978"/>
          </a:xfrm>
          <a:prstGeom prst="rect">
            <a:avLst/>
          </a:prstGeom>
          <a:noFill/>
        </p:spPr>
        <p:txBody>
          <a:bodyPr wrap="square">
            <a:spAutoFit/>
          </a:bodyPr>
          <a:lstStyle/>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Background:</a:t>
            </a:r>
            <a:r>
              <a:rPr lang="en-US" sz="1400" b="1" dirty="0">
                <a:solidFill>
                  <a:srgbClr val="000000"/>
                </a:solidFill>
              </a:rPr>
              <a:t> </a:t>
            </a:r>
            <a:r>
              <a:rPr lang="en-US" sz="1400" dirty="0">
                <a:solidFill>
                  <a:srgbClr val="000000"/>
                </a:solidFill>
              </a:rPr>
              <a:t>Stigma and systemic exclusion have over the years hindered HIV service delivery in Sierra Leone for key populations (KPs). “The Radical Inclusion” policy was originally developed as an educational mandate by the government of Sierra Leone. However, the policy was adapted to the health sector to address barriers for the most </a:t>
            </a:r>
            <a:r>
              <a:rPr lang="en-US" sz="1400" dirty="0" err="1">
                <a:solidFill>
                  <a:srgbClr val="000000"/>
                </a:solidFill>
              </a:rPr>
              <a:t>marginalised</a:t>
            </a:r>
            <a:r>
              <a:rPr lang="en-US" sz="1400" dirty="0">
                <a:solidFill>
                  <a:srgbClr val="000000"/>
                </a:solidFill>
              </a:rPr>
              <a:t>. This study assesses the policy’s effectiveness in expanding equitable HIV prevention, treatment and retention services for KPs.</a:t>
            </a:r>
          </a:p>
          <a:p>
            <a:pPr lvl="0"/>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Methods</a:t>
            </a:r>
            <a:r>
              <a:rPr kumimoji="0" lang="en-US" sz="1400" b="0" i="0" u="none" strike="noStrike" kern="1200" cap="none" spc="0" normalizeH="0" baseline="0" noProof="0" dirty="0">
                <a:ln>
                  <a:noFill/>
                </a:ln>
                <a:solidFill>
                  <a:srgbClr val="000000"/>
                </a:solidFill>
                <a:effectLst/>
                <a:uLnTx/>
                <a:uFillTx/>
                <a:latin typeface="Verdana"/>
                <a:ea typeface="+mn-ea"/>
                <a:cs typeface="+mn-cs"/>
              </a:rPr>
              <a:t>:</a:t>
            </a:r>
            <a:r>
              <a:rPr lang="en-US" sz="1400" dirty="0">
                <a:solidFill>
                  <a:srgbClr val="000000"/>
                </a:solidFill>
              </a:rPr>
              <a:t> During the implementation between 2023 and 2025 across high prevalence urban centers (Freetown, Kenema, and Makeni), key interventions included the establishment of “Safe Space” drop-in centers, the integration of peer-led outreach, and mandatory sensitivity training for healthcare providers. The program targeted over 5,000 KP members, utilizing mobile testing units and multi-month dispensing (MMD) of Antiretroviral Therapy (ART) to ensure service continuity in "hard-to-reach" social networks.</a:t>
            </a:r>
          </a:p>
          <a:p>
            <a:pPr lvl="0"/>
            <a:r>
              <a:rPr kumimoji="0" lang="en-US" sz="1400" b="1" i="0" u="none" strike="noStrike" kern="1200" cap="none" spc="0" normalizeH="0" baseline="0" noProof="0" dirty="0">
                <a:ln>
                  <a:noFill/>
                </a:ln>
                <a:solidFill>
                  <a:srgbClr val="FFFFFF"/>
                </a:solidFill>
                <a:effectLst/>
                <a:uLnTx/>
                <a:uFillTx/>
                <a:latin typeface="Verdana"/>
                <a:ea typeface="+mn-ea"/>
                <a:cs typeface="+mn-cs"/>
              </a:rPr>
              <a:t>Conclusion</a:t>
            </a:r>
            <a:r>
              <a:rPr kumimoji="0" lang="en-US" sz="1400" b="0" i="0" u="none" strike="noStrike" kern="1200" cap="none" spc="0" normalizeH="0" baseline="0" noProof="0" dirty="0">
                <a:ln>
                  <a:noFill/>
                </a:ln>
                <a:solidFill>
                  <a:srgbClr val="FFFFFF"/>
                </a:solidFill>
                <a:effectLst/>
                <a:uLnTx/>
                <a:uFillTx/>
                <a:latin typeface="Verdana"/>
                <a:ea typeface="+mn-ea"/>
                <a:cs typeface="+mn-cs"/>
              </a:rPr>
              <a:t>:</a:t>
            </a: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Verdana"/>
              <a:ea typeface="+mn-ea"/>
              <a:cs typeface="+mn-cs"/>
            </a:endParaRPr>
          </a:p>
        </p:txBody>
      </p:sp>
      <p:sp>
        <p:nvSpPr>
          <p:cNvPr id="8" name="TextBox 7">
            <a:extLst>
              <a:ext uri="{FF2B5EF4-FFF2-40B4-BE49-F238E27FC236}">
                <a16:creationId xmlns:a16="http://schemas.microsoft.com/office/drawing/2014/main" id="{A8E02087-9DE5-CCFD-4DAD-487959907FA7}"/>
              </a:ext>
            </a:extLst>
          </p:cNvPr>
          <p:cNvSpPr txBox="1"/>
          <p:nvPr/>
        </p:nvSpPr>
        <p:spPr>
          <a:xfrm>
            <a:off x="5656659" y="1671462"/>
            <a:ext cx="6453357" cy="2677656"/>
          </a:xfrm>
          <a:prstGeom prst="rect">
            <a:avLst/>
          </a:prstGeom>
          <a:noFill/>
        </p:spPr>
        <p:txBody>
          <a:bodyPr wrap="square">
            <a:spAutoFit/>
          </a:bodyPr>
          <a:lstStyle/>
          <a:p>
            <a:r>
              <a:rPr lang="en-US" sz="1400" b="1" dirty="0"/>
              <a:t>Results</a:t>
            </a:r>
            <a:r>
              <a:rPr lang="en-US" sz="1400" dirty="0"/>
              <a:t>: </a:t>
            </a:r>
          </a:p>
          <a:p>
            <a:pPr marL="285750" indent="-285750">
              <a:buFont typeface="Arial" panose="020B0604020202020204" pitchFamily="34" charset="0"/>
              <a:buChar char="•"/>
            </a:pPr>
            <a:r>
              <a:rPr lang="en-US" sz="1400" dirty="0"/>
              <a:t>35% increase in HIV testing uptake among MSM </a:t>
            </a:r>
          </a:p>
          <a:p>
            <a:pPr marL="285750" indent="-285750">
              <a:buFont typeface="Arial" panose="020B0604020202020204" pitchFamily="34" charset="0"/>
              <a:buChar char="•"/>
            </a:pPr>
            <a:r>
              <a:rPr lang="en-US" sz="1400" dirty="0"/>
              <a:t>28% improvement in ART retention among FSWs </a:t>
            </a:r>
          </a:p>
          <a:p>
            <a:pPr marL="285750" indent="-285750">
              <a:buFont typeface="Arial" panose="020B0604020202020204" pitchFamily="34" charset="0"/>
              <a:buChar char="•"/>
            </a:pPr>
            <a:r>
              <a:rPr lang="en-US" sz="1400" dirty="0"/>
              <a:t>Peer-led navigation was the most significant factor in overcoming medical mistrust; 85% of participants reported increased comfort accessing public facilities after peer intervention.</a:t>
            </a:r>
          </a:p>
          <a:p>
            <a:pPr marL="285750" indent="-285750">
              <a:buFont typeface="Arial" panose="020B0604020202020204" pitchFamily="34" charset="0"/>
              <a:buChar char="•"/>
            </a:pPr>
            <a:r>
              <a:rPr lang="en-US" sz="1400" dirty="0"/>
              <a:t>Community-led monitoring (CLM) revealed that "Radical Inclusion" succeeded because it addressed the psychosocial barriers of shame and fear, not just the physical availability of medication. </a:t>
            </a:r>
          </a:p>
          <a:p>
            <a:pPr marL="285750" indent="-285750">
              <a:buFont typeface="Arial" panose="020B0604020202020204" pitchFamily="34" charset="0"/>
              <a:buChar char="•"/>
            </a:pPr>
            <a:r>
              <a:rPr lang="en-US" sz="1400" dirty="0"/>
              <a:t>However, policy tension remains between health-based inclusion and existing legal frameworks that criminalize KP behaviors, occasionally impeding the safety of outreach workers.</a:t>
            </a:r>
          </a:p>
        </p:txBody>
      </p:sp>
    </p:spTree>
    <p:extLst>
      <p:ext uri="{BB962C8B-B14F-4D97-AF65-F5344CB8AC3E}">
        <p14:creationId xmlns:p14="http://schemas.microsoft.com/office/powerpoint/2010/main" val="9550038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F1A67-7F3D-0734-FBFD-17E606A6C8C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A9E8B31-FD6A-D09E-6C6E-813D5C970F64}"/>
              </a:ext>
            </a:extLst>
          </p:cNvPr>
          <p:cNvSpPr/>
          <p:nvPr/>
        </p:nvSpPr>
        <p:spPr>
          <a:xfrm>
            <a:off x="467437" y="4988301"/>
            <a:ext cx="11431189" cy="11591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54D34F9D-DC91-6D9C-3917-6B73A77D870B}"/>
              </a:ext>
            </a:extLst>
          </p:cNvPr>
          <p:cNvSpPr>
            <a:spLocks noGrp="1"/>
          </p:cNvSpPr>
          <p:nvPr>
            <p:ph sz="quarter" idx="13"/>
          </p:nvPr>
        </p:nvSpPr>
        <p:spPr>
          <a:xfrm>
            <a:off x="525459" y="3429000"/>
            <a:ext cx="6106161" cy="3694212"/>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2D5671FC-B81F-FDE0-A20C-F241328F52B8}"/>
              </a:ext>
            </a:extLst>
          </p:cNvPr>
          <p:cNvSpPr>
            <a:spLocks noGrp="1"/>
          </p:cNvSpPr>
          <p:nvPr>
            <p:ph sz="quarter" idx="14"/>
          </p:nvPr>
        </p:nvSpPr>
        <p:spPr>
          <a:xfrm>
            <a:off x="9313859" y="6484881"/>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D3DFC0CE-E8E1-9179-46F7-14FD010BA5AA}"/>
              </a:ext>
            </a:extLst>
          </p:cNvPr>
          <p:cNvSpPr>
            <a:spLocks noGrp="1"/>
          </p:cNvSpPr>
          <p:nvPr>
            <p:ph type="title"/>
          </p:nvPr>
        </p:nvSpPr>
        <p:spPr>
          <a:xfrm>
            <a:off x="4149884" y="292548"/>
            <a:ext cx="7632700" cy="1223964"/>
          </a:xfrm>
        </p:spPr>
        <p:txBody>
          <a:bodyPr>
            <a:noAutofit/>
          </a:bodyPr>
          <a:lstStyle/>
          <a:p>
            <a:pPr lvl="0"/>
            <a:r>
              <a:rPr lang="en-GB" sz="2000" u="sng">
                <a:hlinkClick r:id="rId2"/>
              </a:rPr>
              <a:t>Community-led HIV testing with high-yield outcomes: lessons learned from a federal service delivery model in Argentina</a:t>
            </a:r>
            <a:r>
              <a:rPr lang="en-GB" sz="2000"/>
              <a:t> </a:t>
            </a:r>
            <a:endParaRPr lang="en-US" sz="2000"/>
          </a:p>
        </p:txBody>
      </p:sp>
      <p:sp>
        <p:nvSpPr>
          <p:cNvPr id="7" name="Content Placeholder 1">
            <a:extLst>
              <a:ext uri="{FF2B5EF4-FFF2-40B4-BE49-F238E27FC236}">
                <a16:creationId xmlns:a16="http://schemas.microsoft.com/office/drawing/2014/main" id="{CDE18F23-0282-1098-1F52-EE15511C72B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2817BB8A-3373-961C-11C8-2B7463919006}"/>
              </a:ext>
            </a:extLst>
          </p:cNvPr>
          <p:cNvSpPr txBox="1"/>
          <p:nvPr/>
        </p:nvSpPr>
        <p:spPr>
          <a:xfrm>
            <a:off x="467438" y="1665289"/>
            <a:ext cx="11373167" cy="5309146"/>
          </a:xfrm>
          <a:prstGeom prst="rect">
            <a:avLst/>
          </a:prstGeom>
          <a:noFill/>
        </p:spPr>
        <p:txBody>
          <a:bodyPr wrap="square">
            <a:spAutoFit/>
          </a:bodyPr>
          <a:lstStyle/>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Background: </a:t>
            </a:r>
            <a:r>
              <a:rPr lang="en-US" sz="1400" dirty="0">
                <a:solidFill>
                  <a:srgbClr val="000000"/>
                </a:solidFill>
              </a:rPr>
              <a:t>Persistent gaps in HIV service delivery affect LGBT+ communities in Argentina due to structural stigma, territorial inequities and limited access to community-based testing. To address these challenges, the </a:t>
            </a:r>
            <a:r>
              <a:rPr lang="en-US" sz="1400" dirty="0" err="1">
                <a:solidFill>
                  <a:srgbClr val="000000"/>
                </a:solidFill>
              </a:rPr>
              <a:t>Federación</a:t>
            </a:r>
            <a:r>
              <a:rPr lang="en-US" sz="1400" dirty="0">
                <a:solidFill>
                  <a:srgbClr val="000000"/>
                </a:solidFill>
              </a:rPr>
              <a:t> Argentina LGBT+ implemented a </a:t>
            </a:r>
            <a:r>
              <a:rPr lang="en-US" sz="1400" dirty="0" err="1">
                <a:solidFill>
                  <a:srgbClr val="000000"/>
                </a:solidFill>
              </a:rPr>
              <a:t>community-led</a:t>
            </a:r>
            <a:r>
              <a:rPr lang="en-US" sz="1400" dirty="0">
                <a:solidFill>
                  <a:srgbClr val="000000"/>
                </a:solidFill>
              </a:rPr>
              <a:t> HIV testing </a:t>
            </a:r>
            <a:r>
              <a:rPr lang="en-US" sz="1400" dirty="0" err="1">
                <a:solidFill>
                  <a:srgbClr val="000000"/>
                </a:solidFill>
              </a:rPr>
              <a:t>programme</a:t>
            </a:r>
            <a:r>
              <a:rPr lang="en-US" sz="1400" dirty="0">
                <a:solidFill>
                  <a:srgbClr val="000000"/>
                </a:solidFill>
              </a:rPr>
              <a:t> to improve early diagnosis, linkage to care and service delivery efficiency through a federal, rights-based approach.</a:t>
            </a:r>
            <a:endParaRPr kumimoji="0" lang="en-US" sz="140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Methods</a:t>
            </a:r>
            <a:r>
              <a:rPr kumimoji="0" lang="en-US" sz="1400" b="0" i="0" u="none" strike="noStrike" kern="1200" cap="none" spc="0" normalizeH="0" baseline="0" noProof="0" dirty="0">
                <a:ln>
                  <a:noFill/>
                </a:ln>
                <a:solidFill>
                  <a:srgbClr val="000000"/>
                </a:solidFill>
                <a:effectLst/>
                <a:uLnTx/>
                <a:uFillTx/>
                <a:latin typeface="Verdana"/>
                <a:ea typeface="+mn-ea"/>
                <a:cs typeface="+mn-cs"/>
              </a:rPr>
              <a:t>:</a:t>
            </a:r>
            <a:r>
              <a:rPr lang="en-US" sz="1400" dirty="0">
                <a:solidFill>
                  <a:srgbClr val="000000"/>
                </a:solidFill>
              </a:rPr>
              <a:t> Operating since 2017, the </a:t>
            </a:r>
            <a:r>
              <a:rPr lang="en-US" sz="1400" dirty="0" err="1">
                <a:solidFill>
                  <a:srgbClr val="000000"/>
                </a:solidFill>
              </a:rPr>
              <a:t>programme</a:t>
            </a:r>
            <a:r>
              <a:rPr lang="en-US" sz="1400" dirty="0">
                <a:solidFill>
                  <a:srgbClr val="000000"/>
                </a:solidFill>
              </a:rPr>
              <a:t> is implemented by the HIV and STI Secretariat in partnership with local LGBT+ organizations across all 24 jurisdictions of Argentina. HIV testing is delivered in non-clinical community settings, including organization headquarters, community </a:t>
            </a:r>
            <a:r>
              <a:rPr lang="en-US" sz="1400" dirty="0" err="1">
                <a:solidFill>
                  <a:srgbClr val="000000"/>
                </a:solidFill>
              </a:rPr>
              <a:t>centres</a:t>
            </a:r>
            <a:r>
              <a:rPr lang="en-US" sz="1400" dirty="0">
                <a:solidFill>
                  <a:srgbClr val="000000"/>
                </a:solidFill>
              </a:rPr>
              <a:t> and outreach activities, through trained community promoters coordinated at national level. Individuals with reactive results are referred through formalized pathways for confirmatory testing and timely linkage to HIV care. HIV-negative individuals vulnerable to acquisition receive counselling and referral for prevention services, including </a:t>
            </a:r>
            <a:r>
              <a:rPr lang="en-US" sz="1400" dirty="0" err="1">
                <a:solidFill>
                  <a:srgbClr val="000000"/>
                </a:solidFill>
              </a:rPr>
              <a:t>PrEP</a:t>
            </a:r>
            <a:r>
              <a:rPr lang="en-US" sz="1400" dirty="0">
                <a:solidFill>
                  <a:srgbClr val="000000"/>
                </a:solidFill>
              </a:rPr>
              <a:t> where available.</a:t>
            </a: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Results: </a:t>
            </a:r>
            <a:r>
              <a:rPr lang="en-US" sz="1400" dirty="0">
                <a:solidFill>
                  <a:srgbClr val="000000"/>
                </a:solidFill>
              </a:rPr>
              <a:t>Between January 2023 and June 2024, 5,214 HIV tests were conducted through community outreach. The overall HIV positivity rate was 4.8%, reaching 6.2% in specific territorial settings. Among people with reactive results, 89% were linked to confirmatory testing and HIV care within 30 days, supported by promoter-led navigation.</a:t>
            </a:r>
          </a:p>
          <a:p>
            <a:pPr lvl="0"/>
            <a:endParaRPr lang="en-US" sz="1400" dirty="0">
              <a:solidFill>
                <a:srgbClr val="000000"/>
              </a:solidFill>
              <a:latin typeface="Verdana"/>
            </a:endParaRPr>
          </a:p>
          <a:p>
            <a:pPr lvl="0"/>
            <a:r>
              <a:rPr kumimoji="0" lang="en-US" sz="1400" b="1" i="0" u="none" strike="noStrike" kern="1200" cap="none" spc="0" normalizeH="0" baseline="0" noProof="0" dirty="0">
                <a:ln>
                  <a:noFill/>
                </a:ln>
                <a:solidFill>
                  <a:srgbClr val="FFFFFF"/>
                </a:solidFill>
                <a:effectLst/>
                <a:uLnTx/>
                <a:uFillTx/>
                <a:latin typeface="Verdana"/>
                <a:ea typeface="+mn-ea"/>
                <a:cs typeface="+mn-cs"/>
              </a:rPr>
              <a:t>Conclusion</a:t>
            </a:r>
            <a:r>
              <a:rPr kumimoji="0" lang="en-US" sz="1400" b="0" i="0" u="none" strike="noStrike" kern="1200" cap="none" spc="0" normalizeH="0" baseline="0" noProof="0" dirty="0">
                <a:ln>
                  <a:noFill/>
                </a:ln>
                <a:solidFill>
                  <a:srgbClr val="FFFFFF"/>
                </a:solidFill>
                <a:effectLst/>
                <a:uLnTx/>
                <a:uFillTx/>
                <a:latin typeface="Verdana"/>
                <a:ea typeface="+mn-ea"/>
                <a:cs typeface="+mn-cs"/>
              </a:rPr>
              <a:t>: </a:t>
            </a:r>
            <a:r>
              <a:rPr lang="en-US" sz="1400" dirty="0">
                <a:solidFill>
                  <a:srgbClr val="FFFFFF"/>
                </a:solidFill>
              </a:rPr>
              <a:t>Community-led HIV testing achieves high-yield outcomes and strengthens early diagnosis and linkage to care among populations with higher undiagnosed HIV prevalence. Key best practices identified include targeted outreach guided by community knowledge, task-shifting to community promoters, delivery of services in trusted non-clinical settings, and structured linkage pathways that reduce losses along the care cascade.</a:t>
            </a:r>
            <a:br>
              <a:rPr kumimoji="0" lang="en-US" sz="1400" b="0" i="0" u="none" strike="noStrike" kern="1200" cap="none" spc="0" normalizeH="0" baseline="0" noProof="0" dirty="0">
                <a:ln>
                  <a:noFill/>
                </a:ln>
                <a:solidFill>
                  <a:srgbClr val="000000"/>
                </a:solidFill>
                <a:effectLst/>
                <a:uLnTx/>
                <a:uFillTx/>
                <a:latin typeface="Verdana"/>
                <a:ea typeface="+mn-ea"/>
                <a:cs typeface="+mn-cs"/>
              </a:rPr>
            </a:b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37000250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52105-1D89-9460-D92E-C1A2B1E0B44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3A2045D-47EF-B5DD-B835-CE751F542751}"/>
              </a:ext>
            </a:extLst>
          </p:cNvPr>
          <p:cNvSpPr/>
          <p:nvPr/>
        </p:nvSpPr>
        <p:spPr>
          <a:xfrm>
            <a:off x="177332" y="5151458"/>
            <a:ext cx="11605252" cy="10886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3" name="Content Placeholder 2">
            <a:extLst>
              <a:ext uri="{FF2B5EF4-FFF2-40B4-BE49-F238E27FC236}">
                <a16:creationId xmlns:a16="http://schemas.microsoft.com/office/drawing/2014/main" id="{9392AAEB-655C-57A6-6C2E-1A7282035D86}"/>
              </a:ext>
            </a:extLst>
          </p:cNvPr>
          <p:cNvSpPr>
            <a:spLocks noGrp="1"/>
          </p:cNvSpPr>
          <p:nvPr>
            <p:ph sz="quarter" idx="14"/>
          </p:nvPr>
        </p:nvSpPr>
        <p:spPr>
          <a:xfrm>
            <a:off x="9607232" y="6510096"/>
            <a:ext cx="2584768" cy="368938"/>
          </a:xfrm>
        </p:spPr>
        <p:txBody>
          <a:bodyPr>
            <a:noAutofit/>
          </a:bodyPr>
          <a:lstStyle/>
          <a:p>
            <a:r>
              <a:rPr lang="en-US" sz="1800" i="1" dirty="0"/>
              <a:t>No poster available.</a:t>
            </a:r>
            <a:endParaRPr lang="en-CH" sz="1800" i="1" dirty="0"/>
          </a:p>
        </p:txBody>
      </p:sp>
      <p:sp>
        <p:nvSpPr>
          <p:cNvPr id="4" name="Title 3">
            <a:extLst>
              <a:ext uri="{FF2B5EF4-FFF2-40B4-BE49-F238E27FC236}">
                <a16:creationId xmlns:a16="http://schemas.microsoft.com/office/drawing/2014/main" id="{872EF6AE-2A33-5F5B-EB99-D3181DB9584A}"/>
              </a:ext>
            </a:extLst>
          </p:cNvPr>
          <p:cNvSpPr>
            <a:spLocks noGrp="1"/>
          </p:cNvSpPr>
          <p:nvPr>
            <p:ph type="title"/>
          </p:nvPr>
        </p:nvSpPr>
        <p:spPr>
          <a:xfrm>
            <a:off x="4149884" y="292548"/>
            <a:ext cx="7632700" cy="1223964"/>
          </a:xfrm>
        </p:spPr>
        <p:txBody>
          <a:bodyPr>
            <a:noAutofit/>
          </a:bodyPr>
          <a:lstStyle/>
          <a:p>
            <a:pPr lvl="0"/>
            <a:r>
              <a:rPr lang="en-GB" sz="2000" u="sng" dirty="0">
                <a:hlinkClick r:id="rId2"/>
              </a:rPr>
              <a:t>Peer-driven delivery of long-acting injectable cabotegravir for key populations: preliminary findings from a </a:t>
            </a:r>
            <a:r>
              <a:rPr lang="en-GB" sz="2000" u="sng" dirty="0" err="1">
                <a:hlinkClick r:id="rId2"/>
              </a:rPr>
              <a:t>PrEP</a:t>
            </a:r>
            <a:r>
              <a:rPr lang="en-GB" sz="2000" u="sng" dirty="0">
                <a:hlinkClick r:id="rId2"/>
              </a:rPr>
              <a:t> choice implementation study in Beira, Mozambique</a:t>
            </a:r>
            <a:r>
              <a:rPr lang="en-GB" sz="2000" dirty="0"/>
              <a:t> </a:t>
            </a:r>
            <a:endParaRPr lang="en-US" sz="2000" dirty="0"/>
          </a:p>
        </p:txBody>
      </p:sp>
      <p:sp>
        <p:nvSpPr>
          <p:cNvPr id="7" name="Content Placeholder 1">
            <a:extLst>
              <a:ext uri="{FF2B5EF4-FFF2-40B4-BE49-F238E27FC236}">
                <a16:creationId xmlns:a16="http://schemas.microsoft.com/office/drawing/2014/main" id="{F7734E5D-C806-4494-48CD-8D12A3FEC18D}"/>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000000"/>
              </a:solidFill>
              <a:effectLst/>
              <a:uLnTx/>
              <a:uFillTx/>
              <a:latin typeface="Verdana"/>
              <a:ea typeface="+mn-ea"/>
              <a:cs typeface="+mn-cs"/>
            </a:endParaRPr>
          </a:p>
        </p:txBody>
      </p:sp>
      <p:sp>
        <p:nvSpPr>
          <p:cNvPr id="10" name="TextBox 9">
            <a:extLst>
              <a:ext uri="{FF2B5EF4-FFF2-40B4-BE49-F238E27FC236}">
                <a16:creationId xmlns:a16="http://schemas.microsoft.com/office/drawing/2014/main" id="{57B7A355-59FD-3A18-2E7A-615313430575}"/>
              </a:ext>
            </a:extLst>
          </p:cNvPr>
          <p:cNvSpPr txBox="1"/>
          <p:nvPr/>
        </p:nvSpPr>
        <p:spPr>
          <a:xfrm>
            <a:off x="293374" y="1751048"/>
            <a:ext cx="11373167" cy="4416594"/>
          </a:xfrm>
          <a:prstGeom prst="rect">
            <a:avLst/>
          </a:prstGeom>
          <a:noFill/>
        </p:spPr>
        <p:txBody>
          <a:bodyPr wrap="square">
            <a:spAutoFit/>
          </a:bodyPr>
          <a:lstStyle/>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Background:</a:t>
            </a:r>
            <a:r>
              <a:rPr lang="en-US" sz="1400" b="1" dirty="0">
                <a:solidFill>
                  <a:srgbClr val="000000"/>
                </a:solidFill>
              </a:rPr>
              <a:t> </a:t>
            </a:r>
            <a:r>
              <a:rPr lang="en-US" sz="1400" dirty="0">
                <a:solidFill>
                  <a:srgbClr val="000000"/>
                </a:solidFill>
              </a:rPr>
              <a:t>In Mozambique, key populations (KPs), including female sex workers (FSWs), men who have sex with men (MSM), and transgender people (TGP), face disproportionate vulnerability to HIV acquisition and significant adherence barriers to daily oral </a:t>
            </a:r>
            <a:r>
              <a:rPr lang="en-US" sz="1400" dirty="0" err="1">
                <a:solidFill>
                  <a:srgbClr val="000000"/>
                </a:solidFill>
              </a:rPr>
              <a:t>PrEP.</a:t>
            </a:r>
            <a:r>
              <a:rPr lang="en-US" sz="1400" dirty="0">
                <a:solidFill>
                  <a:srgbClr val="000000"/>
                </a:solidFill>
              </a:rPr>
              <a:t> This implementation study evaluates the integration of long-acting injectable cabotegravir (CAB-LA) into a peer-driven outreach model in Beira to assess its uptake and real-world continuation.</a:t>
            </a:r>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a:p>
            <a:pPr lvl="0"/>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lvl="0"/>
            <a:r>
              <a:rPr kumimoji="0" lang="en-US" sz="1400" b="1" i="0" u="none" strike="noStrike" kern="1200" cap="none" spc="0" normalizeH="0" baseline="0" noProof="0" dirty="0">
                <a:ln>
                  <a:noFill/>
                </a:ln>
                <a:solidFill>
                  <a:srgbClr val="000000"/>
                </a:solidFill>
                <a:effectLst/>
                <a:uLnTx/>
                <a:uFillTx/>
                <a:latin typeface="Verdana"/>
                <a:ea typeface="+mn-ea"/>
                <a:cs typeface="+mn-cs"/>
              </a:rPr>
              <a:t>Methods</a:t>
            </a:r>
            <a:r>
              <a:rPr kumimoji="0" lang="en-US" sz="1400" b="0" i="0" u="none" strike="noStrike" kern="1200" cap="none" spc="0" normalizeH="0" baseline="0" noProof="0" dirty="0">
                <a:ln>
                  <a:noFill/>
                </a:ln>
                <a:solidFill>
                  <a:srgbClr val="000000"/>
                </a:solidFill>
                <a:effectLst/>
                <a:uLnTx/>
                <a:uFillTx/>
                <a:latin typeface="Verdana"/>
                <a:ea typeface="+mn-ea"/>
                <a:cs typeface="+mn-cs"/>
              </a:rPr>
              <a:t>:</a:t>
            </a:r>
            <a:r>
              <a:rPr lang="en-US" sz="1400" dirty="0">
                <a:solidFill>
                  <a:srgbClr val="000000"/>
                </a:solidFill>
              </a:rPr>
              <a:t> Convergent parallel mixed-methods design; (a) prospective cohort study enrolling HIV-negative members of KPs with participants choosing between oral </a:t>
            </a:r>
            <a:r>
              <a:rPr lang="en-US" sz="1400" dirty="0" err="1">
                <a:solidFill>
                  <a:srgbClr val="000000"/>
                </a:solidFill>
              </a:rPr>
              <a:t>PrEP</a:t>
            </a:r>
            <a:r>
              <a:rPr lang="en-US" sz="1400" dirty="0">
                <a:solidFill>
                  <a:srgbClr val="000000"/>
                </a:solidFill>
              </a:rPr>
              <a:t> and CAB-LA via two community drop-in centers and two clinics (b) in-depth interviews and focus groups to explore acceptability and enablers of persistence.</a:t>
            </a:r>
          </a:p>
          <a:p>
            <a:pPr lvl="0"/>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a:p>
            <a:pPr lvl="0"/>
            <a:r>
              <a:rPr lang="en-US" sz="1400" b="1" dirty="0">
                <a:solidFill>
                  <a:srgbClr val="000000"/>
                </a:solidFill>
              </a:rPr>
              <a:t>Results: </a:t>
            </a:r>
            <a:r>
              <a:rPr lang="en-US" sz="1400" dirty="0">
                <a:solidFill>
                  <a:srgbClr val="000000"/>
                </a:solidFill>
              </a:rPr>
              <a:t>Between July-November 2025, 239 participants were enrolled. The KP distribution included 111/239 (46.4%) FSW, 102/239 (42.7%) MSM, 2/239 (0.8%) TGP, and 25/239 (10.5%) undisclosed. At baseline, 188/239 (78.7%) participants chose CAB-LA, 31/239 (13.0%) oral </a:t>
            </a:r>
            <a:r>
              <a:rPr lang="en-US" sz="1400" dirty="0" err="1">
                <a:solidFill>
                  <a:srgbClr val="000000"/>
                </a:solidFill>
              </a:rPr>
              <a:t>PrEP</a:t>
            </a:r>
            <a:r>
              <a:rPr lang="en-US" sz="1400" dirty="0">
                <a:solidFill>
                  <a:srgbClr val="000000"/>
                </a:solidFill>
              </a:rPr>
              <a:t>, and 20/239 (8.4%) received PEP or delayed choice. No HIV seroconversions have occurred during follow-up. Forty-two (20.6%) CAB-LA users reported 70 adverse events, mainly mild injection site reactions no grade 4 events occurred. In-depth interviews (n=16) revealed CAB-LA is preferred due to its discretion, mitigating the stigma associated with oral </a:t>
            </a:r>
            <a:r>
              <a:rPr lang="en-US" sz="1400" dirty="0" err="1">
                <a:solidFill>
                  <a:srgbClr val="000000"/>
                </a:solidFill>
              </a:rPr>
              <a:t>PrEP</a:t>
            </a:r>
            <a:r>
              <a:rPr lang="en-US" sz="1400" dirty="0">
                <a:solidFill>
                  <a:srgbClr val="000000"/>
                </a:solidFill>
              </a:rPr>
              <a:t> bottles. </a:t>
            </a:r>
          </a:p>
          <a:p>
            <a:pPr lvl="0"/>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lvl="0"/>
            <a:r>
              <a:rPr lang="en-US" sz="1400" b="1" dirty="0">
                <a:solidFill>
                  <a:schemeClr val="bg2"/>
                </a:solidFill>
              </a:rPr>
              <a:t>Conclusion: </a:t>
            </a:r>
            <a:r>
              <a:rPr lang="en-US" sz="1400" dirty="0">
                <a:solidFill>
                  <a:schemeClr val="bg2"/>
                </a:solidFill>
              </a:rPr>
              <a:t>Preliminary findings indicate CAB-LA is a highly acceptable, safe HIV prevention option for KPs. Persistence appears to vary by delivery modality and population group. Participants valued decentralized, KP-</a:t>
            </a:r>
            <a:r>
              <a:rPr lang="en-US" sz="1400" dirty="0" err="1">
                <a:solidFill>
                  <a:schemeClr val="bg2"/>
                </a:solidFill>
              </a:rPr>
              <a:t>centred</a:t>
            </a:r>
            <a:r>
              <a:rPr lang="en-US" sz="1400" dirty="0">
                <a:solidFill>
                  <a:schemeClr val="bg2"/>
                </a:solidFill>
              </a:rPr>
              <a:t> services. Community platforms can accelerate equitable scale-up of LA-</a:t>
            </a:r>
            <a:r>
              <a:rPr lang="en-US" sz="1400" dirty="0" err="1">
                <a:solidFill>
                  <a:schemeClr val="bg2"/>
                </a:solidFill>
              </a:rPr>
              <a:t>PrEP</a:t>
            </a:r>
            <a:r>
              <a:rPr lang="en-US" sz="1400" dirty="0">
                <a:solidFill>
                  <a:schemeClr val="bg2"/>
                </a:solidFill>
              </a:rPr>
              <a:t>, while highlighting the need for differentiated delivery to optimize continuation across groups.</a:t>
            </a:r>
            <a:endParaRPr kumimoji="0" lang="en-US" sz="1400" b="0" i="0" u="none" strike="noStrike" kern="1200" cap="none" spc="0" normalizeH="0" baseline="0" noProof="0" dirty="0">
              <a:ln>
                <a:noFill/>
              </a:ln>
              <a:solidFill>
                <a:schemeClr val="bg2"/>
              </a:solidFill>
              <a:effectLst/>
              <a:uLnTx/>
              <a:uFillTx/>
              <a:latin typeface="Verdana"/>
              <a:ea typeface="+mn-ea"/>
              <a:cs typeface="+mn-cs"/>
            </a:endParaRPr>
          </a:p>
        </p:txBody>
      </p:sp>
    </p:spTree>
    <p:extLst>
      <p:ext uri="{BB962C8B-B14F-4D97-AF65-F5344CB8AC3E}">
        <p14:creationId xmlns:p14="http://schemas.microsoft.com/office/powerpoint/2010/main" val="6651240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C1CBF-E164-044C-47A9-1DEB4EA1067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F11BD05-829A-F59B-936F-63208C30A582}"/>
              </a:ext>
            </a:extLst>
          </p:cNvPr>
          <p:cNvSpPr/>
          <p:nvPr/>
        </p:nvSpPr>
        <p:spPr>
          <a:xfrm>
            <a:off x="4625110" y="4888818"/>
            <a:ext cx="7246925" cy="134238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A89A9C04-899F-B31D-6A99-12462EF80C68}"/>
              </a:ext>
            </a:extLst>
          </p:cNvPr>
          <p:cNvSpPr>
            <a:spLocks noGrp="1"/>
          </p:cNvSpPr>
          <p:nvPr>
            <p:ph sz="quarter" idx="13"/>
          </p:nvPr>
        </p:nvSpPr>
        <p:spPr>
          <a:xfrm>
            <a:off x="409417" y="1914209"/>
            <a:ext cx="3943922" cy="4135117"/>
          </a:xfrm>
        </p:spPr>
        <p:txBody>
          <a:bodyPr>
            <a:noAutofit/>
          </a:bodyPr>
          <a:lstStyle/>
          <a:p>
            <a:r>
              <a:rPr lang="en-US" sz="1500" b="1" dirty="0"/>
              <a:t>Background: </a:t>
            </a:r>
            <a:r>
              <a:rPr lang="en-US" sz="1500" dirty="0"/>
              <a:t>Black same-gender loving (SGL) men remain disproportionately affected by HIV in the United States. While HIV research emphasizes behavioral, biomedical, and structural factors, there has been limited attention to  relational and emotional dimensions of sexual health with constructs such as intimacy, affection, touch, emotional connection, and relational well-being.</a:t>
            </a:r>
          </a:p>
          <a:p>
            <a:r>
              <a:rPr lang="en-US" sz="1500" b="1" dirty="0"/>
              <a:t>Methods: </a:t>
            </a:r>
            <a:r>
              <a:rPr lang="en-US" sz="1500" dirty="0"/>
              <a:t>A scoping review analyzed 54 US studies (2014-2026) involving Black SGL men and HIV outcomes. Thematic analysis assessed representation of intimacy, emotional connection, affection, touch, and relational well-being.</a:t>
            </a:r>
          </a:p>
        </p:txBody>
      </p:sp>
      <p:sp>
        <p:nvSpPr>
          <p:cNvPr id="3" name="Content Placeholder 2">
            <a:extLst>
              <a:ext uri="{FF2B5EF4-FFF2-40B4-BE49-F238E27FC236}">
                <a16:creationId xmlns:a16="http://schemas.microsoft.com/office/drawing/2014/main" id="{ED001698-BECC-5120-DB83-C698D6DDC9D7}"/>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9201BD1B-9115-DBCD-9345-3101C9E921A5}"/>
              </a:ext>
            </a:extLst>
          </p:cNvPr>
          <p:cNvSpPr>
            <a:spLocks noGrp="1"/>
          </p:cNvSpPr>
          <p:nvPr>
            <p:ph type="title"/>
          </p:nvPr>
        </p:nvSpPr>
        <p:spPr/>
        <p:txBody>
          <a:bodyPr>
            <a:noAutofit/>
          </a:bodyPr>
          <a:lstStyle/>
          <a:p>
            <a:r>
              <a:rPr lang="en-US" sz="2000">
                <a:solidFill>
                  <a:srgbClr val="E1000B"/>
                </a:solidFill>
                <a:hlinkClick r:id="rId2"/>
              </a:rPr>
              <a:t>Where is intimacy? Relational well-being in HIV research among Black same-gender-loving men in the United States</a:t>
            </a:r>
            <a:endParaRPr lang="en-CH" sz="2000">
              <a:solidFill>
                <a:srgbClr val="E1000B"/>
              </a:solidFill>
            </a:endParaRPr>
          </a:p>
        </p:txBody>
      </p:sp>
      <p:sp>
        <p:nvSpPr>
          <p:cNvPr id="7" name="Content Placeholder 1">
            <a:extLst>
              <a:ext uri="{FF2B5EF4-FFF2-40B4-BE49-F238E27FC236}">
                <a16:creationId xmlns:a16="http://schemas.microsoft.com/office/drawing/2014/main" id="{B7B77200-A971-5579-2BF3-380412033B7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9" name="TextBox 8">
            <a:extLst>
              <a:ext uri="{FF2B5EF4-FFF2-40B4-BE49-F238E27FC236}">
                <a16:creationId xmlns:a16="http://schemas.microsoft.com/office/drawing/2014/main" id="{92330AB5-CF09-67CC-7320-2866A458A877}"/>
              </a:ext>
            </a:extLst>
          </p:cNvPr>
          <p:cNvSpPr txBox="1"/>
          <p:nvPr/>
        </p:nvSpPr>
        <p:spPr>
          <a:xfrm>
            <a:off x="4685005" y="1874628"/>
            <a:ext cx="7157213" cy="3208571"/>
          </a:xfrm>
          <a:prstGeom prst="rect">
            <a:avLst/>
          </a:prstGeom>
          <a:noFill/>
        </p:spPr>
        <p:txBody>
          <a:bodyPr wrap="square" rtlCol="0">
            <a:spAutoFit/>
          </a:bodyPr>
          <a:lstStyle/>
          <a:p>
            <a:pPr lvl="0" defTabSz="457200">
              <a:defRPr/>
            </a:pPr>
            <a:r>
              <a:rPr lang="en-US" sz="1450" b="1" dirty="0"/>
              <a:t>Results</a:t>
            </a:r>
            <a:r>
              <a:rPr lang="en-US" sz="1450" dirty="0"/>
              <a:t>: HIV research focused on behavioral, biomedical, and structural factors, including condom use, substance use, </a:t>
            </a:r>
            <a:r>
              <a:rPr lang="en-US" sz="1450" dirty="0" err="1"/>
              <a:t>PrEP</a:t>
            </a:r>
            <a:r>
              <a:rPr lang="en-US" sz="1450" dirty="0"/>
              <a:t> uptake, stigma, and socioeconomic conditions. Explicit attention to relational constructs was absent. </a:t>
            </a:r>
          </a:p>
          <a:p>
            <a:pPr marL="285750" lvl="0" indent="-285750" defTabSz="457200">
              <a:buFont typeface="Arial" panose="020B0604020202020204" pitchFamily="34" charset="0"/>
              <a:buChar char="•"/>
              <a:defRPr/>
            </a:pPr>
            <a:r>
              <a:rPr lang="en-US" sz="1450" dirty="0"/>
              <a:t>Intimacy was referenced in only two studies, and both situated intimacy within sexual risk or biomedical prevention rather than as a primary interest. </a:t>
            </a:r>
          </a:p>
          <a:p>
            <a:pPr marL="285750" lvl="0" indent="-285750" defTabSz="457200">
              <a:buFont typeface="Arial" panose="020B0604020202020204" pitchFamily="34" charset="0"/>
              <a:buChar char="•"/>
              <a:defRPr/>
            </a:pPr>
            <a:r>
              <a:rPr lang="en-US" sz="1450" dirty="0"/>
              <a:t>No studies examined affection or touch. </a:t>
            </a:r>
          </a:p>
          <a:p>
            <a:pPr marL="285750" lvl="0" indent="-285750" defTabSz="457200">
              <a:buFont typeface="Arial" panose="020B0604020202020204" pitchFamily="34" charset="0"/>
              <a:buChar char="•"/>
              <a:defRPr/>
            </a:pPr>
            <a:r>
              <a:rPr lang="en-US" sz="1450" dirty="0"/>
              <a:t>When relationships were included, they were framed as risk contexts, mechanisms for disclosure or communication, or sources of psychosocial support. Relational experiences were often conceptualized as barriers, deficits, or vulnerabilities, rather than as dimensions of well-being.</a:t>
            </a:r>
          </a:p>
          <a:p>
            <a:endParaRPr lang="en-US" sz="1400" dirty="0"/>
          </a:p>
        </p:txBody>
      </p:sp>
      <p:sp>
        <p:nvSpPr>
          <p:cNvPr id="10" name="Content Placeholder 1">
            <a:extLst>
              <a:ext uri="{FF2B5EF4-FFF2-40B4-BE49-F238E27FC236}">
                <a16:creationId xmlns:a16="http://schemas.microsoft.com/office/drawing/2014/main" id="{B58A0173-E9F8-22F9-5367-1258ADB38CE1}"/>
              </a:ext>
            </a:extLst>
          </p:cNvPr>
          <p:cNvSpPr txBox="1">
            <a:spLocks/>
          </p:cNvSpPr>
          <p:nvPr/>
        </p:nvSpPr>
        <p:spPr>
          <a:xfrm>
            <a:off x="4761256" y="4927018"/>
            <a:ext cx="7157214" cy="1122308"/>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b="1" dirty="0">
                <a:solidFill>
                  <a:schemeClr val="bg2"/>
                </a:solidFill>
              </a:rPr>
              <a:t>Conclusion: </a:t>
            </a:r>
            <a:r>
              <a:rPr lang="en-US" sz="1500" dirty="0">
                <a:solidFill>
                  <a:schemeClr val="bg2"/>
                </a:solidFill>
              </a:rPr>
              <a:t>HIV research involving Black SGL men in the United States is limited in relational well-being constructs, reflecting a dominant focus on risk reduction over holistic sexual health. Integrating intimacy, emotional connection, and relational experiences into HIV frameworks may enhance cultural relevance and intervention effectiveness.</a:t>
            </a:r>
          </a:p>
        </p:txBody>
      </p:sp>
    </p:spTree>
    <p:extLst>
      <p:ext uri="{BB962C8B-B14F-4D97-AF65-F5344CB8AC3E}">
        <p14:creationId xmlns:p14="http://schemas.microsoft.com/office/powerpoint/2010/main" val="2613343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85412-1C49-8320-F114-88004DD3D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F0B6F3-81F2-C6B8-D921-C3357984285E}"/>
              </a:ext>
            </a:extLst>
          </p:cNvPr>
          <p:cNvSpPr>
            <a:spLocks noGrp="1"/>
          </p:cNvSpPr>
          <p:nvPr>
            <p:ph type="title"/>
          </p:nvPr>
        </p:nvSpPr>
        <p:spPr/>
        <p:txBody>
          <a:bodyPr>
            <a:normAutofit/>
          </a:bodyPr>
          <a:lstStyle/>
          <a:p>
            <a:r>
              <a:rPr lang="en-US" sz="4800" dirty="0"/>
              <a:t>6. Global guidance</a:t>
            </a:r>
            <a:endParaRPr lang="en-CH" sz="4800" dirty="0"/>
          </a:p>
        </p:txBody>
      </p:sp>
      <p:sp>
        <p:nvSpPr>
          <p:cNvPr id="3" name="TextBox 2">
            <a:extLst>
              <a:ext uri="{FF2B5EF4-FFF2-40B4-BE49-F238E27FC236}">
                <a16:creationId xmlns:a16="http://schemas.microsoft.com/office/drawing/2014/main" id="{7D2447E5-7DEC-0508-BBE1-8FA19012C638}"/>
              </a:ext>
            </a:extLst>
          </p:cNvPr>
          <p:cNvSpPr txBox="1"/>
          <p:nvPr/>
        </p:nvSpPr>
        <p:spPr>
          <a:xfrm>
            <a:off x="8734425" y="5734050"/>
            <a:ext cx="3370795" cy="369332"/>
          </a:xfrm>
          <a:prstGeom prst="rect">
            <a:avLst/>
          </a:prstGeom>
          <a:noFill/>
        </p:spPr>
        <p:txBody>
          <a:bodyPr wrap="none" rtlCol="0">
            <a:spAutoFit/>
          </a:bodyPr>
          <a:lstStyle/>
          <a:p>
            <a:r>
              <a:rPr lang="en-GB" i="1" dirty="0"/>
              <a:t>Return to </a:t>
            </a:r>
            <a:r>
              <a:rPr lang="en-GB" i="1" dirty="0">
                <a:hlinkClick r:id="rId2" action="ppaction://hlinksldjump"/>
              </a:rPr>
              <a:t>Table of Contents</a:t>
            </a:r>
            <a:endParaRPr lang="en-US" i="1" dirty="0"/>
          </a:p>
        </p:txBody>
      </p:sp>
    </p:spTree>
    <p:extLst>
      <p:ext uri="{BB962C8B-B14F-4D97-AF65-F5344CB8AC3E}">
        <p14:creationId xmlns:p14="http://schemas.microsoft.com/office/powerpoint/2010/main" val="253142707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E95CD7-DFDE-DD53-6175-78C9EB0BDCA3}"/>
              </a:ext>
            </a:extLst>
          </p:cNvPr>
          <p:cNvSpPr>
            <a:spLocks noGrp="1"/>
          </p:cNvSpPr>
          <p:nvPr>
            <p:ph sz="quarter" idx="13"/>
          </p:nvPr>
        </p:nvSpPr>
        <p:spPr>
          <a:xfrm>
            <a:off x="4116391" y="2179855"/>
            <a:ext cx="7296493" cy="4135117"/>
          </a:xfrm>
        </p:spPr>
        <p:txBody>
          <a:bodyPr>
            <a:noAutofit/>
          </a:bodyPr>
          <a:lstStyle/>
          <a:p>
            <a:pPr marL="285750" indent="-285750">
              <a:buFont typeface="Arial" panose="020B0604020202020204" pitchFamily="34" charset="0"/>
              <a:buChar char="•"/>
            </a:pPr>
            <a:r>
              <a:rPr lang="en-US" sz="1600" dirty="0">
                <a:sym typeface="Wingdings" panose="05000000000000000000" pitchFamily="2" charset="2"/>
              </a:rPr>
              <a:t>Click on the left to access new 2026 Consolidated HIV guidelines.</a:t>
            </a:r>
          </a:p>
          <a:p>
            <a:pPr marL="285750" indent="-285750">
              <a:buFont typeface="Arial" panose="020B0604020202020204" pitchFamily="34" charset="0"/>
              <a:buChar char="•"/>
            </a:pPr>
            <a:r>
              <a:rPr lang="en-US" sz="1600" dirty="0">
                <a:sym typeface="Wingdings" panose="05000000000000000000" pitchFamily="2" charset="2"/>
              </a:rPr>
              <a:t>In addition, presentation of the new </a:t>
            </a:r>
            <a:r>
              <a:rPr lang="en-US" sz="1600" dirty="0">
                <a:sym typeface="Wingdings" panose="05000000000000000000" pitchFamily="2" charset="2"/>
                <a:hlinkClick r:id="rId2"/>
              </a:rPr>
              <a:t>WHO guideline on doxycycline </a:t>
            </a:r>
            <a:r>
              <a:rPr lang="en-US" sz="1600" dirty="0">
                <a:sym typeface="Wingdings" panose="05000000000000000000" pitchFamily="2" charset="2"/>
              </a:rPr>
              <a:t>PEP &gt; </a:t>
            </a:r>
            <a:r>
              <a:rPr lang="en-US" sz="1600" dirty="0">
                <a:sym typeface="Wingdings" panose="05000000000000000000" pitchFamily="2" charset="2"/>
                <a:hlinkClick r:id="rId3"/>
              </a:rPr>
              <a:t>here</a:t>
            </a:r>
            <a:r>
              <a:rPr lang="en-US" sz="1600" dirty="0">
                <a:sym typeface="Wingdings" panose="05000000000000000000" pitchFamily="2" charset="2"/>
              </a:rPr>
              <a:t>.</a:t>
            </a:r>
          </a:p>
          <a:p>
            <a:pPr marL="285750" indent="-285750">
              <a:buFont typeface="Arial" panose="020B0604020202020204" pitchFamily="34" charset="0"/>
              <a:buChar char="•"/>
            </a:pPr>
            <a:r>
              <a:rPr lang="en-US" sz="1600" dirty="0">
                <a:sym typeface="Wingdings" panose="05000000000000000000" pitchFamily="2" charset="2"/>
              </a:rPr>
              <a:t>In addition, presentation of the new </a:t>
            </a:r>
            <a:r>
              <a:rPr lang="en-US" sz="1600" dirty="0">
                <a:solidFill>
                  <a:srgbClr val="E0001B"/>
                </a:solidFill>
                <a:sym typeface="Wingdings" panose="05000000000000000000" pitchFamily="2" charset="2"/>
                <a:hlinkClick r:id="rId4">
                  <a:extLst>
                    <a:ext uri="{A12FA001-AC4F-418D-AE19-62706E023703}">
                      <ahyp:hlinkClr xmlns:ahyp="http://schemas.microsoft.com/office/drawing/2018/hyperlinkcolor" val="tx"/>
                    </a:ext>
                  </a:extLst>
                </a:hlinkClick>
              </a:rPr>
              <a:t>WHO consolidated guidance for strengthening national routine surveillance systems</a:t>
            </a:r>
            <a:r>
              <a:rPr lang="en-US" sz="1600" dirty="0">
                <a:sym typeface="Wingdings" panose="05000000000000000000" pitchFamily="2" charset="2"/>
              </a:rPr>
              <a:t> &gt; </a:t>
            </a:r>
            <a:r>
              <a:rPr lang="en-US" sz="1600" dirty="0">
                <a:sym typeface="Wingdings" panose="05000000000000000000" pitchFamily="2" charset="2"/>
                <a:hlinkClick r:id="rId5"/>
              </a:rPr>
              <a:t>here</a:t>
            </a:r>
            <a:r>
              <a:rPr lang="en-US" sz="1600" dirty="0">
                <a:sym typeface="Wingdings" panose="05000000000000000000" pitchFamily="2" charset="2"/>
              </a:rPr>
              <a:t>. </a:t>
            </a:r>
          </a:p>
          <a:p>
            <a:pPr marL="285750" indent="-285750">
              <a:buFont typeface="Arial" panose="020B0604020202020204" pitchFamily="34" charset="0"/>
              <a:buChar char="•"/>
            </a:pPr>
            <a:r>
              <a:rPr lang="en-US" sz="1600" dirty="0">
                <a:sym typeface="Wingdings" panose="05000000000000000000" pitchFamily="2" charset="2"/>
              </a:rPr>
              <a:t>Link to the </a:t>
            </a:r>
            <a:r>
              <a:rPr lang="en-US" sz="1600" dirty="0">
                <a:sym typeface="Wingdings" panose="05000000000000000000" pitchFamily="2" charset="2"/>
                <a:hlinkClick r:id="rId6"/>
              </a:rPr>
              <a:t>2026 mid-term progress report </a:t>
            </a:r>
            <a:r>
              <a:rPr lang="en-US" sz="1600" dirty="0">
                <a:sym typeface="Wingdings" panose="05000000000000000000" pitchFamily="2" charset="2"/>
              </a:rPr>
              <a:t>of </a:t>
            </a:r>
            <a:r>
              <a:rPr lang="en-US" sz="1600" dirty="0"/>
              <a:t>Global health sector strategies on HIV, viral hepatitis and sexually transmitted infections, 2022–2030.</a:t>
            </a:r>
          </a:p>
          <a:p>
            <a:pPr marL="285750" indent="-285750">
              <a:buFont typeface="Arial" panose="020B0604020202020204" pitchFamily="34" charset="0"/>
              <a:buChar char="•"/>
            </a:pPr>
            <a:r>
              <a:rPr lang="en-US" sz="1600" dirty="0"/>
              <a:t>Coming soon</a:t>
            </a:r>
          </a:p>
          <a:p>
            <a:pPr marL="285750" indent="-285750">
              <a:buFont typeface="Wingdings" panose="05000000000000000000" pitchFamily="2" charset="2"/>
              <a:buChar char="à"/>
            </a:pPr>
            <a:endParaRPr lang="en-US" sz="1600" dirty="0">
              <a:sym typeface="Wingdings" panose="05000000000000000000" pitchFamily="2" charset="2"/>
            </a:endParaRPr>
          </a:p>
        </p:txBody>
      </p:sp>
      <p:sp>
        <p:nvSpPr>
          <p:cNvPr id="3" name="Content Placeholder 2">
            <a:extLst>
              <a:ext uri="{FF2B5EF4-FFF2-40B4-BE49-F238E27FC236}">
                <a16:creationId xmlns:a16="http://schemas.microsoft.com/office/drawing/2014/main" id="{E7767B34-00B0-256D-4451-B46C524B1708}"/>
              </a:ext>
            </a:extLst>
          </p:cNvPr>
          <p:cNvSpPr>
            <a:spLocks noGrp="1"/>
          </p:cNvSpPr>
          <p:nvPr>
            <p:ph sz="quarter" idx="14"/>
          </p:nvPr>
        </p:nvSpPr>
        <p:spPr>
          <a:xfrm>
            <a:off x="7772903" y="6232206"/>
            <a:ext cx="4260664" cy="368938"/>
          </a:xfrm>
        </p:spPr>
        <p:txBody>
          <a:bodyPr>
            <a:noAutofit/>
          </a:bodyPr>
          <a:lstStyle/>
          <a:p>
            <a:r>
              <a:rPr lang="en-US" sz="1800" i="1" dirty="0"/>
              <a:t>Recording and slides available </a:t>
            </a:r>
            <a:r>
              <a:rPr lang="en-US" sz="1800" i="1" dirty="0">
                <a:hlinkClick r:id="rId7"/>
              </a:rPr>
              <a:t>here</a:t>
            </a:r>
            <a:r>
              <a:rPr lang="en-US" sz="1800" i="1" dirty="0"/>
              <a:t>.</a:t>
            </a:r>
            <a:endParaRPr lang="en-CH" sz="1800" i="1" dirty="0"/>
          </a:p>
        </p:txBody>
      </p:sp>
      <p:sp>
        <p:nvSpPr>
          <p:cNvPr id="4" name="Title 3">
            <a:extLst>
              <a:ext uri="{FF2B5EF4-FFF2-40B4-BE49-F238E27FC236}">
                <a16:creationId xmlns:a16="http://schemas.microsoft.com/office/drawing/2014/main" id="{EF2CBCE7-BA1B-EBE9-F356-B51E6095BB70}"/>
              </a:ext>
            </a:extLst>
          </p:cNvPr>
          <p:cNvSpPr>
            <a:spLocks noGrp="1"/>
          </p:cNvSpPr>
          <p:nvPr>
            <p:ph type="title"/>
          </p:nvPr>
        </p:nvSpPr>
        <p:spPr/>
        <p:txBody>
          <a:bodyPr>
            <a:noAutofit/>
          </a:bodyPr>
          <a:lstStyle/>
          <a:p>
            <a:r>
              <a:rPr lang="en-US" sz="2000" dirty="0">
                <a:solidFill>
                  <a:srgbClr val="E1000B"/>
                </a:solidFill>
                <a:hlinkClick r:id="rId8"/>
              </a:rPr>
              <a:t>Satellite - WHO clinical, service delivery and surveillance updates: new recommendations for HIV and sexually transmitted infections</a:t>
            </a:r>
            <a:endParaRPr lang="en-CH" sz="2000" dirty="0">
              <a:solidFill>
                <a:srgbClr val="E1000B"/>
              </a:solidFill>
            </a:endParaRPr>
          </a:p>
        </p:txBody>
      </p:sp>
      <p:sp>
        <p:nvSpPr>
          <p:cNvPr id="7" name="Content Placeholder 1">
            <a:extLst>
              <a:ext uri="{FF2B5EF4-FFF2-40B4-BE49-F238E27FC236}">
                <a16:creationId xmlns:a16="http://schemas.microsoft.com/office/drawing/2014/main" id="{E79B3D00-CFE8-02AE-BB49-A8C79667932F}"/>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pic>
        <p:nvPicPr>
          <p:cNvPr id="8" name="Picture 7">
            <a:hlinkClick r:id="rId9"/>
            <a:extLst>
              <a:ext uri="{FF2B5EF4-FFF2-40B4-BE49-F238E27FC236}">
                <a16:creationId xmlns:a16="http://schemas.microsoft.com/office/drawing/2014/main" id="{12BA732F-439B-FC6B-95C7-9F5059582CAC}"/>
              </a:ext>
            </a:extLst>
          </p:cNvPr>
          <p:cNvPicPr>
            <a:picLocks noChangeAspect="1"/>
          </p:cNvPicPr>
          <p:nvPr/>
        </p:nvPicPr>
        <p:blipFill>
          <a:blip r:embed="rId10"/>
          <a:stretch>
            <a:fillRect/>
          </a:stretch>
        </p:blipFill>
        <p:spPr>
          <a:xfrm>
            <a:off x="1056066" y="2075055"/>
            <a:ext cx="2579193" cy="3643109"/>
          </a:xfrm>
          <a:prstGeom prst="rect">
            <a:avLst/>
          </a:prstGeom>
        </p:spPr>
      </p:pic>
      <p:pic>
        <p:nvPicPr>
          <p:cNvPr id="6" name="Picture 5">
            <a:extLst>
              <a:ext uri="{FF2B5EF4-FFF2-40B4-BE49-F238E27FC236}">
                <a16:creationId xmlns:a16="http://schemas.microsoft.com/office/drawing/2014/main" id="{101C3FDA-1654-A66C-0D63-7C7A26AECEB5}"/>
              </a:ext>
            </a:extLst>
          </p:cNvPr>
          <p:cNvPicPr>
            <a:picLocks noChangeAspect="1"/>
          </p:cNvPicPr>
          <p:nvPr/>
        </p:nvPicPr>
        <p:blipFill>
          <a:blip r:embed="rId11"/>
          <a:stretch>
            <a:fillRect/>
          </a:stretch>
        </p:blipFill>
        <p:spPr>
          <a:xfrm>
            <a:off x="5156878" y="5214995"/>
            <a:ext cx="6256006" cy="731039"/>
          </a:xfrm>
          <a:prstGeom prst="rect">
            <a:avLst/>
          </a:prstGeom>
        </p:spPr>
      </p:pic>
      <p:cxnSp>
        <p:nvCxnSpPr>
          <p:cNvPr id="10" name="Straight Arrow Connector 9">
            <a:extLst>
              <a:ext uri="{FF2B5EF4-FFF2-40B4-BE49-F238E27FC236}">
                <a16:creationId xmlns:a16="http://schemas.microsoft.com/office/drawing/2014/main" id="{84823013-196C-2AFF-2B0F-D61F691BBA47}"/>
              </a:ext>
            </a:extLst>
          </p:cNvPr>
          <p:cNvCxnSpPr/>
          <p:nvPr/>
        </p:nvCxnSpPr>
        <p:spPr>
          <a:xfrm>
            <a:off x="5871990" y="4968607"/>
            <a:ext cx="224010" cy="1432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5574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4CE65-FBE5-CEFB-3CD5-724537F45D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96FDA1-27C1-4B6E-552C-C62622B4BB4D}"/>
              </a:ext>
            </a:extLst>
          </p:cNvPr>
          <p:cNvSpPr>
            <a:spLocks noGrp="1"/>
          </p:cNvSpPr>
          <p:nvPr>
            <p:ph type="title"/>
          </p:nvPr>
        </p:nvSpPr>
        <p:spPr/>
        <p:txBody>
          <a:bodyPr>
            <a:normAutofit/>
          </a:bodyPr>
          <a:lstStyle/>
          <a:p>
            <a:r>
              <a:rPr lang="en-US" sz="4800" dirty="0"/>
              <a:t>7. Miscellaneous</a:t>
            </a:r>
            <a:br>
              <a:rPr lang="en-US" sz="4800" dirty="0"/>
            </a:br>
            <a:endParaRPr lang="en-CH" sz="4800" dirty="0"/>
          </a:p>
        </p:txBody>
      </p:sp>
      <p:sp>
        <p:nvSpPr>
          <p:cNvPr id="4" name="TextBox 3">
            <a:extLst>
              <a:ext uri="{FF2B5EF4-FFF2-40B4-BE49-F238E27FC236}">
                <a16:creationId xmlns:a16="http://schemas.microsoft.com/office/drawing/2014/main" id="{AF007D63-6081-E741-B486-4550CCEC7327}"/>
              </a:ext>
            </a:extLst>
          </p:cNvPr>
          <p:cNvSpPr txBox="1"/>
          <p:nvPr/>
        </p:nvSpPr>
        <p:spPr>
          <a:xfrm>
            <a:off x="8734425" y="5734050"/>
            <a:ext cx="3370795" cy="369332"/>
          </a:xfrm>
          <a:prstGeom prst="rect">
            <a:avLst/>
          </a:prstGeom>
          <a:noFill/>
        </p:spPr>
        <p:txBody>
          <a:bodyPr wrap="none" rtlCol="0">
            <a:spAutoFit/>
          </a:bodyPr>
          <a:lstStyle/>
          <a:p>
            <a:r>
              <a:rPr lang="en-GB" i="1" dirty="0"/>
              <a:t>Return to </a:t>
            </a:r>
            <a:r>
              <a:rPr lang="en-GB" i="1" dirty="0">
                <a:hlinkClick r:id="rId2" action="ppaction://hlinksldjump"/>
              </a:rPr>
              <a:t>Table of Contents</a:t>
            </a:r>
            <a:endParaRPr lang="en-US" i="1" dirty="0"/>
          </a:p>
        </p:txBody>
      </p:sp>
    </p:spTree>
    <p:extLst>
      <p:ext uri="{BB962C8B-B14F-4D97-AF65-F5344CB8AC3E}">
        <p14:creationId xmlns:p14="http://schemas.microsoft.com/office/powerpoint/2010/main" val="128475095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5DDDC-44A9-5B09-0E5D-C9FFD375CB80}"/>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FF9923-342C-5347-7238-EF81BC21F64F}"/>
              </a:ext>
            </a:extLst>
          </p:cNvPr>
          <p:cNvSpPr>
            <a:spLocks noGrp="1"/>
          </p:cNvSpPr>
          <p:nvPr>
            <p:ph sz="quarter" idx="13"/>
          </p:nvPr>
        </p:nvSpPr>
        <p:spPr>
          <a:xfrm>
            <a:off x="442913" y="2097089"/>
            <a:ext cx="7841113" cy="4135117"/>
          </a:xfrm>
        </p:spPr>
        <p:txBody>
          <a:bodyPr>
            <a:noAutofit/>
          </a:bodyPr>
          <a:lstStyle/>
          <a:p>
            <a:pPr>
              <a:lnSpc>
                <a:spcPct val="100000"/>
              </a:lnSpc>
            </a:pPr>
            <a:r>
              <a:rPr lang="en-US" sz="1600" dirty="0"/>
              <a:t>How to sustain HIV services through this period of transition from donor funding to domestic funding? This intervention covers:</a:t>
            </a:r>
          </a:p>
          <a:p>
            <a:pPr marL="285750" indent="-285750">
              <a:lnSpc>
                <a:spcPct val="100000"/>
              </a:lnSpc>
              <a:buFont typeface="Arial" panose="020B0604020202020204" pitchFamily="34" charset="0"/>
              <a:buChar char="•"/>
            </a:pPr>
            <a:r>
              <a:rPr lang="en-US" sz="1600" dirty="0"/>
              <a:t>The context of the HIV financing shift</a:t>
            </a:r>
          </a:p>
          <a:p>
            <a:pPr marL="285750" indent="-285750">
              <a:lnSpc>
                <a:spcPct val="100000"/>
              </a:lnSpc>
              <a:buFont typeface="Arial" panose="020B0604020202020204" pitchFamily="34" charset="0"/>
              <a:buChar char="•"/>
            </a:pPr>
            <a:r>
              <a:rPr lang="en-US" sz="1600" dirty="0"/>
              <a:t>The transition spectrum &amp; how to manage the transition</a:t>
            </a:r>
          </a:p>
          <a:p>
            <a:pPr marL="285750" indent="-285750">
              <a:lnSpc>
                <a:spcPct val="100000"/>
              </a:lnSpc>
              <a:buFont typeface="Arial" panose="020B0604020202020204" pitchFamily="34" charset="0"/>
              <a:buChar char="•"/>
            </a:pPr>
            <a:r>
              <a:rPr lang="en-US" sz="1600" dirty="0"/>
              <a:t>Transition enablers </a:t>
            </a:r>
          </a:p>
          <a:p>
            <a:pPr marL="285750" indent="-285750">
              <a:lnSpc>
                <a:spcPct val="100000"/>
              </a:lnSpc>
              <a:buFont typeface="Arial" panose="020B0604020202020204" pitchFamily="34" charset="0"/>
              <a:buChar char="•"/>
            </a:pPr>
            <a:r>
              <a:rPr lang="en-US" sz="1600" dirty="0"/>
              <a:t>A practical transition roadmap</a:t>
            </a:r>
          </a:p>
          <a:p>
            <a:pPr marL="285750" indent="-285750">
              <a:lnSpc>
                <a:spcPct val="100000"/>
              </a:lnSpc>
              <a:buFont typeface="Arial" panose="020B0604020202020204" pitchFamily="34" charset="0"/>
              <a:buChar char="•"/>
            </a:pPr>
            <a:r>
              <a:rPr lang="en-US" sz="1600" dirty="0"/>
              <a:t>Learning from the Zambia Minimum Package</a:t>
            </a:r>
          </a:p>
        </p:txBody>
      </p:sp>
      <p:sp>
        <p:nvSpPr>
          <p:cNvPr id="3" name="Content Placeholder 2">
            <a:extLst>
              <a:ext uri="{FF2B5EF4-FFF2-40B4-BE49-F238E27FC236}">
                <a16:creationId xmlns:a16="http://schemas.microsoft.com/office/drawing/2014/main" id="{34C2586B-F02C-5F18-17BE-AF9C53488E72}"/>
              </a:ext>
            </a:extLst>
          </p:cNvPr>
          <p:cNvSpPr>
            <a:spLocks noGrp="1"/>
          </p:cNvSpPr>
          <p:nvPr>
            <p:ph sz="quarter" idx="14"/>
          </p:nvPr>
        </p:nvSpPr>
        <p:spPr>
          <a:xfrm>
            <a:off x="7157567" y="5986128"/>
            <a:ext cx="3879197" cy="368938"/>
          </a:xfrm>
        </p:spPr>
        <p:txBody>
          <a:bodyPr>
            <a:noAutofit/>
          </a:bodyPr>
          <a:lstStyle/>
          <a:p>
            <a:r>
              <a:rPr lang="en-US" sz="1800" i="1" dirty="0"/>
              <a:t>Watch the full presentation and access slides </a:t>
            </a:r>
            <a:r>
              <a:rPr lang="en-US" sz="1800" i="1" dirty="0">
                <a:hlinkClick r:id="rId2"/>
              </a:rPr>
              <a:t>here</a:t>
            </a:r>
            <a:r>
              <a:rPr lang="en-US" sz="1800" i="1" dirty="0"/>
              <a:t>.</a:t>
            </a:r>
            <a:endParaRPr lang="en-CH" sz="1800" i="1" dirty="0"/>
          </a:p>
        </p:txBody>
      </p:sp>
      <p:sp>
        <p:nvSpPr>
          <p:cNvPr id="4" name="Title 3">
            <a:extLst>
              <a:ext uri="{FF2B5EF4-FFF2-40B4-BE49-F238E27FC236}">
                <a16:creationId xmlns:a16="http://schemas.microsoft.com/office/drawing/2014/main" id="{DB7D15F3-DD83-1E6B-9929-D78ACBF49534}"/>
              </a:ext>
            </a:extLst>
          </p:cNvPr>
          <p:cNvSpPr>
            <a:spLocks noGrp="1"/>
          </p:cNvSpPr>
          <p:nvPr>
            <p:ph type="title"/>
          </p:nvPr>
        </p:nvSpPr>
        <p:spPr>
          <a:xfrm>
            <a:off x="4116391" y="441325"/>
            <a:ext cx="7199309" cy="1223964"/>
          </a:xfrm>
        </p:spPr>
        <p:txBody>
          <a:bodyPr>
            <a:noAutofit/>
          </a:bodyPr>
          <a:lstStyle/>
          <a:p>
            <a:r>
              <a:rPr lang="en-US" sz="2000">
                <a:solidFill>
                  <a:srgbClr val="E1000B"/>
                </a:solidFill>
                <a:hlinkClick r:id="rId3"/>
              </a:rPr>
              <a:t>Delivering HIV services in a time of transition</a:t>
            </a:r>
            <a:r>
              <a:rPr lang="en-US" sz="2000">
                <a:solidFill>
                  <a:srgbClr val="E1000B"/>
                </a:solidFill>
              </a:rPr>
              <a:t> (Lloyd Mulenga, Zambia)</a:t>
            </a:r>
            <a:endParaRPr lang="en-CH" sz="2000">
              <a:solidFill>
                <a:srgbClr val="E1000B"/>
              </a:solidFill>
            </a:endParaRPr>
          </a:p>
        </p:txBody>
      </p:sp>
      <p:sp>
        <p:nvSpPr>
          <p:cNvPr id="7" name="Content Placeholder 1">
            <a:extLst>
              <a:ext uri="{FF2B5EF4-FFF2-40B4-BE49-F238E27FC236}">
                <a16:creationId xmlns:a16="http://schemas.microsoft.com/office/drawing/2014/main" id="{484A2F72-7923-3928-ECE5-114D0F5C58B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pic>
        <p:nvPicPr>
          <p:cNvPr id="6" name="Picture 5">
            <a:extLst>
              <a:ext uri="{FF2B5EF4-FFF2-40B4-BE49-F238E27FC236}">
                <a16:creationId xmlns:a16="http://schemas.microsoft.com/office/drawing/2014/main" id="{7A8011FF-2831-C96C-D149-B81CE45CF803}"/>
              </a:ext>
            </a:extLst>
          </p:cNvPr>
          <p:cNvPicPr>
            <a:picLocks noChangeAspect="1"/>
          </p:cNvPicPr>
          <p:nvPr/>
        </p:nvPicPr>
        <p:blipFill>
          <a:blip r:embed="rId4"/>
          <a:stretch>
            <a:fillRect/>
          </a:stretch>
        </p:blipFill>
        <p:spPr>
          <a:xfrm>
            <a:off x="7225748" y="2607816"/>
            <a:ext cx="3879197" cy="3236523"/>
          </a:xfrm>
          <a:prstGeom prst="rect">
            <a:avLst/>
          </a:prstGeom>
        </p:spPr>
      </p:pic>
      <p:pic>
        <p:nvPicPr>
          <p:cNvPr id="10" name="Picture 9">
            <a:extLst>
              <a:ext uri="{FF2B5EF4-FFF2-40B4-BE49-F238E27FC236}">
                <a16:creationId xmlns:a16="http://schemas.microsoft.com/office/drawing/2014/main" id="{965ABF9A-DC46-1DE7-7A6A-66D3A04F6BD0}"/>
              </a:ext>
            </a:extLst>
          </p:cNvPr>
          <p:cNvPicPr>
            <a:picLocks noChangeAspect="1"/>
          </p:cNvPicPr>
          <p:nvPr/>
        </p:nvPicPr>
        <p:blipFill>
          <a:blip r:embed="rId5"/>
          <a:stretch>
            <a:fillRect/>
          </a:stretch>
        </p:blipFill>
        <p:spPr>
          <a:xfrm>
            <a:off x="396272" y="4701972"/>
            <a:ext cx="6015475" cy="2067393"/>
          </a:xfrm>
          <a:prstGeom prst="rect">
            <a:avLst/>
          </a:prstGeom>
        </p:spPr>
      </p:pic>
      <p:pic>
        <p:nvPicPr>
          <p:cNvPr id="12" name="Picture 11">
            <a:extLst>
              <a:ext uri="{FF2B5EF4-FFF2-40B4-BE49-F238E27FC236}">
                <a16:creationId xmlns:a16="http://schemas.microsoft.com/office/drawing/2014/main" id="{84EC1005-4632-3231-2798-1D7CB382EDDE}"/>
              </a:ext>
            </a:extLst>
          </p:cNvPr>
          <p:cNvPicPr>
            <a:picLocks noChangeAspect="1"/>
          </p:cNvPicPr>
          <p:nvPr/>
        </p:nvPicPr>
        <p:blipFill>
          <a:blip r:embed="rId6"/>
          <a:stretch>
            <a:fillRect/>
          </a:stretch>
        </p:blipFill>
        <p:spPr>
          <a:xfrm>
            <a:off x="10686588" y="1510483"/>
            <a:ext cx="1232358" cy="1801138"/>
          </a:xfrm>
          <a:prstGeom prst="rect">
            <a:avLst/>
          </a:prstGeom>
        </p:spPr>
      </p:pic>
    </p:spTree>
    <p:extLst>
      <p:ext uri="{BB962C8B-B14F-4D97-AF65-F5344CB8AC3E}">
        <p14:creationId xmlns:p14="http://schemas.microsoft.com/office/powerpoint/2010/main" val="9007834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65E8D-8A12-FC45-9A89-483465530EFA}"/>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7A30C43E-CAF8-E917-912A-1E678DB734EF}"/>
              </a:ext>
            </a:extLst>
          </p:cNvPr>
          <p:cNvSpPr/>
          <p:nvPr/>
        </p:nvSpPr>
        <p:spPr>
          <a:xfrm>
            <a:off x="178130" y="6343697"/>
            <a:ext cx="5094514" cy="368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sp>
        <p:nvSpPr>
          <p:cNvPr id="2" name="Content Placeholder 1">
            <a:extLst>
              <a:ext uri="{FF2B5EF4-FFF2-40B4-BE49-F238E27FC236}">
                <a16:creationId xmlns:a16="http://schemas.microsoft.com/office/drawing/2014/main" id="{B6F9FBE8-C3DC-9883-3012-6A45DE2DFF31}"/>
              </a:ext>
            </a:extLst>
          </p:cNvPr>
          <p:cNvSpPr>
            <a:spLocks noGrp="1"/>
          </p:cNvSpPr>
          <p:nvPr>
            <p:ph sz="quarter" idx="13"/>
          </p:nvPr>
        </p:nvSpPr>
        <p:spPr>
          <a:xfrm>
            <a:off x="298969" y="1718601"/>
            <a:ext cx="8409584" cy="4135117"/>
          </a:xfrm>
        </p:spPr>
        <p:txBody>
          <a:bodyPr>
            <a:noAutofit/>
          </a:bodyPr>
          <a:lstStyle/>
          <a:p>
            <a:r>
              <a:rPr lang="en-US" b="1" dirty="0"/>
              <a:t>Background: </a:t>
            </a:r>
            <a:r>
              <a:rPr lang="en-US" dirty="0"/>
              <a:t>Thailand continues to face challenges in reaching key populations with HIV testing and prevention services. Love2Test was created to improve access, strengthen community-clinic linkages, and expand HIV testing and </a:t>
            </a:r>
            <a:r>
              <a:rPr lang="en-US" dirty="0" err="1"/>
              <a:t>PrEP</a:t>
            </a:r>
            <a:r>
              <a:rPr lang="en-US" dirty="0"/>
              <a:t> uptake through client-centered digital service delivery.</a:t>
            </a:r>
          </a:p>
          <a:p>
            <a:r>
              <a:rPr lang="en-US" b="1" dirty="0"/>
              <a:t>Methods</a:t>
            </a:r>
            <a:r>
              <a:rPr lang="en-US" dirty="0"/>
              <a:t>: L2T platform has partnered with 30+ public and community-based clinics across Thailand, providing online booking for HIV testing, STI screening, </a:t>
            </a:r>
            <a:r>
              <a:rPr lang="en-US" dirty="0" err="1"/>
              <a:t>PrEP</a:t>
            </a:r>
            <a:r>
              <a:rPr lang="en-US" dirty="0"/>
              <a:t>, PEP and ARV.</a:t>
            </a:r>
          </a:p>
          <a:p>
            <a:r>
              <a:rPr lang="en-US" b="1" dirty="0"/>
              <a:t>Results: </a:t>
            </a:r>
            <a:r>
              <a:rPr lang="en-US" dirty="0"/>
              <a:t>Between January to December 2025, the platform recorded over 34,700 bookings. HIV testing represented the largest category (35.3%), followed by STI screening (30.7%) and </a:t>
            </a:r>
            <a:r>
              <a:rPr lang="en-US" dirty="0" err="1"/>
              <a:t>PrEP</a:t>
            </a:r>
            <a:r>
              <a:rPr lang="en-US" dirty="0"/>
              <a:t> services (27.3%). Service uptake was highest among users aged 25–34 years, with substantial engagement also observed among 18–24 year olds.</a:t>
            </a:r>
          </a:p>
          <a:p>
            <a:endParaRPr lang="en-US" sz="1500" dirty="0"/>
          </a:p>
        </p:txBody>
      </p:sp>
      <p:sp>
        <p:nvSpPr>
          <p:cNvPr id="3" name="Content Placeholder 2">
            <a:extLst>
              <a:ext uri="{FF2B5EF4-FFF2-40B4-BE49-F238E27FC236}">
                <a16:creationId xmlns:a16="http://schemas.microsoft.com/office/drawing/2014/main" id="{B670C1FE-1EA7-0CF4-791D-06C07991AF98}"/>
              </a:ext>
            </a:extLst>
          </p:cNvPr>
          <p:cNvSpPr>
            <a:spLocks noGrp="1"/>
          </p:cNvSpPr>
          <p:nvPr>
            <p:ph sz="quarter" idx="14"/>
          </p:nvPr>
        </p:nvSpPr>
        <p:spPr>
          <a:xfrm>
            <a:off x="9369579" y="6539624"/>
            <a:ext cx="2584768" cy="368938"/>
          </a:xfrm>
        </p:spPr>
        <p:txBody>
          <a:bodyPr>
            <a:noAutofit/>
          </a:bodyPr>
          <a:lstStyle/>
          <a:p>
            <a:r>
              <a:rPr lang="en-US" sz="1800" i="1" dirty="0"/>
              <a:t>Poster available </a:t>
            </a:r>
            <a:r>
              <a:rPr lang="en-US" sz="1800" i="1" dirty="0">
                <a:hlinkClick r:id="rId3"/>
              </a:rPr>
              <a:t>here</a:t>
            </a:r>
            <a:r>
              <a:rPr lang="en-US" sz="1800" i="1" dirty="0"/>
              <a:t>.</a:t>
            </a:r>
            <a:endParaRPr lang="en-CH" sz="1800" i="1" dirty="0"/>
          </a:p>
        </p:txBody>
      </p:sp>
      <p:sp>
        <p:nvSpPr>
          <p:cNvPr id="4" name="Title 3">
            <a:extLst>
              <a:ext uri="{FF2B5EF4-FFF2-40B4-BE49-F238E27FC236}">
                <a16:creationId xmlns:a16="http://schemas.microsoft.com/office/drawing/2014/main" id="{88B6559D-403C-2D93-E0F9-806D580DDCF5}"/>
              </a:ext>
            </a:extLst>
          </p:cNvPr>
          <p:cNvSpPr>
            <a:spLocks noGrp="1"/>
          </p:cNvSpPr>
          <p:nvPr>
            <p:ph type="title"/>
          </p:nvPr>
        </p:nvSpPr>
        <p:spPr>
          <a:xfrm>
            <a:off x="4149884" y="311232"/>
            <a:ext cx="7632700" cy="1223964"/>
          </a:xfrm>
        </p:spPr>
        <p:txBody>
          <a:bodyPr>
            <a:noAutofit/>
          </a:bodyPr>
          <a:lstStyle/>
          <a:p>
            <a:r>
              <a:rPr lang="en-US" sz="2000" dirty="0">
                <a:solidFill>
                  <a:srgbClr val="E1000B"/>
                </a:solidFill>
                <a:hlinkClick r:id="rId4"/>
              </a:rPr>
              <a:t>Scaling </a:t>
            </a:r>
            <a:r>
              <a:rPr lang="en-US" sz="2000" dirty="0" err="1">
                <a:solidFill>
                  <a:srgbClr val="E1000B"/>
                </a:solidFill>
                <a:hlinkClick r:id="rId4"/>
              </a:rPr>
              <a:t>community-led</a:t>
            </a:r>
            <a:r>
              <a:rPr lang="en-US" sz="2000" dirty="0">
                <a:solidFill>
                  <a:srgbClr val="E1000B"/>
                </a:solidFill>
                <a:hlinkClick r:id="rId4"/>
              </a:rPr>
              <a:t> digital HIV service delivery through Love2Test: implementation lessons from a national online booking platform in Thailand</a:t>
            </a:r>
            <a:endParaRPr lang="en-CH" sz="2000" dirty="0">
              <a:solidFill>
                <a:srgbClr val="E1000B"/>
              </a:solidFill>
            </a:endParaRPr>
          </a:p>
        </p:txBody>
      </p:sp>
      <p:sp>
        <p:nvSpPr>
          <p:cNvPr id="7" name="Content Placeholder 1">
            <a:extLst>
              <a:ext uri="{FF2B5EF4-FFF2-40B4-BE49-F238E27FC236}">
                <a16:creationId xmlns:a16="http://schemas.microsoft.com/office/drawing/2014/main" id="{022FE423-307C-7847-43B3-22BF66A936B7}"/>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8" name="Rectangle 7">
            <a:extLst>
              <a:ext uri="{FF2B5EF4-FFF2-40B4-BE49-F238E27FC236}">
                <a16:creationId xmlns:a16="http://schemas.microsoft.com/office/drawing/2014/main" id="{31C366B9-B82B-3818-3326-EA434FA6BA75}"/>
              </a:ext>
            </a:extLst>
          </p:cNvPr>
          <p:cNvSpPr/>
          <p:nvPr/>
        </p:nvSpPr>
        <p:spPr>
          <a:xfrm>
            <a:off x="8296039" y="4394951"/>
            <a:ext cx="3547861" cy="20816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9" name="TextBox 8">
            <a:extLst>
              <a:ext uri="{FF2B5EF4-FFF2-40B4-BE49-F238E27FC236}">
                <a16:creationId xmlns:a16="http://schemas.microsoft.com/office/drawing/2014/main" id="{4179D2E8-EBF3-0056-7325-EFBA57492BB2}"/>
              </a:ext>
            </a:extLst>
          </p:cNvPr>
          <p:cNvSpPr txBox="1"/>
          <p:nvPr/>
        </p:nvSpPr>
        <p:spPr>
          <a:xfrm>
            <a:off x="8313938" y="4527815"/>
            <a:ext cx="3640409" cy="1815882"/>
          </a:xfrm>
          <a:prstGeom prst="rect">
            <a:avLst/>
          </a:prstGeom>
          <a:noFill/>
        </p:spPr>
        <p:txBody>
          <a:bodyPr wrap="square" rtlCol="0">
            <a:spAutoFit/>
          </a:bodyPr>
          <a:lstStyle/>
          <a:p>
            <a:r>
              <a:rPr lang="en-US" sz="1400" b="1" dirty="0">
                <a:solidFill>
                  <a:schemeClr val="bg2"/>
                </a:solidFill>
              </a:rPr>
              <a:t>Conclusion: </a:t>
            </a:r>
            <a:r>
              <a:rPr lang="en-US" sz="1400" dirty="0">
                <a:solidFill>
                  <a:schemeClr val="bg2"/>
                </a:solidFill>
              </a:rPr>
              <a:t>Love2Test demonstrates digital service integration can substantially expand HIV testing and prevention access national scale. The </a:t>
            </a:r>
            <a:r>
              <a:rPr lang="en-US" sz="1400" dirty="0" err="1">
                <a:solidFill>
                  <a:schemeClr val="bg2"/>
                </a:solidFill>
              </a:rPr>
              <a:t>programme</a:t>
            </a:r>
            <a:r>
              <a:rPr lang="en-US" sz="1400" dirty="0">
                <a:solidFill>
                  <a:schemeClr val="bg2"/>
                </a:solidFill>
              </a:rPr>
              <a:t> highlights importance of combining online booking, behavioral insights, and clinic partnerships to strengthen HIV service uptake.</a:t>
            </a:r>
            <a:endParaRPr lang="en-US" dirty="0"/>
          </a:p>
        </p:txBody>
      </p:sp>
      <p:pic>
        <p:nvPicPr>
          <p:cNvPr id="10" name="Picture 9">
            <a:extLst>
              <a:ext uri="{FF2B5EF4-FFF2-40B4-BE49-F238E27FC236}">
                <a16:creationId xmlns:a16="http://schemas.microsoft.com/office/drawing/2014/main" id="{51F58110-D0FD-269B-1F87-A8043C6A854D}"/>
              </a:ext>
            </a:extLst>
          </p:cNvPr>
          <p:cNvPicPr>
            <a:picLocks noChangeAspect="1"/>
          </p:cNvPicPr>
          <p:nvPr/>
        </p:nvPicPr>
        <p:blipFill>
          <a:blip r:embed="rId5"/>
          <a:stretch>
            <a:fillRect/>
          </a:stretch>
        </p:blipFill>
        <p:spPr>
          <a:xfrm>
            <a:off x="8616273" y="1626033"/>
            <a:ext cx="2907391" cy="2650038"/>
          </a:xfrm>
          <a:prstGeom prst="rect">
            <a:avLst/>
          </a:prstGeom>
        </p:spPr>
      </p:pic>
      <p:sp>
        <p:nvSpPr>
          <p:cNvPr id="13" name="TextBox 12">
            <a:extLst>
              <a:ext uri="{FF2B5EF4-FFF2-40B4-BE49-F238E27FC236}">
                <a16:creationId xmlns:a16="http://schemas.microsoft.com/office/drawing/2014/main" id="{123799A2-3AAB-7AFE-CA2F-9D6E79BC0B43}"/>
              </a:ext>
            </a:extLst>
          </p:cNvPr>
          <p:cNvSpPr txBox="1"/>
          <p:nvPr/>
        </p:nvSpPr>
        <p:spPr>
          <a:xfrm>
            <a:off x="599078" y="4336528"/>
            <a:ext cx="7179260" cy="2769989"/>
          </a:xfrm>
          <a:prstGeom prst="rect">
            <a:avLst/>
          </a:prstGeom>
          <a:noFill/>
        </p:spPr>
        <p:txBody>
          <a:bodyPr wrap="square" rtlCol="0">
            <a:spAutoFit/>
          </a:bodyPr>
          <a:lstStyle/>
          <a:p>
            <a:r>
              <a:rPr lang="en-US" sz="1300" dirty="0"/>
              <a:t>1) Digital platforms can serve as effective entry points to HIV prevention services, with HIV testing acting as the primary gateway to additional care such as </a:t>
            </a:r>
            <a:r>
              <a:rPr lang="en-US" sz="1300" dirty="0" err="1"/>
              <a:t>PrEP</a:t>
            </a:r>
            <a:r>
              <a:rPr lang="en-US" sz="1300" dirty="0"/>
              <a:t> initiation and STI screening. </a:t>
            </a:r>
          </a:p>
          <a:p>
            <a:r>
              <a:rPr lang="en-US" sz="1300" dirty="0">
                <a:sym typeface="Wingdings" panose="05000000000000000000" pitchFamily="2" charset="2"/>
              </a:rPr>
              <a:t>2)</a:t>
            </a:r>
            <a:r>
              <a:rPr lang="en-US" sz="1300" dirty="0"/>
              <a:t> Demand for </a:t>
            </a:r>
            <a:r>
              <a:rPr lang="en-US" sz="1300" dirty="0" err="1"/>
              <a:t>PrEP</a:t>
            </a:r>
            <a:r>
              <a:rPr lang="en-US" sz="1300" dirty="0"/>
              <a:t> remains high, with more than 2,000 users expressing interest but not yet initiating prevention, highlighting the need for improved follow-up and navigation support. </a:t>
            </a:r>
          </a:p>
          <a:p>
            <a:r>
              <a:rPr lang="en-US" sz="1300" dirty="0">
                <a:sym typeface="Wingdings" panose="05000000000000000000" pitchFamily="2" charset="2"/>
              </a:rPr>
              <a:t>3)</a:t>
            </a:r>
            <a:r>
              <a:rPr lang="en-US" sz="1300" dirty="0"/>
              <a:t> Behavioral data revealed important prevention gaps: 75.5% of users reported never having tested for HIV previously, and 50.3% had never discussed HIV status with sexual partners. </a:t>
            </a:r>
          </a:p>
          <a:p>
            <a:endParaRPr lang="en-US" sz="1300" dirty="0"/>
          </a:p>
          <a:p>
            <a:r>
              <a:rPr lang="en-US" sz="1300" dirty="0">
                <a:sym typeface="Wingdings" panose="05000000000000000000" pitchFamily="2" charset="2"/>
              </a:rPr>
              <a:t> </a:t>
            </a:r>
            <a:r>
              <a:rPr lang="en-US" sz="1300" dirty="0"/>
              <a:t>These findings emphasize the value of integrated digital education, behavioral nudges, and targeted communication within service platforms.</a:t>
            </a:r>
          </a:p>
          <a:p>
            <a:endParaRPr lang="en-US" dirty="0"/>
          </a:p>
        </p:txBody>
      </p:sp>
      <p:cxnSp>
        <p:nvCxnSpPr>
          <p:cNvPr id="16" name="Straight Connector 15">
            <a:extLst>
              <a:ext uri="{FF2B5EF4-FFF2-40B4-BE49-F238E27FC236}">
                <a16:creationId xmlns:a16="http://schemas.microsoft.com/office/drawing/2014/main" id="{1FF7BA0D-1A37-1C39-24B2-6A55DAA917DF}"/>
              </a:ext>
            </a:extLst>
          </p:cNvPr>
          <p:cNvCxnSpPr>
            <a:cxnSpLocks/>
          </p:cNvCxnSpPr>
          <p:nvPr/>
        </p:nvCxnSpPr>
        <p:spPr>
          <a:xfrm>
            <a:off x="498764" y="4394951"/>
            <a:ext cx="0" cy="23176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41884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5C3DB-5C08-3CF5-A60B-8B8009ED7AF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E19FC8-096D-4E47-DF3A-A13AFE6A4098}"/>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2F528E6B-7716-866B-0502-42BBE1D868DE}"/>
              </a:ext>
            </a:extLst>
          </p:cNvPr>
          <p:cNvSpPr>
            <a:spLocks noGrp="1"/>
          </p:cNvSpPr>
          <p:nvPr>
            <p:ph sz="quarter" idx="14"/>
          </p:nvPr>
        </p:nvSpPr>
        <p:spPr>
          <a:xfrm>
            <a:off x="6999516" y="6528965"/>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12" name="Content Placeholder 1">
            <a:extLst>
              <a:ext uri="{FF2B5EF4-FFF2-40B4-BE49-F238E27FC236}">
                <a16:creationId xmlns:a16="http://schemas.microsoft.com/office/drawing/2014/main" id="{813A8C7B-0A66-0EC2-2738-488178CF53A8}"/>
              </a:ext>
            </a:extLst>
          </p:cNvPr>
          <p:cNvSpPr txBox="1">
            <a:spLocks/>
          </p:cNvSpPr>
          <p:nvPr/>
        </p:nvSpPr>
        <p:spPr>
          <a:xfrm>
            <a:off x="167364" y="1681236"/>
            <a:ext cx="4635727" cy="24231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Rethinking HIV prevention prioritization during funding crisis: evidence from rapid service declines among key populations in Nigeria </a:t>
            </a:r>
            <a:r>
              <a:rPr lang="en-GB" sz="1200" b="1" dirty="0">
                <a:solidFill>
                  <a:srgbClr val="000000"/>
                </a:solidFill>
              </a:rPr>
              <a:t>– </a:t>
            </a:r>
            <a:r>
              <a:rPr lang="en-US" sz="1200" dirty="0">
                <a:solidFill>
                  <a:srgbClr val="61800A"/>
                </a:solidFill>
              </a:rPr>
              <a:t>Ramatu Aliyu Magaji, National Agency for the Control of AIDS (NACA), Kenya</a:t>
            </a:r>
            <a:r>
              <a:rPr lang="en-US" sz="1200" dirty="0">
                <a:solidFill>
                  <a:srgbClr val="61800A"/>
                </a:solidFill>
                <a:hlinkClick r:id="rId3"/>
              </a:rPr>
              <a:t> </a:t>
            </a:r>
            <a:r>
              <a:rPr lang="en-US" sz="1200" dirty="0">
                <a:solidFill>
                  <a:srgbClr val="000000"/>
                </a:solidFill>
                <a:hlinkClick r:id="rId3"/>
              </a:rPr>
              <a:t>(full abstract here)</a:t>
            </a:r>
            <a:endParaRPr lang="en-US" sz="1200" dirty="0">
              <a:solidFill>
                <a:srgbClr val="000000"/>
              </a:solidFill>
            </a:endParaRPr>
          </a:p>
          <a:p>
            <a:pPr marL="171450" lvl="0" indent="-171450">
              <a:buFont typeface="Arial" panose="020B0604020202020204" pitchFamily="34" charset="0"/>
              <a:buChar char="•"/>
            </a:pPr>
            <a:r>
              <a:rPr lang="en-US" sz="1200" dirty="0">
                <a:solidFill>
                  <a:srgbClr val="000000"/>
                </a:solidFill>
                <a:latin typeface="Verdana"/>
                <a:sym typeface="Wingdings" panose="05000000000000000000" pitchFamily="2" charset="2"/>
              </a:rPr>
              <a:t>Objective to assess changes in HIV prevention service utilization among key populations during the 2025 funding disruption and stop-work order.</a:t>
            </a:r>
          </a:p>
          <a:p>
            <a:pPr marL="171450" lvl="0" indent="-171450">
              <a:buFont typeface="Arial" panose="020B0604020202020204" pitchFamily="34" charset="0"/>
              <a:buChar char="•"/>
            </a:pPr>
            <a:r>
              <a:rPr lang="en-US" sz="1200" dirty="0">
                <a:solidFill>
                  <a:srgbClr val="000000"/>
                </a:solidFill>
                <a:latin typeface="Verdana"/>
                <a:sym typeface="Wingdings" panose="05000000000000000000" pitchFamily="2" charset="2"/>
              </a:rPr>
              <a:t>Within one quarter, prevention reach declined by 50.5%, HIV testing by 70.2% and </a:t>
            </a:r>
            <a:r>
              <a:rPr lang="en-US" sz="1200" dirty="0" err="1">
                <a:solidFill>
                  <a:srgbClr val="000000"/>
                </a:solidFill>
                <a:latin typeface="Verdana"/>
                <a:sym typeface="Wingdings" panose="05000000000000000000" pitchFamily="2" charset="2"/>
              </a:rPr>
              <a:t>PrEP</a:t>
            </a:r>
            <a:r>
              <a:rPr lang="en-US" sz="1200" dirty="0">
                <a:solidFill>
                  <a:srgbClr val="000000"/>
                </a:solidFill>
                <a:latin typeface="Verdana"/>
                <a:sym typeface="Wingdings" panose="05000000000000000000" pitchFamily="2" charset="2"/>
              </a:rPr>
              <a:t> initiation by 83.0%. </a:t>
            </a:r>
          </a:p>
          <a:p>
            <a:pPr marL="171450" lvl="0" indent="-171450">
              <a:buFont typeface="Wingdings" panose="05000000000000000000" pitchFamily="2" charset="2"/>
              <a:buChar char="à"/>
            </a:pPr>
            <a:endPar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171450" lvl="0" indent="-171450">
              <a:buFont typeface="Wingdings" panose="05000000000000000000" pitchFamily="2" charset="2"/>
              <a:buChar char="à"/>
            </a:pPr>
            <a:endParaRPr lang="en-US" sz="1200" dirty="0">
              <a:solidFill>
                <a:srgbClr val="000000"/>
              </a:solidFill>
              <a:latin typeface="Verdana"/>
              <a:sym typeface="Wingdings" panose="05000000000000000000" pitchFamily="2" charset="2"/>
            </a:endParaRPr>
          </a:p>
          <a:p>
            <a:pPr marL="171450" lvl="0" indent="-171450">
              <a:buFont typeface="Wingdings" panose="05000000000000000000" pitchFamily="2" charset="2"/>
              <a:buChar char="à"/>
            </a:pPr>
            <a:endPar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171450" lvl="0" indent="-171450">
              <a:buFont typeface="Wingdings" panose="05000000000000000000" pitchFamily="2" charset="2"/>
              <a:buChar char="à"/>
            </a:pPr>
            <a:endParaRPr lang="en-US" sz="1200" dirty="0">
              <a:solidFill>
                <a:srgbClr val="000000"/>
              </a:solidFill>
              <a:latin typeface="Verdana"/>
              <a:sym typeface="Wingdings" panose="05000000000000000000" pitchFamily="2" charset="2"/>
            </a:endParaRPr>
          </a:p>
          <a:p>
            <a:pPr marL="171450" lvl="0" indent="-171450">
              <a:buFont typeface="Wingdings" panose="05000000000000000000" pitchFamily="2" charset="2"/>
              <a:buChar char="à"/>
            </a:pPr>
            <a:endPar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endParaRPr>
          </a:p>
          <a:p>
            <a:pPr marL="171450" lvl="0" indent="-171450">
              <a:buFont typeface="Arial" panose="020B0604020202020204" pitchFamily="34" charset="0"/>
              <a:buChar char="•"/>
            </a:pPr>
            <a:r>
              <a:rPr lang="en-US" sz="1200" dirty="0">
                <a:solidFill>
                  <a:srgbClr val="000000"/>
                </a:solidFill>
                <a:sym typeface="Wingdings" panose="05000000000000000000" pitchFamily="2" charset="2"/>
              </a:rPr>
              <a:t>The largest losses were observed among sex workers, men who have sex with men, and people who inject drugs.</a:t>
            </a:r>
            <a:endParaRPr kumimoji="0" lang="en-US" sz="1200" b="0" i="0" u="none" strike="noStrike" kern="1200" cap="none" spc="0" normalizeH="0" baseline="0" noProof="0" dirty="0">
              <a:ln>
                <a:noFill/>
              </a:ln>
              <a:solidFill>
                <a:srgbClr val="000000"/>
              </a:solidFill>
              <a:effectLst/>
              <a:uLnTx/>
              <a:uFillTx/>
              <a:latin typeface="Verdana"/>
              <a:ea typeface="+mn-ea"/>
              <a:cs typeface="+mn-cs"/>
            </a:endParaRPr>
          </a:p>
        </p:txBody>
      </p:sp>
      <p:sp>
        <p:nvSpPr>
          <p:cNvPr id="8" name="Rectangle 7">
            <a:extLst>
              <a:ext uri="{FF2B5EF4-FFF2-40B4-BE49-F238E27FC236}">
                <a16:creationId xmlns:a16="http://schemas.microsoft.com/office/drawing/2014/main" id="{29B0436D-FF0A-15C5-51B8-573348F745B0}"/>
              </a:ext>
            </a:extLst>
          </p:cNvPr>
          <p:cNvSpPr/>
          <p:nvPr/>
        </p:nvSpPr>
        <p:spPr>
          <a:xfrm>
            <a:off x="354331" y="6344496"/>
            <a:ext cx="4838155" cy="368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
        <p:nvSpPr>
          <p:cNvPr id="10" name="Content Placeholder 1">
            <a:extLst>
              <a:ext uri="{FF2B5EF4-FFF2-40B4-BE49-F238E27FC236}">
                <a16:creationId xmlns:a16="http://schemas.microsoft.com/office/drawing/2014/main" id="{6FF36F46-9E47-5C07-B124-E4293589AEB5}"/>
              </a:ext>
            </a:extLst>
          </p:cNvPr>
          <p:cNvSpPr txBox="1">
            <a:spLocks/>
          </p:cNvSpPr>
          <p:nvPr/>
        </p:nvSpPr>
        <p:spPr>
          <a:xfrm>
            <a:off x="4850781" y="1605650"/>
            <a:ext cx="7034578" cy="19659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t>Early impact of funding withdrawal on HIV care and treatment programs in East Africa - </a:t>
            </a:r>
            <a:r>
              <a:rPr lang="en-US" sz="1200" dirty="0">
                <a:solidFill>
                  <a:srgbClr val="61800A"/>
                </a:solidFill>
              </a:rPr>
              <a:t>Hong-Ha </a:t>
            </a:r>
            <a:r>
              <a:rPr lang="en-US" sz="1200" dirty="0" err="1">
                <a:solidFill>
                  <a:srgbClr val="61800A"/>
                </a:solidFill>
              </a:rPr>
              <a:t>M.Truong</a:t>
            </a:r>
            <a:r>
              <a:rPr lang="en-US" sz="1200" dirty="0">
                <a:solidFill>
                  <a:srgbClr val="61800A"/>
                </a:solidFill>
              </a:rPr>
              <a:t>, University of California, San Francisco, United States </a:t>
            </a:r>
            <a:r>
              <a:rPr lang="en-US" sz="1200" dirty="0">
                <a:solidFill>
                  <a:srgbClr val="000000"/>
                </a:solidFill>
                <a:hlinkClick r:id="rId4"/>
              </a:rPr>
              <a:t>(full abstract here)</a:t>
            </a:r>
            <a:endParaRPr lang="en-US" sz="1200" dirty="0">
              <a:solidFill>
                <a:srgbClr val="000000"/>
              </a:solidFill>
            </a:endParaRPr>
          </a:p>
          <a:p>
            <a:pPr marL="171450" indent="-171450">
              <a:buFont typeface="Arial" panose="020B0604020202020204" pitchFamily="34" charset="0"/>
              <a:buChar char="•"/>
              <a:defRPr/>
            </a:pPr>
            <a:r>
              <a:rPr kumimoji="0" lang="en-US" sz="1200" b="0" i="0" u="none" strike="noStrike" kern="1200" cap="none" spc="0" normalizeH="0" baseline="0" noProof="0" dirty="0">
                <a:ln>
                  <a:noFill/>
                </a:ln>
                <a:solidFill>
                  <a:srgbClr val="000000"/>
                </a:solidFill>
                <a:effectLst/>
                <a:uLnTx/>
                <a:uFillTx/>
                <a:latin typeface="Verdana"/>
                <a:ea typeface="+mn-ea"/>
                <a:cs typeface="+mn-cs"/>
              </a:rPr>
              <a:t>Evaluate the early impact of the PEPFAR funding pause on HIV services and patient outcomes </a:t>
            </a:r>
            <a:r>
              <a:rPr lang="en-US" sz="1200" dirty="0">
                <a:solidFill>
                  <a:srgbClr val="000000"/>
                </a:solidFill>
              </a:rPr>
              <a:t>in Kenya, Uganda and Tanzania (EA-</a:t>
            </a:r>
            <a:r>
              <a:rPr lang="en-US" sz="1200" dirty="0" err="1">
                <a:solidFill>
                  <a:srgbClr val="000000"/>
                </a:solidFill>
              </a:rPr>
              <a:t>IeDEA</a:t>
            </a:r>
            <a:r>
              <a:rPr lang="en-US" sz="1200" dirty="0">
                <a:solidFill>
                  <a:srgbClr val="000000"/>
                </a:solidFill>
              </a:rPr>
              <a:t> regional cohort) with data from 102,990 clients.</a:t>
            </a:r>
            <a:endParaRPr lang="en-US" sz="1200" dirty="0">
              <a:solidFill>
                <a:srgbClr val="000000"/>
              </a:solidFill>
              <a:latin typeface="Verdana"/>
            </a:endParaRPr>
          </a:p>
          <a:p>
            <a:pPr marL="171450" indent="-171450">
              <a:buFont typeface="Arial" panose="020B0604020202020204" pitchFamily="34" charset="0"/>
              <a:buChar char="•"/>
              <a:defRPr/>
            </a:pPr>
            <a:r>
              <a:rPr lang="en-US" sz="1200" dirty="0">
                <a:solidFill>
                  <a:srgbClr val="000000"/>
                </a:solidFill>
                <a:latin typeface="Verdana"/>
              </a:rPr>
              <a:t> New enrollments declined by 59% in 2025 compared to the same period in 2024. The decline was greater among men and among those aged &lt;25.</a:t>
            </a:r>
          </a:p>
          <a:p>
            <a:pPr marL="171450" indent="-171450">
              <a:buFont typeface="Arial" panose="020B0604020202020204" pitchFamily="34" charset="0"/>
              <a:buChar char="•"/>
              <a:defRPr/>
            </a:pPr>
            <a:r>
              <a:rPr kumimoji="0" lang="en-US" sz="1200" b="0" i="0" u="none" strike="noStrike" kern="1200" cap="none" spc="0" normalizeH="0" baseline="0" noProof="0" dirty="0">
                <a:ln>
                  <a:noFill/>
                </a:ln>
                <a:solidFill>
                  <a:srgbClr val="000000"/>
                </a:solidFill>
                <a:effectLst/>
                <a:uLnTx/>
                <a:uFillTx/>
                <a:latin typeface="Verdana"/>
                <a:ea typeface="+mn-ea"/>
                <a:cs typeface="+mn-cs"/>
              </a:rPr>
              <a:t>33% decline in the number of viral load tests conducted</a:t>
            </a:r>
            <a:r>
              <a:rPr lang="en-US" sz="1200" dirty="0">
                <a:solidFill>
                  <a:srgbClr val="000000"/>
                </a:solidFill>
                <a:latin typeface="Verdana"/>
              </a:rPr>
              <a:t>. </a:t>
            </a:r>
          </a:p>
          <a:p>
            <a:pPr marL="171450" indent="-171450">
              <a:buFont typeface="Arial" panose="020B0604020202020204" pitchFamily="34" charset="0"/>
              <a:buChar char="•"/>
              <a:defRPr/>
            </a:pPr>
            <a:r>
              <a:rPr kumimoji="0" lang="en-US" sz="1200" b="0" i="0" u="none" strike="noStrike" kern="1200" cap="none" spc="0" normalizeH="0" baseline="0" noProof="0" dirty="0">
                <a:ln>
                  <a:noFill/>
                </a:ln>
                <a:solidFill>
                  <a:srgbClr val="000000"/>
                </a:solidFill>
                <a:effectLst/>
                <a:uLnTx/>
                <a:uFillTx/>
                <a:latin typeface="Verdana"/>
                <a:ea typeface="+mn-ea"/>
                <a:cs typeface="+mn-cs"/>
              </a:rPr>
              <a:t>Viral suppression declined by 3.4% overall.</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7" name="Content Placeholder 1">
            <a:extLst>
              <a:ext uri="{FF2B5EF4-FFF2-40B4-BE49-F238E27FC236}">
                <a16:creationId xmlns:a16="http://schemas.microsoft.com/office/drawing/2014/main" id="{5F0BB5C7-AA75-C390-0CA7-068360D40204}"/>
              </a:ext>
            </a:extLst>
          </p:cNvPr>
          <p:cNvSpPr txBox="1">
            <a:spLocks/>
          </p:cNvSpPr>
          <p:nvPr/>
        </p:nvSpPr>
        <p:spPr>
          <a:xfrm>
            <a:off x="4850781" y="4290274"/>
            <a:ext cx="7034577" cy="24231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0000"/>
                </a:solidFill>
                <a:effectLst/>
                <a:uLnTx/>
                <a:uFillTx/>
                <a:latin typeface="Verdana"/>
                <a:ea typeface="+mn-ea"/>
                <a:cs typeface="+mn-cs"/>
              </a:rPr>
              <a:t>AND MORE …</a:t>
            </a:r>
          </a:p>
          <a:p>
            <a:pPr lvl="0"/>
            <a:r>
              <a:rPr lang="en-US" sz="1200" b="1" dirty="0"/>
              <a:t>Intimate partner violence, food insecurity, and HIV incidence among women aged 15–49 years in Wakiso and Hoima, Uganda: a population-based longitudinal cohort study (2018-2023) </a:t>
            </a:r>
            <a:r>
              <a:rPr kumimoji="0" lang="en-US" sz="1200" b="0" i="0" u="none" strike="noStrike" kern="1200" cap="none" spc="0" normalizeH="0" baseline="0" noProof="0" dirty="0">
                <a:ln>
                  <a:noFill/>
                </a:ln>
                <a:solidFill>
                  <a:srgbClr val="000000"/>
                </a:solidFill>
                <a:effectLst/>
                <a:uLnTx/>
                <a:uFillTx/>
                <a:latin typeface="Verdana"/>
                <a:ea typeface="+mn-ea"/>
                <a:cs typeface="+mn-cs"/>
              </a:rPr>
              <a:t>–</a:t>
            </a:r>
            <a:r>
              <a:rPr kumimoji="0" lang="en-US" sz="1200" b="0" i="0" u="none" strike="noStrike" kern="1200" cap="none" spc="0" normalizeH="0" baseline="0" noProof="0" dirty="0">
                <a:ln>
                  <a:noFill/>
                </a:ln>
                <a:solidFill>
                  <a:srgbClr val="61800A"/>
                </a:solidFill>
                <a:effectLst/>
                <a:uLnTx/>
                <a:uFillTx/>
                <a:latin typeface="Verdana"/>
                <a:ea typeface="+mn-ea"/>
                <a:cs typeface="+mn-cs"/>
              </a:rPr>
              <a:t> Amanda P. Miller, San Diego State University, United States</a:t>
            </a:r>
          </a:p>
          <a:p>
            <a:pPr lvl="0"/>
            <a:r>
              <a:rPr lang="en-US" sz="1200" b="1" dirty="0"/>
              <a:t>Water insecurity as a structural determinant of HIV treatment outcomes among people with HIV in Kisumu County, western Kenya </a:t>
            </a:r>
            <a:r>
              <a:rPr kumimoji="0" lang="en-US" sz="1200" b="1" i="0" u="none" strike="noStrike" kern="1200" cap="none" spc="0" normalizeH="0" baseline="0" noProof="0" dirty="0">
                <a:ln>
                  <a:noFill/>
                </a:ln>
                <a:solidFill>
                  <a:srgbClr val="000000"/>
                </a:solidFill>
                <a:effectLst/>
                <a:uLnTx/>
                <a:uFillTx/>
                <a:latin typeface="Verdana"/>
                <a:ea typeface="+mn-ea"/>
                <a:cs typeface="+mn-cs"/>
              </a:rPr>
              <a:t>– </a:t>
            </a:r>
            <a:r>
              <a:rPr lang="en-US" sz="1200" dirty="0">
                <a:solidFill>
                  <a:srgbClr val="61800A"/>
                </a:solidFill>
                <a:latin typeface="Verdana"/>
              </a:rPr>
              <a:t>Jacquelyne Odak, Maseno University, Kenya</a:t>
            </a:r>
          </a:p>
          <a:p>
            <a:r>
              <a:rPr lang="en-US" sz="1200" b="1" dirty="0"/>
              <a:t>Molecular HIV surveillance during Fiji’s HIV epidemic </a:t>
            </a:r>
            <a:r>
              <a:rPr lang="en-US" sz="1200" b="1" dirty="0">
                <a:solidFill>
                  <a:srgbClr val="000000"/>
                </a:solidFill>
              </a:rPr>
              <a:t>– </a:t>
            </a:r>
            <a:r>
              <a:rPr lang="en-US" sz="1200" dirty="0">
                <a:solidFill>
                  <a:srgbClr val="61800A"/>
                </a:solidFill>
              </a:rPr>
              <a:t>Dashika Balak, Fiji Ministry of Health and Medical Services, Fiji</a:t>
            </a:r>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24" name="Title 3">
            <a:extLst>
              <a:ext uri="{FF2B5EF4-FFF2-40B4-BE49-F238E27FC236}">
                <a16:creationId xmlns:a16="http://schemas.microsoft.com/office/drawing/2014/main" id="{993763F2-9E08-D367-BB92-1F020DB40CC0}"/>
              </a:ext>
            </a:extLst>
          </p:cNvPr>
          <p:cNvSpPr txBox="1">
            <a:spLocks/>
          </p:cNvSpPr>
          <p:nvPr/>
        </p:nvSpPr>
        <p:spPr>
          <a:xfrm>
            <a:off x="4252658" y="196465"/>
            <a:ext cx="7632700" cy="1223964"/>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sz="2000" dirty="0">
                <a:solidFill>
                  <a:srgbClr val="E1000B"/>
                </a:solidFill>
                <a:hlinkClick r:id="rId5"/>
              </a:rPr>
              <a:t>Oral abstract session – From insecurity to inequity: Examining structural drivers of HIV outcomes</a:t>
            </a:r>
            <a:endParaRPr lang="en-CH" sz="2000" dirty="0">
              <a:solidFill>
                <a:srgbClr val="E1000B"/>
              </a:solidFill>
            </a:endParaRPr>
          </a:p>
        </p:txBody>
      </p:sp>
      <p:pic>
        <p:nvPicPr>
          <p:cNvPr id="5" name="Picture 4">
            <a:extLst>
              <a:ext uri="{FF2B5EF4-FFF2-40B4-BE49-F238E27FC236}">
                <a16:creationId xmlns:a16="http://schemas.microsoft.com/office/drawing/2014/main" id="{3A9AE1BF-BA77-E762-01E7-DCD8C1E97B91}"/>
              </a:ext>
            </a:extLst>
          </p:cNvPr>
          <p:cNvPicPr>
            <a:picLocks noChangeAspect="1"/>
          </p:cNvPicPr>
          <p:nvPr/>
        </p:nvPicPr>
        <p:blipFill>
          <a:blip r:embed="rId6"/>
          <a:stretch>
            <a:fillRect/>
          </a:stretch>
        </p:blipFill>
        <p:spPr>
          <a:xfrm>
            <a:off x="167364" y="3977914"/>
            <a:ext cx="4496450" cy="1553454"/>
          </a:xfrm>
          <a:prstGeom prst="rect">
            <a:avLst/>
          </a:prstGeom>
        </p:spPr>
      </p:pic>
    </p:spTree>
    <p:extLst>
      <p:ext uri="{BB962C8B-B14F-4D97-AF65-F5344CB8AC3E}">
        <p14:creationId xmlns:p14="http://schemas.microsoft.com/office/powerpoint/2010/main" val="226201540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69EC-2455-E679-F2F8-9230A118055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87732FB-1B81-B5B4-4127-06F9EB9CA35C}"/>
              </a:ext>
            </a:extLst>
          </p:cNvPr>
          <p:cNvSpPr>
            <a:spLocks noGrp="1"/>
          </p:cNvSpPr>
          <p:nvPr>
            <p:ph sz="quarter" idx="13"/>
          </p:nvPr>
        </p:nvSpPr>
        <p:spPr>
          <a:xfrm>
            <a:off x="525459" y="5276106"/>
            <a:ext cx="6106161" cy="1068390"/>
          </a:xfrm>
        </p:spPr>
        <p:txBody>
          <a:bodyPr>
            <a:normAutofit/>
          </a:bodyPr>
          <a:lstStyle/>
          <a:p>
            <a:r>
              <a:rPr lang="en-US" sz="1600">
                <a:solidFill>
                  <a:schemeClr val="bg2"/>
                </a:solidFill>
              </a:rPr>
              <a:t>effects.</a:t>
            </a:r>
          </a:p>
          <a:p>
            <a:endParaRPr lang="en-US" sz="1600">
              <a:solidFill>
                <a:schemeClr val="bg2"/>
              </a:solidFill>
            </a:endParaRPr>
          </a:p>
        </p:txBody>
      </p:sp>
      <p:sp>
        <p:nvSpPr>
          <p:cNvPr id="3" name="Content Placeholder 2">
            <a:extLst>
              <a:ext uri="{FF2B5EF4-FFF2-40B4-BE49-F238E27FC236}">
                <a16:creationId xmlns:a16="http://schemas.microsoft.com/office/drawing/2014/main" id="{C3C9CBBB-F953-1A31-F5A7-871E0D862DF3}"/>
              </a:ext>
            </a:extLst>
          </p:cNvPr>
          <p:cNvSpPr>
            <a:spLocks noGrp="1"/>
          </p:cNvSpPr>
          <p:nvPr>
            <p:ph sz="quarter" idx="14"/>
          </p:nvPr>
        </p:nvSpPr>
        <p:spPr>
          <a:xfrm>
            <a:off x="6705223" y="6489062"/>
            <a:ext cx="5486777" cy="368938"/>
          </a:xfrm>
        </p:spPr>
        <p:txBody>
          <a:bodyPr>
            <a:noAutofit/>
          </a:bodyPr>
          <a:lstStyle/>
          <a:p>
            <a:r>
              <a:rPr lang="en-US" sz="1800" i="1" dirty="0"/>
              <a:t>Session recording and slides available </a:t>
            </a:r>
            <a:r>
              <a:rPr lang="en-US" sz="1800" i="1" dirty="0">
                <a:hlinkClick r:id="rId2"/>
              </a:rPr>
              <a:t>here</a:t>
            </a:r>
            <a:r>
              <a:rPr lang="en-US" sz="1800" i="1" dirty="0"/>
              <a:t>.</a:t>
            </a:r>
            <a:endParaRPr lang="en-CH" sz="1800" i="1" dirty="0"/>
          </a:p>
        </p:txBody>
      </p:sp>
      <p:sp>
        <p:nvSpPr>
          <p:cNvPr id="7" name="Content Placeholder 1">
            <a:extLst>
              <a:ext uri="{FF2B5EF4-FFF2-40B4-BE49-F238E27FC236}">
                <a16:creationId xmlns:a16="http://schemas.microsoft.com/office/drawing/2014/main" id="{B5CD5716-0DB5-1CD5-84F6-8D35A7505C56}"/>
              </a:ext>
            </a:extLst>
          </p:cNvPr>
          <p:cNvSpPr txBox="1">
            <a:spLocks/>
          </p:cNvSpPr>
          <p:nvPr/>
        </p:nvSpPr>
        <p:spPr>
          <a:xfrm>
            <a:off x="7116190" y="1765883"/>
            <a:ext cx="4844142" cy="124643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0000"/>
                </a:solidFill>
                <a:effectLst/>
                <a:uLnTx/>
                <a:uFillTx/>
                <a:latin typeface="Verdana"/>
                <a:ea typeface="+mn-ea"/>
                <a:cs typeface="+mn-cs"/>
              </a:rPr>
              <a:t>AND MORE …</a:t>
            </a:r>
          </a:p>
          <a:p>
            <a:pPr lvl="0"/>
            <a:r>
              <a:rPr lang="en-US" sz="1200" b="1" dirty="0"/>
              <a:t>Psychosocial mechanisms linking intersecting stigmas and condomless anal sex among trans women in India: mediation or interactions or both? </a:t>
            </a:r>
            <a:r>
              <a:rPr kumimoji="0" lang="en-US" sz="1200" b="0" i="0" u="none" strike="noStrike" kern="1200" cap="none" spc="0" normalizeH="0" baseline="0" noProof="0" dirty="0">
                <a:ln>
                  <a:noFill/>
                </a:ln>
                <a:solidFill>
                  <a:srgbClr val="000000"/>
                </a:solidFill>
                <a:effectLst/>
                <a:uLnTx/>
                <a:uFillTx/>
                <a:latin typeface="Verdana"/>
                <a:ea typeface="+mn-ea"/>
                <a:cs typeface="+mn-cs"/>
              </a:rPr>
              <a:t>–</a:t>
            </a:r>
            <a:r>
              <a:rPr kumimoji="0" lang="en-US" sz="1200" b="0" i="0" u="none" strike="noStrike" kern="1200" cap="none" spc="0" normalizeH="0" baseline="0" noProof="0" dirty="0">
                <a:ln>
                  <a:noFill/>
                </a:ln>
                <a:solidFill>
                  <a:srgbClr val="61800A"/>
                </a:solidFill>
                <a:effectLst/>
                <a:uLnTx/>
                <a:uFillTx/>
                <a:latin typeface="Verdana"/>
                <a:ea typeface="+mn-ea"/>
                <a:cs typeface="+mn-cs"/>
              </a:rPr>
              <a:t> Venkatesan Chakrapani, Centre for Sexuality and Health Research and Policy (C-</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SHaRP</a:t>
            </a:r>
            <a:r>
              <a:rPr kumimoji="0" lang="en-US" sz="1200" b="0" i="0" u="none" strike="noStrike" kern="1200" cap="none" spc="0" normalizeH="0" baseline="0" noProof="0" dirty="0">
                <a:ln>
                  <a:noFill/>
                </a:ln>
                <a:solidFill>
                  <a:srgbClr val="61800A"/>
                </a:solidFill>
                <a:effectLst/>
                <a:uLnTx/>
                <a:uFillTx/>
                <a:latin typeface="Verdana"/>
                <a:ea typeface="+mn-ea"/>
                <a:cs typeface="+mn-cs"/>
              </a:rPr>
              <a:t>), India</a:t>
            </a:r>
          </a:p>
          <a:p>
            <a:pPr lvl="0"/>
            <a:r>
              <a:rPr lang="en-US" sz="1200" b="1" dirty="0"/>
              <a:t>Institutionalized intersectional stigma among medical students in the Southern United States: the impact of HIV knowledge, heterosexism and racism on HIV stigma </a:t>
            </a:r>
            <a:r>
              <a:rPr kumimoji="0" lang="en-US" sz="1200" b="1" i="0" u="none" strike="noStrike" kern="1200" cap="none" spc="0" normalizeH="0" baseline="0" noProof="0" dirty="0">
                <a:ln>
                  <a:noFill/>
                </a:ln>
                <a:solidFill>
                  <a:srgbClr val="000000"/>
                </a:solidFill>
                <a:effectLst/>
                <a:uLnTx/>
                <a:uFillTx/>
                <a:latin typeface="Verdana"/>
                <a:ea typeface="+mn-ea"/>
                <a:cs typeface="+mn-cs"/>
              </a:rPr>
              <a:t>– </a:t>
            </a:r>
            <a:r>
              <a:rPr lang="en-US" sz="1200" dirty="0">
                <a:solidFill>
                  <a:srgbClr val="61800A"/>
                </a:solidFill>
                <a:latin typeface="Verdana"/>
              </a:rPr>
              <a:t>Krishen Samuel, University of Arkansas, United States</a:t>
            </a:r>
          </a:p>
          <a:p>
            <a:r>
              <a:rPr lang="en-US" sz="1200" b="1" dirty="0"/>
              <a:t>Stigma and resilience trajectories in the </a:t>
            </a:r>
            <a:r>
              <a:rPr lang="en-US" sz="1200" b="1" i="1" dirty="0"/>
              <a:t>Manas </a:t>
            </a:r>
            <a:r>
              <a:rPr lang="en-US" sz="1200" b="1" i="1" dirty="0" err="1"/>
              <a:t>por</a:t>
            </a:r>
            <a:r>
              <a:rPr lang="en-US" sz="1200" b="1" i="1" dirty="0"/>
              <a:t> Manas</a:t>
            </a:r>
            <a:r>
              <a:rPr lang="en-US" sz="1200" b="1" dirty="0"/>
              <a:t> peer-navigation HIV prevention trial among trans women and </a:t>
            </a:r>
            <a:r>
              <a:rPr lang="en-US" sz="1200" b="1" dirty="0" err="1"/>
              <a:t>travestis</a:t>
            </a:r>
            <a:r>
              <a:rPr lang="en-US" sz="1200" b="1" dirty="0"/>
              <a:t> in São Paulo, Brazil </a:t>
            </a:r>
            <a:r>
              <a:rPr lang="en-US" sz="1200" b="1" dirty="0">
                <a:solidFill>
                  <a:srgbClr val="000000"/>
                </a:solidFill>
              </a:rPr>
              <a:t>– </a:t>
            </a:r>
            <a:r>
              <a:rPr lang="en-US" sz="1200" dirty="0">
                <a:solidFill>
                  <a:srgbClr val="61800A"/>
                </a:solidFill>
              </a:rPr>
              <a:t>Sabrina Cluesman, Columbia University, United States</a:t>
            </a:r>
          </a:p>
          <a:p>
            <a:r>
              <a:rPr lang="en-US" sz="1200" b="1" dirty="0"/>
              <a:t>Persistent </a:t>
            </a:r>
            <a:r>
              <a:rPr lang="en-US" sz="1200" b="1" dirty="0" err="1"/>
              <a:t>internalised</a:t>
            </a:r>
            <a:r>
              <a:rPr lang="en-US" sz="1200" b="1" dirty="0"/>
              <a:t> HIV stigma among persons living with HIV in Jamaica and implications for engagement in care in the context of shifting funding priorities </a:t>
            </a:r>
            <a:r>
              <a:rPr lang="en-US" sz="1200" dirty="0"/>
              <a:t>– </a:t>
            </a:r>
            <a:r>
              <a:rPr lang="en-US" sz="1200" dirty="0">
                <a:solidFill>
                  <a:srgbClr val="61800A"/>
                </a:solidFill>
              </a:rPr>
              <a:t>Sharlene Jarrett, University of California, San Francisco, United States and Jamaica</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12" name="Content Placeholder 1">
            <a:extLst>
              <a:ext uri="{FF2B5EF4-FFF2-40B4-BE49-F238E27FC236}">
                <a16:creationId xmlns:a16="http://schemas.microsoft.com/office/drawing/2014/main" id="{6A1C1457-A521-4054-FDA6-8691D5FDD008}"/>
              </a:ext>
            </a:extLst>
          </p:cNvPr>
          <p:cNvSpPr txBox="1">
            <a:spLocks/>
          </p:cNvSpPr>
          <p:nvPr/>
        </p:nvSpPr>
        <p:spPr>
          <a:xfrm>
            <a:off x="354331" y="1765883"/>
            <a:ext cx="6580860" cy="327926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dirty="0"/>
              <a:t>Evaluating an intervention to reduce stigma towards key populations among healthcare workers in Mombasa, Kenya</a:t>
            </a:r>
            <a:r>
              <a:rPr kumimoji="0" lang="en-GB" sz="1200" b="1" i="0" u="none" strike="noStrike" kern="1200" cap="none" spc="0" normalizeH="0" baseline="0" noProof="0" dirty="0">
                <a:ln>
                  <a:noFill/>
                </a:ln>
                <a:solidFill>
                  <a:srgbClr val="000000"/>
                </a:solidFill>
                <a:effectLst/>
                <a:uLnTx/>
                <a:uFillTx/>
                <a:latin typeface="Verdana"/>
                <a:ea typeface="+mn-ea"/>
                <a:cs typeface="+mn-cs"/>
              </a:rPr>
              <a:t> - </a:t>
            </a:r>
            <a:r>
              <a:rPr kumimoji="0" lang="en-US" sz="1200" b="0" i="0" u="none" strike="noStrike" kern="1200" cap="none" spc="0" normalizeH="0" baseline="0" noProof="0" dirty="0">
                <a:ln>
                  <a:noFill/>
                </a:ln>
                <a:solidFill>
                  <a:srgbClr val="61800A"/>
                </a:solidFill>
                <a:effectLst/>
                <a:uLnTx/>
                <a:uFillTx/>
                <a:latin typeface="Verdana"/>
                <a:ea typeface="+mn-ea"/>
                <a:cs typeface="+mn-cs"/>
              </a:rPr>
              <a:t>Ahmed Adam, Department of Health Mombasa County, Kenya </a:t>
            </a:r>
            <a:r>
              <a:rPr kumimoji="0" lang="en-US" sz="1200" b="0" i="0" u="none" strike="noStrike" kern="1200" cap="none" spc="0" normalizeH="0" baseline="0" noProof="0" dirty="0">
                <a:ln>
                  <a:noFill/>
                </a:ln>
                <a:solidFill>
                  <a:srgbClr val="000000"/>
                </a:solidFill>
                <a:effectLst/>
                <a:uLnTx/>
                <a:uFillTx/>
                <a:latin typeface="Verdana"/>
                <a:ea typeface="+mn-ea"/>
                <a:cs typeface="+mn-cs"/>
                <a:hlinkClick r:id="rId3"/>
              </a:rPr>
              <a:t>(full abstract here)</a:t>
            </a:r>
            <a:endParaRPr kumimoji="0" lang="en-US" sz="1200" b="0" i="0" u="none" strike="noStrike" kern="1200" cap="none" spc="0" normalizeH="0" baseline="0" noProof="0" dirty="0">
              <a:ln>
                <a:noFill/>
              </a:ln>
              <a:solidFill>
                <a:srgbClr val="000000"/>
              </a:solidFill>
              <a:effectLst/>
              <a:uLnTx/>
              <a:uFillTx/>
              <a:latin typeface="Verdana"/>
              <a:ea typeface="+mn-ea"/>
              <a:cs typeface="+mn-cs"/>
            </a:endParaRP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2h-worksh</a:t>
            </a:r>
            <a:r>
              <a:rPr lang="en-US" sz="1200" dirty="0">
                <a:solidFill>
                  <a:srgbClr val="000000"/>
                </a:solidFill>
                <a:latin typeface="Verdana"/>
                <a:sym typeface="Wingdings" panose="05000000000000000000" pitchFamily="2" charset="2"/>
              </a:rPr>
              <a:t>ops delivered to healthcare workers conducted in 3 health facilities, enrolling a total of </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597 individual participants (n=</a:t>
            </a:r>
            <a:r>
              <a:rPr lang="en-US" sz="1200" dirty="0">
                <a:solidFill>
                  <a:srgbClr val="000000"/>
                </a:solidFill>
                <a:latin typeface="Verdana"/>
                <a:sym typeface="Wingdings" panose="05000000000000000000" pitchFamily="2" charset="2"/>
              </a:rPr>
              <a:t>261 in the intervention arm and n=336 in the control arm).</a:t>
            </a:r>
          </a:p>
          <a:p>
            <a:pPr marL="285750" lvl="0" indent="-285750">
              <a:buFont typeface="Arial" panose="020B0604020202020204" pitchFamily="34" charset="0"/>
              <a:buChar char="•"/>
            </a:pPr>
            <a:r>
              <a:rPr lang="en-US" sz="1200" dirty="0">
                <a:latin typeface="+mj-lt"/>
              </a:rPr>
              <a:t>The intervention was associated with decreased stigma towards sexual and gender minorities but this was not observed for the other key populations (people who use drugs, sex workers) as the difference was not statistically significant. </a:t>
            </a:r>
            <a:endParaRPr lang="en-US" sz="1200" dirty="0">
              <a:solidFill>
                <a:srgbClr val="000000"/>
              </a:solidFill>
              <a:latin typeface="+mj-lt"/>
              <a:sym typeface="Wingdings" panose="05000000000000000000" pitchFamily="2" charset="2"/>
            </a:endParaRPr>
          </a:p>
          <a:p>
            <a:pPr marL="285750" marR="0" lvl="0" indent="-28575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lang="en-US" sz="1200" dirty="0">
                <a:solidFill>
                  <a:srgbClr val="000000"/>
                </a:solidFill>
                <a:latin typeface="Verdana"/>
                <a:sym typeface="Wingdings" panose="05000000000000000000" pitchFamily="2" charset="2"/>
              </a:rPr>
              <a:t>It is important to note that only workshops for sexual &amp; gender minorities were led by representatives of those communities themselves. Further investigation is needed on longer, more intensive or directly engaging communities’ workshops to study the impact on stigma towards other key populations.</a:t>
            </a:r>
            <a:endParaRPr kumimoji="0" lang="en-US" sz="14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8" name="Rectangle 7">
            <a:extLst>
              <a:ext uri="{FF2B5EF4-FFF2-40B4-BE49-F238E27FC236}">
                <a16:creationId xmlns:a16="http://schemas.microsoft.com/office/drawing/2014/main" id="{59F763F3-0DB7-200B-922E-0660532B05DA}"/>
              </a:ext>
            </a:extLst>
          </p:cNvPr>
          <p:cNvSpPr/>
          <p:nvPr/>
        </p:nvSpPr>
        <p:spPr>
          <a:xfrm>
            <a:off x="354331" y="6344496"/>
            <a:ext cx="4838155" cy="368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pic>
        <p:nvPicPr>
          <p:cNvPr id="6" name="Picture 5">
            <a:extLst>
              <a:ext uri="{FF2B5EF4-FFF2-40B4-BE49-F238E27FC236}">
                <a16:creationId xmlns:a16="http://schemas.microsoft.com/office/drawing/2014/main" id="{92D82C19-5530-A094-E7A7-5FCA735E057E}"/>
              </a:ext>
            </a:extLst>
          </p:cNvPr>
          <p:cNvPicPr>
            <a:picLocks noChangeAspect="1"/>
          </p:cNvPicPr>
          <p:nvPr/>
        </p:nvPicPr>
        <p:blipFill>
          <a:blip r:embed="rId4"/>
          <a:stretch>
            <a:fillRect/>
          </a:stretch>
        </p:blipFill>
        <p:spPr>
          <a:xfrm>
            <a:off x="1004459" y="4986991"/>
            <a:ext cx="4907594" cy="1780923"/>
          </a:xfrm>
          <a:prstGeom prst="rect">
            <a:avLst/>
          </a:prstGeom>
        </p:spPr>
      </p:pic>
      <p:sp>
        <p:nvSpPr>
          <p:cNvPr id="10" name="Title 3">
            <a:extLst>
              <a:ext uri="{FF2B5EF4-FFF2-40B4-BE49-F238E27FC236}">
                <a16:creationId xmlns:a16="http://schemas.microsoft.com/office/drawing/2014/main" id="{AF7802D0-3BEA-BF72-C47F-8E3A21925017}"/>
              </a:ext>
            </a:extLst>
          </p:cNvPr>
          <p:cNvSpPr txBox="1">
            <a:spLocks/>
          </p:cNvSpPr>
          <p:nvPr/>
        </p:nvSpPr>
        <p:spPr>
          <a:xfrm>
            <a:off x="3985714" y="321970"/>
            <a:ext cx="7632700" cy="1223964"/>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sz="2000" dirty="0">
                <a:solidFill>
                  <a:srgbClr val="E1000B"/>
                </a:solidFill>
                <a:hlinkClick r:id="rId5"/>
              </a:rPr>
              <a:t>Oral abstract session – When stigmas intersect: Advancing HIV  research and practice</a:t>
            </a:r>
            <a:endParaRPr lang="en-CH" sz="2000" dirty="0">
              <a:solidFill>
                <a:srgbClr val="E1000B"/>
              </a:solidFill>
            </a:endParaRPr>
          </a:p>
        </p:txBody>
      </p:sp>
    </p:spTree>
    <p:extLst>
      <p:ext uri="{BB962C8B-B14F-4D97-AF65-F5344CB8AC3E}">
        <p14:creationId xmlns:p14="http://schemas.microsoft.com/office/powerpoint/2010/main" val="166759795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8FA8E-62C4-1FDC-9D11-2F6BF41CC3D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B48768-65AD-EC97-1027-EE1EDBA836FF}"/>
              </a:ext>
            </a:extLst>
          </p:cNvPr>
          <p:cNvSpPr>
            <a:spLocks noGrp="1"/>
          </p:cNvSpPr>
          <p:nvPr>
            <p:ph sz="quarter" idx="13"/>
          </p:nvPr>
        </p:nvSpPr>
        <p:spPr>
          <a:xfrm>
            <a:off x="525459" y="5276106"/>
            <a:ext cx="6106161" cy="1068390"/>
          </a:xfrm>
        </p:spPr>
        <p:txBody>
          <a:bodyPr>
            <a:normAutofit/>
          </a:bodyPr>
          <a:lstStyle/>
          <a:p>
            <a:r>
              <a:rPr lang="en-US" sz="1600" dirty="0">
                <a:solidFill>
                  <a:schemeClr val="bg2"/>
                </a:solidFill>
              </a:rPr>
              <a:t>effects.</a:t>
            </a:r>
          </a:p>
          <a:p>
            <a:endParaRPr lang="en-US" sz="1600" dirty="0">
              <a:solidFill>
                <a:schemeClr val="bg2"/>
              </a:solidFill>
            </a:endParaRPr>
          </a:p>
        </p:txBody>
      </p:sp>
      <p:sp>
        <p:nvSpPr>
          <p:cNvPr id="3" name="Content Placeholder 2">
            <a:extLst>
              <a:ext uri="{FF2B5EF4-FFF2-40B4-BE49-F238E27FC236}">
                <a16:creationId xmlns:a16="http://schemas.microsoft.com/office/drawing/2014/main" id="{79E6A8CA-F585-28BA-9A75-13702217C8EF}"/>
              </a:ext>
            </a:extLst>
          </p:cNvPr>
          <p:cNvSpPr>
            <a:spLocks noGrp="1"/>
          </p:cNvSpPr>
          <p:nvPr>
            <p:ph sz="quarter" idx="14"/>
          </p:nvPr>
        </p:nvSpPr>
        <p:spPr>
          <a:xfrm>
            <a:off x="6705223" y="6415171"/>
            <a:ext cx="5486777" cy="368938"/>
          </a:xfrm>
        </p:spPr>
        <p:txBody>
          <a:bodyPr>
            <a:noAutofit/>
          </a:bodyPr>
          <a:lstStyle/>
          <a:p>
            <a:r>
              <a:rPr lang="en-US" sz="1800" i="1" dirty="0"/>
              <a:t>Session recording and slides available </a:t>
            </a:r>
            <a:r>
              <a:rPr lang="en-US" sz="1800" i="1" dirty="0">
                <a:hlinkClick r:id="rId2"/>
              </a:rPr>
              <a:t>here.</a:t>
            </a:r>
            <a:endParaRPr lang="en-CH" sz="1800" i="1" dirty="0"/>
          </a:p>
        </p:txBody>
      </p:sp>
      <p:sp>
        <p:nvSpPr>
          <p:cNvPr id="12" name="Content Placeholder 1">
            <a:extLst>
              <a:ext uri="{FF2B5EF4-FFF2-40B4-BE49-F238E27FC236}">
                <a16:creationId xmlns:a16="http://schemas.microsoft.com/office/drawing/2014/main" id="{5EB02C30-6854-2073-5B25-947EF4BAA279}"/>
              </a:ext>
            </a:extLst>
          </p:cNvPr>
          <p:cNvSpPr txBox="1">
            <a:spLocks/>
          </p:cNvSpPr>
          <p:nvPr/>
        </p:nvSpPr>
        <p:spPr>
          <a:xfrm>
            <a:off x="365217" y="1825566"/>
            <a:ext cx="4635727" cy="24231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dirty="0"/>
              <a:t>Sustaining HIV care and support in Ukraine: a model of integrated, state-coordinated community-based services -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Liudmyla</a:t>
            </a:r>
            <a:r>
              <a:rPr kumimoji="0" lang="en-US" sz="1200" b="0" i="0" u="none" strike="noStrike" kern="1200" cap="none" spc="0" normalizeH="0" baseline="0" noProof="0" dirty="0">
                <a:ln>
                  <a:noFill/>
                </a:ln>
                <a:solidFill>
                  <a:srgbClr val="61800A"/>
                </a:solidFill>
                <a:effectLst/>
                <a:uLnTx/>
                <a:uFillTx/>
                <a:latin typeface="Verdana"/>
                <a:ea typeface="+mn-ea"/>
                <a:cs typeface="+mn-cs"/>
              </a:rPr>
              <a:t> </a:t>
            </a:r>
            <a:r>
              <a:rPr kumimoji="0" lang="en-US" sz="1200" b="0" i="0" u="none" strike="noStrike" kern="1200" cap="none" spc="0" normalizeH="0" baseline="0" noProof="0" dirty="0" err="1">
                <a:ln>
                  <a:noFill/>
                </a:ln>
                <a:solidFill>
                  <a:srgbClr val="61800A"/>
                </a:solidFill>
                <a:effectLst/>
                <a:uLnTx/>
                <a:uFillTx/>
                <a:latin typeface="Verdana"/>
                <a:ea typeface="+mn-ea"/>
                <a:cs typeface="+mn-cs"/>
              </a:rPr>
              <a:t>Legkostup</a:t>
            </a:r>
            <a:r>
              <a:rPr kumimoji="0" lang="en-US" sz="1200" b="0" i="0" u="none" strike="noStrike" kern="1200" cap="none" spc="0" normalizeH="0" baseline="0" noProof="0" dirty="0">
                <a:ln>
                  <a:noFill/>
                </a:ln>
                <a:solidFill>
                  <a:srgbClr val="61800A"/>
                </a:solidFill>
                <a:effectLst/>
                <a:uLnTx/>
                <a:uFillTx/>
                <a:latin typeface="Verdana"/>
                <a:ea typeface="+mn-ea"/>
                <a:cs typeface="+mn-cs"/>
              </a:rPr>
              <a:t>, State Institution “Center for Public Health of the Ministry of Health of Ukraine”, Ukraine </a:t>
            </a:r>
            <a:r>
              <a:rPr kumimoji="0" lang="en-US" sz="1200" b="0" i="0" u="none" strike="noStrike" kern="1200" cap="none" spc="0" normalizeH="0" baseline="0" noProof="0" dirty="0">
                <a:ln>
                  <a:noFill/>
                </a:ln>
                <a:solidFill>
                  <a:srgbClr val="000000"/>
                </a:solidFill>
                <a:effectLst/>
                <a:uLnTx/>
                <a:uFillTx/>
                <a:latin typeface="Verdana"/>
                <a:ea typeface="+mn-ea"/>
                <a:cs typeface="+mn-cs"/>
                <a:hlinkClick r:id="rId3"/>
              </a:rPr>
              <a:t>(full abstract here)</a:t>
            </a:r>
            <a:endParaRPr lang="en-US" sz="1200" dirty="0">
              <a:solidFill>
                <a:srgbClr val="000000"/>
              </a:solidFill>
              <a:latin typeface="Verdana"/>
            </a:endParaRPr>
          </a:p>
          <a:p>
            <a:pPr marL="171450" lvl="0" indent="-171450">
              <a:buFont typeface="Arial" panose="020B0604020202020204" pitchFamily="34" charset="0"/>
              <a:buChar char="•"/>
            </a:pP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In 2019, Ukraine institutionalized community-based HIV care by integrating previously donor-funded services into the national </a:t>
            </a:r>
            <a:r>
              <a:rPr kumimoji="0" lang="en-US" sz="1200" b="0" i="0" u="none" strike="noStrike" kern="1200" cap="none" spc="0" normalizeH="0" baseline="0" noProof="0" dirty="0" err="1">
                <a:ln>
                  <a:noFill/>
                </a:ln>
                <a:solidFill>
                  <a:srgbClr val="000000"/>
                </a:solidFill>
                <a:effectLst/>
                <a:uLnTx/>
                <a:uFillTx/>
                <a:latin typeface="Verdana"/>
                <a:ea typeface="+mn-ea"/>
                <a:cs typeface="+mn-cs"/>
                <a:sym typeface="Wingdings" panose="05000000000000000000" pitchFamily="2" charset="2"/>
              </a:rPr>
              <a:t>programme</a:t>
            </a: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 </a:t>
            </a:r>
            <a:r>
              <a:rPr lang="en-US" sz="1200" dirty="0"/>
              <a:t>Although the full-scale invasion in 2022 created broad humanitarian disruptions, the earlier shift to domestic financing enabled the country to maintain availability, integration, and continuity of HIV services during the crisis.</a:t>
            </a:r>
          </a:p>
          <a:p>
            <a:pPr marL="171450" lvl="0" indent="-171450">
              <a:buFont typeface="Wingdings" panose="05000000000000000000" pitchFamily="2" charset="2"/>
              <a:buChar char="à"/>
            </a:pPr>
            <a:endParaRPr lang="en-US" sz="1200" dirty="0"/>
          </a:p>
          <a:p>
            <a:pPr marL="171450" lvl="0" indent="-171450">
              <a:buFont typeface="Wingdings" panose="05000000000000000000" pitchFamily="2" charset="2"/>
              <a:buChar char="à"/>
            </a:pPr>
            <a:endParaRPr lang="en-US" sz="1200" dirty="0"/>
          </a:p>
          <a:p>
            <a:pPr lvl="0"/>
            <a:endParaRPr lang="en-US" sz="1200" dirty="0"/>
          </a:p>
          <a:p>
            <a:pPr lvl="0"/>
            <a:endParaRPr lang="en-US" sz="200" dirty="0"/>
          </a:p>
          <a:p>
            <a:pPr marL="171450" lvl="0" indent="-171450">
              <a:buFont typeface="Arial" panose="020B0604020202020204" pitchFamily="34" charset="0"/>
              <a:buChar char="•"/>
            </a:pPr>
            <a:r>
              <a:rPr kumimoji="0" lang="en-US" sz="1200" b="0" i="0" u="none" strike="noStrike" kern="1200" cap="none" spc="0" normalizeH="0" baseline="0" noProof="0" dirty="0">
                <a:ln>
                  <a:noFill/>
                </a:ln>
                <a:solidFill>
                  <a:srgbClr val="000000"/>
                </a:solidFill>
                <a:effectLst/>
                <a:uLnTx/>
                <a:uFillTx/>
                <a:latin typeface="Verdana"/>
                <a:ea typeface="+mn-ea"/>
                <a:cs typeface="+mn-cs"/>
                <a:sym typeface="Wingdings" panose="05000000000000000000" pitchFamily="2" charset="2"/>
              </a:rPr>
              <a:t>Resilience is built before crises through institutionalization, national coordination, community partnerships and integrated information systems.</a:t>
            </a:r>
            <a:endParaRPr kumimoji="0" lang="en-US" sz="1200" b="0" i="0" u="none" strike="noStrike" kern="1200" cap="none" spc="0" normalizeH="0" baseline="0" noProof="0" dirty="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dirty="0">
              <a:ln>
                <a:noFill/>
              </a:ln>
              <a:solidFill>
                <a:srgbClr val="000000"/>
              </a:solidFill>
              <a:effectLst/>
              <a:uLnTx/>
              <a:uFillTx/>
              <a:latin typeface="Verdana"/>
              <a:ea typeface="+mn-ea"/>
              <a:cs typeface="+mn-cs"/>
            </a:endParaRPr>
          </a:p>
        </p:txBody>
      </p:sp>
      <p:sp>
        <p:nvSpPr>
          <p:cNvPr id="8" name="Rectangle 7">
            <a:extLst>
              <a:ext uri="{FF2B5EF4-FFF2-40B4-BE49-F238E27FC236}">
                <a16:creationId xmlns:a16="http://schemas.microsoft.com/office/drawing/2014/main" id="{D0532AE6-8F74-B9F3-6FF3-99310F525C01}"/>
              </a:ext>
            </a:extLst>
          </p:cNvPr>
          <p:cNvSpPr/>
          <p:nvPr/>
        </p:nvSpPr>
        <p:spPr>
          <a:xfrm>
            <a:off x="354331" y="6344496"/>
            <a:ext cx="4838155" cy="368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a:p>
        </p:txBody>
      </p:sp>
      <p:sp>
        <p:nvSpPr>
          <p:cNvPr id="10" name="Content Placeholder 1">
            <a:extLst>
              <a:ext uri="{FF2B5EF4-FFF2-40B4-BE49-F238E27FC236}">
                <a16:creationId xmlns:a16="http://schemas.microsoft.com/office/drawing/2014/main" id="{B175297D-CCBC-AD66-FD0A-8A772C8DCB72}"/>
              </a:ext>
            </a:extLst>
          </p:cNvPr>
          <p:cNvSpPr txBox="1">
            <a:spLocks/>
          </p:cNvSpPr>
          <p:nvPr/>
        </p:nvSpPr>
        <p:spPr>
          <a:xfrm>
            <a:off x="5192486" y="1789367"/>
            <a:ext cx="6474055" cy="196596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1200" b="1"/>
              <a:t>Improving the HIV care cascade among Venezuelan migrants in Colombia through a rights-based model, community-based testing and assisted partner notification</a:t>
            </a:r>
            <a:r>
              <a:rPr kumimoji="0" lang="en-GB" sz="1200" b="1" i="0" u="none" strike="noStrike" kern="1200" cap="none" spc="0" normalizeH="0" baseline="0" noProof="0">
                <a:ln>
                  <a:noFill/>
                </a:ln>
                <a:solidFill>
                  <a:srgbClr val="000000"/>
                </a:solidFill>
                <a:effectLst/>
                <a:uLnTx/>
                <a:uFillTx/>
                <a:latin typeface="Verdana"/>
                <a:ea typeface="+mn-ea"/>
                <a:cs typeface="+mn-cs"/>
              </a:rPr>
              <a:t> - </a:t>
            </a:r>
            <a:r>
              <a:rPr kumimoji="0" lang="en-US" sz="1200" b="0" i="0" u="none" strike="noStrike" kern="1200" cap="none" spc="0" normalizeH="0" baseline="0" noProof="0">
                <a:ln>
                  <a:noFill/>
                </a:ln>
                <a:solidFill>
                  <a:srgbClr val="61800A"/>
                </a:solidFill>
                <a:effectLst/>
                <a:uLnTx/>
                <a:uFillTx/>
                <a:latin typeface="Verdana"/>
                <a:ea typeface="+mn-ea"/>
                <a:cs typeface="+mn-cs"/>
              </a:rPr>
              <a:t>Jose Guillen, </a:t>
            </a:r>
            <a:r>
              <a:rPr kumimoji="0" lang="en-US" sz="1200" b="0" i="0" u="none" strike="noStrike" kern="1200" cap="none" spc="0" normalizeH="0" baseline="0" noProof="0" err="1">
                <a:ln>
                  <a:noFill/>
                </a:ln>
                <a:solidFill>
                  <a:srgbClr val="61800A"/>
                </a:solidFill>
                <a:effectLst/>
                <a:uLnTx/>
                <a:uFillTx/>
                <a:latin typeface="Verdana"/>
                <a:ea typeface="+mn-ea"/>
                <a:cs typeface="+mn-cs"/>
              </a:rPr>
              <a:t>Profamilia</a:t>
            </a:r>
            <a:r>
              <a:rPr kumimoji="0" lang="en-US" sz="1200" b="0" i="0" u="none" strike="noStrike" kern="1200" cap="none" spc="0" normalizeH="0" baseline="0" noProof="0">
                <a:ln>
                  <a:noFill/>
                </a:ln>
                <a:solidFill>
                  <a:srgbClr val="61800A"/>
                </a:solidFill>
                <a:effectLst/>
                <a:uLnTx/>
                <a:uFillTx/>
                <a:latin typeface="Verdana"/>
                <a:ea typeface="+mn-ea"/>
                <a:cs typeface="+mn-cs"/>
              </a:rPr>
              <a:t>, Colombia </a:t>
            </a:r>
            <a:r>
              <a:rPr kumimoji="0" lang="en-US" sz="1200" b="0" i="0" u="none" strike="noStrike" kern="1200" cap="none" spc="0" normalizeH="0" baseline="0" noProof="0">
                <a:ln>
                  <a:noFill/>
                </a:ln>
                <a:solidFill>
                  <a:srgbClr val="000000"/>
                </a:solidFill>
                <a:effectLst/>
                <a:uLnTx/>
                <a:uFillTx/>
                <a:latin typeface="Verdana"/>
                <a:ea typeface="+mn-ea"/>
                <a:cs typeface="+mn-cs"/>
                <a:hlinkClick r:id="rId4"/>
              </a:rPr>
              <a:t>(full abstract here)</a:t>
            </a:r>
            <a:endParaRPr kumimoji="0" lang="en-US" sz="1200" b="0" i="0" u="none" strike="noStrike" kern="1200" cap="none" spc="0" normalizeH="0" baseline="0" noProof="0">
              <a:ln>
                <a:noFill/>
              </a:ln>
              <a:solidFill>
                <a:srgbClr val="000000"/>
              </a:solidFill>
              <a:effectLst/>
              <a:uLnTx/>
              <a:uFillTx/>
              <a:latin typeface="Verdana"/>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rgbClr val="000000"/>
              </a:solidFill>
              <a:effectLst/>
              <a:uLnTx/>
              <a:uFillTx/>
              <a:latin typeface="Verdana"/>
              <a:ea typeface="+mn-ea"/>
              <a:cs typeface="+mn-cs"/>
            </a:endParaRPr>
          </a:p>
        </p:txBody>
      </p:sp>
      <p:sp>
        <p:nvSpPr>
          <p:cNvPr id="17" name="Content Placeholder 1">
            <a:extLst>
              <a:ext uri="{FF2B5EF4-FFF2-40B4-BE49-F238E27FC236}">
                <a16:creationId xmlns:a16="http://schemas.microsoft.com/office/drawing/2014/main" id="{6CCE9CFE-B7F3-5B55-36DA-5BD2D3963229}"/>
              </a:ext>
            </a:extLst>
          </p:cNvPr>
          <p:cNvSpPr txBox="1">
            <a:spLocks/>
          </p:cNvSpPr>
          <p:nvPr/>
        </p:nvSpPr>
        <p:spPr>
          <a:xfrm>
            <a:off x="5192486" y="4465784"/>
            <a:ext cx="6665597" cy="64687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000000"/>
                </a:solidFill>
                <a:effectLst/>
                <a:uLnTx/>
                <a:uFillTx/>
                <a:latin typeface="Verdana"/>
                <a:ea typeface="+mn-ea"/>
                <a:cs typeface="+mn-cs"/>
              </a:rPr>
              <a:t>AND MORE …</a:t>
            </a:r>
          </a:p>
          <a:p>
            <a:pPr lvl="0"/>
            <a:r>
              <a:rPr lang="en-US" sz="1200" b="1" dirty="0"/>
              <a:t>Adapting HIV service delivery in Myanmar: lessons learned from community-led interventions during public health emergencies </a:t>
            </a:r>
            <a:r>
              <a:rPr kumimoji="0" lang="en-US" sz="1200" b="0" i="0" u="none" strike="noStrike" kern="1200" cap="none" spc="0" normalizeH="0" baseline="0" noProof="0" dirty="0">
                <a:ln>
                  <a:noFill/>
                </a:ln>
                <a:solidFill>
                  <a:srgbClr val="000000"/>
                </a:solidFill>
                <a:effectLst/>
                <a:uLnTx/>
                <a:uFillTx/>
                <a:latin typeface="Verdana"/>
                <a:ea typeface="+mn-ea"/>
                <a:cs typeface="+mn-cs"/>
              </a:rPr>
              <a:t>–</a:t>
            </a:r>
            <a:r>
              <a:rPr kumimoji="0" lang="en-US" sz="1200" b="0" i="0" u="none" strike="noStrike" kern="1200" cap="none" spc="0" normalizeH="0" baseline="0" noProof="0" dirty="0">
                <a:ln>
                  <a:noFill/>
                </a:ln>
                <a:solidFill>
                  <a:srgbClr val="61800A"/>
                </a:solidFill>
                <a:effectLst/>
                <a:uLnTx/>
                <a:uFillTx/>
                <a:latin typeface="Verdana"/>
                <a:ea typeface="+mn-ea"/>
                <a:cs typeface="+mn-cs"/>
              </a:rPr>
              <a:t> Aung Than Oo, Rotary International, RPC of Makerere University, Uganda and Myanmar</a:t>
            </a:r>
          </a:p>
          <a:p>
            <a:pPr lvl="0"/>
            <a:r>
              <a:rPr lang="en-US" sz="1200" b="1" dirty="0"/>
              <a:t>Retention breaks HIV prevention: sustaining survivor peer educators for trans women living with HIV in Nigeria’s safe houses and IDP camps </a:t>
            </a:r>
            <a:r>
              <a:rPr kumimoji="0" lang="en-US" sz="1200" b="1" i="0" u="none" strike="noStrike" kern="1200" cap="none" spc="0" normalizeH="0" baseline="0" noProof="0" dirty="0">
                <a:ln>
                  <a:noFill/>
                </a:ln>
                <a:solidFill>
                  <a:srgbClr val="000000"/>
                </a:solidFill>
                <a:effectLst/>
                <a:uLnTx/>
                <a:uFillTx/>
                <a:latin typeface="Verdana"/>
                <a:ea typeface="+mn-ea"/>
                <a:cs typeface="+mn-cs"/>
              </a:rPr>
              <a:t>– </a:t>
            </a:r>
            <a:r>
              <a:rPr lang="en-US" sz="1200" dirty="0">
                <a:solidFill>
                  <a:srgbClr val="61800A"/>
                </a:solidFill>
                <a:latin typeface="Verdana"/>
              </a:rPr>
              <a:t>Kingsley Kalu, Supporting Trans, Intersex and Gender Nonconforming People (STAG) Initiative, Nigeria</a:t>
            </a:r>
            <a:endParaRPr kumimoji="0" lang="en-US" sz="1400" b="0" i="0" u="none" strike="noStrike" kern="1200" cap="none" spc="0" normalizeH="0" baseline="0" noProof="0" dirty="0">
              <a:ln>
                <a:noFill/>
              </a:ln>
              <a:solidFill>
                <a:srgbClr val="617F09"/>
              </a:solidFill>
              <a:effectLst/>
              <a:uLnTx/>
              <a:uFillTx/>
              <a:latin typeface="Verdana"/>
              <a:ea typeface="+mn-ea"/>
              <a:cs typeface="+mn-cs"/>
            </a:endParaRPr>
          </a:p>
          <a:p>
            <a:pPr marR="0" lvl="0" algn="l" defTabSz="914400" rtl="0" eaLnBrk="1" fontAlgn="auto" latinLnBrk="0" hangingPunct="1">
              <a:lnSpc>
                <a:spcPct val="110000"/>
              </a:lnSpc>
              <a:spcBef>
                <a:spcPts val="1000"/>
              </a:spcBef>
              <a:spcAft>
                <a:spcPts val="0"/>
              </a:spcAft>
              <a:buClrTx/>
              <a:buSzTx/>
              <a:tabLst/>
              <a:defRPr/>
            </a:pPr>
            <a:endParaRPr kumimoji="0" lang="en-US" sz="1400" b="1" i="0" u="none" strike="noStrike" kern="1200" cap="none" spc="0" normalizeH="0" baseline="0" noProof="0" dirty="0">
              <a:ln>
                <a:noFill/>
              </a:ln>
              <a:solidFill>
                <a:srgbClr val="000000"/>
              </a:solidFill>
              <a:effectLst/>
              <a:uLnTx/>
              <a:uFillTx/>
              <a:latin typeface="Verdana"/>
              <a:ea typeface="+mn-ea"/>
              <a:cs typeface="+mn-cs"/>
            </a:endParaRPr>
          </a:p>
        </p:txBody>
      </p:sp>
      <p:pic>
        <p:nvPicPr>
          <p:cNvPr id="21" name="Picture 20">
            <a:extLst>
              <a:ext uri="{FF2B5EF4-FFF2-40B4-BE49-F238E27FC236}">
                <a16:creationId xmlns:a16="http://schemas.microsoft.com/office/drawing/2014/main" id="{9C1970D8-ED7E-E27D-8543-495B453DA723}"/>
              </a:ext>
            </a:extLst>
          </p:cNvPr>
          <p:cNvPicPr>
            <a:picLocks noChangeAspect="1"/>
          </p:cNvPicPr>
          <p:nvPr/>
        </p:nvPicPr>
        <p:blipFill>
          <a:blip r:embed="rId5"/>
          <a:stretch>
            <a:fillRect/>
          </a:stretch>
        </p:blipFill>
        <p:spPr>
          <a:xfrm>
            <a:off x="8355692" y="2583858"/>
            <a:ext cx="3423189" cy="1722305"/>
          </a:xfrm>
          <a:prstGeom prst="rect">
            <a:avLst/>
          </a:prstGeom>
        </p:spPr>
      </p:pic>
      <p:sp>
        <p:nvSpPr>
          <p:cNvPr id="22" name="TextBox 21">
            <a:extLst>
              <a:ext uri="{FF2B5EF4-FFF2-40B4-BE49-F238E27FC236}">
                <a16:creationId xmlns:a16="http://schemas.microsoft.com/office/drawing/2014/main" id="{D0963EFE-8884-67E9-5517-EBE1D47AF2ED}"/>
              </a:ext>
            </a:extLst>
          </p:cNvPr>
          <p:cNvSpPr txBox="1"/>
          <p:nvPr/>
        </p:nvSpPr>
        <p:spPr>
          <a:xfrm>
            <a:off x="5092745" y="2551837"/>
            <a:ext cx="3262947" cy="1754326"/>
          </a:xfrm>
          <a:prstGeom prst="rect">
            <a:avLst/>
          </a:prstGeom>
          <a:noFill/>
        </p:spPr>
        <p:txBody>
          <a:bodyPr wrap="square" rtlCol="0">
            <a:spAutoFit/>
          </a:bodyPr>
          <a:lstStyle/>
          <a:p>
            <a:pPr marL="171450" indent="-171450">
              <a:buFont typeface="Arial" panose="020B0604020202020204" pitchFamily="34" charset="0"/>
              <a:buChar char="•"/>
            </a:pPr>
            <a:r>
              <a:rPr lang="en-US" sz="1200" dirty="0"/>
              <a:t>Intervention with (a) community-based HIV testing and assister partner notification (b) peer navigation (c) psychosocial, legal and social support.</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Focus on Venezuela migrants newly diagnosed with HIV or re-engaging in care.</a:t>
            </a:r>
          </a:p>
        </p:txBody>
      </p:sp>
      <p:sp>
        <p:nvSpPr>
          <p:cNvPr id="24" name="Title 3">
            <a:extLst>
              <a:ext uri="{FF2B5EF4-FFF2-40B4-BE49-F238E27FC236}">
                <a16:creationId xmlns:a16="http://schemas.microsoft.com/office/drawing/2014/main" id="{3FBC8321-B5EF-2D42-3675-98D9FDCF5174}"/>
              </a:ext>
            </a:extLst>
          </p:cNvPr>
          <p:cNvSpPr txBox="1">
            <a:spLocks/>
          </p:cNvSpPr>
          <p:nvPr/>
        </p:nvSpPr>
        <p:spPr>
          <a:xfrm>
            <a:off x="4252658" y="350667"/>
            <a:ext cx="7632700" cy="1223964"/>
          </a:xfrm>
          <a:prstGeom prst="rect">
            <a:avLst/>
          </a:prstGeom>
        </p:spPr>
        <p:txBody>
          <a:bodyPr vert="horz" lIns="0" tIns="0" rIns="0" bIns="0" rtlCol="0" anchor="b">
            <a:no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r>
              <a:rPr lang="en-US" sz="2000" dirty="0">
                <a:solidFill>
                  <a:srgbClr val="E1000B"/>
                </a:solidFill>
                <a:hlinkClick r:id="rId6"/>
              </a:rPr>
              <a:t>Oral abstract session – HIV service delivery in conflict, humanitarian and development settings</a:t>
            </a:r>
            <a:endParaRPr lang="en-CH" sz="2000" dirty="0">
              <a:solidFill>
                <a:srgbClr val="E1000B"/>
              </a:solidFill>
            </a:endParaRPr>
          </a:p>
        </p:txBody>
      </p:sp>
      <p:pic>
        <p:nvPicPr>
          <p:cNvPr id="5" name="Picture 4">
            <a:extLst>
              <a:ext uri="{FF2B5EF4-FFF2-40B4-BE49-F238E27FC236}">
                <a16:creationId xmlns:a16="http://schemas.microsoft.com/office/drawing/2014/main" id="{6DC9A0BC-464C-1FEA-FBC5-95ACD4967180}"/>
              </a:ext>
            </a:extLst>
          </p:cNvPr>
          <p:cNvPicPr>
            <a:picLocks noChangeAspect="1"/>
          </p:cNvPicPr>
          <p:nvPr/>
        </p:nvPicPr>
        <p:blipFill>
          <a:blip r:embed="rId7"/>
          <a:stretch>
            <a:fillRect/>
          </a:stretch>
        </p:blipFill>
        <p:spPr>
          <a:xfrm>
            <a:off x="245805" y="4369299"/>
            <a:ext cx="4635728" cy="1201213"/>
          </a:xfrm>
          <a:prstGeom prst="rect">
            <a:avLst/>
          </a:prstGeom>
        </p:spPr>
      </p:pic>
      <p:sp>
        <p:nvSpPr>
          <p:cNvPr id="6" name="Rectangle 5">
            <a:extLst>
              <a:ext uri="{FF2B5EF4-FFF2-40B4-BE49-F238E27FC236}">
                <a16:creationId xmlns:a16="http://schemas.microsoft.com/office/drawing/2014/main" id="{8B212A93-983C-031E-FDAB-09420700F6BD}"/>
              </a:ext>
            </a:extLst>
          </p:cNvPr>
          <p:cNvSpPr/>
          <p:nvPr/>
        </p:nvSpPr>
        <p:spPr>
          <a:xfrm>
            <a:off x="354331" y="5409063"/>
            <a:ext cx="491830" cy="1614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dirty="0"/>
          </a:p>
        </p:txBody>
      </p:sp>
    </p:spTree>
    <p:extLst>
      <p:ext uri="{BB962C8B-B14F-4D97-AF65-F5344CB8AC3E}">
        <p14:creationId xmlns:p14="http://schemas.microsoft.com/office/powerpoint/2010/main" val="34453281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023A7-8BE7-5A84-DB85-FE69E2E72C1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B291A4AB-9EEE-F876-1597-54A087DC5BC8}"/>
              </a:ext>
            </a:extLst>
          </p:cNvPr>
          <p:cNvSpPr/>
          <p:nvPr/>
        </p:nvSpPr>
        <p:spPr>
          <a:xfrm>
            <a:off x="5105402" y="3810217"/>
            <a:ext cx="6183084" cy="138821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B816E96D-8E16-DB53-0BF1-55DDFF9BFD0D}"/>
              </a:ext>
            </a:extLst>
          </p:cNvPr>
          <p:cNvSpPr>
            <a:spLocks noGrp="1"/>
          </p:cNvSpPr>
          <p:nvPr>
            <p:ph sz="quarter" idx="13"/>
          </p:nvPr>
        </p:nvSpPr>
        <p:spPr>
          <a:xfrm>
            <a:off x="409417" y="1914209"/>
            <a:ext cx="4064612" cy="4135117"/>
          </a:xfrm>
        </p:spPr>
        <p:txBody>
          <a:bodyPr>
            <a:noAutofit/>
          </a:bodyPr>
          <a:lstStyle/>
          <a:p>
            <a:r>
              <a:rPr lang="en-US" sz="1600" b="1" dirty="0"/>
              <a:t>Background: </a:t>
            </a:r>
            <a:r>
              <a:rPr lang="en-US" sz="1600" dirty="0"/>
              <a:t>The objective was to understand challenges to implementing </a:t>
            </a:r>
            <a:r>
              <a:rPr lang="en-US" sz="1600" dirty="0" err="1"/>
              <a:t>person-centred</a:t>
            </a:r>
            <a:r>
              <a:rPr lang="en-US" sz="1600" dirty="0"/>
              <a:t> care (PCC) before the rollout of </a:t>
            </a:r>
            <a:r>
              <a:rPr lang="en-US" sz="1600" dirty="0" err="1"/>
              <a:t>Ngiyakuzwa</a:t>
            </a:r>
            <a:r>
              <a:rPr lang="en-US" sz="1600" dirty="0"/>
              <a:t>, a model focusing on nurse mentors delivering on-the-job training and mentoring to enhance HCWs knowledge, attitudes, and practices pertaining to PCC, as well as perceptions of teamwork, peer support and capacity to implement PCC in resource-constrained settings.</a:t>
            </a:r>
          </a:p>
          <a:p>
            <a:r>
              <a:rPr lang="en-US" sz="1600" b="1" dirty="0"/>
              <a:t>Methods: </a:t>
            </a:r>
            <a:r>
              <a:rPr lang="en-US" sz="1600" dirty="0"/>
              <a:t>Baseline surveys conducted with HCWs from 13 facilities in Kwazulu-Natal.</a:t>
            </a:r>
          </a:p>
          <a:p>
            <a:endParaRPr lang="en-US" sz="1600" dirty="0"/>
          </a:p>
        </p:txBody>
      </p:sp>
      <p:sp>
        <p:nvSpPr>
          <p:cNvPr id="3" name="Content Placeholder 2">
            <a:extLst>
              <a:ext uri="{FF2B5EF4-FFF2-40B4-BE49-F238E27FC236}">
                <a16:creationId xmlns:a16="http://schemas.microsoft.com/office/drawing/2014/main" id="{86E56C15-DF5F-091C-B1B6-40335533029D}"/>
              </a:ext>
            </a:extLst>
          </p:cNvPr>
          <p:cNvSpPr>
            <a:spLocks noGrp="1"/>
          </p:cNvSpPr>
          <p:nvPr>
            <p:ph sz="quarter" idx="14"/>
          </p:nvPr>
        </p:nvSpPr>
        <p:spPr>
          <a:xfrm>
            <a:off x="9448799" y="6232206"/>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DF2C5D14-31C8-03AF-03E2-319E4BA8FBBD}"/>
              </a:ext>
            </a:extLst>
          </p:cNvPr>
          <p:cNvSpPr>
            <a:spLocks noGrp="1"/>
          </p:cNvSpPr>
          <p:nvPr>
            <p:ph type="title"/>
          </p:nvPr>
        </p:nvSpPr>
        <p:spPr/>
        <p:txBody>
          <a:bodyPr>
            <a:noAutofit/>
          </a:bodyPr>
          <a:lstStyle/>
          <a:p>
            <a:pPr lvl="0"/>
            <a:r>
              <a:rPr lang="en-GB" sz="2000" u="sng" dirty="0">
                <a:hlinkClick r:id="rId2"/>
              </a:rPr>
              <a:t>Healthcare workers' perspectives on person-centred care: baseline findings from KwaZulu-Natal, South Africa</a:t>
            </a:r>
            <a:r>
              <a:rPr lang="en-GB" sz="2000" dirty="0"/>
              <a:t> </a:t>
            </a:r>
            <a:endParaRPr lang="en-CH" sz="2000" dirty="0">
              <a:solidFill>
                <a:srgbClr val="E1000B"/>
              </a:solidFill>
            </a:endParaRPr>
          </a:p>
        </p:txBody>
      </p:sp>
      <p:sp>
        <p:nvSpPr>
          <p:cNvPr id="7" name="Content Placeholder 1">
            <a:extLst>
              <a:ext uri="{FF2B5EF4-FFF2-40B4-BE49-F238E27FC236}">
                <a16:creationId xmlns:a16="http://schemas.microsoft.com/office/drawing/2014/main" id="{8C323DE9-1D92-80E9-61E4-9B1CB76E0813}"/>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6" name="TextBox 5">
            <a:extLst>
              <a:ext uri="{FF2B5EF4-FFF2-40B4-BE49-F238E27FC236}">
                <a16:creationId xmlns:a16="http://schemas.microsoft.com/office/drawing/2014/main" id="{FA53C489-BF7D-0F0B-045C-8C5F129FC32D}"/>
              </a:ext>
            </a:extLst>
          </p:cNvPr>
          <p:cNvSpPr txBox="1"/>
          <p:nvPr/>
        </p:nvSpPr>
        <p:spPr>
          <a:xfrm>
            <a:off x="5080306" y="1905217"/>
            <a:ext cx="6096000" cy="3293209"/>
          </a:xfrm>
          <a:prstGeom prst="rect">
            <a:avLst/>
          </a:prstGeom>
          <a:noFill/>
        </p:spPr>
        <p:txBody>
          <a:bodyPr wrap="square">
            <a:spAutoFit/>
          </a:bodyPr>
          <a:lstStyle/>
          <a:p>
            <a:r>
              <a:rPr lang="en-US" sz="1600" b="1" dirty="0"/>
              <a:t>Results</a:t>
            </a:r>
            <a:r>
              <a:rPr lang="en-US" sz="1600" dirty="0"/>
              <a:t>: A total of 119 HCWs, with 73% of them being women, completed baseline surveys between August-September 2025. 42/119, 35% believed PCC was not possible, 54/119 (45%) believed clients would take advantage of their niceness, and only 82/119 (69%) can talk with colleagues or supervisors about challenges experienced.</a:t>
            </a:r>
          </a:p>
          <a:p>
            <a:r>
              <a:rPr lang="en-US" sz="1600" dirty="0"/>
              <a:t> </a:t>
            </a:r>
          </a:p>
          <a:p>
            <a:r>
              <a:rPr lang="en-US" sz="1600" b="1" dirty="0">
                <a:solidFill>
                  <a:schemeClr val="bg2"/>
                </a:solidFill>
              </a:rPr>
              <a:t>Conclusion: </a:t>
            </a:r>
            <a:r>
              <a:rPr lang="en-US" sz="1600" dirty="0">
                <a:solidFill>
                  <a:schemeClr val="bg2"/>
                </a:solidFill>
              </a:rPr>
              <a:t>Significant barriers to PCC exist for HCWs, demonstrating the need to scale up PCC interventions such as </a:t>
            </a:r>
            <a:r>
              <a:rPr lang="en-US" sz="1600" dirty="0" err="1">
                <a:solidFill>
                  <a:schemeClr val="bg2"/>
                </a:solidFill>
              </a:rPr>
              <a:t>Ngiyakuzwa</a:t>
            </a:r>
            <a:r>
              <a:rPr lang="en-US" sz="1600" dirty="0">
                <a:solidFill>
                  <a:schemeClr val="bg2"/>
                </a:solidFill>
              </a:rPr>
              <a:t> that support HCWs and mindset shifts toward the importance and feasibility of implementing PCC strategies.</a:t>
            </a:r>
          </a:p>
        </p:txBody>
      </p:sp>
      <p:cxnSp>
        <p:nvCxnSpPr>
          <p:cNvPr id="12" name="Straight Connector 11">
            <a:extLst>
              <a:ext uri="{FF2B5EF4-FFF2-40B4-BE49-F238E27FC236}">
                <a16:creationId xmlns:a16="http://schemas.microsoft.com/office/drawing/2014/main" id="{6FCBDE5F-0815-0AD5-78DA-C0A178138576}"/>
              </a:ext>
            </a:extLst>
          </p:cNvPr>
          <p:cNvCxnSpPr/>
          <p:nvPr/>
        </p:nvCxnSpPr>
        <p:spPr>
          <a:xfrm>
            <a:off x="4789715" y="1905217"/>
            <a:ext cx="0" cy="3810000"/>
          </a:xfrm>
          <a:prstGeom prst="line">
            <a:avLst/>
          </a:prstGeom>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8571198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333C6-8EDC-F4A2-6445-6E8A5503738A}"/>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F8A421CC-D582-8993-76F4-D513AB478AB8}"/>
              </a:ext>
            </a:extLst>
          </p:cNvPr>
          <p:cNvSpPr/>
          <p:nvPr/>
        </p:nvSpPr>
        <p:spPr>
          <a:xfrm>
            <a:off x="6024281" y="3984574"/>
            <a:ext cx="6009285" cy="13046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500" b="0" i="0" u="none" strike="noStrike" kern="1200" cap="none" spc="0" normalizeH="0" baseline="0" noProof="0">
              <a:ln>
                <a:noFill/>
              </a:ln>
              <a:solidFill>
                <a:srgbClr val="FFFFFF"/>
              </a:solidFill>
              <a:effectLst/>
              <a:uLnTx/>
              <a:uFillTx/>
              <a:latin typeface="Verdana"/>
              <a:ea typeface="+mn-ea"/>
              <a:cs typeface="+mn-cs"/>
            </a:endParaRPr>
          </a:p>
        </p:txBody>
      </p:sp>
      <p:sp>
        <p:nvSpPr>
          <p:cNvPr id="2" name="Content Placeholder 1">
            <a:extLst>
              <a:ext uri="{FF2B5EF4-FFF2-40B4-BE49-F238E27FC236}">
                <a16:creationId xmlns:a16="http://schemas.microsoft.com/office/drawing/2014/main" id="{3A63003B-9CA9-9216-BF39-2A6D07DA8752}"/>
              </a:ext>
            </a:extLst>
          </p:cNvPr>
          <p:cNvSpPr>
            <a:spLocks noGrp="1"/>
          </p:cNvSpPr>
          <p:nvPr>
            <p:ph sz="quarter" idx="13"/>
          </p:nvPr>
        </p:nvSpPr>
        <p:spPr>
          <a:xfrm>
            <a:off x="391516" y="1809438"/>
            <a:ext cx="5381783" cy="4135117"/>
          </a:xfrm>
        </p:spPr>
        <p:txBody>
          <a:bodyPr>
            <a:noAutofit/>
          </a:bodyPr>
          <a:lstStyle/>
          <a:p>
            <a:r>
              <a:rPr lang="en-US" b="1"/>
              <a:t>Background: </a:t>
            </a:r>
            <a:r>
              <a:rPr lang="en-US"/>
              <a:t>Rural communities in Zimbabwe continue to experience deep structural and social barriers that undermine equitable access to HIV prevention, treatment, and SRHR services. Persistent stigma toward LGBTQ+ persons, sex workers, adolescent girls and young women (AGYW), and individuals living with HIV affects their willingness to seek care and their treatment outcomes. Compounding this challenge is the language barrier.</a:t>
            </a:r>
          </a:p>
          <a:p>
            <a:r>
              <a:rPr lang="en-US">
                <a:sym typeface="Wingdings" panose="05000000000000000000" pitchFamily="2" charset="2"/>
              </a:rPr>
              <a:t> </a:t>
            </a:r>
            <a:r>
              <a:rPr lang="en-US"/>
              <a:t>To address these gaps, a </a:t>
            </a:r>
            <a:r>
              <a:rPr lang="en-US" err="1"/>
              <a:t>community-led</a:t>
            </a:r>
            <a:r>
              <a:rPr lang="en-US"/>
              <a:t> stigma and discrimination study was conducted and </a:t>
            </a:r>
            <a:r>
              <a:rPr lang="en-US" u="sng"/>
              <a:t>an SRHR–Shona Glossary </a:t>
            </a:r>
            <a:r>
              <a:rPr lang="en-US"/>
              <a:t>(120-term) was developed as a </a:t>
            </a:r>
            <a:r>
              <a:rPr lang="en-US" u="sng"/>
              <a:t>language justice tool</a:t>
            </a:r>
            <a:r>
              <a:rPr lang="en-US"/>
              <a:t> to enhance comprehension of HIV/SRHR terminology.</a:t>
            </a:r>
          </a:p>
          <a:p>
            <a:r>
              <a:rPr lang="en-US" b="1"/>
              <a:t>Methods: </a:t>
            </a:r>
            <a:r>
              <a:rPr lang="en-US"/>
              <a:t>The </a:t>
            </a:r>
            <a:r>
              <a:rPr lang="en-US" err="1"/>
              <a:t>programme</a:t>
            </a:r>
            <a:r>
              <a:rPr lang="en-US"/>
              <a:t> was implemented between 2023–2024 and engaged 150+ participants in Zvishavane District, a rural mining community in Zimbabwe with high HIV prevalence and intersecting vulnerabilities affecting AGYW, LGBTQ+ persons, and sex workers.</a:t>
            </a:r>
          </a:p>
          <a:p>
            <a:endParaRPr lang="en-US" sz="1500"/>
          </a:p>
          <a:p>
            <a:endParaRPr lang="en-US" sz="1500"/>
          </a:p>
        </p:txBody>
      </p:sp>
      <p:sp>
        <p:nvSpPr>
          <p:cNvPr id="3" name="Content Placeholder 2">
            <a:extLst>
              <a:ext uri="{FF2B5EF4-FFF2-40B4-BE49-F238E27FC236}">
                <a16:creationId xmlns:a16="http://schemas.microsoft.com/office/drawing/2014/main" id="{6D8E45B1-552A-6639-13C8-369764ACDC68}"/>
              </a:ext>
            </a:extLst>
          </p:cNvPr>
          <p:cNvSpPr>
            <a:spLocks noGrp="1"/>
          </p:cNvSpPr>
          <p:nvPr>
            <p:ph sz="quarter" idx="14"/>
          </p:nvPr>
        </p:nvSpPr>
        <p:spPr>
          <a:xfrm>
            <a:off x="9448799" y="6331917"/>
            <a:ext cx="2584768" cy="368938"/>
          </a:xfrm>
        </p:spPr>
        <p:txBody>
          <a:bodyPr>
            <a:noAutofit/>
          </a:bodyPr>
          <a:lstStyle/>
          <a:p>
            <a:r>
              <a:rPr lang="en-US" sz="1800" i="1"/>
              <a:t>No poster available.</a:t>
            </a:r>
            <a:endParaRPr lang="en-CH" sz="1800" i="1"/>
          </a:p>
        </p:txBody>
      </p:sp>
      <p:sp>
        <p:nvSpPr>
          <p:cNvPr id="4" name="Title 3">
            <a:extLst>
              <a:ext uri="{FF2B5EF4-FFF2-40B4-BE49-F238E27FC236}">
                <a16:creationId xmlns:a16="http://schemas.microsoft.com/office/drawing/2014/main" id="{649CEE7D-27B3-5477-D290-744B5FE7E7E7}"/>
              </a:ext>
            </a:extLst>
          </p:cNvPr>
          <p:cNvSpPr>
            <a:spLocks noGrp="1"/>
          </p:cNvSpPr>
          <p:nvPr>
            <p:ph type="title"/>
          </p:nvPr>
        </p:nvSpPr>
        <p:spPr>
          <a:xfrm>
            <a:off x="4149884" y="311232"/>
            <a:ext cx="7632700" cy="1223964"/>
          </a:xfrm>
        </p:spPr>
        <p:txBody>
          <a:bodyPr>
            <a:noAutofit/>
          </a:bodyPr>
          <a:lstStyle/>
          <a:p>
            <a:r>
              <a:rPr lang="en-US" sz="2000">
                <a:solidFill>
                  <a:srgbClr val="E1000B"/>
                </a:solidFill>
                <a:hlinkClick r:id="rId2"/>
              </a:rPr>
              <a:t>From evidence to action: using stigma research and local-language SRHR tools to influence rights-based HIV policy and practice in Zimbabwe</a:t>
            </a:r>
            <a:endParaRPr lang="en-CH" sz="2000">
              <a:solidFill>
                <a:srgbClr val="E1000B"/>
              </a:solidFill>
            </a:endParaRPr>
          </a:p>
        </p:txBody>
      </p:sp>
      <p:sp>
        <p:nvSpPr>
          <p:cNvPr id="7" name="Content Placeholder 1">
            <a:extLst>
              <a:ext uri="{FF2B5EF4-FFF2-40B4-BE49-F238E27FC236}">
                <a16:creationId xmlns:a16="http://schemas.microsoft.com/office/drawing/2014/main" id="{9EB42F4E-104E-D6C2-814D-C4719D928EF8}"/>
              </a:ext>
            </a:extLst>
          </p:cNvPr>
          <p:cNvSpPr txBox="1">
            <a:spLocks/>
          </p:cNvSpPr>
          <p:nvPr/>
        </p:nvSpPr>
        <p:spPr>
          <a:xfrm>
            <a:off x="409416" y="4164647"/>
            <a:ext cx="11373168" cy="3948111"/>
          </a:xfrm>
          <a:prstGeom prst="rect">
            <a:avLst/>
          </a:prstGeom>
        </p:spPr>
        <p:txBody>
          <a:bodyPr vert="horz" lIns="0" tIns="0" rIns="0" bIns="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a:p>
        </p:txBody>
      </p:sp>
      <p:sp>
        <p:nvSpPr>
          <p:cNvPr id="6" name="TextBox 5">
            <a:extLst>
              <a:ext uri="{FF2B5EF4-FFF2-40B4-BE49-F238E27FC236}">
                <a16:creationId xmlns:a16="http://schemas.microsoft.com/office/drawing/2014/main" id="{986E5DEA-EB0C-DFD9-729C-0745D6D8D598}"/>
              </a:ext>
            </a:extLst>
          </p:cNvPr>
          <p:cNvSpPr txBox="1"/>
          <p:nvPr/>
        </p:nvSpPr>
        <p:spPr>
          <a:xfrm>
            <a:off x="6024282" y="1715269"/>
            <a:ext cx="6096000" cy="3754874"/>
          </a:xfrm>
          <a:prstGeom prst="rect">
            <a:avLst/>
          </a:prstGeom>
          <a:solidFill>
            <a:schemeClr val="bg1"/>
          </a:solidFill>
        </p:spPr>
        <p:txBody>
          <a:bodyPr wrap="square">
            <a:spAutoFit/>
          </a:bodyPr>
          <a:lstStyle/>
          <a:p>
            <a:r>
              <a:rPr lang="en-US" sz="1400" b="1" dirty="0"/>
              <a:t>Results: </a:t>
            </a:r>
            <a:r>
              <a:rPr lang="en-US" sz="1400" dirty="0"/>
              <a:t>Findings showed that 72% of key populations experienced discrimination in clinics, leading to reduced HIV testing and </a:t>
            </a:r>
            <a:r>
              <a:rPr lang="en-US" sz="1400" dirty="0" err="1"/>
              <a:t>PrEP</a:t>
            </a:r>
            <a:r>
              <a:rPr lang="en-US" sz="1400" dirty="0"/>
              <a:t> uptake, 64% of AGYW reported judgmental attitudes from providers, while 58% of participants lacked clear Shona terminology for core HIV/SRHR concepts, reinforcing myths and silence, After introducing the SRHR-Shona Glossary, comprehension scores during community dialogues increased by 43%, and health-worker attitude-shift sessions reported notable improvements in communication confidence and rights-based service delivery.</a:t>
            </a:r>
          </a:p>
          <a:p>
            <a:endParaRPr lang="en-US" sz="1400" dirty="0"/>
          </a:p>
          <a:p>
            <a:r>
              <a:rPr lang="en-US" sz="1400" dirty="0"/>
              <a:t>Best practices identified include: (a) grounding HIV education in locally validated language; (b) pairing evidence with practical communication tools; (c) engaging key populations as knowledge-holders, not subjects; (d) fostering health-worker reflection spaces to shift attitudes.</a:t>
            </a:r>
          </a:p>
          <a:p>
            <a:endParaRPr lang="en-US" sz="1400" dirty="0"/>
          </a:p>
        </p:txBody>
      </p:sp>
      <p:sp>
        <p:nvSpPr>
          <p:cNvPr id="8" name="Rectangle 7">
            <a:extLst>
              <a:ext uri="{FF2B5EF4-FFF2-40B4-BE49-F238E27FC236}">
                <a16:creationId xmlns:a16="http://schemas.microsoft.com/office/drawing/2014/main" id="{CA513296-47AB-1554-A7BE-5DD58A30E055}"/>
              </a:ext>
            </a:extLst>
          </p:cNvPr>
          <p:cNvSpPr/>
          <p:nvPr/>
        </p:nvSpPr>
        <p:spPr>
          <a:xfrm>
            <a:off x="6024281" y="5289176"/>
            <a:ext cx="6096000" cy="104274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lvl="0" defTabSz="457200">
              <a:defRPr/>
            </a:pPr>
            <a:endParaRPr kumimoji="0" lang="en-US" sz="1400" b="0" i="0" u="none" strike="noStrike" kern="1200" cap="none" spc="0" normalizeH="0" baseline="0" noProof="0" dirty="0">
              <a:ln>
                <a:noFill/>
              </a:ln>
              <a:solidFill>
                <a:srgbClr val="FFFFFF"/>
              </a:solidFill>
              <a:effectLst/>
              <a:uLnTx/>
              <a:uFillTx/>
              <a:latin typeface="Verdana"/>
              <a:ea typeface="+mn-ea"/>
              <a:cs typeface="+mn-cs"/>
            </a:endParaRPr>
          </a:p>
        </p:txBody>
      </p:sp>
      <p:sp>
        <p:nvSpPr>
          <p:cNvPr id="9" name="TextBox 8">
            <a:extLst>
              <a:ext uri="{FF2B5EF4-FFF2-40B4-BE49-F238E27FC236}">
                <a16:creationId xmlns:a16="http://schemas.microsoft.com/office/drawing/2014/main" id="{8F5F78ED-DD86-3A59-7D91-E44259D9288C}"/>
              </a:ext>
            </a:extLst>
          </p:cNvPr>
          <p:cNvSpPr txBox="1"/>
          <p:nvPr/>
        </p:nvSpPr>
        <p:spPr>
          <a:xfrm>
            <a:off x="6095999" y="5329002"/>
            <a:ext cx="5937566" cy="1231106"/>
          </a:xfrm>
          <a:prstGeom prst="rect">
            <a:avLst/>
          </a:prstGeom>
          <a:noFill/>
        </p:spPr>
        <p:txBody>
          <a:bodyPr wrap="square" rtlCol="0">
            <a:spAutoFit/>
          </a:bodyPr>
          <a:lstStyle/>
          <a:p>
            <a:r>
              <a:rPr lang="en-US" sz="1400" b="1" dirty="0">
                <a:solidFill>
                  <a:schemeClr val="bg2"/>
                </a:solidFill>
              </a:rPr>
              <a:t>Conclusion: </a:t>
            </a:r>
            <a:r>
              <a:rPr lang="en-US" sz="1400" dirty="0">
                <a:solidFill>
                  <a:schemeClr val="bg2"/>
                </a:solidFill>
              </a:rPr>
              <a:t>The integration of research and local-language tools demonstrated significant potential to strengthen trust in health facilities, increase demand for HIV prevention services, and support more inclusive SRHR education.</a:t>
            </a:r>
          </a:p>
          <a:p>
            <a:endParaRPr lang="en-US" dirty="0"/>
          </a:p>
        </p:txBody>
      </p:sp>
    </p:spTree>
    <p:extLst>
      <p:ext uri="{BB962C8B-B14F-4D97-AF65-F5344CB8AC3E}">
        <p14:creationId xmlns:p14="http://schemas.microsoft.com/office/powerpoint/2010/main" val="18960453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9C7E8-A659-FBB9-1848-BB988C0777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564633-EE35-EF66-8682-F7DEAA203127}"/>
              </a:ext>
            </a:extLst>
          </p:cNvPr>
          <p:cNvSpPr>
            <a:spLocks noGrp="1"/>
          </p:cNvSpPr>
          <p:nvPr>
            <p:ph type="title"/>
          </p:nvPr>
        </p:nvSpPr>
        <p:spPr/>
        <p:txBody>
          <a:bodyPr>
            <a:normAutofit/>
          </a:bodyPr>
          <a:lstStyle/>
          <a:p>
            <a:r>
              <a:rPr lang="en-US" sz="4800" dirty="0"/>
              <a:t>8. What’s more to explore</a:t>
            </a:r>
            <a:br>
              <a:rPr lang="en-US" sz="4800" dirty="0"/>
            </a:br>
            <a:endParaRPr lang="en-CH" sz="4800" dirty="0"/>
          </a:p>
        </p:txBody>
      </p:sp>
      <p:sp>
        <p:nvSpPr>
          <p:cNvPr id="4" name="TextBox 3">
            <a:extLst>
              <a:ext uri="{FF2B5EF4-FFF2-40B4-BE49-F238E27FC236}">
                <a16:creationId xmlns:a16="http://schemas.microsoft.com/office/drawing/2014/main" id="{1043BA7C-22ED-7CBB-1D0B-BCD3A69F8611}"/>
              </a:ext>
            </a:extLst>
          </p:cNvPr>
          <p:cNvSpPr txBox="1"/>
          <p:nvPr/>
        </p:nvSpPr>
        <p:spPr>
          <a:xfrm>
            <a:off x="8734425" y="5734050"/>
            <a:ext cx="3370795" cy="369332"/>
          </a:xfrm>
          <a:prstGeom prst="rect">
            <a:avLst/>
          </a:prstGeom>
          <a:noFill/>
        </p:spPr>
        <p:txBody>
          <a:bodyPr wrap="none" rtlCol="0">
            <a:spAutoFit/>
          </a:bodyPr>
          <a:lstStyle/>
          <a:p>
            <a:r>
              <a:rPr lang="en-GB" i="1" dirty="0"/>
              <a:t>Return to </a:t>
            </a:r>
            <a:r>
              <a:rPr lang="en-GB" i="1" dirty="0">
                <a:hlinkClick r:id="rId2" action="ppaction://hlinksldjump"/>
              </a:rPr>
              <a:t>Table of Contents</a:t>
            </a:r>
            <a:endParaRPr lang="en-US" i="1" dirty="0"/>
          </a:p>
        </p:txBody>
      </p:sp>
    </p:spTree>
    <p:extLst>
      <p:ext uri="{BB962C8B-B14F-4D97-AF65-F5344CB8AC3E}">
        <p14:creationId xmlns:p14="http://schemas.microsoft.com/office/powerpoint/2010/main" val="22515815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CBD05-5EDC-6D5C-EF74-3C38A6542C8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1B3A00-1CFD-2232-86C3-D52AECEFF17C}"/>
              </a:ext>
            </a:extLst>
          </p:cNvPr>
          <p:cNvSpPr>
            <a:spLocks noGrp="1"/>
          </p:cNvSpPr>
          <p:nvPr>
            <p:ph sz="quarter" idx="13"/>
          </p:nvPr>
        </p:nvSpPr>
        <p:spPr>
          <a:xfrm>
            <a:off x="550228" y="2025971"/>
            <a:ext cx="11082972" cy="4103687"/>
          </a:xfrm>
        </p:spPr>
        <p:txBody>
          <a:bodyPr>
            <a:normAutofit/>
          </a:bodyPr>
          <a:lstStyle/>
          <a:p>
            <a:r>
              <a:rPr lang="en-GB" dirty="0"/>
              <a:t>Abstract - </a:t>
            </a:r>
            <a:r>
              <a:rPr lang="en-GB" u="sng" dirty="0">
                <a:hlinkClick r:id="rId2"/>
              </a:rPr>
              <a:t>HIV self-testing: analysis of acceptability and feasibility of assisted and unassisted models among key populations</a:t>
            </a:r>
            <a:r>
              <a:rPr lang="en-GB" dirty="0"/>
              <a:t> (Poster available </a:t>
            </a:r>
            <a:r>
              <a:rPr lang="en-GB" dirty="0">
                <a:hlinkClick r:id="rId3"/>
              </a:rPr>
              <a:t>here</a:t>
            </a:r>
            <a:r>
              <a:rPr lang="en-GB" dirty="0"/>
              <a:t>)</a:t>
            </a:r>
          </a:p>
          <a:p>
            <a:r>
              <a:rPr lang="en-GB" dirty="0"/>
              <a:t>Abstract - </a:t>
            </a:r>
            <a:r>
              <a:rPr lang="en-GB" u="sng" dirty="0">
                <a:hlinkClick r:id="rId4"/>
              </a:rPr>
              <a:t>Scaling up HIV testing through community leadership: evidence from a One Stop Centre model for transgender populations in India</a:t>
            </a:r>
            <a:r>
              <a:rPr lang="en-GB" dirty="0"/>
              <a:t> (No poster available)</a:t>
            </a:r>
          </a:p>
          <a:p>
            <a:pPr lvl="0"/>
            <a:r>
              <a:rPr lang="en-GB" dirty="0"/>
              <a:t>Abstract - </a:t>
            </a:r>
            <a:r>
              <a:rPr lang="en-GB" u="sng" dirty="0">
                <a:hlinkClick r:id="rId5"/>
              </a:rPr>
              <a:t>"I missed my appointment, but I have peace of mind": HIV self-testing in the context of community-based delivery of long-acting HIV pre-exposure prophylaxis in rural South Africa</a:t>
            </a:r>
            <a:r>
              <a:rPr lang="en-GB" dirty="0"/>
              <a:t> </a:t>
            </a:r>
            <a:r>
              <a:rPr lang="en-US" dirty="0"/>
              <a:t>(No poster available)</a:t>
            </a:r>
          </a:p>
          <a:p>
            <a:pPr lvl="0"/>
            <a:r>
              <a:rPr lang="en-US" dirty="0"/>
              <a:t>Abstract - </a:t>
            </a:r>
            <a:r>
              <a:rPr lang="en-GB" u="sng" dirty="0">
                <a:hlinkClick r:id="rId6"/>
              </a:rPr>
              <a:t>HIV self-testing works - but context matters: social support and user experience shape future uptake in the Dominican Republic</a:t>
            </a:r>
            <a:r>
              <a:rPr lang="en-GB" dirty="0"/>
              <a:t> </a:t>
            </a:r>
            <a:r>
              <a:rPr lang="en-US" dirty="0"/>
              <a:t>(No poster available)</a:t>
            </a:r>
          </a:p>
          <a:p>
            <a:r>
              <a:rPr lang="en-GB" dirty="0"/>
              <a:t>Abstract - </a:t>
            </a:r>
            <a:r>
              <a:rPr lang="en-GB" u="sng" dirty="0">
                <a:hlinkClick r:id="rId7"/>
              </a:rPr>
              <a:t>Segmentation for impact: peer-driven, digitally supported HIV self-testing to reach hidden MSM subgroups in Ghana</a:t>
            </a:r>
            <a:r>
              <a:rPr lang="en-GB" u="sng" dirty="0"/>
              <a:t> </a:t>
            </a:r>
            <a:r>
              <a:rPr lang="en-GB" dirty="0"/>
              <a:t>(No poster available)</a:t>
            </a:r>
          </a:p>
          <a:p>
            <a:r>
              <a:rPr lang="en-GB" dirty="0"/>
              <a:t>Abstract - </a:t>
            </a:r>
            <a:r>
              <a:rPr lang="en-US" dirty="0">
                <a:hlinkClick r:id="rId8"/>
              </a:rPr>
              <a:t>Barriers and facilitators of HIV testing in men who have sex with men in countries where same-sex sexual acts are illegal: a mixed methods systematic review</a:t>
            </a:r>
            <a:r>
              <a:rPr lang="en-US" dirty="0"/>
              <a:t> (Poster available </a:t>
            </a:r>
            <a:r>
              <a:rPr lang="en-US" dirty="0">
                <a:hlinkClick r:id="rId9"/>
              </a:rPr>
              <a:t>here</a:t>
            </a:r>
            <a:r>
              <a:rPr lang="en-US" dirty="0"/>
              <a:t>)</a:t>
            </a:r>
          </a:p>
          <a:p>
            <a:endParaRPr lang="en-US" dirty="0"/>
          </a:p>
          <a:p>
            <a:pPr lvl="0"/>
            <a:endParaRPr lang="en-US" dirty="0"/>
          </a:p>
        </p:txBody>
      </p:sp>
      <p:sp>
        <p:nvSpPr>
          <p:cNvPr id="3" name="Title 2">
            <a:extLst>
              <a:ext uri="{FF2B5EF4-FFF2-40B4-BE49-F238E27FC236}">
                <a16:creationId xmlns:a16="http://schemas.microsoft.com/office/drawing/2014/main" id="{D0353296-A1FC-AB7E-54C4-F7DE40BBF1D8}"/>
              </a:ext>
            </a:extLst>
          </p:cNvPr>
          <p:cNvSpPr>
            <a:spLocks noGrp="1"/>
          </p:cNvSpPr>
          <p:nvPr>
            <p:ph type="title"/>
          </p:nvPr>
        </p:nvSpPr>
        <p:spPr/>
        <p:txBody>
          <a:bodyPr>
            <a:normAutofit/>
          </a:bodyPr>
          <a:lstStyle/>
          <a:p>
            <a:r>
              <a:rPr lang="en-GB" sz="4000"/>
              <a:t>HIV testing</a:t>
            </a:r>
            <a:endParaRPr lang="en-GB" sz="4000" noProof="0"/>
          </a:p>
        </p:txBody>
      </p:sp>
    </p:spTree>
    <p:extLst>
      <p:ext uri="{BB962C8B-B14F-4D97-AF65-F5344CB8AC3E}">
        <p14:creationId xmlns:p14="http://schemas.microsoft.com/office/powerpoint/2010/main" val="31164559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F3459-8B7D-A4F9-74C9-0D18095DC62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05521B-27CF-7499-8DCC-8FA8C252B65A}"/>
              </a:ext>
            </a:extLst>
          </p:cNvPr>
          <p:cNvSpPr>
            <a:spLocks noGrp="1"/>
          </p:cNvSpPr>
          <p:nvPr>
            <p:ph sz="quarter" idx="13"/>
          </p:nvPr>
        </p:nvSpPr>
        <p:spPr>
          <a:xfrm>
            <a:off x="550228" y="2025971"/>
            <a:ext cx="11082972" cy="4103687"/>
          </a:xfrm>
        </p:spPr>
        <p:txBody>
          <a:bodyPr>
            <a:normAutofit fontScale="92500" lnSpcReduction="10000"/>
          </a:bodyPr>
          <a:lstStyle/>
          <a:p>
            <a:r>
              <a:rPr lang="en-GB" sz="1500" dirty="0"/>
              <a:t>Preconference – Advancing HIV prevention science and access</a:t>
            </a:r>
            <a:r>
              <a:rPr lang="en-US" sz="1500" dirty="0"/>
              <a:t>, organized by IAS – the International AIDS Society with session 2 ”Expanding the biomedical HIV prevention toolbox” (</a:t>
            </a:r>
            <a:r>
              <a:rPr lang="en-US" sz="1500" dirty="0">
                <a:hlinkClick r:id="rId2"/>
              </a:rPr>
              <a:t>here</a:t>
            </a:r>
            <a:r>
              <a:rPr lang="en-US" sz="1500" dirty="0"/>
              <a:t>) and session 5 “Delivering prevention: From innovation to real-world choice” (</a:t>
            </a:r>
            <a:r>
              <a:rPr lang="en-US" sz="1500" dirty="0">
                <a:hlinkClick r:id="rId3"/>
              </a:rPr>
              <a:t>here</a:t>
            </a:r>
            <a:r>
              <a:rPr lang="en-US" sz="1500" dirty="0"/>
              <a:t>).</a:t>
            </a:r>
          </a:p>
          <a:p>
            <a:r>
              <a:rPr lang="en-US" sz="1500" dirty="0"/>
              <a:t>Satellite – </a:t>
            </a:r>
            <a:r>
              <a:rPr lang="en-US" sz="1500" dirty="0">
                <a:hlinkClick r:id="rId4"/>
              </a:rPr>
              <a:t>From evidence to access: Implementation science to inform Lenacapavir scale-up</a:t>
            </a:r>
            <a:r>
              <a:rPr lang="en-US" sz="1500" dirty="0"/>
              <a:t>, organized by The Gates Foundation, </a:t>
            </a:r>
            <a:r>
              <a:rPr lang="en-US" sz="1500" dirty="0" err="1"/>
              <a:t>Unitaid</a:t>
            </a:r>
            <a:r>
              <a:rPr lang="en-US" sz="1500" dirty="0"/>
              <a:t> and the World Health Organization. Recording and slides available </a:t>
            </a:r>
            <a:r>
              <a:rPr lang="en-US" sz="1500" dirty="0">
                <a:hlinkClick r:id="rId5"/>
              </a:rPr>
              <a:t>here</a:t>
            </a:r>
            <a:r>
              <a:rPr lang="en-US" sz="1500" dirty="0"/>
              <a:t>.</a:t>
            </a:r>
          </a:p>
          <a:p>
            <a:r>
              <a:rPr lang="en-US" sz="1500" dirty="0"/>
              <a:t>Satellite - </a:t>
            </a:r>
            <a:r>
              <a:rPr lang="en-GB" sz="1500" u="sng" dirty="0">
                <a:hlinkClick r:id="rId6"/>
              </a:rPr>
              <a:t>Reimagining </a:t>
            </a:r>
            <a:r>
              <a:rPr lang="en-GB" sz="1500" u="sng" dirty="0" err="1">
                <a:hlinkClick r:id="rId6"/>
              </a:rPr>
              <a:t>PrEP</a:t>
            </a:r>
            <a:r>
              <a:rPr lang="en-GB" sz="1500" u="sng" dirty="0">
                <a:hlinkClick r:id="rId6"/>
              </a:rPr>
              <a:t> delivery for youth through peer leadership and community insights</a:t>
            </a:r>
            <a:r>
              <a:rPr lang="en-GB" sz="1500" dirty="0"/>
              <a:t>, organized by Federal University of Bahia, State University of Bahia, </a:t>
            </a:r>
            <a:r>
              <a:rPr lang="en-GB" sz="1500" dirty="0" err="1"/>
              <a:t>Fiocruz</a:t>
            </a:r>
            <a:r>
              <a:rPr lang="en-GB" sz="1500" dirty="0"/>
              <a:t>-Bahia, University of São Paulo, University of Alabama at Birmingham.</a:t>
            </a:r>
            <a:r>
              <a:rPr lang="en-US" sz="1500" dirty="0"/>
              <a:t> Recording and slides available </a:t>
            </a:r>
            <a:r>
              <a:rPr lang="en-US" sz="1500" dirty="0">
                <a:hlinkClick r:id="rId7"/>
              </a:rPr>
              <a:t>here</a:t>
            </a:r>
            <a:r>
              <a:rPr lang="en-US" sz="1500" dirty="0"/>
              <a:t>.</a:t>
            </a:r>
          </a:p>
          <a:p>
            <a:r>
              <a:rPr lang="en-US" sz="1500" dirty="0"/>
              <a:t>Oral abstract session – </a:t>
            </a:r>
            <a:r>
              <a:rPr lang="en-US" sz="1500" dirty="0">
                <a:hlinkClick r:id="rId8"/>
              </a:rPr>
              <a:t>Reimagining HIV prevention for youth: Integrating creativity and community action</a:t>
            </a:r>
            <a:r>
              <a:rPr lang="en-US" sz="1500" dirty="0"/>
              <a:t>. Recording and slides available </a:t>
            </a:r>
            <a:r>
              <a:rPr lang="en-US" sz="1500" dirty="0">
                <a:hlinkClick r:id="rId9"/>
              </a:rPr>
              <a:t>here</a:t>
            </a:r>
            <a:r>
              <a:rPr lang="en-US" sz="1500" dirty="0"/>
              <a:t>.</a:t>
            </a:r>
          </a:p>
          <a:p>
            <a:r>
              <a:rPr lang="en-GB" sz="1500" dirty="0"/>
              <a:t>Abstract - </a:t>
            </a:r>
            <a:r>
              <a:rPr lang="en-GB" sz="1500" u="sng" dirty="0">
                <a:hlinkClick r:id="rId10"/>
              </a:rPr>
              <a:t>Bridging the intention-behaviour gap in HIV prevention: a peer-led cognitive dissonance intervention increasing condom use and LAI-</a:t>
            </a:r>
            <a:r>
              <a:rPr lang="en-GB" sz="1500" u="sng" dirty="0" err="1">
                <a:hlinkClick r:id="rId10"/>
              </a:rPr>
              <a:t>PrEP</a:t>
            </a:r>
            <a:r>
              <a:rPr lang="en-GB" sz="1500" u="sng" dirty="0">
                <a:hlinkClick r:id="rId10"/>
              </a:rPr>
              <a:t> readiness among young men who have sex with men (MSM) in Taraba North</a:t>
            </a:r>
            <a:r>
              <a:rPr lang="en-GB" sz="1500" u="sng" dirty="0"/>
              <a:t> </a:t>
            </a:r>
            <a:r>
              <a:rPr lang="en-GB" sz="1500" dirty="0"/>
              <a:t>(Poster available </a:t>
            </a:r>
            <a:r>
              <a:rPr lang="en-GB" sz="1500" dirty="0">
                <a:hlinkClick r:id="rId11"/>
              </a:rPr>
              <a:t>here</a:t>
            </a:r>
            <a:r>
              <a:rPr lang="en-GB" sz="1500" dirty="0"/>
              <a:t>)</a:t>
            </a:r>
          </a:p>
          <a:p>
            <a:pPr lvl="0"/>
            <a:r>
              <a:rPr lang="en-GB" sz="1500" dirty="0"/>
              <a:t>Abstract - </a:t>
            </a:r>
            <a:r>
              <a:rPr lang="en-GB" sz="1500" u="sng" dirty="0">
                <a:hlinkClick r:id="rId12"/>
              </a:rPr>
              <a:t>Automated dispensing machines for HIV prevention tools: early implementation experience with </a:t>
            </a:r>
            <a:r>
              <a:rPr lang="en-GB" sz="1500" u="sng" dirty="0" err="1">
                <a:hlinkClick r:id="rId12"/>
              </a:rPr>
              <a:t>PrEP</a:t>
            </a:r>
            <a:r>
              <a:rPr lang="en-GB" sz="1500" u="sng" dirty="0">
                <a:hlinkClick r:id="rId12"/>
              </a:rPr>
              <a:t>, PEP and self-testing in São Paulo, Brazil</a:t>
            </a:r>
            <a:r>
              <a:rPr lang="en-GB" sz="1500" dirty="0"/>
              <a:t> </a:t>
            </a:r>
            <a:r>
              <a:rPr lang="en-US" sz="1500" dirty="0"/>
              <a:t>(No poster available)</a:t>
            </a:r>
          </a:p>
          <a:p>
            <a:pPr lvl="0"/>
            <a:endParaRPr lang="en-US" dirty="0"/>
          </a:p>
        </p:txBody>
      </p:sp>
      <p:sp>
        <p:nvSpPr>
          <p:cNvPr id="3" name="Title 2">
            <a:extLst>
              <a:ext uri="{FF2B5EF4-FFF2-40B4-BE49-F238E27FC236}">
                <a16:creationId xmlns:a16="http://schemas.microsoft.com/office/drawing/2014/main" id="{4C595CA8-44A1-D33B-17CB-8D5B9E4366FE}"/>
              </a:ext>
            </a:extLst>
          </p:cNvPr>
          <p:cNvSpPr>
            <a:spLocks noGrp="1"/>
          </p:cNvSpPr>
          <p:nvPr>
            <p:ph type="title"/>
          </p:nvPr>
        </p:nvSpPr>
        <p:spPr/>
        <p:txBody>
          <a:bodyPr>
            <a:normAutofit/>
          </a:bodyPr>
          <a:lstStyle/>
          <a:p>
            <a:r>
              <a:rPr lang="en-GB" sz="4000"/>
              <a:t>HIV prevention (1/2)</a:t>
            </a:r>
            <a:endParaRPr lang="en-GB" sz="4000" noProof="0"/>
          </a:p>
        </p:txBody>
      </p:sp>
    </p:spTree>
    <p:extLst>
      <p:ext uri="{BB962C8B-B14F-4D97-AF65-F5344CB8AC3E}">
        <p14:creationId xmlns:p14="http://schemas.microsoft.com/office/powerpoint/2010/main" val="403909064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C51D6-AD3B-B754-AB6B-2AFD894B289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7313E7D-90C1-3027-A291-444C5B9AB8E6}"/>
              </a:ext>
            </a:extLst>
          </p:cNvPr>
          <p:cNvSpPr>
            <a:spLocks noGrp="1"/>
          </p:cNvSpPr>
          <p:nvPr>
            <p:ph sz="quarter" idx="13"/>
          </p:nvPr>
        </p:nvSpPr>
        <p:spPr>
          <a:xfrm>
            <a:off x="550228" y="2025971"/>
            <a:ext cx="11082972" cy="4103687"/>
          </a:xfrm>
        </p:spPr>
        <p:txBody>
          <a:bodyPr>
            <a:normAutofit lnSpcReduction="10000"/>
          </a:bodyPr>
          <a:lstStyle/>
          <a:p>
            <a:r>
              <a:rPr lang="en-US" dirty="0"/>
              <a:t>Satellite – </a:t>
            </a:r>
            <a:r>
              <a:rPr lang="en-US" dirty="0">
                <a:hlinkClick r:id="rId2"/>
              </a:rPr>
              <a:t>Bridging the implementation gap: Practical insights to strengthen HIV prevention access for key populations</a:t>
            </a:r>
            <a:r>
              <a:rPr lang="en-US" dirty="0"/>
              <a:t>, organized by IAS – the International AIDS Society. Recording and slides available </a:t>
            </a:r>
            <a:r>
              <a:rPr lang="en-US" dirty="0">
                <a:hlinkClick r:id="rId3"/>
              </a:rPr>
              <a:t>here</a:t>
            </a:r>
            <a:r>
              <a:rPr lang="en-US" dirty="0"/>
              <a:t>.</a:t>
            </a:r>
          </a:p>
          <a:p>
            <a:r>
              <a:rPr lang="en-US" dirty="0"/>
              <a:t>Satellite – </a:t>
            </a:r>
            <a:r>
              <a:rPr lang="en-US" dirty="0">
                <a:hlinkClick r:id="rId4"/>
              </a:rPr>
              <a:t>Sharing cross-country implementation learning and introducing a structured demand generation playbook supporting effective introduction and uptake of LEN within a broader </a:t>
            </a:r>
            <a:r>
              <a:rPr lang="en-US" dirty="0" err="1">
                <a:hlinkClick r:id="rId4"/>
              </a:rPr>
              <a:t>PrEP</a:t>
            </a:r>
            <a:r>
              <a:rPr lang="en-US" dirty="0">
                <a:hlinkClick r:id="rId4"/>
              </a:rPr>
              <a:t> Choice framework</a:t>
            </a:r>
            <a:r>
              <a:rPr lang="en-US" dirty="0"/>
              <a:t>, organized by Wits RHI, CHAI, PSI. Recording and slides available </a:t>
            </a:r>
            <a:r>
              <a:rPr lang="en-US" dirty="0">
                <a:hlinkClick r:id="rId5"/>
              </a:rPr>
              <a:t>here</a:t>
            </a:r>
            <a:r>
              <a:rPr lang="en-US" dirty="0"/>
              <a:t>.</a:t>
            </a:r>
          </a:p>
          <a:p>
            <a:pPr lvl="0"/>
            <a:r>
              <a:rPr lang="en-US" dirty="0"/>
              <a:t>Abstract - </a:t>
            </a:r>
            <a:r>
              <a:rPr lang="en-GB" u="sng" dirty="0">
                <a:hlinkClick r:id="rId6"/>
              </a:rPr>
              <a:t>Knowledge, attitudes and use of pre-exposure prophylaxis (</a:t>
            </a:r>
            <a:r>
              <a:rPr lang="en-GB" u="sng" dirty="0" err="1">
                <a:hlinkClick r:id="rId6"/>
              </a:rPr>
              <a:t>PrEP</a:t>
            </a:r>
            <a:r>
              <a:rPr lang="en-GB" u="sng" dirty="0">
                <a:hlinkClick r:id="rId6"/>
              </a:rPr>
              <a:t>) among sex workers</a:t>
            </a:r>
            <a:r>
              <a:rPr lang="en-GB" u="sng" dirty="0"/>
              <a:t>.</a:t>
            </a:r>
            <a:r>
              <a:rPr lang="en-GB" dirty="0"/>
              <a:t> (No poster available)</a:t>
            </a:r>
          </a:p>
          <a:p>
            <a:pPr lvl="0"/>
            <a:r>
              <a:rPr lang="en-GB" dirty="0"/>
              <a:t>Abstract - </a:t>
            </a:r>
            <a:r>
              <a:rPr lang="en-GB" u="sng" dirty="0">
                <a:hlinkClick r:id="rId7"/>
              </a:rPr>
              <a:t>Scaling up HIV prevention: </a:t>
            </a:r>
            <a:r>
              <a:rPr lang="en-GB" u="sng" dirty="0" err="1">
                <a:hlinkClick r:id="rId7"/>
              </a:rPr>
              <a:t>community-led</a:t>
            </a:r>
            <a:r>
              <a:rPr lang="en-GB" u="sng" dirty="0">
                <a:hlinkClick r:id="rId7"/>
              </a:rPr>
              <a:t>, decentralized, and differentiated interventions for PWID in India</a:t>
            </a:r>
            <a:r>
              <a:rPr lang="en-GB" u="sng" dirty="0"/>
              <a:t>.</a:t>
            </a:r>
            <a:r>
              <a:rPr lang="en-GB" dirty="0"/>
              <a:t> (No poster available)</a:t>
            </a:r>
            <a:endParaRPr lang="en-US" dirty="0"/>
          </a:p>
          <a:p>
            <a:r>
              <a:rPr lang="en-GB" dirty="0"/>
              <a:t>Abstract - </a:t>
            </a:r>
            <a:r>
              <a:rPr lang="en-GB" u="sng" dirty="0">
                <a:hlinkClick r:id="rId8"/>
              </a:rPr>
              <a:t>Collaborative approaches to improving access to HIV prevention and healthcare for people in detention settings</a:t>
            </a:r>
            <a:r>
              <a:rPr lang="en-GB" u="sng" dirty="0"/>
              <a:t>.</a:t>
            </a:r>
            <a:r>
              <a:rPr lang="en-GB" dirty="0"/>
              <a:t> (No poster available)</a:t>
            </a:r>
            <a:endParaRPr lang="en-US" dirty="0"/>
          </a:p>
          <a:p>
            <a:r>
              <a:rPr lang="en-GB" dirty="0"/>
              <a:t>Abstract - </a:t>
            </a:r>
            <a:r>
              <a:rPr lang="en-GB" u="sng" dirty="0">
                <a:hlinkClick r:id="rId9"/>
              </a:rPr>
              <a:t>Protecting choice under criminalisation: early lessons from Uganda national trans forum on introducing lenacapavir for trans and gender diverse communities</a:t>
            </a:r>
            <a:r>
              <a:rPr lang="en-GB" u="sng" dirty="0"/>
              <a:t> </a:t>
            </a:r>
            <a:r>
              <a:rPr lang="en-GB" dirty="0"/>
              <a:t>(Poster available </a:t>
            </a:r>
            <a:r>
              <a:rPr lang="en-GB" dirty="0">
                <a:hlinkClick r:id="rId10"/>
              </a:rPr>
              <a:t>here</a:t>
            </a:r>
            <a:r>
              <a:rPr lang="en-GB" dirty="0"/>
              <a:t>)</a:t>
            </a:r>
          </a:p>
          <a:p>
            <a:pPr lvl="0"/>
            <a:r>
              <a:rPr lang="en-GB" dirty="0"/>
              <a:t>Abstract - </a:t>
            </a:r>
            <a:r>
              <a:rPr lang="en-GB" u="sng" dirty="0"/>
              <a:t>“</a:t>
            </a:r>
            <a:r>
              <a:rPr lang="en-GB" u="sng" dirty="0">
                <a:hlinkClick r:id="rId11"/>
              </a:rPr>
              <a:t>They advise you, they don't force you": peer-navigated pathways to prevention - implementation challenges and opportunities for expanding </a:t>
            </a:r>
            <a:r>
              <a:rPr lang="en-GB" u="sng" dirty="0" err="1">
                <a:hlinkClick r:id="rId11"/>
              </a:rPr>
              <a:t>PrEP</a:t>
            </a:r>
            <a:r>
              <a:rPr lang="en-GB" u="sng" dirty="0">
                <a:hlinkClick r:id="rId11"/>
              </a:rPr>
              <a:t> options</a:t>
            </a:r>
            <a:r>
              <a:rPr lang="en-GB" dirty="0"/>
              <a:t> (Poster available </a:t>
            </a:r>
            <a:r>
              <a:rPr lang="en-GB" dirty="0">
                <a:hlinkClick r:id="rId12"/>
              </a:rPr>
              <a:t>here</a:t>
            </a:r>
            <a:r>
              <a:rPr lang="en-GB" dirty="0"/>
              <a:t>)</a:t>
            </a:r>
            <a:endParaRPr lang="en-US" dirty="0"/>
          </a:p>
          <a:p>
            <a:r>
              <a:rPr lang="en-GB" dirty="0"/>
              <a:t> </a:t>
            </a:r>
            <a:endParaRPr lang="en-US" dirty="0"/>
          </a:p>
          <a:p>
            <a:pPr lvl="0"/>
            <a:endParaRPr lang="en-US" dirty="0"/>
          </a:p>
        </p:txBody>
      </p:sp>
      <p:sp>
        <p:nvSpPr>
          <p:cNvPr id="3" name="Title 2">
            <a:extLst>
              <a:ext uri="{FF2B5EF4-FFF2-40B4-BE49-F238E27FC236}">
                <a16:creationId xmlns:a16="http://schemas.microsoft.com/office/drawing/2014/main" id="{1C9FFFDC-534C-AA0D-4668-CB0CC464DF9E}"/>
              </a:ext>
            </a:extLst>
          </p:cNvPr>
          <p:cNvSpPr>
            <a:spLocks noGrp="1"/>
          </p:cNvSpPr>
          <p:nvPr>
            <p:ph type="title"/>
          </p:nvPr>
        </p:nvSpPr>
        <p:spPr/>
        <p:txBody>
          <a:bodyPr>
            <a:normAutofit/>
          </a:bodyPr>
          <a:lstStyle/>
          <a:p>
            <a:r>
              <a:rPr lang="en-GB" sz="4000"/>
              <a:t>HIV prevention (2/2)</a:t>
            </a:r>
            <a:endParaRPr lang="en-GB" sz="4000" noProof="0"/>
          </a:p>
        </p:txBody>
      </p:sp>
    </p:spTree>
    <p:extLst>
      <p:ext uri="{BB962C8B-B14F-4D97-AF65-F5344CB8AC3E}">
        <p14:creationId xmlns:p14="http://schemas.microsoft.com/office/powerpoint/2010/main" val="6953952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251E9-0F5F-E6F0-17B7-D33CA46F3F4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97115-3500-138B-7A92-EA7E168A9D44}"/>
              </a:ext>
            </a:extLst>
          </p:cNvPr>
          <p:cNvSpPr>
            <a:spLocks noGrp="1"/>
          </p:cNvSpPr>
          <p:nvPr>
            <p:ph sz="quarter" idx="13"/>
          </p:nvPr>
        </p:nvSpPr>
        <p:spPr>
          <a:xfrm>
            <a:off x="550228" y="2025971"/>
            <a:ext cx="11082972" cy="4103687"/>
          </a:xfrm>
        </p:spPr>
        <p:txBody>
          <a:bodyPr>
            <a:normAutofit/>
          </a:bodyPr>
          <a:lstStyle/>
          <a:p>
            <a:r>
              <a:rPr lang="en-GB" dirty="0"/>
              <a:t>Satellite - </a:t>
            </a:r>
            <a:r>
              <a:rPr lang="en-US" dirty="0">
                <a:hlinkClick r:id="rId2"/>
              </a:rPr>
              <a:t>Bridging Communities and Health Systems - </a:t>
            </a:r>
            <a:r>
              <a:rPr lang="en-US" dirty="0" err="1">
                <a:hlinkClick r:id="rId2"/>
              </a:rPr>
              <a:t>Recognise</a:t>
            </a:r>
            <a:r>
              <a:rPr lang="en-US" dirty="0">
                <a:hlinkClick r:id="rId2"/>
              </a:rPr>
              <a:t>, Integrate, Sustain: Unlocking the Power of Community Health Workers</a:t>
            </a:r>
            <a:r>
              <a:rPr lang="en-US" dirty="0"/>
              <a:t>, organized by </a:t>
            </a:r>
            <a:r>
              <a:rPr lang="en-US" dirty="0" err="1"/>
              <a:t>Paediatric</a:t>
            </a:r>
            <a:r>
              <a:rPr lang="en-US" dirty="0"/>
              <a:t> Adolescent Treatment Africa (PATA) </a:t>
            </a:r>
            <a:r>
              <a:rPr lang="en-US" dirty="0">
                <a:sym typeface="Wingdings" panose="05000000000000000000" pitchFamily="2" charset="2"/>
              </a:rPr>
              <a:t> </a:t>
            </a:r>
            <a:r>
              <a:rPr lang="en-US" dirty="0"/>
              <a:t>“Community Health Workers (CHWs) at the Heart of the PBP model” (Recording available </a:t>
            </a:r>
            <a:r>
              <a:rPr lang="en-US" dirty="0">
                <a:hlinkClick r:id="rId3"/>
              </a:rPr>
              <a:t>here</a:t>
            </a:r>
            <a:r>
              <a:rPr lang="en-US" dirty="0"/>
              <a:t>).</a:t>
            </a:r>
          </a:p>
          <a:p>
            <a:r>
              <a:rPr lang="en-GB" dirty="0"/>
              <a:t>Abstract - </a:t>
            </a:r>
            <a:r>
              <a:rPr lang="en-GB" u="sng" dirty="0">
                <a:hlinkClick r:id="rId4"/>
              </a:rPr>
              <a:t>Leveraging mobile health to improve ART adherence and retention: evaluation of the iCare platform in Vietnam</a:t>
            </a:r>
            <a:r>
              <a:rPr lang="en-GB" u="sng" dirty="0"/>
              <a:t> </a:t>
            </a:r>
            <a:r>
              <a:rPr lang="en-GB" dirty="0"/>
              <a:t>(Poster available </a:t>
            </a:r>
            <a:r>
              <a:rPr lang="en-GB" dirty="0">
                <a:hlinkClick r:id="rId5"/>
              </a:rPr>
              <a:t>here</a:t>
            </a:r>
            <a:r>
              <a:rPr lang="en-GB" dirty="0"/>
              <a:t>)</a:t>
            </a:r>
          </a:p>
          <a:p>
            <a:pPr lvl="0"/>
            <a:r>
              <a:rPr lang="en-GB" dirty="0"/>
              <a:t>Abstract - </a:t>
            </a:r>
            <a:r>
              <a:rPr lang="en-GB" u="sng" dirty="0">
                <a:hlinkClick r:id="rId6"/>
              </a:rPr>
              <a:t>Being heard makes all the difference: women’s lived experience as evidence for improving HIV care</a:t>
            </a:r>
            <a:r>
              <a:rPr lang="en-GB" dirty="0"/>
              <a:t> </a:t>
            </a:r>
            <a:r>
              <a:rPr lang="en-US" dirty="0"/>
              <a:t>(No poster available)</a:t>
            </a:r>
          </a:p>
          <a:p>
            <a:pPr lvl="0"/>
            <a:r>
              <a:rPr lang="en-US" dirty="0"/>
              <a:t>Abstract - </a:t>
            </a:r>
            <a:r>
              <a:rPr lang="en-GB" u="sng" dirty="0">
                <a:hlinkClick r:id="rId7"/>
              </a:rPr>
              <a:t>The effect of psychosocial supports on HIV care retention among people living with HIV (PLHIV) in Edo State, Nigeria</a:t>
            </a:r>
            <a:r>
              <a:rPr lang="en-GB" dirty="0"/>
              <a:t> (No poster available)</a:t>
            </a:r>
          </a:p>
          <a:p>
            <a:pPr lvl="0"/>
            <a:r>
              <a:rPr lang="en-GB" dirty="0"/>
              <a:t>Abstract - </a:t>
            </a:r>
            <a:r>
              <a:rPr lang="en-GB" u="sng" dirty="0">
                <a:hlinkClick r:id="rId8"/>
              </a:rPr>
              <a:t>Double stigma: HIV and substance use - results of a person-</a:t>
            </a:r>
            <a:r>
              <a:rPr lang="en-GB" u="sng" dirty="0" err="1">
                <a:hlinkClick r:id="rId8"/>
              </a:rPr>
              <a:t>centered</a:t>
            </a:r>
            <a:r>
              <a:rPr lang="en-GB" u="sng" dirty="0">
                <a:hlinkClick r:id="rId8"/>
              </a:rPr>
              <a:t> approach (PCA)</a:t>
            </a:r>
            <a:r>
              <a:rPr lang="en-GB" dirty="0"/>
              <a:t> (Poster available </a:t>
            </a:r>
            <a:r>
              <a:rPr lang="en-GB" dirty="0">
                <a:hlinkClick r:id="rId9"/>
              </a:rPr>
              <a:t>here</a:t>
            </a:r>
            <a:r>
              <a:rPr lang="en-GB" dirty="0"/>
              <a:t>)</a:t>
            </a:r>
          </a:p>
          <a:p>
            <a:pPr lvl="0"/>
            <a:r>
              <a:rPr lang="en-GB" dirty="0"/>
              <a:t>Abstract - </a:t>
            </a:r>
            <a:r>
              <a:rPr lang="en-GB" u="sng" dirty="0">
                <a:hlinkClick r:id="rId10"/>
              </a:rPr>
              <a:t>From informal care to protected profession: </a:t>
            </a:r>
            <a:r>
              <a:rPr lang="en-GB" u="sng" dirty="0" err="1">
                <a:hlinkClick r:id="rId10"/>
              </a:rPr>
              <a:t>leassons</a:t>
            </a:r>
            <a:r>
              <a:rPr lang="en-GB" u="sng" dirty="0">
                <a:hlinkClick r:id="rId10"/>
              </a:rPr>
              <a:t> learned from formalizing HIV community health workers in Indonesia</a:t>
            </a:r>
            <a:r>
              <a:rPr lang="en-GB" dirty="0"/>
              <a:t> (Poster available </a:t>
            </a:r>
            <a:r>
              <a:rPr lang="en-GB" dirty="0">
                <a:hlinkClick r:id="rId11"/>
              </a:rPr>
              <a:t>here</a:t>
            </a:r>
            <a:r>
              <a:rPr lang="en-GB" dirty="0"/>
              <a:t>)</a:t>
            </a:r>
            <a:endParaRPr lang="en-US" dirty="0"/>
          </a:p>
          <a:p>
            <a:r>
              <a:rPr lang="en-GB" dirty="0"/>
              <a:t>Abstract - </a:t>
            </a:r>
            <a:r>
              <a:rPr lang="en-GB" u="sng" dirty="0">
                <a:hlinkClick r:id="rId12"/>
              </a:rPr>
              <a:t>Perspectives of people living with HIV in Europe on their clinical consultations: an equity analysis</a:t>
            </a:r>
            <a:r>
              <a:rPr lang="en-US" u="sng" dirty="0"/>
              <a:t> </a:t>
            </a:r>
            <a:r>
              <a:rPr lang="en-US" dirty="0"/>
              <a:t>(Poster available </a:t>
            </a:r>
            <a:r>
              <a:rPr lang="en-US" dirty="0">
                <a:hlinkClick r:id="rId13"/>
              </a:rPr>
              <a:t>here</a:t>
            </a:r>
            <a:r>
              <a:rPr lang="en-US" dirty="0"/>
              <a:t>)</a:t>
            </a:r>
          </a:p>
          <a:p>
            <a:pPr lvl="0"/>
            <a:endParaRPr lang="en-US" dirty="0"/>
          </a:p>
          <a:p>
            <a:pPr lvl="0"/>
            <a:endParaRPr lang="en-US" dirty="0"/>
          </a:p>
        </p:txBody>
      </p:sp>
      <p:sp>
        <p:nvSpPr>
          <p:cNvPr id="3" name="Title 2">
            <a:extLst>
              <a:ext uri="{FF2B5EF4-FFF2-40B4-BE49-F238E27FC236}">
                <a16:creationId xmlns:a16="http://schemas.microsoft.com/office/drawing/2014/main" id="{B2CD2816-0DE1-DAE8-D7EE-AA920198AFEB}"/>
              </a:ext>
            </a:extLst>
          </p:cNvPr>
          <p:cNvSpPr>
            <a:spLocks noGrp="1"/>
          </p:cNvSpPr>
          <p:nvPr>
            <p:ph type="title"/>
          </p:nvPr>
        </p:nvSpPr>
        <p:spPr/>
        <p:txBody>
          <a:bodyPr>
            <a:normAutofit/>
          </a:bodyPr>
          <a:lstStyle/>
          <a:p>
            <a:r>
              <a:rPr lang="en-GB" sz="4000"/>
              <a:t>HIV treatment (1/2)</a:t>
            </a:r>
            <a:endParaRPr lang="en-GB" sz="4000" noProof="0"/>
          </a:p>
        </p:txBody>
      </p:sp>
    </p:spTree>
    <p:extLst>
      <p:ext uri="{BB962C8B-B14F-4D97-AF65-F5344CB8AC3E}">
        <p14:creationId xmlns:p14="http://schemas.microsoft.com/office/powerpoint/2010/main" val="22917845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3ADA9-23C4-3922-3EB8-D2C3A17B3875}"/>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A0A0C3-52AE-5A44-D70D-4C38C2FB5AD7}"/>
              </a:ext>
            </a:extLst>
          </p:cNvPr>
          <p:cNvSpPr>
            <a:spLocks noGrp="1"/>
          </p:cNvSpPr>
          <p:nvPr>
            <p:ph sz="quarter" idx="13"/>
          </p:nvPr>
        </p:nvSpPr>
        <p:spPr>
          <a:xfrm>
            <a:off x="550228" y="2025971"/>
            <a:ext cx="11082972" cy="4103687"/>
          </a:xfrm>
        </p:spPr>
        <p:txBody>
          <a:bodyPr>
            <a:normAutofit/>
          </a:bodyPr>
          <a:lstStyle/>
          <a:p>
            <a:r>
              <a:rPr lang="en-US" dirty="0"/>
              <a:t>Abstract - </a:t>
            </a:r>
            <a:r>
              <a:rPr lang="en-GB" u="sng" dirty="0">
                <a:hlinkClick r:id="rId2"/>
              </a:rPr>
              <a:t>Is the community involved in HIV implementation science?: a systematic literature review of social support interventions supporting adherence in the U.S.</a:t>
            </a:r>
            <a:r>
              <a:rPr lang="en-GB" dirty="0"/>
              <a:t> (Poster available </a:t>
            </a:r>
            <a:r>
              <a:rPr lang="en-GB" dirty="0">
                <a:hlinkClick r:id="rId3"/>
              </a:rPr>
              <a:t>here</a:t>
            </a:r>
            <a:r>
              <a:rPr lang="en-GB" dirty="0"/>
              <a:t>)</a:t>
            </a:r>
          </a:p>
          <a:p>
            <a:pPr lvl="0"/>
            <a:r>
              <a:rPr lang="en-GB" dirty="0"/>
              <a:t>Abstract - </a:t>
            </a:r>
            <a:r>
              <a:rPr lang="en-GB" u="sng" dirty="0">
                <a:hlinkClick r:id="rId4"/>
              </a:rPr>
              <a:t>Over 13,000 PLHIV voices: </a:t>
            </a:r>
            <a:r>
              <a:rPr lang="en-GB" u="sng" dirty="0" err="1">
                <a:hlinkClick r:id="rId4"/>
              </a:rPr>
              <a:t>community-led</a:t>
            </a:r>
            <a:r>
              <a:rPr lang="en-GB" u="sng" dirty="0">
                <a:hlinkClick r:id="rId4"/>
              </a:rPr>
              <a:t> monitoring drives HIV care and treatment improvement in Thailand, 2024 - 2025</a:t>
            </a:r>
            <a:r>
              <a:rPr lang="en-GB" dirty="0"/>
              <a:t> (Poster available </a:t>
            </a:r>
            <a:r>
              <a:rPr lang="en-GB" dirty="0">
                <a:hlinkClick r:id="rId5"/>
              </a:rPr>
              <a:t>here</a:t>
            </a:r>
            <a:r>
              <a:rPr lang="en-GB" dirty="0"/>
              <a:t>)</a:t>
            </a:r>
          </a:p>
          <a:p>
            <a:pPr lvl="0"/>
            <a:r>
              <a:rPr lang="en-GB" dirty="0"/>
              <a:t>Abstract - </a:t>
            </a:r>
            <a:r>
              <a:rPr lang="en-GB" u="sng" dirty="0">
                <a:hlinkClick r:id="rId6"/>
              </a:rPr>
              <a:t>The effect of facility-led continuous quality improvement (CQI) projects on HIV services in Cameroon’s Far North region, 2024–2025</a:t>
            </a:r>
            <a:r>
              <a:rPr lang="en-GB" dirty="0"/>
              <a:t> </a:t>
            </a:r>
            <a:r>
              <a:rPr lang="en-US" dirty="0"/>
              <a:t>(Poster available </a:t>
            </a:r>
            <a:r>
              <a:rPr lang="en-US" dirty="0">
                <a:hlinkClick r:id="rId7"/>
              </a:rPr>
              <a:t>here</a:t>
            </a:r>
            <a:r>
              <a:rPr lang="en-US" dirty="0"/>
              <a:t>)</a:t>
            </a:r>
          </a:p>
          <a:p>
            <a:r>
              <a:rPr lang="en-GB" dirty="0"/>
              <a:t>Abstract - </a:t>
            </a:r>
            <a:r>
              <a:rPr lang="en-US" dirty="0">
                <a:hlinkClick r:id="rId8"/>
              </a:rPr>
              <a:t>Re-engagement strategies for people living with HIV: analysis of the early implementation phase of a service delivery protocol in Buenos Aires, Argentina </a:t>
            </a:r>
            <a:r>
              <a:rPr lang="en-US" dirty="0"/>
              <a:t>(Poster available </a:t>
            </a:r>
            <a:r>
              <a:rPr lang="en-US" dirty="0">
                <a:hlinkClick r:id="rId9"/>
              </a:rPr>
              <a:t>here</a:t>
            </a:r>
            <a:r>
              <a:rPr lang="en-US" dirty="0"/>
              <a:t>)</a:t>
            </a:r>
          </a:p>
          <a:p>
            <a:endParaRPr lang="en-US" dirty="0"/>
          </a:p>
          <a:p>
            <a:pPr lvl="0"/>
            <a:endParaRPr lang="en-US" dirty="0"/>
          </a:p>
          <a:p>
            <a:pPr lvl="0"/>
            <a:endParaRPr lang="en-US" dirty="0"/>
          </a:p>
        </p:txBody>
      </p:sp>
      <p:sp>
        <p:nvSpPr>
          <p:cNvPr id="3" name="Title 2">
            <a:extLst>
              <a:ext uri="{FF2B5EF4-FFF2-40B4-BE49-F238E27FC236}">
                <a16:creationId xmlns:a16="http://schemas.microsoft.com/office/drawing/2014/main" id="{92847A93-EC57-AD33-F720-296DB891636B}"/>
              </a:ext>
            </a:extLst>
          </p:cNvPr>
          <p:cNvSpPr>
            <a:spLocks noGrp="1"/>
          </p:cNvSpPr>
          <p:nvPr>
            <p:ph type="title"/>
          </p:nvPr>
        </p:nvSpPr>
        <p:spPr/>
        <p:txBody>
          <a:bodyPr>
            <a:normAutofit/>
          </a:bodyPr>
          <a:lstStyle/>
          <a:p>
            <a:r>
              <a:rPr lang="en-GB" sz="4000"/>
              <a:t>HIV treatment (2/2)</a:t>
            </a:r>
            <a:endParaRPr lang="en-GB" sz="4000" noProof="0"/>
          </a:p>
        </p:txBody>
      </p:sp>
    </p:spTree>
    <p:extLst>
      <p:ext uri="{BB962C8B-B14F-4D97-AF65-F5344CB8AC3E}">
        <p14:creationId xmlns:p14="http://schemas.microsoft.com/office/powerpoint/2010/main" val="127377062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4B4D-E919-ABE1-E3F4-8DDEE6E091A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588D3E-1BEF-F032-8F32-38E44D2A8350}"/>
              </a:ext>
            </a:extLst>
          </p:cNvPr>
          <p:cNvSpPr>
            <a:spLocks noGrp="1"/>
          </p:cNvSpPr>
          <p:nvPr>
            <p:ph sz="quarter" idx="13"/>
          </p:nvPr>
        </p:nvSpPr>
        <p:spPr>
          <a:xfrm>
            <a:off x="550228" y="2025971"/>
            <a:ext cx="11082972" cy="4103687"/>
          </a:xfrm>
        </p:spPr>
        <p:txBody>
          <a:bodyPr>
            <a:normAutofit fontScale="92500" lnSpcReduction="10000"/>
          </a:bodyPr>
          <a:lstStyle/>
          <a:p>
            <a:r>
              <a:rPr lang="en-GB" dirty="0"/>
              <a:t>Satellite - </a:t>
            </a:r>
            <a:r>
              <a:rPr lang="en-US" dirty="0">
                <a:hlinkClick r:id="rId2"/>
              </a:rPr>
              <a:t>No more silos: Integration as the pathway to resilient triple elimination and people-centered care</a:t>
            </a:r>
            <a:r>
              <a:rPr lang="en-US" dirty="0"/>
              <a:t>, organized by PATH, </a:t>
            </a:r>
            <a:r>
              <a:rPr lang="en-US" dirty="0" err="1"/>
              <a:t>Unitaid</a:t>
            </a:r>
            <a:r>
              <a:rPr lang="en-US" dirty="0"/>
              <a:t>, International Community of Women living with HIV Eastern Africa, World Hepatitis Alliance and World Health Organization. </a:t>
            </a:r>
            <a:r>
              <a:rPr lang="en-US" dirty="0">
                <a:sym typeface="Wingdings" panose="05000000000000000000" pitchFamily="2" charset="2"/>
              </a:rPr>
              <a:t> “Building towards people-centered triple elimination” (</a:t>
            </a:r>
            <a:r>
              <a:rPr lang="en-US" dirty="0"/>
              <a:t>Recording and slides available </a:t>
            </a:r>
            <a:r>
              <a:rPr lang="en-US" dirty="0">
                <a:hlinkClick r:id="rId3"/>
              </a:rPr>
              <a:t>here</a:t>
            </a:r>
            <a:r>
              <a:rPr lang="en-US" dirty="0"/>
              <a:t>.)</a:t>
            </a:r>
          </a:p>
          <a:p>
            <a:r>
              <a:rPr lang="en-US" dirty="0"/>
              <a:t>Oral abstract session - </a:t>
            </a:r>
            <a:r>
              <a:rPr lang="en-GB" u="sng" dirty="0">
                <a:hlinkClick r:id="rId4"/>
              </a:rPr>
              <a:t>Syndemics in practice: Supporting people living with HIV and other conditions</a:t>
            </a:r>
            <a:r>
              <a:rPr lang="en-GB" dirty="0"/>
              <a:t>. Recording and slides available </a:t>
            </a:r>
            <a:r>
              <a:rPr lang="en-GB" dirty="0">
                <a:hlinkClick r:id="rId5"/>
              </a:rPr>
              <a:t>here</a:t>
            </a:r>
            <a:r>
              <a:rPr lang="en-GB" dirty="0"/>
              <a:t>.</a:t>
            </a:r>
          </a:p>
          <a:p>
            <a:r>
              <a:rPr lang="en-GB" dirty="0"/>
              <a:t>Abstract - </a:t>
            </a:r>
            <a:r>
              <a:rPr lang="en-US" dirty="0">
                <a:hlinkClick r:id="rId6"/>
              </a:rPr>
              <a:t>Feasibility and outcomes of an integrated high-risk human papillomavirus self-sampling and screen-and-treat model for cervical cancer prevention among fisherfolk women in Migori County, Kenya</a:t>
            </a:r>
            <a:r>
              <a:rPr lang="en-US" dirty="0"/>
              <a:t> (Slides available </a:t>
            </a:r>
            <a:r>
              <a:rPr lang="en-US" dirty="0">
                <a:hlinkClick r:id="rId7"/>
              </a:rPr>
              <a:t>here</a:t>
            </a:r>
            <a:r>
              <a:rPr lang="en-US" dirty="0"/>
              <a:t>).</a:t>
            </a:r>
            <a:endParaRPr lang="en-GB" dirty="0"/>
          </a:p>
          <a:p>
            <a:r>
              <a:rPr lang="en-GB" dirty="0"/>
              <a:t>Abstract - </a:t>
            </a:r>
            <a:r>
              <a:rPr lang="en-GB" u="sng" dirty="0">
                <a:hlinkClick r:id="rId8"/>
              </a:rPr>
              <a:t>Comorbid symptoms of common mental disorders and unhealthy substance use among adolescents living with HIV reporting suicidal ideation and </a:t>
            </a:r>
            <a:r>
              <a:rPr lang="en-GB" u="sng" dirty="0" err="1">
                <a:hlinkClick r:id="rId8"/>
              </a:rPr>
              <a:t>behaviors</a:t>
            </a:r>
            <a:r>
              <a:rPr lang="en-GB" u="sng" dirty="0">
                <a:hlinkClick r:id="rId8"/>
              </a:rPr>
              <a:t> in Lilongwe, Malawi</a:t>
            </a:r>
            <a:r>
              <a:rPr lang="en-GB" u="sng" dirty="0"/>
              <a:t> </a:t>
            </a:r>
            <a:r>
              <a:rPr lang="en-GB" dirty="0"/>
              <a:t>(No poster available)</a:t>
            </a:r>
            <a:endParaRPr lang="en-US" dirty="0"/>
          </a:p>
          <a:p>
            <a:r>
              <a:rPr lang="en-GB" dirty="0"/>
              <a:t>Abstract - </a:t>
            </a:r>
            <a:r>
              <a:rPr lang="en-GB" u="sng" dirty="0">
                <a:hlinkClick r:id="rId9"/>
              </a:rPr>
              <a:t>The impact of the youth readiness intervention and youth readiness plus economic empowerment intervention on mental health outcomes of refugee youth living with HIV in Uganda</a:t>
            </a:r>
            <a:r>
              <a:rPr lang="en-GB" u="sng" dirty="0"/>
              <a:t> </a:t>
            </a:r>
            <a:r>
              <a:rPr lang="en-GB" dirty="0"/>
              <a:t>(No poster available)</a:t>
            </a:r>
          </a:p>
          <a:p>
            <a:r>
              <a:rPr lang="en-GB" dirty="0"/>
              <a:t>Abstract - </a:t>
            </a:r>
            <a:r>
              <a:rPr lang="en-GB" u="sng" dirty="0">
                <a:hlinkClick r:id="rId10"/>
              </a:rPr>
              <a:t>AI-driven digital triage for mental health, violence, and HIV risk among female sex workers in Calabar, Nigeria: a cross-sectional acceptability and feasibility study</a:t>
            </a:r>
            <a:r>
              <a:rPr lang="en-GB" u="sng" dirty="0"/>
              <a:t> </a:t>
            </a:r>
            <a:r>
              <a:rPr lang="en-GB" dirty="0"/>
              <a:t>(Poster available </a:t>
            </a:r>
            <a:r>
              <a:rPr lang="en-GB" dirty="0">
                <a:hlinkClick r:id="rId11"/>
              </a:rPr>
              <a:t>here</a:t>
            </a:r>
            <a:r>
              <a:rPr lang="en-GB" dirty="0"/>
              <a:t>)</a:t>
            </a:r>
            <a:endParaRPr lang="en-US" dirty="0"/>
          </a:p>
          <a:p>
            <a:r>
              <a:rPr lang="en-US" dirty="0"/>
              <a:t>Abstract - </a:t>
            </a:r>
            <a:r>
              <a:rPr lang="en-GB" u="sng" dirty="0">
                <a:hlinkClick r:id="rId12"/>
              </a:rPr>
              <a:t>Integrating harm reduction services into public hospitals: lessons from Bangladesh’s strategic shift in HIV prevention for PWID</a:t>
            </a:r>
            <a:r>
              <a:rPr lang="en-GB" dirty="0"/>
              <a:t> (No poster available)</a:t>
            </a:r>
          </a:p>
          <a:p>
            <a:pPr lvl="0"/>
            <a:r>
              <a:rPr lang="en-US" dirty="0"/>
              <a:t>Abstract - </a:t>
            </a:r>
            <a:r>
              <a:rPr lang="en-US" dirty="0">
                <a:hlinkClick r:id="rId13"/>
              </a:rPr>
              <a:t>Hard time: barriers to harm reduction and HIV care in Canadian prisons</a:t>
            </a:r>
            <a:r>
              <a:rPr lang="en-US" dirty="0"/>
              <a:t>. (Poster available </a:t>
            </a:r>
            <a:r>
              <a:rPr lang="en-US" dirty="0">
                <a:hlinkClick r:id="rId14"/>
              </a:rPr>
              <a:t>here</a:t>
            </a:r>
            <a:r>
              <a:rPr lang="en-US" dirty="0"/>
              <a:t>)</a:t>
            </a:r>
          </a:p>
          <a:p>
            <a:endParaRPr lang="en-US" dirty="0"/>
          </a:p>
          <a:p>
            <a:pPr lvl="0"/>
            <a:endParaRPr lang="en-US" dirty="0"/>
          </a:p>
        </p:txBody>
      </p:sp>
      <p:sp>
        <p:nvSpPr>
          <p:cNvPr id="3" name="Title 2">
            <a:extLst>
              <a:ext uri="{FF2B5EF4-FFF2-40B4-BE49-F238E27FC236}">
                <a16:creationId xmlns:a16="http://schemas.microsoft.com/office/drawing/2014/main" id="{401637F9-037F-F907-AD74-C35A9F5A0A6C}"/>
              </a:ext>
            </a:extLst>
          </p:cNvPr>
          <p:cNvSpPr>
            <a:spLocks noGrp="1"/>
          </p:cNvSpPr>
          <p:nvPr>
            <p:ph type="title"/>
          </p:nvPr>
        </p:nvSpPr>
        <p:spPr/>
        <p:txBody>
          <a:bodyPr>
            <a:normAutofit/>
          </a:bodyPr>
          <a:lstStyle/>
          <a:p>
            <a:r>
              <a:rPr lang="en-GB" sz="4000"/>
              <a:t>Integration (1/3)</a:t>
            </a:r>
            <a:endParaRPr lang="en-GB" sz="4000" noProof="0"/>
          </a:p>
        </p:txBody>
      </p:sp>
    </p:spTree>
    <p:extLst>
      <p:ext uri="{BB962C8B-B14F-4D97-AF65-F5344CB8AC3E}">
        <p14:creationId xmlns:p14="http://schemas.microsoft.com/office/powerpoint/2010/main" val="229682263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4FE1C-D8C4-360F-9E51-FFD860778A8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134F0E-4B55-BC13-EE84-E0C5D2083E23}"/>
              </a:ext>
            </a:extLst>
          </p:cNvPr>
          <p:cNvSpPr>
            <a:spLocks noGrp="1"/>
          </p:cNvSpPr>
          <p:nvPr>
            <p:ph sz="quarter" idx="13"/>
          </p:nvPr>
        </p:nvSpPr>
        <p:spPr>
          <a:xfrm>
            <a:off x="550228" y="2025971"/>
            <a:ext cx="11082972" cy="4103687"/>
          </a:xfrm>
        </p:spPr>
        <p:txBody>
          <a:bodyPr>
            <a:normAutofit fontScale="92500" lnSpcReduction="10000"/>
          </a:bodyPr>
          <a:lstStyle/>
          <a:p>
            <a:pPr lvl="0"/>
            <a:r>
              <a:rPr lang="en-GB" dirty="0"/>
              <a:t>Abstract - </a:t>
            </a:r>
            <a:r>
              <a:rPr lang="en-GB" u="sng" dirty="0">
                <a:hlinkClick r:id="rId2"/>
              </a:rPr>
              <a:t>Beyond depression: delivering integrated community-based care within microfinance groups significantly reduces anxiety among persons living with HIV compared to economic support alone</a:t>
            </a:r>
            <a:r>
              <a:rPr lang="en-GB" dirty="0"/>
              <a:t> (No poster available)</a:t>
            </a:r>
          </a:p>
          <a:p>
            <a:pPr lvl="0"/>
            <a:r>
              <a:rPr lang="en-GB" dirty="0"/>
              <a:t>Abstract - </a:t>
            </a:r>
            <a:r>
              <a:rPr lang="en-GB" u="sng" dirty="0">
                <a:hlinkClick r:id="rId3"/>
              </a:rPr>
              <a:t>Rebuilding person-</a:t>
            </a:r>
            <a:r>
              <a:rPr lang="en-GB" u="sng" dirty="0" err="1">
                <a:hlinkClick r:id="rId3"/>
              </a:rPr>
              <a:t>centered</a:t>
            </a:r>
            <a:r>
              <a:rPr lang="en-GB" u="sng" dirty="0">
                <a:hlinkClick r:id="rId3"/>
              </a:rPr>
              <a:t> HIV/STI care for historically marginalized populations: reflection on optimized sexual health service models for indigenous populations in Eastern Taiwan</a:t>
            </a:r>
            <a:r>
              <a:rPr lang="en-GB" dirty="0"/>
              <a:t> </a:t>
            </a:r>
            <a:r>
              <a:rPr lang="en-US" dirty="0"/>
              <a:t>(No poster available)</a:t>
            </a:r>
          </a:p>
          <a:p>
            <a:pPr lvl="0"/>
            <a:r>
              <a:rPr lang="en-GB" dirty="0"/>
              <a:t>Abstract - </a:t>
            </a:r>
            <a:r>
              <a:rPr lang="en-GB" u="sng" dirty="0">
                <a:hlinkClick r:id="rId4"/>
              </a:rPr>
              <a:t>Perceived implementation factors of SALUD MÓVIL: an integrated bilingual telehealth and mobile phlebotomy model for Latino MSM in the U.S. South</a:t>
            </a:r>
            <a:r>
              <a:rPr lang="en-GB" u="sng" dirty="0"/>
              <a:t> </a:t>
            </a:r>
            <a:r>
              <a:rPr lang="en-GB" dirty="0"/>
              <a:t>(No poster available)</a:t>
            </a:r>
            <a:endParaRPr lang="en-US" dirty="0"/>
          </a:p>
          <a:p>
            <a:pPr lvl="0"/>
            <a:r>
              <a:rPr lang="en-GB" dirty="0"/>
              <a:t>Abstract - </a:t>
            </a:r>
            <a:r>
              <a:rPr lang="en-GB" u="sng" dirty="0">
                <a:hlinkClick r:id="rId5"/>
              </a:rPr>
              <a:t>Integrating HIV prevention and sexual and reproductive health for women and girls: a scoping review of current models and their implementation</a:t>
            </a:r>
            <a:r>
              <a:rPr lang="en-GB" u="sng" dirty="0"/>
              <a:t> </a:t>
            </a:r>
            <a:r>
              <a:rPr lang="en-GB" dirty="0"/>
              <a:t>(Poster available </a:t>
            </a:r>
            <a:r>
              <a:rPr lang="en-GB" dirty="0">
                <a:hlinkClick r:id="rId6"/>
              </a:rPr>
              <a:t>here</a:t>
            </a:r>
            <a:r>
              <a:rPr lang="en-GB" dirty="0"/>
              <a:t>)</a:t>
            </a:r>
            <a:endParaRPr lang="en-US" dirty="0"/>
          </a:p>
          <a:p>
            <a:pPr lvl="0"/>
            <a:r>
              <a:rPr lang="en-GB" dirty="0"/>
              <a:t>Abstract - </a:t>
            </a:r>
            <a:r>
              <a:rPr lang="en-GB" u="sng" dirty="0">
                <a:hlinkClick r:id="rId7"/>
              </a:rPr>
              <a:t>Co-producing a psychosocial harm-reduction intervention in prison settings: development and piloting of the HOPE programme in Kyrgyzstan</a:t>
            </a:r>
            <a:r>
              <a:rPr lang="en-GB" dirty="0"/>
              <a:t> (Poster available </a:t>
            </a:r>
            <a:r>
              <a:rPr lang="en-GB" dirty="0">
                <a:hlinkClick r:id="rId8"/>
              </a:rPr>
              <a:t>here</a:t>
            </a:r>
            <a:r>
              <a:rPr lang="en-GB" dirty="0"/>
              <a:t>)</a:t>
            </a:r>
          </a:p>
          <a:p>
            <a:r>
              <a:rPr lang="en-GB" dirty="0"/>
              <a:t>Abstract - </a:t>
            </a:r>
            <a:r>
              <a:rPr lang="en-GB" u="sng" dirty="0">
                <a:hlinkClick r:id="rId9"/>
              </a:rPr>
              <a:t>A </a:t>
            </a:r>
            <a:r>
              <a:rPr lang="en-GB" u="sng" dirty="0" err="1">
                <a:hlinkClick r:id="rId9"/>
              </a:rPr>
              <a:t>community-led</a:t>
            </a:r>
            <a:r>
              <a:rPr lang="en-GB" u="sng" dirty="0">
                <a:hlinkClick r:id="rId9"/>
              </a:rPr>
              <a:t> social enterprise clinic to improve affordable HIV and STI services and long-term sustainability in Thailand</a:t>
            </a:r>
            <a:r>
              <a:rPr lang="en-GB" dirty="0"/>
              <a:t> (No poster available)</a:t>
            </a:r>
            <a:endParaRPr lang="en-US" dirty="0"/>
          </a:p>
          <a:p>
            <a:r>
              <a:rPr lang="en-US" dirty="0"/>
              <a:t>Abstract - </a:t>
            </a:r>
            <a:r>
              <a:rPr lang="en-GB" u="sng" dirty="0">
                <a:hlinkClick r:id="rId10"/>
              </a:rPr>
              <a:t>Defining the non-negotiables: PLHIV-led minimum standards for rights-based, person-</a:t>
            </a:r>
            <a:r>
              <a:rPr lang="en-GB" u="sng" dirty="0" err="1">
                <a:hlinkClick r:id="rId10"/>
              </a:rPr>
              <a:t>centered</a:t>
            </a:r>
            <a:r>
              <a:rPr lang="en-GB" u="sng" dirty="0">
                <a:hlinkClick r:id="rId10"/>
              </a:rPr>
              <a:t> integration to safeguard HIV treatment access, strengthen PLHIV leadership, and ensure sustainable health systems</a:t>
            </a:r>
            <a:r>
              <a:rPr lang="en-GB" u="sng" dirty="0"/>
              <a:t> </a:t>
            </a:r>
            <a:r>
              <a:rPr lang="en-GB" dirty="0"/>
              <a:t> (No poster available)</a:t>
            </a:r>
            <a:endParaRPr lang="en-US" dirty="0"/>
          </a:p>
          <a:p>
            <a:pPr lvl="0"/>
            <a:r>
              <a:rPr lang="en-US" dirty="0"/>
              <a:t>Abstract - </a:t>
            </a:r>
            <a:r>
              <a:rPr lang="en-GB" u="sng" dirty="0">
                <a:hlinkClick r:id="rId11"/>
              </a:rPr>
              <a:t>Healthcare discrimination, service environment, and uptake of STI and viral hepatitis screening in Nigeria: evidence from National Community-Led Monitoring</a:t>
            </a:r>
            <a:r>
              <a:rPr lang="en-GB" dirty="0"/>
              <a:t> </a:t>
            </a:r>
            <a:r>
              <a:rPr lang="en-US" dirty="0"/>
              <a:t>(No poster available)</a:t>
            </a:r>
          </a:p>
          <a:p>
            <a:pPr lvl="0"/>
            <a:endParaRPr lang="en-US" dirty="0"/>
          </a:p>
          <a:p>
            <a:endParaRPr lang="en-US" dirty="0"/>
          </a:p>
          <a:p>
            <a:pPr lvl="0"/>
            <a:endParaRPr lang="en-US" dirty="0"/>
          </a:p>
        </p:txBody>
      </p:sp>
      <p:sp>
        <p:nvSpPr>
          <p:cNvPr id="3" name="Title 2">
            <a:extLst>
              <a:ext uri="{FF2B5EF4-FFF2-40B4-BE49-F238E27FC236}">
                <a16:creationId xmlns:a16="http://schemas.microsoft.com/office/drawing/2014/main" id="{33E6C415-34ED-8868-BABB-BBEA2E17A50A}"/>
              </a:ext>
            </a:extLst>
          </p:cNvPr>
          <p:cNvSpPr>
            <a:spLocks noGrp="1"/>
          </p:cNvSpPr>
          <p:nvPr>
            <p:ph type="title"/>
          </p:nvPr>
        </p:nvSpPr>
        <p:spPr/>
        <p:txBody>
          <a:bodyPr>
            <a:normAutofit/>
          </a:bodyPr>
          <a:lstStyle/>
          <a:p>
            <a:r>
              <a:rPr lang="en-GB" sz="4000"/>
              <a:t>Integration (2/3)</a:t>
            </a:r>
            <a:endParaRPr lang="en-GB" sz="4000" noProof="0"/>
          </a:p>
        </p:txBody>
      </p:sp>
    </p:spTree>
    <p:extLst>
      <p:ext uri="{BB962C8B-B14F-4D97-AF65-F5344CB8AC3E}">
        <p14:creationId xmlns:p14="http://schemas.microsoft.com/office/powerpoint/2010/main" val="294415490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D4D05-41AC-036E-B6F2-3F617D5A065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97EF1AC-2961-35F6-A868-00F66241483D}"/>
              </a:ext>
            </a:extLst>
          </p:cNvPr>
          <p:cNvSpPr>
            <a:spLocks noGrp="1"/>
          </p:cNvSpPr>
          <p:nvPr>
            <p:ph sz="quarter" idx="13"/>
          </p:nvPr>
        </p:nvSpPr>
        <p:spPr>
          <a:xfrm>
            <a:off x="550228" y="2025971"/>
            <a:ext cx="11082972" cy="4390704"/>
          </a:xfrm>
        </p:spPr>
        <p:txBody>
          <a:bodyPr>
            <a:normAutofit fontScale="92500" lnSpcReduction="20000"/>
          </a:bodyPr>
          <a:lstStyle/>
          <a:p>
            <a:pPr lvl="0"/>
            <a:r>
              <a:rPr lang="en-GB" dirty="0"/>
              <a:t>Abstract - </a:t>
            </a:r>
            <a:r>
              <a:rPr lang="en-GB" u="sng" dirty="0">
                <a:hlinkClick r:id="rId2"/>
              </a:rPr>
              <a:t>Community first: how peer-led outreach keeps LGBTQI people connected to HIV care, mental health support, and prevention in Blantyre and Mzuzu, Malawi</a:t>
            </a:r>
            <a:r>
              <a:rPr lang="en-GB" dirty="0"/>
              <a:t> (Poster available </a:t>
            </a:r>
            <a:r>
              <a:rPr lang="en-GB" dirty="0">
                <a:hlinkClick r:id="rId3"/>
              </a:rPr>
              <a:t>here</a:t>
            </a:r>
            <a:r>
              <a:rPr lang="en-GB" dirty="0"/>
              <a:t>)</a:t>
            </a:r>
          </a:p>
          <a:p>
            <a:pPr lvl="0"/>
            <a:r>
              <a:rPr lang="en-GB" dirty="0"/>
              <a:t>Abstract - </a:t>
            </a:r>
            <a:r>
              <a:rPr lang="en-GB" u="sng" dirty="0">
                <a:hlinkClick r:id="rId4"/>
              </a:rPr>
              <a:t>Institutionalizing </a:t>
            </a:r>
            <a:r>
              <a:rPr lang="en-GB" u="sng" dirty="0" err="1">
                <a:hlinkClick r:id="rId4"/>
              </a:rPr>
              <a:t>community-led</a:t>
            </a:r>
            <a:r>
              <a:rPr lang="en-GB" u="sng" dirty="0">
                <a:hlinkClick r:id="rId4"/>
              </a:rPr>
              <a:t> HIV and STI services: a national health system reform to scale access in Thailand</a:t>
            </a:r>
            <a:r>
              <a:rPr lang="en-GB" dirty="0"/>
              <a:t> </a:t>
            </a:r>
            <a:r>
              <a:rPr lang="en-US" dirty="0"/>
              <a:t>(Poster available </a:t>
            </a:r>
            <a:r>
              <a:rPr lang="en-US" dirty="0">
                <a:hlinkClick r:id="rId5"/>
              </a:rPr>
              <a:t>here</a:t>
            </a:r>
            <a:r>
              <a:rPr lang="en-US" dirty="0"/>
              <a:t>)</a:t>
            </a:r>
          </a:p>
          <a:p>
            <a:r>
              <a:rPr lang="en-US" dirty="0"/>
              <a:t>Abstract - </a:t>
            </a:r>
            <a:r>
              <a:rPr lang="en-GB" u="sng" dirty="0">
                <a:hlinkClick r:id="rId6"/>
              </a:rPr>
              <a:t>From exclusion to inclusion: developing evidence-based guidance to include people living with HIV in non-HIV clinical trials through a community-lead and multi-stakeholder process</a:t>
            </a:r>
            <a:r>
              <a:rPr lang="en-GB" u="sng" dirty="0"/>
              <a:t> </a:t>
            </a:r>
            <a:r>
              <a:rPr lang="en-GB" dirty="0"/>
              <a:t>(Poster available </a:t>
            </a:r>
            <a:r>
              <a:rPr lang="en-GB" dirty="0">
                <a:hlinkClick r:id="rId7"/>
              </a:rPr>
              <a:t>here</a:t>
            </a:r>
            <a:r>
              <a:rPr lang="en-GB" dirty="0"/>
              <a:t>)</a:t>
            </a:r>
          </a:p>
          <a:p>
            <a:pPr lvl="0"/>
            <a:r>
              <a:rPr lang="en-GB" dirty="0"/>
              <a:t>Abstract - </a:t>
            </a:r>
            <a:r>
              <a:rPr lang="en-GB" u="sng" dirty="0">
                <a:hlinkClick r:id="rId8"/>
              </a:rPr>
              <a:t>Screened but siloed: insomnia and cardiovascular risk screened but rarely integrated clinical targets in HIV care</a:t>
            </a:r>
            <a:r>
              <a:rPr lang="en-GB" u="sng" dirty="0"/>
              <a:t> </a:t>
            </a:r>
            <a:r>
              <a:rPr lang="en-GB" dirty="0"/>
              <a:t>(Poster available </a:t>
            </a:r>
            <a:r>
              <a:rPr lang="en-GB" dirty="0">
                <a:hlinkClick r:id="rId9"/>
              </a:rPr>
              <a:t>here</a:t>
            </a:r>
            <a:r>
              <a:rPr lang="en-GB" dirty="0"/>
              <a:t>) </a:t>
            </a:r>
          </a:p>
          <a:p>
            <a:r>
              <a:rPr lang="en-GB" dirty="0"/>
              <a:t>Abstract - </a:t>
            </a:r>
            <a:r>
              <a:rPr lang="en-GB" u="sng" dirty="0">
                <a:hlinkClick r:id="rId10"/>
              </a:rPr>
              <a:t>Embedding THRIVE in routine HIV care for youth in Wakiso District, Uganda: operational delivery adaptations and implementation lessons</a:t>
            </a:r>
            <a:r>
              <a:rPr lang="en-GB" u="sng" dirty="0"/>
              <a:t> </a:t>
            </a:r>
            <a:r>
              <a:rPr lang="en-GB" dirty="0"/>
              <a:t>(No poster available)</a:t>
            </a:r>
            <a:endParaRPr lang="en-US" dirty="0"/>
          </a:p>
          <a:p>
            <a:pPr lvl="0"/>
            <a:r>
              <a:rPr lang="en-US" dirty="0"/>
              <a:t>Abstract - </a:t>
            </a:r>
            <a:r>
              <a:rPr lang="en-GB" u="sng" dirty="0">
                <a:hlinkClick r:id="rId11"/>
              </a:rPr>
              <a:t>Integrating WHO ICOPE screening into HIV care: feasibility and implementation outcomes in a cohort of older people living with HIV in Zimbabwe</a:t>
            </a:r>
            <a:r>
              <a:rPr lang="en-GB" dirty="0"/>
              <a:t> (Poster available </a:t>
            </a:r>
            <a:r>
              <a:rPr lang="en-GB" dirty="0">
                <a:hlinkClick r:id="rId12"/>
              </a:rPr>
              <a:t>here</a:t>
            </a:r>
            <a:r>
              <a:rPr lang="en-GB" dirty="0"/>
              <a:t>)</a:t>
            </a:r>
            <a:endParaRPr lang="en-US" dirty="0"/>
          </a:p>
          <a:p>
            <a:pPr lvl="0"/>
            <a:r>
              <a:rPr lang="en-GB" dirty="0"/>
              <a:t>Abstract - </a:t>
            </a:r>
            <a:r>
              <a:rPr lang="en-GB" u="sng" dirty="0">
                <a:hlinkClick r:id="rId13"/>
              </a:rPr>
              <a:t>Co-design of an integrated HIV-sexual and reproductive health service model in Zimbabwe</a:t>
            </a:r>
            <a:r>
              <a:rPr lang="en-GB" dirty="0"/>
              <a:t> (Poster available </a:t>
            </a:r>
            <a:r>
              <a:rPr lang="en-GB" dirty="0">
                <a:hlinkClick r:id="rId14"/>
              </a:rPr>
              <a:t>here</a:t>
            </a:r>
            <a:r>
              <a:rPr lang="en-GB" dirty="0"/>
              <a:t>)</a:t>
            </a:r>
          </a:p>
          <a:p>
            <a:pPr lvl="0"/>
            <a:r>
              <a:rPr lang="en-GB" dirty="0"/>
              <a:t>Abstract - </a:t>
            </a:r>
            <a:r>
              <a:rPr lang="en-GB" u="sng" dirty="0">
                <a:hlinkClick r:id="rId15"/>
              </a:rPr>
              <a:t>High-coverage telehealth education for HIV-related NCD comorbidities in Siha District clinic setting</a:t>
            </a:r>
            <a:r>
              <a:rPr lang="en-GB" dirty="0"/>
              <a:t> (No poster available)</a:t>
            </a:r>
          </a:p>
          <a:p>
            <a:pPr lvl="0"/>
            <a:r>
              <a:rPr lang="en-GB" dirty="0"/>
              <a:t>Abstract - </a:t>
            </a:r>
            <a:r>
              <a:rPr lang="en-GB" u="sng" dirty="0">
                <a:hlinkClick r:id="rId16"/>
              </a:rPr>
              <a:t>Preferences for HIV and STI prevention services in the doxycycline post-exposure prophylaxis era among transgender population in Taiwan: a discrete choice experiment</a:t>
            </a:r>
            <a:r>
              <a:rPr lang="en-US" u="sng" dirty="0"/>
              <a:t> </a:t>
            </a:r>
            <a:r>
              <a:rPr lang="en-US" dirty="0"/>
              <a:t>(Poster available </a:t>
            </a:r>
            <a:r>
              <a:rPr lang="en-US" dirty="0">
                <a:hlinkClick r:id="rId17"/>
              </a:rPr>
              <a:t>here</a:t>
            </a:r>
            <a:r>
              <a:rPr lang="en-US" dirty="0"/>
              <a:t>)</a:t>
            </a:r>
          </a:p>
          <a:p>
            <a:pPr lvl="0"/>
            <a:r>
              <a:rPr lang="en-US" dirty="0"/>
              <a:t>Abstract - </a:t>
            </a:r>
            <a:r>
              <a:rPr lang="en-GB" u="sng" dirty="0">
                <a:hlinkClick r:id="rId18"/>
              </a:rPr>
              <a:t>Project COMRED: implementation outcomes and lessons from a </a:t>
            </a:r>
            <a:r>
              <a:rPr lang="en-GB" u="sng" dirty="0" err="1">
                <a:hlinkClick r:id="rId18"/>
              </a:rPr>
              <a:t>community-led</a:t>
            </a:r>
            <a:r>
              <a:rPr lang="en-GB" u="sng" dirty="0">
                <a:hlinkClick r:id="rId18"/>
              </a:rPr>
              <a:t> harm reduction model for </a:t>
            </a:r>
            <a:r>
              <a:rPr lang="en-GB" u="sng" dirty="0" err="1">
                <a:hlinkClick r:id="rId18"/>
              </a:rPr>
              <a:t>chemsex</a:t>
            </a:r>
            <a:r>
              <a:rPr lang="en-GB" u="sng" dirty="0">
                <a:hlinkClick r:id="rId18"/>
              </a:rPr>
              <a:t> in Malaysia</a:t>
            </a:r>
            <a:r>
              <a:rPr lang="en-GB" dirty="0"/>
              <a:t> </a:t>
            </a:r>
            <a:r>
              <a:rPr lang="en-US" dirty="0"/>
              <a:t>(Poster available </a:t>
            </a:r>
            <a:r>
              <a:rPr lang="en-US" dirty="0">
                <a:hlinkClick r:id="rId19"/>
              </a:rPr>
              <a:t>here</a:t>
            </a:r>
            <a:r>
              <a:rPr lang="en-US" dirty="0"/>
              <a:t>)</a:t>
            </a:r>
          </a:p>
          <a:p>
            <a:endParaRPr lang="en-US" dirty="0"/>
          </a:p>
          <a:p>
            <a:pPr lvl="0"/>
            <a:endParaRPr lang="en-US" dirty="0"/>
          </a:p>
          <a:p>
            <a:pPr lvl="0"/>
            <a:endParaRPr lang="en-US" dirty="0"/>
          </a:p>
          <a:p>
            <a:pPr lvl="0"/>
            <a:endParaRPr lang="en-US" dirty="0"/>
          </a:p>
          <a:p>
            <a:pPr lvl="0"/>
            <a:endParaRPr lang="en-US" dirty="0"/>
          </a:p>
          <a:p>
            <a:endParaRPr lang="en-US" dirty="0"/>
          </a:p>
          <a:p>
            <a:pPr lvl="0"/>
            <a:endParaRPr lang="en-US" dirty="0"/>
          </a:p>
        </p:txBody>
      </p:sp>
      <p:sp>
        <p:nvSpPr>
          <p:cNvPr id="3" name="Title 2">
            <a:extLst>
              <a:ext uri="{FF2B5EF4-FFF2-40B4-BE49-F238E27FC236}">
                <a16:creationId xmlns:a16="http://schemas.microsoft.com/office/drawing/2014/main" id="{A670A949-25B4-F303-DFA1-599D34492D55}"/>
              </a:ext>
            </a:extLst>
          </p:cNvPr>
          <p:cNvSpPr>
            <a:spLocks noGrp="1"/>
          </p:cNvSpPr>
          <p:nvPr>
            <p:ph type="title"/>
          </p:nvPr>
        </p:nvSpPr>
        <p:spPr/>
        <p:txBody>
          <a:bodyPr>
            <a:normAutofit/>
          </a:bodyPr>
          <a:lstStyle/>
          <a:p>
            <a:r>
              <a:rPr lang="en-GB" sz="4000"/>
              <a:t>Integration (3/3)</a:t>
            </a:r>
            <a:endParaRPr lang="en-GB" sz="4000" noProof="0"/>
          </a:p>
        </p:txBody>
      </p:sp>
    </p:spTree>
    <p:extLst>
      <p:ext uri="{BB962C8B-B14F-4D97-AF65-F5344CB8AC3E}">
        <p14:creationId xmlns:p14="http://schemas.microsoft.com/office/powerpoint/2010/main" val="14545782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8A5C6-884D-8DEA-1654-5569D6593B3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F7316A-CB90-259D-4A4B-9025E13A1843}"/>
              </a:ext>
            </a:extLst>
          </p:cNvPr>
          <p:cNvSpPr>
            <a:spLocks noGrp="1"/>
          </p:cNvSpPr>
          <p:nvPr>
            <p:ph sz="quarter" idx="13"/>
          </p:nvPr>
        </p:nvSpPr>
        <p:spPr>
          <a:xfrm>
            <a:off x="539342" y="2025971"/>
            <a:ext cx="11082972" cy="4103687"/>
          </a:xfrm>
        </p:spPr>
        <p:txBody>
          <a:bodyPr>
            <a:normAutofit/>
          </a:bodyPr>
          <a:lstStyle/>
          <a:p>
            <a:r>
              <a:rPr lang="en-GB" dirty="0"/>
              <a:t>Abstract - </a:t>
            </a:r>
            <a:r>
              <a:rPr lang="en-GB" u="sng" dirty="0">
                <a:hlinkClick r:id="rId2"/>
              </a:rPr>
              <a:t>“Should We Continue to Hide?” Quantifying the impact of anti-LGBTQ+ legislation on HIV service uptake among MSM in Northern Ghana</a:t>
            </a:r>
            <a:r>
              <a:rPr lang="en-US" u="sng" dirty="0"/>
              <a:t> </a:t>
            </a:r>
            <a:r>
              <a:rPr lang="en-US" dirty="0"/>
              <a:t>(No poster available)</a:t>
            </a:r>
          </a:p>
          <a:p>
            <a:r>
              <a:rPr lang="en-US" dirty="0"/>
              <a:t>Abstract – “</a:t>
            </a:r>
            <a:r>
              <a:rPr lang="en-US" dirty="0">
                <a:hlinkClick r:id="rId3"/>
              </a:rPr>
              <a:t>Community-led approaches to reducing human rights–related barriers in HIV services in Indonesia</a:t>
            </a:r>
            <a:r>
              <a:rPr lang="en-US" dirty="0"/>
              <a:t>” (Slides available </a:t>
            </a:r>
            <a:r>
              <a:rPr lang="en-US" dirty="0">
                <a:hlinkClick r:id="rId4"/>
              </a:rPr>
              <a:t>here</a:t>
            </a:r>
            <a:r>
              <a:rPr lang="en-US" dirty="0"/>
              <a:t>)</a:t>
            </a:r>
          </a:p>
          <a:p>
            <a:r>
              <a:rPr lang="en-US" dirty="0"/>
              <a:t>Abstract - </a:t>
            </a:r>
            <a:r>
              <a:rPr lang="en-GB" u="sng" dirty="0">
                <a:hlinkClick r:id="rId5"/>
              </a:rPr>
              <a:t>Participatory assessment of sexualized psychoactive substance use and HIV‑related needs among trans women in Mexico to inform the integrated care and harm reduction guidelines for </a:t>
            </a:r>
            <a:r>
              <a:rPr lang="en-GB" u="sng" dirty="0" err="1">
                <a:hlinkClick r:id="rId5"/>
              </a:rPr>
              <a:t>chemsex</a:t>
            </a:r>
            <a:r>
              <a:rPr lang="en-GB" u="sng" dirty="0">
                <a:hlinkClick r:id="rId5"/>
              </a:rPr>
              <a:t> in Latin America</a:t>
            </a:r>
            <a:r>
              <a:rPr lang="en-GB" u="sng" dirty="0"/>
              <a:t> </a:t>
            </a:r>
            <a:r>
              <a:rPr lang="en-GB" dirty="0"/>
              <a:t>(Poster available </a:t>
            </a:r>
            <a:r>
              <a:rPr lang="en-GB" dirty="0">
                <a:hlinkClick r:id="rId6"/>
              </a:rPr>
              <a:t>here</a:t>
            </a:r>
            <a:r>
              <a:rPr lang="en-GB" dirty="0"/>
              <a:t>)</a:t>
            </a:r>
          </a:p>
          <a:p>
            <a:pPr lvl="0"/>
            <a:r>
              <a:rPr lang="en-GB" dirty="0"/>
              <a:t>Abstract - </a:t>
            </a:r>
            <a:r>
              <a:rPr lang="en-GB" u="sng" dirty="0">
                <a:hlinkClick r:id="rId7"/>
              </a:rPr>
              <a:t>Empowering young women: building safe environments and strengthening gender based violence prevention on the UNICEF- supported adolescent and young mothers project across seven districts of Zambia</a:t>
            </a:r>
            <a:r>
              <a:rPr lang="en-GB" dirty="0"/>
              <a:t> (Poster available </a:t>
            </a:r>
            <a:r>
              <a:rPr lang="en-GB" dirty="0">
                <a:hlinkClick r:id="rId8"/>
              </a:rPr>
              <a:t>here</a:t>
            </a:r>
            <a:r>
              <a:rPr lang="en-GB" dirty="0"/>
              <a:t>)</a:t>
            </a:r>
          </a:p>
          <a:p>
            <a:r>
              <a:rPr lang="en-GB" dirty="0"/>
              <a:t>Abstract - </a:t>
            </a:r>
            <a:r>
              <a:rPr lang="en-GB" u="sng" dirty="0">
                <a:hlinkClick r:id="rId9"/>
              </a:rPr>
              <a:t>Advancing HIV care for court-involved women through integrated </a:t>
            </a:r>
            <a:r>
              <a:rPr lang="en-GB" u="sng" dirty="0" err="1">
                <a:hlinkClick r:id="rId9"/>
              </a:rPr>
              <a:t>reentry</a:t>
            </a:r>
            <a:r>
              <a:rPr lang="en-GB" u="sng" dirty="0">
                <a:hlinkClick r:id="rId9"/>
              </a:rPr>
              <a:t> services</a:t>
            </a:r>
            <a:r>
              <a:rPr lang="en-GB" u="sng" dirty="0"/>
              <a:t> </a:t>
            </a:r>
            <a:r>
              <a:rPr lang="en-GB" dirty="0"/>
              <a:t>(Poster available </a:t>
            </a:r>
            <a:r>
              <a:rPr lang="en-GB" dirty="0">
                <a:hlinkClick r:id="rId10"/>
              </a:rPr>
              <a:t>here</a:t>
            </a:r>
            <a:r>
              <a:rPr lang="en-GB" dirty="0"/>
              <a:t>)</a:t>
            </a:r>
            <a:endParaRPr lang="en-US" dirty="0"/>
          </a:p>
          <a:p>
            <a:pPr lvl="0"/>
            <a:endParaRPr lang="en-US" dirty="0"/>
          </a:p>
          <a:p>
            <a:endParaRPr lang="en-US" dirty="0"/>
          </a:p>
          <a:p>
            <a:endParaRPr lang="en-US" dirty="0"/>
          </a:p>
          <a:p>
            <a:endParaRPr lang="en-GB" u="sng" dirty="0">
              <a:solidFill>
                <a:srgbClr val="E0001B"/>
              </a:solidFill>
              <a:hlinkClick r:id="rId11">
                <a:extLst>
                  <a:ext uri="{A12FA001-AC4F-418D-AE19-62706E023703}">
                    <ahyp:hlinkClr xmlns:ahyp="http://schemas.microsoft.com/office/drawing/2018/hyperlinkcolor" val="tx"/>
                  </a:ext>
                </a:extLst>
              </a:hlinkClick>
            </a:endParaRPr>
          </a:p>
          <a:p>
            <a:pPr lvl="0"/>
            <a:endParaRPr lang="en-US" dirty="0"/>
          </a:p>
        </p:txBody>
      </p:sp>
      <p:sp>
        <p:nvSpPr>
          <p:cNvPr id="3" name="Title 2">
            <a:extLst>
              <a:ext uri="{FF2B5EF4-FFF2-40B4-BE49-F238E27FC236}">
                <a16:creationId xmlns:a16="http://schemas.microsoft.com/office/drawing/2014/main" id="{DA7C7BDF-13F0-7FB4-10AF-82745DAC5AAC}"/>
              </a:ext>
            </a:extLst>
          </p:cNvPr>
          <p:cNvSpPr>
            <a:spLocks noGrp="1"/>
          </p:cNvSpPr>
          <p:nvPr>
            <p:ph type="title"/>
          </p:nvPr>
        </p:nvSpPr>
        <p:spPr/>
        <p:txBody>
          <a:bodyPr>
            <a:normAutofit/>
          </a:bodyPr>
          <a:lstStyle/>
          <a:p>
            <a:r>
              <a:rPr lang="en-GB" sz="4000"/>
              <a:t>Population-specific approaches</a:t>
            </a:r>
            <a:endParaRPr lang="en-GB" sz="4000" noProof="0"/>
          </a:p>
        </p:txBody>
      </p:sp>
    </p:spTree>
    <p:extLst>
      <p:ext uri="{BB962C8B-B14F-4D97-AF65-F5344CB8AC3E}">
        <p14:creationId xmlns:p14="http://schemas.microsoft.com/office/powerpoint/2010/main" val="20148991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1010A4E-4F36-9D4C-97C5-9AF4FEF49D21}"/>
              </a:ext>
            </a:extLst>
          </p:cNvPr>
          <p:cNvSpPr>
            <a:spLocks noGrp="1"/>
          </p:cNvSpPr>
          <p:nvPr>
            <p:ph sz="quarter" idx="13"/>
          </p:nvPr>
        </p:nvSpPr>
        <p:spPr>
          <a:xfrm>
            <a:off x="539342" y="2025971"/>
            <a:ext cx="11082972" cy="4103687"/>
          </a:xfrm>
        </p:spPr>
        <p:txBody>
          <a:bodyPr>
            <a:normAutofit fontScale="85000" lnSpcReduction="20000"/>
          </a:bodyPr>
          <a:lstStyle/>
          <a:p>
            <a:r>
              <a:rPr lang="en-GB" dirty="0"/>
              <a:t>Preconference – HIV Treatment at a Crossroads: Community Power in the Age of Austerity and Algorithms</a:t>
            </a:r>
            <a:r>
              <a:rPr lang="en-US" dirty="0"/>
              <a:t>, organized by ITPC</a:t>
            </a:r>
            <a:r>
              <a:rPr lang="en-US"/>
              <a:t>: </a:t>
            </a:r>
            <a:r>
              <a:rPr lang="en-US" dirty="0">
                <a:sym typeface="Wingdings" panose="05000000000000000000" pitchFamily="2" charset="2"/>
              </a:rPr>
              <a:t>“From Evidence to Power – Communities on the Frontline” (Recording available </a:t>
            </a:r>
            <a:r>
              <a:rPr lang="en-US" dirty="0">
                <a:sym typeface="Wingdings" panose="05000000000000000000" pitchFamily="2" charset="2"/>
                <a:hlinkClick r:id="rId2"/>
              </a:rPr>
              <a:t>here</a:t>
            </a:r>
            <a:r>
              <a:rPr lang="en-US" dirty="0">
                <a:sym typeface="Wingdings" panose="05000000000000000000" pitchFamily="2" charset="2"/>
              </a:rPr>
              <a:t>).</a:t>
            </a:r>
            <a:endParaRPr lang="en-US" dirty="0"/>
          </a:p>
          <a:p>
            <a:r>
              <a:rPr lang="en-US" dirty="0"/>
              <a:t>Symposium – </a:t>
            </a:r>
            <a:r>
              <a:rPr lang="en-US" dirty="0">
                <a:hlinkClick r:id="rId3"/>
              </a:rPr>
              <a:t>Community-led monitoring in conservative and restrictive environments: Strategies for influence and integration</a:t>
            </a:r>
            <a:r>
              <a:rPr lang="en-US" dirty="0"/>
              <a:t> with recording and slides available </a:t>
            </a:r>
            <a:r>
              <a:rPr lang="en-US" dirty="0">
                <a:hlinkClick r:id="rId4"/>
              </a:rPr>
              <a:t>here</a:t>
            </a:r>
            <a:r>
              <a:rPr lang="en-US" dirty="0"/>
              <a:t>.</a:t>
            </a:r>
          </a:p>
          <a:p>
            <a:r>
              <a:rPr lang="en-US" dirty="0"/>
              <a:t>Oral abstract session – </a:t>
            </a:r>
            <a:r>
              <a:rPr lang="en-US" dirty="0">
                <a:hlinkClick r:id="rId5"/>
              </a:rPr>
              <a:t>Law, power and access: Overcoming barriers to HIV services</a:t>
            </a:r>
            <a:r>
              <a:rPr lang="en-US" dirty="0"/>
              <a:t>. Recording and slides available </a:t>
            </a:r>
            <a:r>
              <a:rPr lang="en-US" dirty="0">
                <a:hlinkClick r:id="rId6"/>
              </a:rPr>
              <a:t>here</a:t>
            </a:r>
            <a:r>
              <a:rPr lang="en-US" dirty="0"/>
              <a:t>.</a:t>
            </a:r>
          </a:p>
          <a:p>
            <a:r>
              <a:rPr lang="en-GB" dirty="0"/>
              <a:t>Oral abstract session - </a:t>
            </a:r>
            <a:r>
              <a:rPr lang="en-US" dirty="0">
                <a:hlinkClick r:id="rId7"/>
              </a:rPr>
              <a:t>People in crisis: Conflict, migration and sustaining HIV care</a:t>
            </a:r>
            <a:r>
              <a:rPr lang="en-US" dirty="0"/>
              <a:t>. Recording and slides available </a:t>
            </a:r>
            <a:r>
              <a:rPr lang="en-US" dirty="0">
                <a:hlinkClick r:id="rId8"/>
              </a:rPr>
              <a:t>here</a:t>
            </a:r>
            <a:r>
              <a:rPr lang="en-US" dirty="0"/>
              <a:t>.</a:t>
            </a:r>
            <a:endParaRPr lang="en-GB" dirty="0"/>
          </a:p>
          <a:p>
            <a:r>
              <a:rPr lang="en-GB" dirty="0"/>
              <a:t>Abstract - </a:t>
            </a:r>
            <a:r>
              <a:rPr lang="en-GB" u="sng" dirty="0">
                <a:solidFill>
                  <a:srgbClr val="E0001B"/>
                </a:solidFill>
                <a:hlinkClick r:id="rId9">
                  <a:extLst>
                    <a:ext uri="{A12FA001-AC4F-418D-AE19-62706E023703}">
                      <ahyp:hlinkClr xmlns:ahyp="http://schemas.microsoft.com/office/drawing/2018/hyperlinkcolor" val="tx"/>
                    </a:ext>
                  </a:extLst>
                </a:hlinkClick>
              </a:rPr>
              <a:t>Addressing criminalization and discrimination as barriers to equitable HIV prevention and care in Cameroon</a:t>
            </a:r>
            <a:r>
              <a:rPr lang="en-US" dirty="0"/>
              <a:t> (No poster available)</a:t>
            </a:r>
            <a:endParaRPr lang="en-GB" u="sng" dirty="0">
              <a:solidFill>
                <a:srgbClr val="E0001B"/>
              </a:solidFill>
              <a:hlinkClick r:id="rId10">
                <a:extLst>
                  <a:ext uri="{A12FA001-AC4F-418D-AE19-62706E023703}">
                    <ahyp:hlinkClr xmlns:ahyp="http://schemas.microsoft.com/office/drawing/2018/hyperlinkcolor" val="tx"/>
                  </a:ext>
                </a:extLst>
              </a:hlinkClick>
            </a:endParaRPr>
          </a:p>
          <a:p>
            <a:pPr lvl="0"/>
            <a:r>
              <a:rPr lang="en-GB" dirty="0"/>
              <a:t>Abstract - </a:t>
            </a:r>
            <a:r>
              <a:rPr lang="en-GB" u="sng" dirty="0">
                <a:solidFill>
                  <a:srgbClr val="E0001B"/>
                </a:solidFill>
                <a:hlinkClick r:id="rId11">
                  <a:extLst>
                    <a:ext uri="{A12FA001-AC4F-418D-AE19-62706E023703}">
                      <ahyp:hlinkClr xmlns:ahyp="http://schemas.microsoft.com/office/drawing/2018/hyperlinkcolor" val="tx"/>
                    </a:ext>
                  </a:extLst>
                </a:hlinkClick>
              </a:rPr>
              <a:t>Better access to HIV and related services in EECA prisons based on to CLM data</a:t>
            </a:r>
            <a:r>
              <a:rPr lang="en-GB" dirty="0"/>
              <a:t> </a:t>
            </a:r>
            <a:r>
              <a:rPr lang="en-US" dirty="0"/>
              <a:t>(No poster available)</a:t>
            </a:r>
          </a:p>
          <a:p>
            <a:r>
              <a:rPr lang="en-GB" dirty="0"/>
              <a:t>Abstract - </a:t>
            </a:r>
            <a:r>
              <a:rPr lang="en-GB" u="sng" dirty="0">
                <a:solidFill>
                  <a:srgbClr val="E0001B"/>
                </a:solidFill>
                <a:hlinkClick r:id="rId12">
                  <a:extLst>
                    <a:ext uri="{A12FA001-AC4F-418D-AE19-62706E023703}">
                      <ahyp:hlinkClr xmlns:ahyp="http://schemas.microsoft.com/office/drawing/2018/hyperlinkcolor" val="tx"/>
                    </a:ext>
                  </a:extLst>
                </a:hlinkClick>
              </a:rPr>
              <a:t>Understanding HIV service access preferences for people who use drugs in Dar es Salaam: findings from </a:t>
            </a:r>
            <a:r>
              <a:rPr lang="en-GB" u="sng" dirty="0" err="1">
                <a:solidFill>
                  <a:srgbClr val="E0001B"/>
                </a:solidFill>
                <a:hlinkClick r:id="rId12">
                  <a:extLst>
                    <a:ext uri="{A12FA001-AC4F-418D-AE19-62706E023703}">
                      <ahyp:hlinkClr xmlns:ahyp="http://schemas.microsoft.com/office/drawing/2018/hyperlinkcolor" val="tx"/>
                    </a:ext>
                  </a:extLst>
                </a:hlinkClick>
              </a:rPr>
              <a:t>community-led</a:t>
            </a:r>
            <a:r>
              <a:rPr lang="en-GB" u="sng" dirty="0">
                <a:solidFill>
                  <a:srgbClr val="E0001B"/>
                </a:solidFill>
                <a:hlinkClick r:id="rId12">
                  <a:extLst>
                    <a:ext uri="{A12FA001-AC4F-418D-AE19-62706E023703}">
                      <ahyp:hlinkClr xmlns:ahyp="http://schemas.microsoft.com/office/drawing/2018/hyperlinkcolor" val="tx"/>
                    </a:ext>
                  </a:extLst>
                </a:hlinkClick>
              </a:rPr>
              <a:t> monitoring</a:t>
            </a:r>
            <a:r>
              <a:rPr lang="en-GB" u="sng" dirty="0"/>
              <a:t> </a:t>
            </a:r>
            <a:r>
              <a:rPr lang="en-GB" dirty="0"/>
              <a:t>(No poster available)</a:t>
            </a:r>
            <a:endParaRPr lang="en-US" dirty="0"/>
          </a:p>
          <a:p>
            <a:r>
              <a:rPr lang="en-GB" dirty="0"/>
              <a:t>Abstract - </a:t>
            </a:r>
            <a:r>
              <a:rPr lang="en-GB" u="sng" dirty="0">
                <a:hlinkClick r:id="rId13"/>
              </a:rPr>
              <a:t>A mixed-methods assessment of the quality of post-violence clinical care services in Mozambique, 2023</a:t>
            </a:r>
            <a:r>
              <a:rPr lang="en-GB" dirty="0"/>
              <a:t> (Poster available </a:t>
            </a:r>
            <a:r>
              <a:rPr lang="en-GB" dirty="0">
                <a:hlinkClick r:id="rId14"/>
              </a:rPr>
              <a:t>here</a:t>
            </a:r>
            <a:r>
              <a:rPr lang="en-GB" dirty="0"/>
              <a:t>)</a:t>
            </a:r>
          </a:p>
          <a:p>
            <a:pPr lvl="0"/>
            <a:r>
              <a:rPr lang="en-GB" dirty="0"/>
              <a:t>Abstract - </a:t>
            </a:r>
            <a:r>
              <a:rPr lang="en-GB" u="sng" dirty="0">
                <a:hlinkClick r:id="rId15"/>
              </a:rPr>
              <a:t>Pilot study of implementation and preliminary effectiveness of integration of stigma and discrimination reduction content into student health worker curricula in Tanzania: the expanded total facility approach</a:t>
            </a:r>
            <a:r>
              <a:rPr lang="en-GB" dirty="0"/>
              <a:t> (No poster available)</a:t>
            </a:r>
          </a:p>
          <a:p>
            <a:r>
              <a:rPr lang="en-GB" dirty="0"/>
              <a:t>Abstract - </a:t>
            </a:r>
            <a:r>
              <a:rPr lang="en-GB" u="sng" dirty="0">
                <a:hlinkClick r:id="rId16"/>
              </a:rPr>
              <a:t>The CHAMPION model in </a:t>
            </a:r>
            <a:r>
              <a:rPr lang="en-GB" u="sng" dirty="0" err="1">
                <a:hlinkClick r:id="rId16"/>
              </a:rPr>
              <a:t>community-led</a:t>
            </a:r>
            <a:r>
              <a:rPr lang="en-GB" u="sng" dirty="0">
                <a:hlinkClick r:id="rId16"/>
              </a:rPr>
              <a:t> monitoring implementation: communities for the community</a:t>
            </a:r>
            <a:r>
              <a:rPr lang="en-GB" dirty="0"/>
              <a:t> (No poster available)</a:t>
            </a:r>
          </a:p>
          <a:p>
            <a:pPr lvl="0"/>
            <a:r>
              <a:rPr lang="en-GB" dirty="0"/>
              <a:t>Abstract - </a:t>
            </a:r>
            <a:r>
              <a:rPr lang="en-GB" u="sng" dirty="0">
                <a:hlinkClick r:id="rId17"/>
              </a:rPr>
              <a:t>Words matter: the impact of stigmatizing language in the healthcare setting among cisgender and transgender women and non-binary adults living with HIV in the US</a:t>
            </a:r>
            <a:r>
              <a:rPr lang="en-GB" dirty="0"/>
              <a:t> (Poster available </a:t>
            </a:r>
            <a:r>
              <a:rPr lang="en-GB" dirty="0">
                <a:hlinkClick r:id="rId18"/>
              </a:rPr>
              <a:t>here</a:t>
            </a:r>
            <a:r>
              <a:rPr lang="en-GB" dirty="0"/>
              <a:t>)</a:t>
            </a:r>
            <a:endParaRPr lang="en-US" dirty="0"/>
          </a:p>
          <a:p>
            <a:pPr lvl="0"/>
            <a:endParaRPr lang="en-US" dirty="0"/>
          </a:p>
        </p:txBody>
      </p:sp>
      <p:sp>
        <p:nvSpPr>
          <p:cNvPr id="3" name="Title 2">
            <a:extLst>
              <a:ext uri="{FF2B5EF4-FFF2-40B4-BE49-F238E27FC236}">
                <a16:creationId xmlns:a16="http://schemas.microsoft.com/office/drawing/2014/main" id="{CE660349-8FF3-774D-99B5-E2BC07158C39}"/>
              </a:ext>
            </a:extLst>
          </p:cNvPr>
          <p:cNvSpPr>
            <a:spLocks noGrp="1"/>
          </p:cNvSpPr>
          <p:nvPr>
            <p:ph type="title"/>
          </p:nvPr>
        </p:nvSpPr>
        <p:spPr/>
        <p:txBody>
          <a:bodyPr>
            <a:normAutofit/>
          </a:bodyPr>
          <a:lstStyle/>
          <a:p>
            <a:r>
              <a:rPr lang="en-GB" sz="4000" dirty="0"/>
              <a:t>Miscellaneous</a:t>
            </a:r>
            <a:endParaRPr lang="en-GB" sz="4000" noProof="0" dirty="0"/>
          </a:p>
        </p:txBody>
      </p:sp>
    </p:spTree>
    <p:extLst>
      <p:ext uri="{BB962C8B-B14F-4D97-AF65-F5344CB8AC3E}">
        <p14:creationId xmlns:p14="http://schemas.microsoft.com/office/powerpoint/2010/main" val="3468738987"/>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IDS-2026_Presentation_RibbonSans" id="{685A53CA-2BA7-D44B-B3BD-82F78AEAD68D}" vid="{A35E6BC0-8B90-C649-B0B0-A207886E5F8A}"/>
    </a:ext>
  </a:extLst>
</a:theme>
</file>

<file path=ppt/theme/theme2.xml><?xml version="1.0" encoding="utf-8"?>
<a:theme xmlns:a="http://schemas.openxmlformats.org/drawingml/2006/main" name="1_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535083-D41A-4288-ABB4-925879CF5EBB}">
  <ds:schemaRefs>
    <ds:schemaRef ds:uri="http://purl.org/dc/terms/"/>
    <ds:schemaRef ds:uri="http://schemas.microsoft.com/office/2006/documentManagement/types"/>
    <ds:schemaRef ds:uri="http://www.w3.org/XML/1998/namespace"/>
    <ds:schemaRef ds:uri="e236f8d0-c4c0-4f47-ae05-f87aea30adc7"/>
    <ds:schemaRef ds:uri="73ce610f-b889-47d4-8ab5-c38f623799c9"/>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254CBEBA-4082-483B-8894-148E55C381CC}">
  <ds:schemaRefs>
    <ds:schemaRef ds:uri="http://schemas.microsoft.com/sharepoint/v3/contenttype/forms"/>
  </ds:schemaRefs>
</ds:datastoreItem>
</file>

<file path=customXml/itemProps3.xml><?xml version="1.0" encoding="utf-8"?>
<ds:datastoreItem xmlns:ds="http://schemas.openxmlformats.org/officeDocument/2006/customXml" ds:itemID="{4FDC3A84-DD9D-422C-BDA9-0EEBCF73AF75}">
  <ds:schemaRefs>
    <ds:schemaRef ds:uri="73ce610f-b889-47d4-8ab5-c38f623799c9"/>
    <ds:schemaRef ds:uri="e236f8d0-c4c0-4f47-ae05-f87aea30adc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1261</TotalTime>
  <Words>22551</Words>
  <Application>Microsoft Office PowerPoint</Application>
  <PresentationFormat>Widescreen</PresentationFormat>
  <Paragraphs>955</Paragraphs>
  <Slides>100</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100</vt:i4>
      </vt:variant>
    </vt:vector>
  </HeadingPairs>
  <TitlesOfParts>
    <vt:vector size="106" baseType="lpstr">
      <vt:lpstr>Arial</vt:lpstr>
      <vt:lpstr>Courier New</vt:lpstr>
      <vt:lpstr>Verdana</vt:lpstr>
      <vt:lpstr>Wingdings</vt:lpstr>
      <vt:lpstr>AIDS2026</vt:lpstr>
      <vt:lpstr>1_AIDS2026</vt:lpstr>
      <vt:lpstr>A summary of the person-centred care (PCC) science at AIDS 2026</vt:lpstr>
      <vt:lpstr>PowerPoint Presentation</vt:lpstr>
      <vt:lpstr>Table of contents</vt:lpstr>
      <vt:lpstr>1. PCC &amp; HIV testing</vt:lpstr>
      <vt:lpstr>Implementation outcomes and preliminary effectiveness of a community-led HIV self-testing intervention for adolescent girls and young women in rural Northern Uganda: a quasi-experimental study </vt:lpstr>
      <vt:lpstr>Decentralising HIV testing through peer-led rapid and assisted self-testing in Sri Lanka</vt:lpstr>
      <vt:lpstr>Pilot randomized trial of a venue-based HIV testing plus digital linkage-to-services intervention to support engagement in the status-neutral HIV continuum among men who have sex with men in Peru</vt:lpstr>
      <vt:lpstr>Oral abstract session – Practice and pathways: Integrated testing and screening as entry points to HIV care</vt:lpstr>
      <vt:lpstr>Co-creating HIV testing services with communities; A participatory action to strengthen community-led HTS in pregnant women implementation in Katsina State, Nigeria</vt:lpstr>
      <vt:lpstr>Community peer navigators in barber shops to increase HIV self-testing uptake among young men in Biakoye District, Ghana</vt:lpstr>
      <vt:lpstr>Gamifying HIV prevention: TestD-Health, a community-led digital platform to build behaviour change and expand HIV and STI testing among key populations in Thailand </vt:lpstr>
      <vt:lpstr>Digital frontiers: leveraging social media for high-yield HIV case among previously unreached female sex workers in Ghana</vt:lpstr>
      <vt:lpstr>Turning play into pathways: fun family days as a catalyst for family-centred HIV testing and care in South Africa</vt:lpstr>
      <vt:lpstr>Scaling online HIV self-testing (HIVST) via geolocation-based platforms: lessons from a pilot implementation among key populations in Lagos State, Nigeria</vt:lpstr>
      <vt:lpstr>2. PCC &amp; HIV prevention</vt:lpstr>
      <vt:lpstr>Co-Chairs’ choice – Uptake, persistence and preference for long-acting injectable versus oral PrEP among Mobile Men in Uganda and South Africa: primary user effectiveness and implementation outcomes in the Mobile Men trial</vt:lpstr>
      <vt:lpstr>Satellite - Person-centred HIV prevention for key and vulnerable populations in Latin America and the Caribbean (1/3)</vt:lpstr>
      <vt:lpstr>Satellite - Person-centred HIV prevention for key and vulnerable populations in Latin America and the Caribbean (2/3)</vt:lpstr>
      <vt:lpstr>Satellite - Person-centred HIV prevention for key and vulnerable populations in Latin America and the Caribbean (3/3)</vt:lpstr>
      <vt:lpstr>Predictors of choice between HIV self-testing with or without PrEP: a program evaluation of person-centered HIV prevention services of the save and improve lives(SAIL)-teleprep program in the Philippines </vt:lpstr>
      <vt:lpstr>Adressing HIV vulnerability among young women aged 15-24 through trauma-informed GBV interventions in urban informal settlements of Kampala, Uganda</vt:lpstr>
      <vt:lpstr>Empowering choice in HIV prevention: early engagement lessons from the PrEP ring in Botswana </vt:lpstr>
      <vt:lpstr>Barriers and facilitators to HIV pre-exposure prophylaxis (PrEP) uptake among key populations in Georgia: a mixed-methods study </vt:lpstr>
      <vt:lpstr>Nursing at the frontline: nurse-led implementation of long-acting injectables PrEP (CAB-LA) in a community-based adolescent service in Brazil</vt:lpstr>
      <vt:lpstr>Improving uptake of HIV prevention services, including PrEP, among pregnant and breastfeeding adolescents and young mothers in seven high HIV-burden districts in Zambia using the Mentor Mother peer model</vt:lpstr>
      <vt:lpstr>Recipients of care and community health worker perspectives on community-based HIV services for key populations in Livingstone district, Zambia</vt:lpstr>
      <vt:lpstr>Integrating DoxyPEP into PrEP services through telehealth: a municipal implementation model in southern Brazil </vt:lpstr>
      <vt:lpstr>Acceptability of peer-delivered systems navigation for HIV pre-exposure prophylaxis among heterosexual men and other key-informants in Malawi – results from HPTN 112 </vt:lpstr>
      <vt:lpstr>High demand and moderate retention of long-acting injectable Cabotegravir (CAB-LA) offered as an alternative HIV pre-exposure prophylaxis (PrEP) option via mobile clinics in female sex work hotspots, Malawi </vt:lpstr>
      <vt:lpstr>The impact of online self-administered daily PrEP screening on PrEP retention among Thai clients at the Thai Red Cross AIDS and Infectious Diseases Research Centre (Anonymous Clinic), 2022–2025 </vt:lpstr>
      <vt:lpstr>The Pharmacy-based HIV prevention and Sexual Health Engagement Services (PHASES) project: implementation strategies and mechanisms for pharmacist-delivered HIV/STI prevention care in Philadelphia, USA </vt:lpstr>
      <vt:lpstr>Structural determinants of HIV vulnerability: a multi-country analysis of labour rights and health exclusion among South Asian migrant workers</vt:lpstr>
      <vt:lpstr>Community-led injectable HIV prevention for AGYW in Nakivale refugee settlement, Southwestern Uganda: decentralized, peer-supported CAB-LA delivery restores coverage amid funding instability</vt:lpstr>
      <vt:lpstr>Transgender-led, disability-inclusive policing to improve HIV prevention knowledge and service uptake in marginalized communities in Pakistan </vt:lpstr>
      <vt:lpstr>3. PCC &amp; HIV treatment</vt:lpstr>
      <vt:lpstr>Rapid telehealth-enabled antiretroviral re-initiation for re-linkage to HIV care: interim findings from the multisite ACCELERATE study</vt:lpstr>
      <vt:lpstr>Client-provider interactions, cyclical interruptions in treatment, and the role of positive relationship building in treatment adherence and retention among men living with HIV in Malawi: a qualitative study</vt:lpstr>
      <vt:lpstr>Evaluating the effectiveness of health workers’ strategies used in re-engaging women living with HIV with missed appointments post tropical cyclone Freddy in Mulanje, Malawi: a retrospective analysis</vt:lpstr>
      <vt:lpstr>Perspectives of people living with HIV on the integration of antiretroviral therapy (ART) services into outpatient department (OPD) care at Inomo Health Centre III, Kwania District, Northern Uganda</vt:lpstr>
      <vt:lpstr>Closing the gap in early and same-day ART initiation among young adults in Bangkok via telemedicine-supported community-based organization HIV services </vt:lpstr>
      <vt:lpstr>Effect heterogenicity for person-centred care intervention on retention in HIV care in Zambia: using CATE to understand who benefits most</vt:lpstr>
      <vt:lpstr>Teen club participation doubles odds of viral suppression among children and adolescents living with HIV in Eswatini: recent program data from 2025-2026</vt:lpstr>
      <vt:lpstr>“We are all one”: engagement and experiences with a multilevel intervention to promote viral suppression and wellbeing among transgender women in the Dominican Republic</vt:lpstr>
      <vt:lpstr>4. Integration of other health conditions</vt:lpstr>
      <vt:lpstr>Beyond barriers: delivering comprehensive cervical cancer screening and treatment for WLHIV via a remote static–outreach model in Mashonaland Central, Zimbabwe (Oct 2023–Sep 2024) </vt:lpstr>
      <vt:lpstr>Integrated screening, treatment, and care for cardiometabolic non-communicable diseases to address multimorbidity among PLHIV in Lusaka, Zambia: results from the TASKPEN pragmatic, stepped-wedge, cluster-randomized controlled trial</vt:lpstr>
      <vt:lpstr>Integrating HIV and non-communicable disease services in primary healthcare: impact on diabetes mellitus screening, care, and reporting among people living with HIV in Uganda</vt:lpstr>
      <vt:lpstr>Preferences for community-based sexually transmitted infection screening in a high HIV incidence setting in South Africa: a discrete choice experiment</vt:lpstr>
      <vt:lpstr>Integrating mental health in a hostile climate: a longitudinal analysis of PrEP retention among LGBTQ+ individuals in rural Kayunga, Uganda (2024-2025)</vt:lpstr>
      <vt:lpstr>Integrating mental health into HIV care for high risk* communities in Uganda: lessons from the safe healthy empowered and protected (SHEP) project</vt:lpstr>
      <vt:lpstr>Conversations at the point of care: a qualitative study of provider–healthcare client interactions and tobacco cessation in HIV clinics Kisumu County, Western Kenya</vt:lpstr>
      <vt:lpstr>Strengthening mental health and psychosocial support (MHPSS) to the key populations (KPs) through community mental health (MH) service delivery: lessons from Anambra state</vt:lpstr>
      <vt:lpstr>Self‑care challenges in the sexualized use of psychoactive substances among people living with HIV: a peer‑led harm reduction model</vt:lpstr>
      <vt:lpstr>Enhancing person-centered care for Kaposi sarcoma: a qualitative exploration of experiences and perceptions of care among patients in Kenya and Uganda</vt:lpstr>
      <vt:lpstr>Community-led continuity of HIV prevention during the polycrisis in Ukraine</vt:lpstr>
      <vt:lpstr>Integrating key population HIV Services into public health facilities for sustainable access to health services: lessons from early programmatic effects in Migori, Western Kenya </vt:lpstr>
      <vt:lpstr>Bridging Policy and Practice: Implementing the MAF-TB Framework for Integrated HIV and TB Services in Workplaces and High- Communities</vt:lpstr>
      <vt:lpstr>Rising above misinformation: safety-first, quality-assured AI for HIV and sexual and reproductive health self-care </vt:lpstr>
      <vt:lpstr>A decentralized, community-integrated model achieves a tenfold increase in cervical cancer screening among women living with HIV in Bayelsa State, Nigeria</vt:lpstr>
      <vt:lpstr>Mental health and psychosocial support as a key component of sexual and reproductive health programs for women who use and inject drugs in southern Nigeria</vt:lpstr>
      <vt:lpstr>5. Population-specific PCC approaches </vt:lpstr>
      <vt:lpstr>Satellite – Barriers and facilitators of person-centred care for key and vulnerable populations (1/3)</vt:lpstr>
      <vt:lpstr>Satellite – Barriers and facilitators of person-centred care for key and vulnerable populations (2/3)</vt:lpstr>
      <vt:lpstr>Satellite – Barriers and facilitators of person-centred care for key and vulnerable populations (3/3)</vt:lpstr>
      <vt:lpstr>Centring Indigenous women living with HIV: Community-led sexual and reproductive health and rights advocacy across seven countries </vt:lpstr>
      <vt:lpstr>Community-led, layered health services drive high ART initiation, PrEP uptake and TB treatment success among sex workers in rural South Africa </vt:lpstr>
      <vt:lpstr>Empowering inmates: the SOS RUCI peer-led model for rights-based HIV care at Cipinang Detention Center, Indonesia </vt:lpstr>
      <vt:lpstr>Oral abstract session – Practice and partnerships: Community roles in driving HIV service delivery (1/4)</vt:lpstr>
      <vt:lpstr>Oral abstract session – Practice and partnerships: Community roles in driving HIV service delivery (2/4)</vt:lpstr>
      <vt:lpstr>Oral abstract session – Practice and partnerships: Community roles in driving HIV service delivery (3/4)</vt:lpstr>
      <vt:lpstr>Oral abstract session – Practice and partnerships: Community roles in driving HIV service delivery (4/4)</vt:lpstr>
      <vt:lpstr>Oral abstract session – Status-neutral practice: Interventions for young people</vt:lpstr>
      <vt:lpstr>Oral abstract session – Chemsex everywhere: Interventions across contexts</vt:lpstr>
      <vt:lpstr>Beyond the hotspot: achieving a 22% HIV positivity yield through peer-led, differentiated outreach segmentation among hidden MSM in Ghana </vt:lpstr>
      <vt:lpstr>“Communities are the experts”: Co-designing a community-led e-health intervention for general health of hijra (transgender women) in Dhaka, Bangladesh </vt:lpstr>
      <vt:lpstr>Assessing the effectiveness of Sierra Leone’s radical inclusion policy in expanding equitable HIV prevention, treatment, and retention services for female sex workers and men who have sex with men </vt:lpstr>
      <vt:lpstr>Community-led HIV testing with high-yield outcomes: lessons learned from a federal service delivery model in Argentina </vt:lpstr>
      <vt:lpstr>Peer-driven delivery of long-acting injectable cabotegravir for key populations: preliminary findings from a PrEP choice implementation study in Beira, Mozambique </vt:lpstr>
      <vt:lpstr>Where is intimacy? Relational well-being in HIV research among Black same-gender-loving men in the United States</vt:lpstr>
      <vt:lpstr>6. Global guidance</vt:lpstr>
      <vt:lpstr>Satellite - WHO clinical, service delivery and surveillance updates: new recommendations for HIV and sexually transmitted infections</vt:lpstr>
      <vt:lpstr>7. Miscellaneous </vt:lpstr>
      <vt:lpstr>Delivering HIV services in a time of transition (Lloyd Mulenga, Zambia)</vt:lpstr>
      <vt:lpstr>Scaling community-led digital HIV service delivery through Love2Test: implementation lessons from a national online booking platform in Thailand</vt:lpstr>
      <vt:lpstr>PowerPoint Presentation</vt:lpstr>
      <vt:lpstr>PowerPoint Presentation</vt:lpstr>
      <vt:lpstr>PowerPoint Presentation</vt:lpstr>
      <vt:lpstr>Healthcare workers' perspectives on person-centred care: baseline findings from KwaZulu-Natal, South Africa </vt:lpstr>
      <vt:lpstr>From evidence to action: using stigma research and local-language SRHR tools to influence rights-based HIV policy and practice in Zimbabwe</vt:lpstr>
      <vt:lpstr>8. What’s more to explore </vt:lpstr>
      <vt:lpstr>HIV testing</vt:lpstr>
      <vt:lpstr>HIV prevention (1/2)</vt:lpstr>
      <vt:lpstr>HIV prevention (2/2)</vt:lpstr>
      <vt:lpstr>HIV treatment (1/2)</vt:lpstr>
      <vt:lpstr>HIV treatment (2/2)</vt:lpstr>
      <vt:lpstr>Integration (1/3)</vt:lpstr>
      <vt:lpstr>Integration (2/3)</vt:lpstr>
      <vt:lpstr>Integration (3/3)</vt:lpstr>
      <vt:lpstr>Population-specific approaches</vt:lpstr>
      <vt:lpstr>Miscellaneous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Loena Le Goff - Gestin</cp:lastModifiedBy>
  <cp:revision>2</cp:revision>
  <dcterms:created xsi:type="dcterms:W3CDTF">2026-08-12T09:01:20Z</dcterms:created>
  <dcterms:modified xsi:type="dcterms:W3CDTF">2026-09-30T10:07:13Z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