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Helvetica World" panose="020B0604020202020204" charset="-128"/>
      <p:regular r:id="rId15"/>
    </p:embeddedFont>
    <p:embeddedFont>
      <p:font typeface="Helvetica World Bold" panose="020B0604020202020204" charset="-128"/>
      <p:regular r:id="rId16"/>
    </p:embeddedFont>
    <p:embeddedFont>
      <p:font typeface="Calibri (MS)" panose="020B0604020202020204" charset="0"/>
      <p:regular r:id="rId17"/>
    </p:embeddedFont>
    <p:embeddedFont>
      <p:font typeface="Calibri (MS) Bold" panose="020B0604020202020204" charset="0"/>
      <p:regular r:id="rId18"/>
    </p:embeddedFont>
    <p:embeddedFont>
      <p:font typeface="Calibri (MS) Bold Italics" panose="020B0604020202020204" charset="0"/>
      <p:regular r:id="rId19"/>
    </p:embeddedFont>
    <p:embeddedFont>
      <p:font typeface="Calibri (MS) Italics" panose="020B0604020202020204" charset="0"/>
      <p:regular r:id="rId20"/>
    </p:embeddedFont>
    <p:embeddedFont>
      <p:font typeface="Canva Sans Bold" panose="020B0604020202020204" charset="0"/>
      <p:regular r:id="rId21"/>
    </p:embeddedFont>
    <p:embeddedFont>
      <p:font typeface="DM Sans" panose="020F0502020204030204" pitchFamily="2" charset="0"/>
      <p:regular r:id="rId22"/>
    </p:embeddedFont>
    <p:embeddedFont>
      <p:font typeface="DM Sans Bold" panose="020B0604020202020204" charset="0"/>
      <p:regular r:id="rId23"/>
    </p:embeddedFont>
    <p:embeddedFont>
      <p:font typeface="Helvetica Bold" panose="020B0604020202020204" charset="0"/>
      <p:regular r:id="rId24"/>
    </p:embeddedFont>
    <p:embeddedFont>
      <p:font typeface="Public Sans Bold" panose="020B0604020202020204" charset="0"/>
      <p:regular r:id="rId25"/>
    </p:embeddedFont>
    <p:embeddedFont>
      <p:font typeface="Roboto Bold" panose="020B0604020202020204" charset="0"/>
      <p:regular r:id="rId26"/>
    </p:embeddedFont>
    <p:embeddedFont>
      <p:font typeface="Verdana" panose="020B0604030504040204" pitchFamily="34" charset="0"/>
      <p:regular r:id="rId27"/>
      <p:bold r:id="rId28"/>
      <p:italic r:id="rId29"/>
      <p:boldItalic r:id="rId30"/>
    </p:embeddedFont>
    <p:embeddedFont>
      <p:font typeface="Verdana Bold" panose="020B0804030504040204" pitchFamily="34" charset="0"/>
      <p:regular r:id="rId31"/>
      <p:bold r:id="rId32"/>
    </p:embeddedFont>
    <p:embeddedFont>
      <p:font typeface="Verdana Bold Italics" panose="020B0604020202020204" charset="0"/>
      <p:regular r:id="rId33"/>
    </p:embeddedFont>
    <p:embeddedFont>
      <p:font typeface="Verdana Italics"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7" d="100"/>
          <a:sy n="47" d="100"/>
        </p:scale>
        <p:origin x="50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21" Type="http://schemas.openxmlformats.org/officeDocument/2006/relationships/font" Target="fonts/font7.fntdata"/><Relationship Id="rId34" Type="http://schemas.openxmlformats.org/officeDocument/2006/relationships/font" Target="fonts/font20.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29.07.2026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Framing line: Effective use of AI in HIV can accelerate progress only if we proactively earn trust, ensure ethical guardrails, and reduce or eliminate bias at every step. I'm the ethics-trust-bias voice in this session — the conditions that decide whether everything you've just heard actually reaches the people who need it.</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Mostly Retrospective, descriptive studies</a:t>
            </a:r>
          </a:p>
          <a:p>
            <a:r>
              <a:rPr lang="en-US"/>
              <a:t>We must ensure AI solutions work for everyone, especially marginalized groups, rather than deepen existing gaps. But there are pitfalls and gaps getting in the way of equitable and smarter AI for all</a:t>
            </a:r>
          </a:p>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Responsibility and accountability, especially when AI errs (governance, safety, transparency)</a:t>
            </a:r>
          </a:p>
          <a:p>
            <a:r>
              <a:rPr lang="en-US"/>
              <a:t>Earned through reliability, accuracy (checks for inaccuracy in place), cultural competence, and openness</a:t>
            </a:r>
          </a:p>
          <a:p>
            <a:r>
              <a:rPr lang="en-US"/>
              <a:t>Lost if systems unsafe/opaque. ; Confidence of clients, providers, and communities in AI solutions: user-centred design; co – design; bias ‘Bakes’ inequalities into the tool</a:t>
            </a:r>
          </a:p>
          <a:p>
            <a:r>
              <a:rPr lang="en-US"/>
              <a:t>Identifying where available data overlooks those most at risk. Eg: AI trained mostly on data from urban clinics, will not work for rural populations</a:t>
            </a:r>
          </a:p>
          <a:p>
            <a:r>
              <a:rPr lang="en-US"/>
              <a:t>WHO AI In SRHR Technical Guidance: “human-in-the-loop” to ensure there is active detection of potential biases and inaccuracies</a:t>
            </a:r>
          </a:p>
          <a:p>
            <a:r>
              <a:rPr lang="en-US"/>
              <a:t>Human safety/data stewardship: Cover governance of AI systems, "do no harm," and who safeguards the data — especially given people may disclose more to an AI than in in-person programs due to a sense of anonymity/invisibility.</a:t>
            </a:r>
          </a:p>
          <a:p>
            <a:endParaRPr lang="en-US"/>
          </a:p>
          <a:p>
            <a:endParaRPr lang="en-US"/>
          </a:p>
          <a:p>
            <a:endParaRPr lang="en-US"/>
          </a:p>
          <a:p>
            <a:endParaRPr lang="en-US"/>
          </a:p>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Ethics, trust and bias are not a single checkpoint: they run from data collection (privacy, sampling bias), to model design (transparency, fairness metrics), to deployment (consent, user trust), to monitoring (accountability, catching bias drift). We need checks and balances throughout. Why it matters: a biased, unethical, untrusted tool doesn't merely underperform — it actively increases inequity and worsens outcomes for the people already least served.</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tool’s performance or outputs differ across groups in ways that worsen inequality</a:t>
            </a:r>
          </a:p>
          <a:p>
            <a:r>
              <a:rPr lang="en-US"/>
              <a:t>The Lancet Commission on AI and HIV </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Practical Trust-Building Moves (for programs now):</a:t>
            </a:r>
          </a:p>
          <a:p>
            <a:r>
              <a:rPr lang="en-US"/>
              <a:t>- Participatory Design: Co-create AI tools with the target users (patients, community, providers) – not just for them[27]. This yields culturally appropriate solutions and a sense of ownership.</a:t>
            </a:r>
          </a:p>
          <a:p>
            <a:r>
              <a:rPr lang="en-US"/>
              <a:t>- Transparency &amp; Communication: Be open about what the AI does and doesn’t do. Avoid techno-jargon; use community radio, flyers, peer educators to explain the tool in local languages. Clarify that “this app will keep your data private” or “this algorithm just helps our nurses, it doesn’t replace them.”</a:t>
            </a:r>
          </a:p>
          <a:p>
            <a:r>
              <a:rPr lang="en-US"/>
              <a:t>- Human Touchpoints: Hybrid approaches often work best – e.g. a chatbot that can seamlessly escalate to a human counselor on request. Knowing a human is behind the curtain when needed can greatly increase trust.</a:t>
            </a:r>
          </a:p>
          <a:p>
            <a:r>
              <a:rPr lang="en-US"/>
              <a:t>- Grievance &amp; Redress Mechanisms: Provide a way for users to report problems or biases (e.g. a hotline if the AI gives an offensive response or a wrong answer). Showing that feedback leads to fixes will build trust over time.</a:t>
            </a:r>
          </a:p>
          <a:p>
            <a:r>
              <a:rPr lang="en-US"/>
              <a:t>- Oversight &amp; Community Governance: Set up community advisory boards for your AI projects. For instance, involve PLHIV networks or key population leaders in reviewing the AI’s impact regularly. People trust something more if “someone like me” has a say in it.</a:t>
            </a:r>
          </a:p>
          <a:p>
            <a:endParaRPr lang="en-US"/>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VimbAI — clean version. Narrate around the four stages; the detail is here, not on the slide.</a:t>
            </a:r>
          </a:p>
          <a:p>
            <a:endParaRPr lang="en-US"/>
          </a:p>
          <a:p>
            <a:r>
              <a:rPr lang="en-US"/>
              <a:t>DESIGN (01): MoHCC, NAC, CeSHHAR, Audere, FSWs and women on the edge of sex work co-designed VimbAI. The co-design workshop surfaced real tensions — government assumed automatic trust despite having no AI-in-healthcare guidelines at the time; a participant challenged STI policy directly in the room. Community ownership is what drove adoption and legitimacy. Community chose four personas: Approachable Friend, Healthcare Professional, Tete, Older Sister. The name itself: Vimbai means trust.</a:t>
            </a:r>
          </a:p>
          <a:p>
            <a:endParaRPr lang="en-US"/>
          </a:p>
          <a:p>
            <a:r>
              <a:rPr lang="en-US"/>
              <a:t>MODEL DEVELOPMENT (02): 12 trained data labellers plus QA checkers on stigma/tone, accuracy and translation. Labelling done by trained clinicians (accuracy) AND people with lived experience (relatability). Localised to Zimbabwe: national guidelines, clinician oversight, community-built slang dictionaries in English/chiShona/isiNdebele, local service directories. Language choice was the single biggest usability comfort driver.</a:t>
            </a:r>
          </a:p>
          <a:p>
            <a:endParaRPr lang="en-US"/>
          </a:p>
          <a:p>
            <a:r>
              <a:rPr lang="en-US"/>
              <a:t>DEPLOYMENT (03): T&amp;Cs in simple language, accepted at sign-up. Conversation data encrypted, identifiers limited, nicknames allowed. In-app privacy education ("keep your chats private if you share your phone"). After-hours availability removes the clinic-hours barrier that matters most for FSWs, women on the edge of sex work and criminalised key populations — roughly a third of chats. Barriers remain: some lack smartphones, data or WhatsApp; QR-code usability gap. High social media reach (42k+ Facebook, 38k+ TikTok) but low conversion — awareness is not engagement. Peer-led onboarding outperforms digital-only in every context.</a:t>
            </a:r>
          </a:p>
          <a:p>
            <a:endParaRPr lang="en-US"/>
          </a:p>
          <a:p>
            <a:r>
              <a:rPr lang="en-US"/>
              <a:t>MONITORING (04): Real-time harm and risk detection running continuously on all user interactions. Hybrid model — automated AI evaluation framework plus sampled human-in-the-loop labelling. Clinician review of AI-generated risk scores; users know human backup exists. Watch-outs: clinical portal turnaround exceeded 24 hrs on busy days; Shona/Ndebele phrasing read as too formal for youth; slang and mixed-language input sometimes unrecognised; navigation and onboarding continuity gaps.</a:t>
            </a:r>
          </a:p>
          <a:p>
            <a:endParaRPr lang="en-US"/>
          </a:p>
          <a:p>
            <a:r>
              <a:rPr lang="en-US"/>
              <a:t>THE POINT: none of this was a single ethics checkpoint. Every stage carried a decision that either earned trust or cost it.</a:t>
            </a:r>
          </a:p>
          <a:p>
            <a:endParaRPr lang="en-US"/>
          </a:p>
          <a:p>
            <a:r>
              <a:rPr lang="en-US"/>
              <a:t>Field study Sept 2025 – April 2026. Gates Foundation | CeSHHAR Zimbabwe x Audere | PACE Project.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3.png"/><Relationship Id="rId5" Type="http://schemas.openxmlformats.org/officeDocument/2006/relationships/image" Target="../media/image6.sv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svg"/><Relationship Id="rId3" Type="http://schemas.openxmlformats.org/officeDocument/2006/relationships/image" Target="../media/image20.jpeg"/><Relationship Id="rId7" Type="http://schemas.openxmlformats.org/officeDocument/2006/relationships/image" Target="../media/image23.svg"/><Relationship Id="rId12" Type="http://schemas.openxmlformats.org/officeDocument/2006/relationships/image" Target="../media/image28.svg"/><Relationship Id="rId17" Type="http://schemas.openxmlformats.org/officeDocument/2006/relationships/image" Target="../media/image33.svg"/><Relationship Id="rId2" Type="http://schemas.openxmlformats.org/officeDocument/2006/relationships/notesSlide" Target="../notesSlides/notesSlide7.xml"/><Relationship Id="rId16"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22.svg"/><Relationship Id="rId11" Type="http://schemas.openxmlformats.org/officeDocument/2006/relationships/image" Target="../media/image27.svg"/><Relationship Id="rId5" Type="http://schemas.openxmlformats.org/officeDocument/2006/relationships/image" Target="../media/image21.png"/><Relationship Id="rId15" Type="http://schemas.openxmlformats.org/officeDocument/2006/relationships/image" Target="../media/image31.svg"/><Relationship Id="rId10" Type="http://schemas.openxmlformats.org/officeDocument/2006/relationships/image" Target="../media/image26.svg"/><Relationship Id="rId4" Type="http://schemas.openxmlformats.org/officeDocument/2006/relationships/image" Target="../media/image2.jpeg"/><Relationship Id="rId9" Type="http://schemas.openxmlformats.org/officeDocument/2006/relationships/image" Target="../media/image25.svg"/><Relationship Id="rId14" Type="http://schemas.openxmlformats.org/officeDocument/2006/relationships/image" Target="../media/image30.sv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24811" y="0"/>
            <a:ext cx="6177029" cy="10295039"/>
            <a:chOff x="0" y="0"/>
            <a:chExt cx="8236039" cy="13726719"/>
          </a:xfrm>
        </p:grpSpPr>
        <p:sp>
          <p:nvSpPr>
            <p:cNvPr id="3" name="Freeform 3" descr="pat_green_vert.png"/>
            <p:cNvSpPr/>
            <p:nvPr/>
          </p:nvSpPr>
          <p:spPr>
            <a:xfrm>
              <a:off x="0" y="0"/>
              <a:ext cx="8236077" cy="13726668"/>
            </a:xfrm>
            <a:custGeom>
              <a:avLst/>
              <a:gdLst/>
              <a:ahLst/>
              <a:cxnLst/>
              <a:rect l="l" t="t" r="r" b="b"/>
              <a:pathLst>
                <a:path w="8236077" h="13726668">
                  <a:moveTo>
                    <a:pt x="0" y="0"/>
                  </a:moveTo>
                  <a:lnTo>
                    <a:pt x="8236077" y="0"/>
                  </a:lnTo>
                  <a:lnTo>
                    <a:pt x="8236077" y="13726668"/>
                  </a:lnTo>
                  <a:lnTo>
                    <a:pt x="0" y="13726668"/>
                  </a:lnTo>
                  <a:lnTo>
                    <a:pt x="0" y="0"/>
                  </a:lnTo>
                  <a:close/>
                </a:path>
              </a:pathLst>
            </a:custGeom>
            <a:blipFill>
              <a:blip r:embed="rId3"/>
              <a:stretch>
                <a:fillRect/>
              </a:stretch>
            </a:blipFill>
          </p:spPr>
          <p:txBody>
            <a:bodyPr/>
            <a:lstStyle/>
            <a:p>
              <a:endParaRPr lang="en-ZA"/>
            </a:p>
          </p:txBody>
        </p:sp>
      </p:grpSp>
      <p:grpSp>
        <p:nvGrpSpPr>
          <p:cNvPr id="4" name="Group 4"/>
          <p:cNvGrpSpPr/>
          <p:nvPr/>
        </p:nvGrpSpPr>
        <p:grpSpPr>
          <a:xfrm>
            <a:off x="851059" y="1578569"/>
            <a:ext cx="10432313" cy="480431"/>
            <a:chOff x="0" y="0"/>
            <a:chExt cx="13909751" cy="640575"/>
          </a:xfrm>
        </p:grpSpPr>
        <p:sp>
          <p:nvSpPr>
            <p:cNvPr id="5" name="Freeform 5"/>
            <p:cNvSpPr/>
            <p:nvPr/>
          </p:nvSpPr>
          <p:spPr>
            <a:xfrm>
              <a:off x="0" y="0"/>
              <a:ext cx="13909746" cy="640580"/>
            </a:xfrm>
            <a:custGeom>
              <a:avLst/>
              <a:gdLst/>
              <a:ahLst/>
              <a:cxnLst/>
              <a:rect l="l" t="t" r="r" b="b"/>
              <a:pathLst>
                <a:path w="13909746" h="640580">
                  <a:moveTo>
                    <a:pt x="0" y="0"/>
                  </a:moveTo>
                  <a:lnTo>
                    <a:pt x="13909746" y="0"/>
                  </a:lnTo>
                  <a:lnTo>
                    <a:pt x="13909746" y="640580"/>
                  </a:lnTo>
                  <a:lnTo>
                    <a:pt x="0" y="640580"/>
                  </a:lnTo>
                  <a:close/>
                </a:path>
              </a:pathLst>
            </a:custGeom>
            <a:blipFill>
              <a:blip r:embed="rId4">
                <a:alphaModFix amt="0"/>
              </a:blip>
              <a:stretch>
                <a:fillRect t="-373104" b="-373103"/>
              </a:stretch>
            </a:blipFill>
          </p:spPr>
          <p:txBody>
            <a:bodyPr/>
            <a:lstStyle/>
            <a:p>
              <a:endParaRPr lang="en-ZA"/>
            </a:p>
          </p:txBody>
        </p:sp>
        <p:sp>
          <p:nvSpPr>
            <p:cNvPr id="6" name="TextBox 6"/>
            <p:cNvSpPr txBox="1"/>
            <p:nvPr/>
          </p:nvSpPr>
          <p:spPr>
            <a:xfrm>
              <a:off x="0" y="0"/>
              <a:ext cx="13909751" cy="640575"/>
            </a:xfrm>
            <a:prstGeom prst="rect">
              <a:avLst/>
            </a:prstGeom>
          </p:spPr>
          <p:txBody>
            <a:bodyPr lIns="0" tIns="0" rIns="0" bIns="0" rtlCol="0" anchor="ctr"/>
            <a:lstStyle/>
            <a:p>
              <a:pPr algn="l">
                <a:lnSpc>
                  <a:spcPts val="2161"/>
                </a:lnSpc>
              </a:pPr>
              <a:r>
                <a:rPr lang="en-US" sz="1801" b="1" spc="225">
                  <a:solidFill>
                    <a:srgbClr val="617F09"/>
                  </a:solidFill>
                  <a:latin typeface="Verdana Bold"/>
                  <a:ea typeface="Verdana Bold"/>
                  <a:cs typeface="Verdana Bold"/>
                  <a:sym typeface="Verdana Bold"/>
                </a:rPr>
                <a:t>AIDS 2026  ·  RIO DE JANEIRO  ·  SESSION: AI FOR ALL</a:t>
              </a:r>
            </a:p>
          </p:txBody>
        </p:sp>
      </p:grpSp>
      <p:sp>
        <p:nvSpPr>
          <p:cNvPr id="7" name="TextBox 7"/>
          <p:cNvSpPr txBox="1"/>
          <p:nvPr/>
        </p:nvSpPr>
        <p:spPr>
          <a:xfrm>
            <a:off x="851059" y="2409739"/>
            <a:ext cx="10844108" cy="1950815"/>
          </a:xfrm>
          <a:prstGeom prst="rect">
            <a:avLst/>
          </a:prstGeom>
        </p:spPr>
        <p:txBody>
          <a:bodyPr lIns="0" tIns="0" rIns="0" bIns="0" rtlCol="0" anchor="t">
            <a:spAutoFit/>
          </a:bodyPr>
          <a:lstStyle/>
          <a:p>
            <a:pPr algn="l">
              <a:lnSpc>
                <a:spcPts val="7505"/>
              </a:lnSpc>
            </a:pPr>
            <a:r>
              <a:rPr lang="en-US" sz="7055" b="1">
                <a:solidFill>
                  <a:srgbClr val="1D1D1B"/>
                </a:solidFill>
                <a:latin typeface="Verdana Bold"/>
                <a:ea typeface="Verdana Bold"/>
                <a:cs typeface="Verdana Bold"/>
                <a:sym typeface="Verdana Bold"/>
              </a:rPr>
              <a:t>Navigating ethics,</a:t>
            </a:r>
          </a:p>
          <a:p>
            <a:pPr algn="l">
              <a:lnSpc>
                <a:spcPts val="7505"/>
              </a:lnSpc>
            </a:pPr>
            <a:r>
              <a:rPr lang="en-US" sz="7055" b="1">
                <a:solidFill>
                  <a:srgbClr val="1D1D1B"/>
                </a:solidFill>
                <a:latin typeface="Verdana Bold"/>
                <a:ea typeface="Verdana Bold"/>
                <a:cs typeface="Verdana Bold"/>
                <a:sym typeface="Verdana Bold"/>
              </a:rPr>
              <a:t>trust and bias</a:t>
            </a:r>
          </a:p>
        </p:txBody>
      </p:sp>
      <p:grpSp>
        <p:nvGrpSpPr>
          <p:cNvPr id="8" name="Group 8"/>
          <p:cNvGrpSpPr/>
          <p:nvPr/>
        </p:nvGrpSpPr>
        <p:grpSpPr>
          <a:xfrm>
            <a:off x="892235" y="5737774"/>
            <a:ext cx="2059010" cy="75495"/>
            <a:chOff x="0" y="0"/>
            <a:chExt cx="2745346" cy="100660"/>
          </a:xfrm>
        </p:grpSpPr>
        <p:sp>
          <p:nvSpPr>
            <p:cNvPr id="9" name="Freeform 9"/>
            <p:cNvSpPr/>
            <p:nvPr/>
          </p:nvSpPr>
          <p:spPr>
            <a:xfrm>
              <a:off x="0" y="0"/>
              <a:ext cx="2745359" cy="100711"/>
            </a:xfrm>
            <a:custGeom>
              <a:avLst/>
              <a:gdLst/>
              <a:ahLst/>
              <a:cxnLst/>
              <a:rect l="l" t="t" r="r" b="b"/>
              <a:pathLst>
                <a:path w="2745359" h="100711">
                  <a:moveTo>
                    <a:pt x="0" y="0"/>
                  </a:moveTo>
                  <a:lnTo>
                    <a:pt x="2745359" y="0"/>
                  </a:lnTo>
                  <a:lnTo>
                    <a:pt x="2745359" y="100711"/>
                  </a:lnTo>
                  <a:lnTo>
                    <a:pt x="0" y="100711"/>
                  </a:lnTo>
                  <a:close/>
                </a:path>
              </a:pathLst>
            </a:custGeom>
            <a:solidFill>
              <a:srgbClr val="FFA836"/>
            </a:solidFill>
          </p:spPr>
          <p:txBody>
            <a:bodyPr/>
            <a:lstStyle/>
            <a:p>
              <a:endParaRPr lang="en-ZA"/>
            </a:p>
          </p:txBody>
        </p:sp>
      </p:grpSp>
      <p:grpSp>
        <p:nvGrpSpPr>
          <p:cNvPr id="10" name="Group 10"/>
          <p:cNvGrpSpPr/>
          <p:nvPr/>
        </p:nvGrpSpPr>
        <p:grpSpPr>
          <a:xfrm>
            <a:off x="851059" y="6067215"/>
            <a:ext cx="9471441" cy="967305"/>
            <a:chOff x="0" y="0"/>
            <a:chExt cx="12628588" cy="1289740"/>
          </a:xfrm>
        </p:grpSpPr>
        <p:sp>
          <p:nvSpPr>
            <p:cNvPr id="11" name="Freeform 11"/>
            <p:cNvSpPr/>
            <p:nvPr/>
          </p:nvSpPr>
          <p:spPr>
            <a:xfrm>
              <a:off x="0" y="0"/>
              <a:ext cx="12628586" cy="1289738"/>
            </a:xfrm>
            <a:custGeom>
              <a:avLst/>
              <a:gdLst/>
              <a:ahLst/>
              <a:cxnLst/>
              <a:rect l="l" t="t" r="r" b="b"/>
              <a:pathLst>
                <a:path w="12628586" h="1289738">
                  <a:moveTo>
                    <a:pt x="0" y="0"/>
                  </a:moveTo>
                  <a:lnTo>
                    <a:pt x="12628586" y="0"/>
                  </a:lnTo>
                  <a:lnTo>
                    <a:pt x="12628586" y="1289738"/>
                  </a:lnTo>
                  <a:lnTo>
                    <a:pt x="0" y="1289738"/>
                  </a:lnTo>
                  <a:close/>
                </a:path>
              </a:pathLst>
            </a:custGeom>
            <a:blipFill>
              <a:blip r:embed="rId4">
                <a:alphaModFix amt="0"/>
              </a:blip>
              <a:stretch>
                <a:fillRect t="-141121" b="-140457"/>
              </a:stretch>
            </a:blipFill>
          </p:spPr>
          <p:txBody>
            <a:bodyPr/>
            <a:lstStyle/>
            <a:p>
              <a:endParaRPr lang="en-ZA"/>
            </a:p>
          </p:txBody>
        </p:sp>
        <p:sp>
          <p:nvSpPr>
            <p:cNvPr id="12" name="TextBox 12"/>
            <p:cNvSpPr txBox="1"/>
            <p:nvPr/>
          </p:nvSpPr>
          <p:spPr>
            <a:xfrm>
              <a:off x="0" y="-57150"/>
              <a:ext cx="12628588" cy="1346890"/>
            </a:xfrm>
            <a:prstGeom prst="rect">
              <a:avLst/>
            </a:prstGeom>
          </p:spPr>
          <p:txBody>
            <a:bodyPr lIns="0" tIns="0" rIns="0" bIns="0" rtlCol="0" anchor="ctr"/>
            <a:lstStyle/>
            <a:p>
              <a:pPr algn="l">
                <a:lnSpc>
                  <a:spcPts val="3602"/>
                </a:lnSpc>
              </a:pPr>
              <a:r>
                <a:rPr lang="en-US" sz="2551" i="1">
                  <a:solidFill>
                    <a:srgbClr val="2E2E2C"/>
                  </a:solidFill>
                  <a:latin typeface="Verdana Italics"/>
                  <a:ea typeface="Verdana Italics"/>
                  <a:cs typeface="Verdana Italics"/>
                  <a:sym typeface="Verdana Italics"/>
                </a:rPr>
                <a:t> </a:t>
              </a:r>
              <a:r>
                <a:rPr lang="en-US" sz="2551" b="1" i="1">
                  <a:solidFill>
                    <a:srgbClr val="2E2E2C"/>
                  </a:solidFill>
                  <a:latin typeface="Verdana Bold Italics"/>
                  <a:ea typeface="Verdana Bold Italics"/>
                  <a:cs typeface="Verdana Bold Italics"/>
                  <a:sym typeface="Verdana Bold Italics"/>
                </a:rPr>
                <a:t>AI for all:</a:t>
              </a:r>
              <a:r>
                <a:rPr lang="en-US" sz="2551" i="1">
                  <a:solidFill>
                    <a:srgbClr val="2E2E2C"/>
                  </a:solidFill>
                  <a:latin typeface="Verdana Italics"/>
                  <a:ea typeface="Verdana Italics"/>
                  <a:cs typeface="Verdana Italics"/>
                  <a:sym typeface="Verdana Italics"/>
                </a:rPr>
                <a:t> Building trust, equity and smarter HIV solutions</a:t>
              </a:r>
            </a:p>
          </p:txBody>
        </p:sp>
      </p:grpSp>
      <p:sp>
        <p:nvSpPr>
          <p:cNvPr id="13" name="TextBox 13"/>
          <p:cNvSpPr txBox="1"/>
          <p:nvPr/>
        </p:nvSpPr>
        <p:spPr>
          <a:xfrm>
            <a:off x="851059" y="7580233"/>
            <a:ext cx="9608706" cy="1136237"/>
          </a:xfrm>
          <a:prstGeom prst="rect">
            <a:avLst/>
          </a:prstGeom>
        </p:spPr>
        <p:txBody>
          <a:bodyPr lIns="0" tIns="0" rIns="0" bIns="0" rtlCol="0" anchor="t">
            <a:spAutoFit/>
          </a:bodyPr>
          <a:lstStyle/>
          <a:p>
            <a:pPr algn="l">
              <a:lnSpc>
                <a:spcPts val="3002"/>
              </a:lnSpc>
            </a:pPr>
            <a:r>
              <a:rPr lang="en-US" sz="2251" b="1">
                <a:solidFill>
                  <a:srgbClr val="1D1D1B"/>
                </a:solidFill>
                <a:latin typeface="Verdana Bold"/>
                <a:ea typeface="Verdana Bold"/>
                <a:cs typeface="Verdana Bold"/>
                <a:sym typeface="Verdana Bold"/>
              </a:rPr>
              <a:t>Dr Primrose Matambanadzo</a:t>
            </a:r>
          </a:p>
          <a:p>
            <a:pPr algn="l">
              <a:lnSpc>
                <a:spcPts val="3002"/>
              </a:lnSpc>
            </a:pPr>
            <a:r>
              <a:rPr lang="en-US" sz="1801">
                <a:solidFill>
                  <a:srgbClr val="6A6E63"/>
                </a:solidFill>
                <a:latin typeface="Verdana"/>
                <a:ea typeface="Verdana"/>
                <a:cs typeface="Verdana"/>
                <a:sym typeface="Verdana"/>
              </a:rPr>
              <a:t>Implementation scientist · Independent health researcher, Zimbabwe</a:t>
            </a:r>
          </a:p>
        </p:txBody>
      </p:sp>
      <p:grpSp>
        <p:nvGrpSpPr>
          <p:cNvPr id="14" name="Group 14"/>
          <p:cNvGrpSpPr/>
          <p:nvPr/>
        </p:nvGrpSpPr>
        <p:grpSpPr>
          <a:xfrm>
            <a:off x="851059" y="8620382"/>
            <a:ext cx="2059010" cy="1180500"/>
            <a:chOff x="0" y="0"/>
            <a:chExt cx="2745346" cy="1574000"/>
          </a:xfrm>
        </p:grpSpPr>
        <p:sp>
          <p:nvSpPr>
            <p:cNvPr id="15" name="Freeform 15" descr="logo_real.png"/>
            <p:cNvSpPr/>
            <p:nvPr/>
          </p:nvSpPr>
          <p:spPr>
            <a:xfrm>
              <a:off x="0" y="0"/>
              <a:ext cx="2745359" cy="1574038"/>
            </a:xfrm>
            <a:custGeom>
              <a:avLst/>
              <a:gdLst/>
              <a:ahLst/>
              <a:cxnLst/>
              <a:rect l="l" t="t" r="r" b="b"/>
              <a:pathLst>
                <a:path w="2745359" h="1574038">
                  <a:moveTo>
                    <a:pt x="0" y="0"/>
                  </a:moveTo>
                  <a:lnTo>
                    <a:pt x="2745359" y="0"/>
                  </a:lnTo>
                  <a:lnTo>
                    <a:pt x="2745359" y="1574038"/>
                  </a:lnTo>
                  <a:lnTo>
                    <a:pt x="0" y="1574038"/>
                  </a:lnTo>
                  <a:lnTo>
                    <a:pt x="0" y="0"/>
                  </a:lnTo>
                  <a:close/>
                </a:path>
              </a:pathLst>
            </a:custGeom>
            <a:blipFill>
              <a:blip r:embed="rId5"/>
              <a:stretch>
                <a:fillRect l="-121" r="-121" b="2"/>
              </a:stretch>
            </a:blipFill>
          </p:spPr>
          <p:txBody>
            <a:bodyPr/>
            <a:lstStyle/>
            <a:p>
              <a:endParaRPr lang="en-ZA"/>
            </a:p>
          </p:txBody>
        </p:sp>
      </p:grpSp>
      <p:grpSp>
        <p:nvGrpSpPr>
          <p:cNvPr id="16" name="Group 16"/>
          <p:cNvGrpSpPr/>
          <p:nvPr/>
        </p:nvGrpSpPr>
        <p:grpSpPr>
          <a:xfrm>
            <a:off x="3596402" y="9389078"/>
            <a:ext cx="8098765" cy="411804"/>
            <a:chOff x="0" y="0"/>
            <a:chExt cx="10798353" cy="549072"/>
          </a:xfrm>
        </p:grpSpPr>
        <p:sp>
          <p:nvSpPr>
            <p:cNvPr id="17" name="Freeform 17"/>
            <p:cNvSpPr/>
            <p:nvPr/>
          </p:nvSpPr>
          <p:spPr>
            <a:xfrm>
              <a:off x="0" y="0"/>
              <a:ext cx="10798356" cy="549069"/>
            </a:xfrm>
            <a:custGeom>
              <a:avLst/>
              <a:gdLst/>
              <a:ahLst/>
              <a:cxnLst/>
              <a:rect l="l" t="t" r="r" b="b"/>
              <a:pathLst>
                <a:path w="10798356" h="549069">
                  <a:moveTo>
                    <a:pt x="0" y="0"/>
                  </a:moveTo>
                  <a:lnTo>
                    <a:pt x="10798356" y="0"/>
                  </a:lnTo>
                  <a:lnTo>
                    <a:pt x="10798356" y="549069"/>
                  </a:lnTo>
                  <a:lnTo>
                    <a:pt x="0" y="549069"/>
                  </a:lnTo>
                  <a:close/>
                </a:path>
              </a:pathLst>
            </a:custGeom>
            <a:blipFill>
              <a:blip r:embed="rId4">
                <a:alphaModFix amt="0"/>
              </a:blip>
              <a:stretch>
                <a:fillRect t="-333205" b="-333205"/>
              </a:stretch>
            </a:blipFill>
          </p:spPr>
          <p:txBody>
            <a:bodyPr/>
            <a:lstStyle/>
            <a:p>
              <a:endParaRPr lang="en-ZA"/>
            </a:p>
          </p:txBody>
        </p:sp>
        <p:sp>
          <p:nvSpPr>
            <p:cNvPr id="18" name="TextBox 18"/>
            <p:cNvSpPr txBox="1"/>
            <p:nvPr/>
          </p:nvSpPr>
          <p:spPr>
            <a:xfrm>
              <a:off x="0" y="-9525"/>
              <a:ext cx="10798353" cy="558597"/>
            </a:xfrm>
            <a:prstGeom prst="rect">
              <a:avLst/>
            </a:prstGeom>
          </p:spPr>
          <p:txBody>
            <a:bodyPr lIns="0" tIns="0" rIns="0" bIns="0" rtlCol="0" anchor="ctr"/>
            <a:lstStyle/>
            <a:p>
              <a:pPr algn="l">
                <a:lnSpc>
                  <a:spcPts val="1711"/>
                </a:lnSpc>
              </a:pPr>
              <a:r>
                <a:rPr lang="en-US" sz="1426">
                  <a:solidFill>
                    <a:srgbClr val="9AA08C"/>
                  </a:solidFill>
                  <a:latin typeface="Verdana"/>
                  <a:ea typeface="Verdana"/>
                  <a:cs typeface="Verdana"/>
                  <a:sym typeface="Verdana"/>
                </a:rPr>
                <a:t>26th International AIDS Conference  ·  26–31 July  ·  Rio de Janeiro  ·  aids2026.org</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25109" y="1134132"/>
            <a:ext cx="13175165" cy="8517089"/>
          </a:xfrm>
          <a:prstGeom prst="rect">
            <a:avLst/>
          </a:prstGeom>
        </p:spPr>
        <p:txBody>
          <a:bodyPr lIns="0" tIns="0" rIns="0" bIns="0" rtlCol="0" anchor="t">
            <a:spAutoFit/>
          </a:bodyPr>
          <a:lstStyle/>
          <a:p>
            <a:pPr marL="757810" lvl="1" indent="-378905" algn="l">
              <a:lnSpc>
                <a:spcPts val="6155"/>
              </a:lnSpc>
              <a:buFont typeface="Arial"/>
              <a:buChar char="•"/>
            </a:pPr>
            <a:r>
              <a:rPr lang="en-US" sz="4187" b="1">
                <a:solidFill>
                  <a:srgbClr val="820000"/>
                </a:solidFill>
                <a:latin typeface="Calibri (MS) Bold"/>
                <a:ea typeface="Calibri (MS) Bold"/>
                <a:cs typeface="Calibri (MS) Bold"/>
                <a:sym typeface="Calibri (MS) Bold"/>
              </a:rPr>
              <a:t>Background</a:t>
            </a:r>
          </a:p>
          <a:p>
            <a:pPr marL="757278" lvl="1" indent="-378639" algn="l">
              <a:lnSpc>
                <a:spcPts val="6155"/>
              </a:lnSpc>
              <a:buFont typeface="Arial"/>
              <a:buChar char="•"/>
            </a:pPr>
            <a:r>
              <a:rPr lang="en-US" sz="4187" b="1">
                <a:solidFill>
                  <a:srgbClr val="820000"/>
                </a:solidFill>
                <a:latin typeface="Calibri (MS) Bold"/>
                <a:ea typeface="Calibri (MS) Bold"/>
                <a:cs typeface="Calibri (MS) Bold"/>
                <a:sym typeface="Calibri (MS) Bold"/>
              </a:rPr>
              <a:t>Defining the issues: </a:t>
            </a:r>
            <a:r>
              <a:rPr lang="en-US" sz="4187">
                <a:solidFill>
                  <a:srgbClr val="000000"/>
                </a:solidFill>
                <a:latin typeface="Calibri (MS)"/>
                <a:ea typeface="Calibri (MS)"/>
                <a:cs typeface="Calibri (MS)"/>
                <a:sym typeface="Calibri (MS)"/>
              </a:rPr>
              <a:t>Ethics, Trust, and Bias</a:t>
            </a:r>
          </a:p>
          <a:p>
            <a:pPr algn="l">
              <a:lnSpc>
                <a:spcPts val="573"/>
              </a:lnSpc>
            </a:pPr>
            <a:endParaRPr lang="en-US" sz="4187">
              <a:solidFill>
                <a:srgbClr val="000000"/>
              </a:solidFill>
              <a:latin typeface="Calibri (MS)"/>
              <a:ea typeface="Calibri (MS)"/>
              <a:cs typeface="Calibri (MS)"/>
              <a:sym typeface="Calibri (MS)"/>
            </a:endParaRPr>
          </a:p>
          <a:p>
            <a:pPr marL="757278" lvl="1" indent="-378639" algn="l">
              <a:lnSpc>
                <a:spcPts val="6155"/>
              </a:lnSpc>
              <a:buFont typeface="Arial"/>
              <a:buChar char="•"/>
            </a:pPr>
            <a:r>
              <a:rPr lang="en-US" sz="4187" b="1">
                <a:solidFill>
                  <a:srgbClr val="820000"/>
                </a:solidFill>
                <a:latin typeface="Calibri (MS) Bold"/>
                <a:ea typeface="Calibri (MS) Bold"/>
                <a:cs typeface="Calibri (MS) Bold"/>
                <a:sym typeface="Calibri (MS) Bold"/>
              </a:rPr>
              <a:t>Where do ethics, trust and bias play out?</a:t>
            </a:r>
          </a:p>
          <a:p>
            <a:pPr algn="l">
              <a:lnSpc>
                <a:spcPts val="271"/>
              </a:lnSpc>
            </a:pPr>
            <a:endParaRPr lang="en-US" sz="4187" b="1">
              <a:solidFill>
                <a:srgbClr val="820000"/>
              </a:solidFill>
              <a:latin typeface="Calibri (MS) Bold"/>
              <a:ea typeface="Calibri (MS) Bold"/>
              <a:cs typeface="Calibri (MS) Bold"/>
              <a:sym typeface="Calibri (MS) Bold"/>
            </a:endParaRPr>
          </a:p>
          <a:p>
            <a:pPr marL="757810" lvl="1" indent="-378905" algn="l">
              <a:lnSpc>
                <a:spcPts val="6155"/>
              </a:lnSpc>
              <a:buFont typeface="Arial"/>
              <a:buChar char="•"/>
            </a:pPr>
            <a:r>
              <a:rPr lang="en-US" sz="4187" b="1">
                <a:solidFill>
                  <a:srgbClr val="820000"/>
                </a:solidFill>
                <a:latin typeface="Calibri (MS) Bold"/>
                <a:ea typeface="Calibri (MS) Bold"/>
                <a:cs typeface="Calibri (MS) Bold"/>
                <a:sym typeface="Calibri (MS) Bold"/>
              </a:rPr>
              <a:t>What do we already know? </a:t>
            </a:r>
          </a:p>
          <a:p>
            <a:pPr marL="1451179" lvl="2" indent="-483726" algn="l">
              <a:lnSpc>
                <a:spcPts val="5208"/>
              </a:lnSpc>
              <a:buFont typeface="Arial"/>
              <a:buChar char="⚬"/>
            </a:pPr>
            <a:r>
              <a:rPr lang="en-US" sz="3543" b="1">
                <a:solidFill>
                  <a:srgbClr val="3B7D23"/>
                </a:solidFill>
                <a:latin typeface="Calibri (MS) Bold"/>
                <a:ea typeface="Calibri (MS) Bold"/>
                <a:cs typeface="Calibri (MS) Bold"/>
                <a:sym typeface="Calibri (MS) Bold"/>
              </a:rPr>
              <a:t>How are we navigating Ethics?</a:t>
            </a:r>
            <a:r>
              <a:rPr lang="en-US" sz="3543">
                <a:solidFill>
                  <a:srgbClr val="3B7D23"/>
                </a:solidFill>
                <a:latin typeface="Calibri (MS)"/>
                <a:ea typeface="Calibri (MS)"/>
                <a:cs typeface="Calibri (MS)"/>
                <a:sym typeface="Calibri (MS)"/>
              </a:rPr>
              <a:t> </a:t>
            </a:r>
            <a:r>
              <a:rPr lang="en-US" sz="3543" i="1">
                <a:solidFill>
                  <a:srgbClr val="000000"/>
                </a:solidFill>
                <a:latin typeface="Calibri (MS) Italics"/>
                <a:ea typeface="Calibri (MS) Italics"/>
                <a:cs typeface="Calibri (MS) Italics"/>
                <a:sym typeface="Calibri (MS) Italics"/>
              </a:rPr>
              <a:t>Guardrails and Gaps </a:t>
            </a:r>
          </a:p>
          <a:p>
            <a:pPr marL="1451179" lvl="2" indent="-483726" algn="l">
              <a:lnSpc>
                <a:spcPts val="5208"/>
              </a:lnSpc>
              <a:buFont typeface="Arial"/>
              <a:buChar char="⚬"/>
            </a:pPr>
            <a:r>
              <a:rPr lang="en-US" sz="3543" b="1">
                <a:solidFill>
                  <a:srgbClr val="3B7D23"/>
                </a:solidFill>
                <a:latin typeface="Calibri (MS) Bold"/>
                <a:ea typeface="Calibri (MS) Bold"/>
                <a:cs typeface="Calibri (MS) Bold"/>
                <a:sym typeface="Calibri (MS) Bold"/>
              </a:rPr>
              <a:t>How are we building Trust?</a:t>
            </a:r>
            <a:r>
              <a:rPr lang="en-US" sz="3543">
                <a:solidFill>
                  <a:srgbClr val="3B7D23"/>
                </a:solidFill>
                <a:latin typeface="Calibri (MS)"/>
                <a:ea typeface="Calibri (MS)"/>
                <a:cs typeface="Calibri (MS)"/>
                <a:sym typeface="Calibri (MS)"/>
              </a:rPr>
              <a:t> </a:t>
            </a:r>
            <a:r>
              <a:rPr lang="en-US" sz="3543" i="1">
                <a:solidFill>
                  <a:srgbClr val="000000"/>
                </a:solidFill>
                <a:latin typeface="Calibri (MS) Italics"/>
                <a:ea typeface="Calibri (MS) Italics"/>
                <a:cs typeface="Calibri (MS) Italics"/>
                <a:sym typeface="Calibri (MS) Italics"/>
              </a:rPr>
              <a:t>What supports confidence in AI Solutions</a:t>
            </a:r>
          </a:p>
          <a:p>
            <a:pPr marL="1451179" lvl="2" indent="-483726" algn="l">
              <a:lnSpc>
                <a:spcPts val="5208"/>
              </a:lnSpc>
              <a:buFont typeface="Arial"/>
              <a:buChar char="⚬"/>
            </a:pPr>
            <a:r>
              <a:rPr lang="en-US" sz="3543" b="1">
                <a:solidFill>
                  <a:srgbClr val="3B7D23"/>
                </a:solidFill>
                <a:latin typeface="Calibri (MS) Bold"/>
                <a:ea typeface="Calibri (MS) Bold"/>
                <a:cs typeface="Calibri (MS) Bold"/>
                <a:sym typeface="Calibri (MS) Bold"/>
              </a:rPr>
              <a:t>How are we managing Bias?</a:t>
            </a:r>
            <a:r>
              <a:rPr lang="en-US" sz="3543">
                <a:solidFill>
                  <a:srgbClr val="3B7D23"/>
                </a:solidFill>
                <a:latin typeface="Calibri (MS)"/>
                <a:ea typeface="Calibri (MS)"/>
                <a:cs typeface="Calibri (MS)"/>
                <a:sym typeface="Calibri (MS)"/>
              </a:rPr>
              <a:t> </a:t>
            </a:r>
            <a:r>
              <a:rPr lang="en-US" sz="3543" i="1">
                <a:solidFill>
                  <a:srgbClr val="3B7D23"/>
                </a:solidFill>
                <a:latin typeface="Calibri (MS) Italics"/>
                <a:ea typeface="Calibri (MS) Italics"/>
                <a:cs typeface="Calibri (MS) Italics"/>
                <a:sym typeface="Calibri (MS) Italics"/>
              </a:rPr>
              <a:t> </a:t>
            </a:r>
            <a:r>
              <a:rPr lang="en-US" sz="3543" i="1">
                <a:solidFill>
                  <a:srgbClr val="000000"/>
                </a:solidFill>
                <a:latin typeface="Calibri (MS) Italics"/>
                <a:ea typeface="Calibri (MS) Italics"/>
                <a:cs typeface="Calibri (MS) Italics"/>
                <a:sym typeface="Calibri (MS) Italics"/>
              </a:rPr>
              <a:t>Mitigations and Challenges</a:t>
            </a:r>
          </a:p>
          <a:p>
            <a:pPr algn="l">
              <a:lnSpc>
                <a:spcPts val="1587"/>
              </a:lnSpc>
            </a:pPr>
            <a:endParaRPr lang="en-US" sz="3543" i="1">
              <a:solidFill>
                <a:srgbClr val="000000"/>
              </a:solidFill>
              <a:latin typeface="Calibri (MS) Italics"/>
              <a:ea typeface="Calibri (MS) Italics"/>
              <a:cs typeface="Calibri (MS) Italics"/>
              <a:sym typeface="Calibri (MS) Italics"/>
            </a:endParaRPr>
          </a:p>
          <a:p>
            <a:pPr marL="757278" lvl="1" indent="-378639" algn="l">
              <a:lnSpc>
                <a:spcPts val="6155"/>
              </a:lnSpc>
              <a:buFont typeface="Arial"/>
              <a:buChar char="•"/>
            </a:pPr>
            <a:r>
              <a:rPr lang="en-US" sz="4187" b="1">
                <a:solidFill>
                  <a:srgbClr val="820000"/>
                </a:solidFill>
                <a:latin typeface="Calibri (MS) Bold"/>
                <a:ea typeface="Calibri (MS) Bold"/>
                <a:cs typeface="Calibri (MS) Bold"/>
                <a:sym typeface="Calibri (MS) Bold"/>
              </a:rPr>
              <a:t>Unanswered Questions and Priorities for Future Research and Implementation </a:t>
            </a:r>
          </a:p>
          <a:p>
            <a:pPr algn="l">
              <a:lnSpc>
                <a:spcPts val="422"/>
              </a:lnSpc>
            </a:pPr>
            <a:endParaRPr lang="en-US" sz="4187" b="1">
              <a:solidFill>
                <a:srgbClr val="820000"/>
              </a:solidFill>
              <a:latin typeface="Calibri (MS) Bold"/>
              <a:ea typeface="Calibri (MS) Bold"/>
              <a:cs typeface="Calibri (MS) Bold"/>
              <a:sym typeface="Calibri (MS) Bold"/>
            </a:endParaRPr>
          </a:p>
          <a:p>
            <a:pPr marL="757810" lvl="1" indent="-378905" algn="l">
              <a:lnSpc>
                <a:spcPts val="6155"/>
              </a:lnSpc>
              <a:buFont typeface="Arial"/>
              <a:buChar char="•"/>
            </a:pPr>
            <a:r>
              <a:rPr lang="en-US" sz="4187" b="1">
                <a:solidFill>
                  <a:srgbClr val="820000"/>
                </a:solidFill>
                <a:latin typeface="Calibri (MS) Bold"/>
                <a:ea typeface="Calibri (MS) Bold"/>
                <a:cs typeface="Calibri (MS) Bold"/>
                <a:sym typeface="Calibri (MS) Bold"/>
              </a:rPr>
              <a:t>Conclusion</a:t>
            </a:r>
          </a:p>
        </p:txBody>
      </p:sp>
      <p:grpSp>
        <p:nvGrpSpPr>
          <p:cNvPr id="3" name="Group 3"/>
          <p:cNvGrpSpPr/>
          <p:nvPr/>
        </p:nvGrpSpPr>
        <p:grpSpPr>
          <a:xfrm>
            <a:off x="3513411" y="277501"/>
            <a:ext cx="13676195" cy="1047131"/>
            <a:chOff x="0" y="0"/>
            <a:chExt cx="18234927" cy="1396174"/>
          </a:xfrm>
        </p:grpSpPr>
        <p:sp>
          <p:nvSpPr>
            <p:cNvPr id="4" name="Freeform 4"/>
            <p:cNvSpPr/>
            <p:nvPr/>
          </p:nvSpPr>
          <p:spPr>
            <a:xfrm>
              <a:off x="0" y="0"/>
              <a:ext cx="18234929" cy="1396178"/>
            </a:xfrm>
            <a:custGeom>
              <a:avLst/>
              <a:gdLst/>
              <a:ahLst/>
              <a:cxnLst/>
              <a:rect l="l" t="t" r="r" b="b"/>
              <a:pathLst>
                <a:path w="18234929" h="1396178">
                  <a:moveTo>
                    <a:pt x="0" y="0"/>
                  </a:moveTo>
                  <a:lnTo>
                    <a:pt x="18234929" y="0"/>
                  </a:lnTo>
                  <a:lnTo>
                    <a:pt x="18234929" y="1396178"/>
                  </a:lnTo>
                  <a:lnTo>
                    <a:pt x="0" y="1396178"/>
                  </a:lnTo>
                  <a:close/>
                </a:path>
              </a:pathLst>
            </a:custGeom>
            <a:blipFill>
              <a:blip r:embed="rId2">
                <a:alphaModFix amt="0"/>
              </a:blip>
              <a:stretch>
                <a:fillRect t="-204486" b="-204486"/>
              </a:stretch>
            </a:blipFill>
          </p:spPr>
          <p:txBody>
            <a:bodyPr/>
            <a:lstStyle/>
            <a:p>
              <a:endParaRPr lang="en-ZA"/>
            </a:p>
          </p:txBody>
        </p:sp>
        <p:sp>
          <p:nvSpPr>
            <p:cNvPr id="5" name="TextBox 5"/>
            <p:cNvSpPr txBox="1"/>
            <p:nvPr/>
          </p:nvSpPr>
          <p:spPr>
            <a:xfrm>
              <a:off x="0" y="-66675"/>
              <a:ext cx="18234927" cy="1462849"/>
            </a:xfrm>
            <a:prstGeom prst="rect">
              <a:avLst/>
            </a:prstGeom>
          </p:spPr>
          <p:txBody>
            <a:bodyPr lIns="0" tIns="0" rIns="0" bIns="0" rtlCol="0" anchor="ctr"/>
            <a:lstStyle/>
            <a:p>
              <a:pPr algn="ctr">
                <a:lnSpc>
                  <a:spcPts val="7128"/>
                </a:lnSpc>
              </a:pPr>
              <a:r>
                <a:rPr lang="en-US" sz="6600">
                  <a:solidFill>
                    <a:srgbClr val="000000"/>
                  </a:solidFill>
                  <a:latin typeface="Calibri (MS)"/>
                  <a:ea typeface="Calibri (MS)"/>
                  <a:cs typeface="Calibri (MS)"/>
                  <a:sym typeface="Calibri (MS)"/>
                </a:rPr>
                <a:t>	</a:t>
              </a:r>
              <a:r>
                <a:rPr lang="en-US" sz="6600" b="1">
                  <a:solidFill>
                    <a:srgbClr val="000000"/>
                  </a:solidFill>
                  <a:latin typeface="Calibri (MS) Bold"/>
                  <a:ea typeface="Calibri (MS) Bold"/>
                  <a:cs typeface="Calibri (MS) Bold"/>
                  <a:sym typeface="Calibri (MS) Bold"/>
                </a:rPr>
                <a:t>Navigating ethics, trust and bias </a:t>
              </a:r>
            </a:p>
          </p:txBody>
        </p:sp>
      </p:grpSp>
      <p:grpSp>
        <p:nvGrpSpPr>
          <p:cNvPr id="6" name="Group 6"/>
          <p:cNvGrpSpPr/>
          <p:nvPr/>
        </p:nvGrpSpPr>
        <p:grpSpPr>
          <a:xfrm>
            <a:off x="0" y="0"/>
            <a:ext cx="4526280" cy="10287000"/>
            <a:chOff x="0" y="0"/>
            <a:chExt cx="6035040" cy="13716000"/>
          </a:xfrm>
        </p:grpSpPr>
        <p:sp>
          <p:nvSpPr>
            <p:cNvPr id="7" name="Freeform 7"/>
            <p:cNvSpPr/>
            <p:nvPr/>
          </p:nvSpPr>
          <p:spPr>
            <a:xfrm>
              <a:off x="0" y="0"/>
              <a:ext cx="6035040" cy="13716000"/>
            </a:xfrm>
            <a:custGeom>
              <a:avLst/>
              <a:gdLst/>
              <a:ahLst/>
              <a:cxnLst/>
              <a:rect l="l" t="t" r="r" b="b"/>
              <a:pathLst>
                <a:path w="6035040" h="13716000">
                  <a:moveTo>
                    <a:pt x="0" y="0"/>
                  </a:moveTo>
                  <a:lnTo>
                    <a:pt x="6035040" y="0"/>
                  </a:lnTo>
                  <a:lnTo>
                    <a:pt x="6035040" y="13716000"/>
                  </a:lnTo>
                  <a:lnTo>
                    <a:pt x="0" y="13716000"/>
                  </a:lnTo>
                  <a:close/>
                </a:path>
              </a:pathLst>
            </a:custGeom>
            <a:solidFill>
              <a:srgbClr val="C00000"/>
            </a:solidFill>
          </p:spPr>
          <p:txBody>
            <a:bodyPr/>
            <a:lstStyle/>
            <a:p>
              <a:endParaRPr lang="en-ZA"/>
            </a:p>
          </p:txBody>
        </p:sp>
      </p:grpSp>
      <p:sp>
        <p:nvSpPr>
          <p:cNvPr id="8" name="TextBox 8"/>
          <p:cNvSpPr txBox="1"/>
          <p:nvPr/>
        </p:nvSpPr>
        <p:spPr>
          <a:xfrm>
            <a:off x="-185652" y="4170912"/>
            <a:ext cx="4848777" cy="1823352"/>
          </a:xfrm>
          <a:prstGeom prst="rect">
            <a:avLst/>
          </a:prstGeom>
        </p:spPr>
        <p:txBody>
          <a:bodyPr lIns="0" tIns="0" rIns="0" bIns="0" rtlCol="0" anchor="t">
            <a:spAutoFit/>
          </a:bodyPr>
          <a:lstStyle/>
          <a:p>
            <a:pPr algn="ctr">
              <a:lnSpc>
                <a:spcPts val="6480"/>
              </a:lnSpc>
            </a:pPr>
            <a:r>
              <a:rPr lang="en-US" sz="5400" b="1">
                <a:solidFill>
                  <a:srgbClr val="FFFFFF"/>
                </a:solidFill>
                <a:latin typeface="Calibri (MS) Bold"/>
                <a:ea typeface="Calibri (MS) Bold"/>
                <a:cs typeface="Calibri (MS) Bold"/>
                <a:sym typeface="Calibri (MS) Bold"/>
              </a:rPr>
              <a:t>Presentation</a:t>
            </a:r>
          </a:p>
          <a:p>
            <a:pPr algn="ctr">
              <a:lnSpc>
                <a:spcPts val="6480"/>
              </a:lnSpc>
            </a:pPr>
            <a:r>
              <a:rPr lang="en-US" sz="5400" b="1">
                <a:solidFill>
                  <a:srgbClr val="FFFFFF"/>
                </a:solidFill>
                <a:latin typeface="Calibri (MS) Bold"/>
                <a:ea typeface="Calibri (MS) Bold"/>
                <a:cs typeface="Calibri (MS) Bold"/>
                <a:sym typeface="Calibri (MS) Bold"/>
              </a:rPr>
              <a:t>Outline</a:t>
            </a:r>
          </a:p>
        </p:txBody>
      </p:sp>
      <p:grpSp>
        <p:nvGrpSpPr>
          <p:cNvPr id="9" name="Group 9"/>
          <p:cNvGrpSpPr/>
          <p:nvPr/>
        </p:nvGrpSpPr>
        <p:grpSpPr>
          <a:xfrm>
            <a:off x="10916320" y="9946557"/>
            <a:ext cx="7343105" cy="411802"/>
            <a:chOff x="0" y="0"/>
            <a:chExt cx="9790807" cy="549069"/>
          </a:xfrm>
        </p:grpSpPr>
        <p:sp>
          <p:nvSpPr>
            <p:cNvPr id="10" name="Freeform 10"/>
            <p:cNvSpPr/>
            <p:nvPr/>
          </p:nvSpPr>
          <p:spPr>
            <a:xfrm>
              <a:off x="0" y="0"/>
              <a:ext cx="9790805" cy="549066"/>
            </a:xfrm>
            <a:custGeom>
              <a:avLst/>
              <a:gdLst/>
              <a:ahLst/>
              <a:cxnLst/>
              <a:rect l="l" t="t" r="r" b="b"/>
              <a:pathLst>
                <a:path w="9790805" h="549066">
                  <a:moveTo>
                    <a:pt x="0" y="0"/>
                  </a:moveTo>
                  <a:lnTo>
                    <a:pt x="9790805" y="0"/>
                  </a:lnTo>
                  <a:lnTo>
                    <a:pt x="9790805" y="549066"/>
                  </a:lnTo>
                  <a:lnTo>
                    <a:pt x="0" y="549066"/>
                  </a:lnTo>
                  <a:close/>
                </a:path>
              </a:pathLst>
            </a:custGeom>
            <a:blipFill>
              <a:blip r:embed="rId2">
                <a:alphaModFix amt="0"/>
              </a:blip>
              <a:stretch>
                <a:fillRect t="-469603" r="-49546" b="-469604"/>
              </a:stretch>
            </a:blipFill>
          </p:spPr>
          <p:txBody>
            <a:bodyPr/>
            <a:lstStyle/>
            <a:p>
              <a:endParaRPr lang="en-ZA"/>
            </a:p>
          </p:txBody>
        </p:sp>
        <p:sp>
          <p:nvSpPr>
            <p:cNvPr id="11" name="TextBox 11"/>
            <p:cNvSpPr txBox="1"/>
            <p:nvPr/>
          </p:nvSpPr>
          <p:spPr>
            <a:xfrm>
              <a:off x="0" y="-9525"/>
              <a:ext cx="9790807" cy="558594"/>
            </a:xfrm>
            <a:prstGeom prst="rect">
              <a:avLst/>
            </a:prstGeom>
          </p:spPr>
          <p:txBody>
            <a:bodyPr lIns="0" tIns="0" rIns="0" bIns="0" rtlCol="0" anchor="ctr"/>
            <a:lstStyle/>
            <a:p>
              <a:pPr algn="l">
                <a:lnSpc>
                  <a:spcPts val="1411"/>
                </a:lnSpc>
              </a:pPr>
              <a:r>
                <a:rPr lang="en-US" sz="1176">
                  <a:solidFill>
                    <a:srgbClr val="820000"/>
                  </a:solidFill>
                  <a:latin typeface="Verdana"/>
                  <a:ea typeface="Verdana"/>
                  <a:cs typeface="Verdana"/>
                  <a:sym typeface="Verdana"/>
                </a:rPr>
                <a:t>Navigating ethics, trust and bias   ·  Dr Primrose Matambanadzo   ·   AIDS 2026, Rio de Janeiro</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0890" y="1769164"/>
            <a:ext cx="3381023" cy="7914980"/>
          </a:xfrm>
          <a:prstGeom prst="rect">
            <a:avLst/>
          </a:prstGeom>
        </p:spPr>
        <p:txBody>
          <a:bodyPr lIns="0" tIns="0" rIns="0" bIns="0" rtlCol="0" anchor="t">
            <a:spAutoFit/>
          </a:bodyPr>
          <a:lstStyle/>
          <a:p>
            <a:pPr algn="l">
              <a:lnSpc>
                <a:spcPts val="3600"/>
              </a:lnSpc>
            </a:pPr>
            <a:r>
              <a:rPr lang="en-US" sz="3000" b="1">
                <a:solidFill>
                  <a:srgbClr val="000000"/>
                </a:solidFill>
                <a:latin typeface="Calibri (MS) Bold"/>
                <a:ea typeface="Calibri (MS) Bold"/>
                <a:cs typeface="Calibri (MS) Bold"/>
                <a:sym typeface="Calibri (MS) Bold"/>
              </a:rPr>
              <a:t>Documented AI use cases along the HIV continuum:</a:t>
            </a:r>
            <a:r>
              <a:rPr lang="en-US" sz="3000">
                <a:solidFill>
                  <a:srgbClr val="000000"/>
                </a:solidFill>
                <a:latin typeface="Calibri (MS)"/>
                <a:ea typeface="Calibri (MS)"/>
                <a:cs typeface="Calibri (MS)"/>
                <a:sym typeface="Calibri (MS)"/>
              </a:rPr>
              <a:t> </a:t>
            </a:r>
          </a:p>
          <a:p>
            <a:pPr algn="l">
              <a:lnSpc>
                <a:spcPts val="3600"/>
              </a:lnSpc>
            </a:pPr>
            <a:endParaRPr lang="en-US" sz="3000">
              <a:solidFill>
                <a:srgbClr val="000000"/>
              </a:solidFill>
              <a:latin typeface="Calibri (MS)"/>
              <a:ea typeface="Calibri (MS)"/>
              <a:cs typeface="Calibri (MS)"/>
              <a:sym typeface="Calibri (MS)"/>
            </a:endParaRPr>
          </a:p>
          <a:p>
            <a:pPr algn="l">
              <a:lnSpc>
                <a:spcPts val="3600"/>
              </a:lnSpc>
            </a:pPr>
            <a:endParaRPr lang="en-US" sz="3000">
              <a:solidFill>
                <a:srgbClr val="000000"/>
              </a:solidFill>
              <a:latin typeface="Calibri (MS)"/>
              <a:ea typeface="Calibri (MS)"/>
              <a:cs typeface="Calibri (MS)"/>
              <a:sym typeface="Calibri (MS)"/>
            </a:endParaRPr>
          </a:p>
          <a:p>
            <a:pPr algn="l">
              <a:lnSpc>
                <a:spcPts val="3600"/>
              </a:lnSpc>
            </a:pPr>
            <a:endParaRPr lang="en-US" sz="3000">
              <a:solidFill>
                <a:srgbClr val="000000"/>
              </a:solidFill>
              <a:latin typeface="Calibri (MS)"/>
              <a:ea typeface="Calibri (MS)"/>
              <a:cs typeface="Calibri (MS)"/>
              <a:sym typeface="Calibri (MS)"/>
            </a:endParaRPr>
          </a:p>
          <a:p>
            <a:pPr algn="l">
              <a:lnSpc>
                <a:spcPts val="3600"/>
              </a:lnSpc>
            </a:pPr>
            <a:endParaRPr lang="en-US" sz="3000">
              <a:solidFill>
                <a:srgbClr val="000000"/>
              </a:solidFill>
              <a:latin typeface="Calibri (MS)"/>
              <a:ea typeface="Calibri (MS)"/>
              <a:cs typeface="Calibri (MS)"/>
              <a:sym typeface="Calibri (MS)"/>
            </a:endParaRPr>
          </a:p>
          <a:p>
            <a:pPr algn="l">
              <a:lnSpc>
                <a:spcPts val="3600"/>
              </a:lnSpc>
            </a:pPr>
            <a:r>
              <a:rPr lang="en-US" sz="3000" b="1">
                <a:solidFill>
                  <a:srgbClr val="C00000"/>
                </a:solidFill>
                <a:latin typeface="Calibri (MS) Bold"/>
                <a:ea typeface="Calibri (MS) Bold"/>
                <a:cs typeface="Calibri (MS) Bold"/>
                <a:sym typeface="Calibri (MS) Bold"/>
              </a:rPr>
              <a:t>BUT</a:t>
            </a:r>
          </a:p>
          <a:p>
            <a:pPr algn="l">
              <a:lnSpc>
                <a:spcPts val="3600"/>
              </a:lnSpc>
            </a:pPr>
            <a:r>
              <a:rPr lang="en-US" sz="3000" b="1">
                <a:solidFill>
                  <a:srgbClr val="000000"/>
                </a:solidFill>
                <a:latin typeface="Calibri (MS) Bold"/>
                <a:ea typeface="Calibri (MS) Bold"/>
                <a:cs typeface="Calibri (MS) Bold"/>
                <a:sym typeface="Calibri (MS) Bold"/>
              </a:rPr>
              <a:t>Documented shortcomings:</a:t>
            </a:r>
            <a:r>
              <a:rPr lang="en-US" sz="3000">
                <a:solidFill>
                  <a:srgbClr val="000000"/>
                </a:solidFill>
                <a:latin typeface="Calibri (MS)"/>
                <a:ea typeface="Calibri (MS)"/>
                <a:cs typeface="Calibri (MS)"/>
                <a:sym typeface="Calibri (MS)"/>
              </a:rPr>
              <a:t> </a:t>
            </a:r>
          </a:p>
          <a:p>
            <a:pPr algn="l">
              <a:lnSpc>
                <a:spcPts val="3600"/>
              </a:lnSpc>
            </a:pPr>
            <a:endParaRPr lang="en-US" sz="3000">
              <a:solidFill>
                <a:srgbClr val="000000"/>
              </a:solidFill>
              <a:latin typeface="Calibri (MS)"/>
              <a:ea typeface="Calibri (MS)"/>
              <a:cs typeface="Calibri (MS)"/>
              <a:sym typeface="Calibri (MS)"/>
            </a:endParaRPr>
          </a:p>
          <a:p>
            <a:pPr algn="l">
              <a:lnSpc>
                <a:spcPts val="3600"/>
              </a:lnSpc>
            </a:pPr>
            <a:r>
              <a:rPr lang="en-US" sz="3000" b="1">
                <a:solidFill>
                  <a:srgbClr val="000000"/>
                </a:solidFill>
                <a:latin typeface="Calibri (MS) Bold"/>
                <a:ea typeface="Calibri (MS) Bold"/>
                <a:cs typeface="Calibri (MS) Bold"/>
                <a:sym typeface="Calibri (MS) Bold"/>
              </a:rPr>
              <a:t>Current evidence gaps:</a:t>
            </a:r>
            <a:r>
              <a:rPr lang="en-US" sz="3000">
                <a:solidFill>
                  <a:srgbClr val="000000"/>
                </a:solidFill>
                <a:latin typeface="Calibri (MS)"/>
                <a:ea typeface="Calibri (MS)"/>
                <a:cs typeface="Calibri (MS)"/>
                <a:sym typeface="Calibri (MS)"/>
              </a:rPr>
              <a:t> </a:t>
            </a:r>
          </a:p>
        </p:txBody>
      </p:sp>
      <p:grpSp>
        <p:nvGrpSpPr>
          <p:cNvPr id="3" name="Group 3"/>
          <p:cNvGrpSpPr/>
          <p:nvPr/>
        </p:nvGrpSpPr>
        <p:grpSpPr>
          <a:xfrm>
            <a:off x="0" y="-87344"/>
            <a:ext cx="18288000" cy="1481433"/>
            <a:chOff x="0" y="0"/>
            <a:chExt cx="24384000" cy="1975244"/>
          </a:xfrm>
        </p:grpSpPr>
        <p:sp>
          <p:nvSpPr>
            <p:cNvPr id="4" name="Freeform 4"/>
            <p:cNvSpPr/>
            <p:nvPr/>
          </p:nvSpPr>
          <p:spPr>
            <a:xfrm>
              <a:off x="0" y="0"/>
              <a:ext cx="24384000" cy="1975231"/>
            </a:xfrm>
            <a:custGeom>
              <a:avLst/>
              <a:gdLst/>
              <a:ahLst/>
              <a:cxnLst/>
              <a:rect l="l" t="t" r="r" b="b"/>
              <a:pathLst>
                <a:path w="24384000" h="1975231">
                  <a:moveTo>
                    <a:pt x="0" y="0"/>
                  </a:moveTo>
                  <a:lnTo>
                    <a:pt x="24384000" y="0"/>
                  </a:lnTo>
                  <a:lnTo>
                    <a:pt x="24384000" y="1975231"/>
                  </a:lnTo>
                  <a:lnTo>
                    <a:pt x="0" y="1975231"/>
                  </a:lnTo>
                  <a:close/>
                </a:path>
              </a:pathLst>
            </a:custGeom>
            <a:solidFill>
              <a:srgbClr val="13501B"/>
            </a:solidFill>
          </p:spPr>
          <p:txBody>
            <a:bodyPr/>
            <a:lstStyle/>
            <a:p>
              <a:endParaRPr lang="en-ZA"/>
            </a:p>
          </p:txBody>
        </p:sp>
      </p:grpSp>
      <p:grpSp>
        <p:nvGrpSpPr>
          <p:cNvPr id="5" name="Group 5"/>
          <p:cNvGrpSpPr/>
          <p:nvPr/>
        </p:nvGrpSpPr>
        <p:grpSpPr>
          <a:xfrm>
            <a:off x="233229" y="88544"/>
            <a:ext cx="17821532" cy="1151134"/>
            <a:chOff x="0" y="0"/>
            <a:chExt cx="23762043" cy="1534846"/>
          </a:xfrm>
        </p:grpSpPr>
        <p:sp>
          <p:nvSpPr>
            <p:cNvPr id="6" name="Freeform 6"/>
            <p:cNvSpPr/>
            <p:nvPr/>
          </p:nvSpPr>
          <p:spPr>
            <a:xfrm>
              <a:off x="0" y="0"/>
              <a:ext cx="23762043" cy="1534840"/>
            </a:xfrm>
            <a:custGeom>
              <a:avLst/>
              <a:gdLst/>
              <a:ahLst/>
              <a:cxnLst/>
              <a:rect l="l" t="t" r="r" b="b"/>
              <a:pathLst>
                <a:path w="23762043" h="1534840">
                  <a:moveTo>
                    <a:pt x="0" y="0"/>
                  </a:moveTo>
                  <a:lnTo>
                    <a:pt x="23762043" y="0"/>
                  </a:lnTo>
                  <a:lnTo>
                    <a:pt x="23762043" y="1534840"/>
                  </a:lnTo>
                  <a:lnTo>
                    <a:pt x="0" y="1534840"/>
                  </a:lnTo>
                  <a:close/>
                </a:path>
              </a:pathLst>
            </a:custGeom>
            <a:blipFill>
              <a:blip r:embed="rId3">
                <a:alphaModFix amt="0"/>
              </a:blip>
              <a:stretch>
                <a:fillRect t="-251662" b="-251663"/>
              </a:stretch>
            </a:blipFill>
          </p:spPr>
          <p:txBody>
            <a:bodyPr/>
            <a:lstStyle/>
            <a:p>
              <a:endParaRPr lang="en-ZA"/>
            </a:p>
          </p:txBody>
        </p:sp>
        <p:sp>
          <p:nvSpPr>
            <p:cNvPr id="7" name="TextBox 7"/>
            <p:cNvSpPr txBox="1"/>
            <p:nvPr/>
          </p:nvSpPr>
          <p:spPr>
            <a:xfrm>
              <a:off x="0" y="-66675"/>
              <a:ext cx="23762043" cy="1601521"/>
            </a:xfrm>
            <a:prstGeom prst="rect">
              <a:avLst/>
            </a:prstGeom>
          </p:spPr>
          <p:txBody>
            <a:bodyPr lIns="0" tIns="0" rIns="0" bIns="0" rtlCol="0" anchor="ctr"/>
            <a:lstStyle/>
            <a:p>
              <a:pPr algn="ctr">
                <a:lnSpc>
                  <a:spcPts val="7128"/>
                </a:lnSpc>
              </a:pPr>
              <a:r>
                <a:rPr lang="en-US" sz="6600" b="1">
                  <a:solidFill>
                    <a:srgbClr val="FFFFFF"/>
                  </a:solidFill>
                  <a:latin typeface="Calibri (MS) Bold"/>
                  <a:ea typeface="Calibri (MS) Bold"/>
                  <a:cs typeface="Calibri (MS) Bold"/>
                  <a:sym typeface="Calibri (MS) Bold"/>
                </a:rPr>
                <a:t>Background</a:t>
              </a:r>
            </a:p>
          </p:txBody>
        </p:sp>
      </p:grpSp>
      <p:grpSp>
        <p:nvGrpSpPr>
          <p:cNvPr id="8" name="Group 8"/>
          <p:cNvGrpSpPr/>
          <p:nvPr/>
        </p:nvGrpSpPr>
        <p:grpSpPr>
          <a:xfrm>
            <a:off x="11382842" y="1596380"/>
            <a:ext cx="3133725" cy="1124817"/>
            <a:chOff x="0" y="0"/>
            <a:chExt cx="4178300" cy="1499756"/>
          </a:xfrm>
        </p:grpSpPr>
        <p:sp>
          <p:nvSpPr>
            <p:cNvPr id="9" name="Freeform 9"/>
            <p:cNvSpPr/>
            <p:nvPr/>
          </p:nvSpPr>
          <p:spPr>
            <a:xfrm>
              <a:off x="0" y="0"/>
              <a:ext cx="4178300" cy="1499743"/>
            </a:xfrm>
            <a:custGeom>
              <a:avLst/>
              <a:gdLst/>
              <a:ahLst/>
              <a:cxnLst/>
              <a:rect l="l" t="t" r="r" b="b"/>
              <a:pathLst>
                <a:path w="4178300" h="1499743">
                  <a:moveTo>
                    <a:pt x="0" y="249936"/>
                  </a:moveTo>
                  <a:cubicBezTo>
                    <a:pt x="0" y="111887"/>
                    <a:pt x="111887" y="0"/>
                    <a:pt x="249936" y="0"/>
                  </a:cubicBezTo>
                  <a:lnTo>
                    <a:pt x="3928364" y="0"/>
                  </a:lnTo>
                  <a:cubicBezTo>
                    <a:pt x="4066413" y="0"/>
                    <a:pt x="4178300" y="111887"/>
                    <a:pt x="4178300" y="249936"/>
                  </a:cubicBezTo>
                  <a:lnTo>
                    <a:pt x="4178300" y="1249807"/>
                  </a:lnTo>
                  <a:cubicBezTo>
                    <a:pt x="4178300" y="1387856"/>
                    <a:pt x="4066413" y="1499743"/>
                    <a:pt x="3928364" y="1499743"/>
                  </a:cubicBezTo>
                  <a:lnTo>
                    <a:pt x="249936" y="1499743"/>
                  </a:lnTo>
                  <a:cubicBezTo>
                    <a:pt x="111887" y="1499743"/>
                    <a:pt x="0" y="1387856"/>
                    <a:pt x="0" y="1249807"/>
                  </a:cubicBezTo>
                  <a:close/>
                </a:path>
              </a:pathLst>
            </a:custGeom>
            <a:solidFill>
              <a:srgbClr val="FFFFFF"/>
            </a:solidFill>
            <a:ln w="85725" cap="sq">
              <a:solidFill>
                <a:srgbClr val="E97132"/>
              </a:solidFill>
              <a:prstDash val="solid"/>
              <a:miter/>
            </a:ln>
          </p:spPr>
          <p:txBody>
            <a:bodyPr/>
            <a:lstStyle/>
            <a:p>
              <a:endParaRPr lang="en-ZA"/>
            </a:p>
          </p:txBody>
        </p:sp>
        <p:sp>
          <p:nvSpPr>
            <p:cNvPr id="10" name="TextBox 10"/>
            <p:cNvSpPr txBox="1"/>
            <p:nvPr/>
          </p:nvSpPr>
          <p:spPr>
            <a:xfrm>
              <a:off x="0" y="19050"/>
              <a:ext cx="4178300" cy="1480706"/>
            </a:xfrm>
            <a:prstGeom prst="rect">
              <a:avLst/>
            </a:prstGeom>
          </p:spPr>
          <p:txBody>
            <a:bodyPr lIns="50800" tIns="50800" rIns="50800" bIns="50800" rtlCol="0" anchor="ctr"/>
            <a:lstStyle/>
            <a:p>
              <a:pPr algn="ctr">
                <a:lnSpc>
                  <a:spcPts val="2400"/>
                </a:lnSpc>
              </a:pPr>
              <a:r>
                <a:rPr lang="en-US" sz="2700">
                  <a:solidFill>
                    <a:srgbClr val="000000"/>
                  </a:solidFill>
                  <a:latin typeface="Calibri (MS)"/>
                  <a:ea typeface="Calibri (MS)"/>
                  <a:cs typeface="Calibri (MS)"/>
                  <a:sym typeface="Calibri (MS)"/>
                </a:rPr>
                <a:t>Support </a:t>
              </a:r>
              <a:r>
                <a:rPr lang="en-US" sz="2700" b="1">
                  <a:solidFill>
                    <a:srgbClr val="000000"/>
                  </a:solidFill>
                  <a:latin typeface="Calibri (MS) Bold"/>
                  <a:ea typeface="Calibri (MS) Bold"/>
                  <a:cs typeface="Calibri (MS) Bold"/>
                  <a:sym typeface="Calibri (MS) Bold"/>
                </a:rPr>
                <a:t>management </a:t>
              </a:r>
              <a:r>
                <a:rPr lang="en-US" sz="2700">
                  <a:solidFill>
                    <a:srgbClr val="000000"/>
                  </a:solidFill>
                  <a:latin typeface="Calibri (MS)"/>
                  <a:ea typeface="Calibri (MS)"/>
                  <a:cs typeface="Calibri (MS)"/>
                  <a:sym typeface="Calibri (MS)"/>
                </a:rPr>
                <a:t>of</a:t>
              </a:r>
              <a:r>
                <a:rPr lang="en-US" sz="2700" b="1">
                  <a:solidFill>
                    <a:srgbClr val="000000"/>
                  </a:solidFill>
                  <a:latin typeface="Calibri (MS) Bold"/>
                  <a:ea typeface="Calibri (MS) Bold"/>
                  <a:cs typeface="Calibri (MS) Bold"/>
                  <a:sym typeface="Calibri (MS) Bold"/>
                </a:rPr>
                <a:t> clinical outcomes</a:t>
              </a:r>
            </a:p>
          </p:txBody>
        </p:sp>
      </p:grpSp>
      <p:grpSp>
        <p:nvGrpSpPr>
          <p:cNvPr id="11" name="Group 11"/>
          <p:cNvGrpSpPr/>
          <p:nvPr/>
        </p:nvGrpSpPr>
        <p:grpSpPr>
          <a:xfrm>
            <a:off x="7629611" y="3109970"/>
            <a:ext cx="3647208" cy="1527467"/>
            <a:chOff x="0" y="0"/>
            <a:chExt cx="4862944" cy="2036623"/>
          </a:xfrm>
        </p:grpSpPr>
        <p:sp>
          <p:nvSpPr>
            <p:cNvPr id="12" name="Freeform 12"/>
            <p:cNvSpPr/>
            <p:nvPr/>
          </p:nvSpPr>
          <p:spPr>
            <a:xfrm>
              <a:off x="0" y="0"/>
              <a:ext cx="4862957" cy="2036699"/>
            </a:xfrm>
            <a:custGeom>
              <a:avLst/>
              <a:gdLst/>
              <a:ahLst/>
              <a:cxnLst/>
              <a:rect l="l" t="t" r="r" b="b"/>
              <a:pathLst>
                <a:path w="4862957" h="2036699">
                  <a:moveTo>
                    <a:pt x="0" y="339471"/>
                  </a:moveTo>
                  <a:cubicBezTo>
                    <a:pt x="0" y="152019"/>
                    <a:pt x="152019" y="0"/>
                    <a:pt x="339471" y="0"/>
                  </a:cubicBezTo>
                  <a:lnTo>
                    <a:pt x="4523486" y="0"/>
                  </a:lnTo>
                  <a:cubicBezTo>
                    <a:pt x="4710938" y="0"/>
                    <a:pt x="4862957" y="152019"/>
                    <a:pt x="4862957" y="339471"/>
                  </a:cubicBezTo>
                  <a:lnTo>
                    <a:pt x="4862957" y="1697228"/>
                  </a:lnTo>
                  <a:cubicBezTo>
                    <a:pt x="4862957" y="1884680"/>
                    <a:pt x="4710938" y="2036699"/>
                    <a:pt x="4523486" y="2036699"/>
                  </a:cubicBezTo>
                  <a:lnTo>
                    <a:pt x="339471" y="2036699"/>
                  </a:lnTo>
                  <a:cubicBezTo>
                    <a:pt x="152019" y="2036572"/>
                    <a:pt x="0" y="1884680"/>
                    <a:pt x="0" y="1697228"/>
                  </a:cubicBezTo>
                  <a:close/>
                </a:path>
              </a:pathLst>
            </a:custGeom>
            <a:solidFill>
              <a:srgbClr val="FFFFFF"/>
            </a:solidFill>
            <a:ln w="114300" cap="sq">
              <a:solidFill>
                <a:srgbClr val="C00000"/>
              </a:solidFill>
              <a:prstDash val="solid"/>
              <a:miter/>
            </a:ln>
          </p:spPr>
          <p:txBody>
            <a:bodyPr/>
            <a:lstStyle/>
            <a:p>
              <a:endParaRPr lang="en-ZA"/>
            </a:p>
          </p:txBody>
        </p:sp>
        <p:sp>
          <p:nvSpPr>
            <p:cNvPr id="13" name="TextBox 13"/>
            <p:cNvSpPr txBox="1"/>
            <p:nvPr/>
          </p:nvSpPr>
          <p:spPr>
            <a:xfrm>
              <a:off x="0" y="-57150"/>
              <a:ext cx="4862944" cy="2093773"/>
            </a:xfrm>
            <a:prstGeom prst="rect">
              <a:avLst/>
            </a:prstGeom>
          </p:spPr>
          <p:txBody>
            <a:bodyPr lIns="50800" tIns="50800" rIns="50800" bIns="50800" rtlCol="0" anchor="ctr"/>
            <a:lstStyle/>
            <a:p>
              <a:pPr algn="ctr">
                <a:lnSpc>
                  <a:spcPts val="3240"/>
                </a:lnSpc>
              </a:pPr>
              <a:r>
                <a:rPr lang="en-US" sz="2700">
                  <a:solidFill>
                    <a:srgbClr val="000000"/>
                  </a:solidFill>
                  <a:latin typeface="Calibri (MS)"/>
                  <a:ea typeface="Calibri (MS)"/>
                  <a:cs typeface="Calibri (MS)"/>
                  <a:sym typeface="Calibri (MS)"/>
                </a:rPr>
                <a:t>Chatbot </a:t>
              </a:r>
              <a:r>
                <a:rPr lang="en-US" sz="2700" b="1">
                  <a:solidFill>
                    <a:srgbClr val="000000"/>
                  </a:solidFill>
                  <a:latin typeface="Calibri (MS) Bold"/>
                  <a:ea typeface="Calibri (MS) Bold"/>
                  <a:cs typeface="Calibri (MS) Bold"/>
                  <a:sym typeface="Calibri (MS) Bold"/>
                </a:rPr>
                <a:t>self-testing </a:t>
              </a:r>
              <a:r>
                <a:rPr lang="en-US" sz="2700">
                  <a:solidFill>
                    <a:srgbClr val="000000"/>
                  </a:solidFill>
                  <a:latin typeface="Calibri (MS)"/>
                  <a:ea typeface="Calibri (MS)"/>
                  <a:cs typeface="Calibri (MS)"/>
                  <a:sym typeface="Calibri (MS)"/>
                </a:rPr>
                <a:t>support (&amp; </a:t>
              </a:r>
              <a:r>
                <a:rPr lang="en-US" sz="2700" b="1">
                  <a:solidFill>
                    <a:srgbClr val="000000"/>
                  </a:solidFill>
                  <a:latin typeface="Calibri (MS) Bold"/>
                  <a:ea typeface="Calibri (MS) Bold"/>
                  <a:cs typeface="Calibri (MS) Bold"/>
                  <a:sym typeface="Calibri (MS) Bold"/>
                </a:rPr>
                <a:t>service uptake </a:t>
              </a:r>
              <a:r>
                <a:rPr lang="en-US" sz="2700">
                  <a:solidFill>
                    <a:srgbClr val="000000"/>
                  </a:solidFill>
                  <a:latin typeface="Calibri (MS)"/>
                  <a:ea typeface="Calibri (MS)"/>
                  <a:cs typeface="Calibri (MS)"/>
                  <a:sym typeface="Calibri (MS)"/>
                </a:rPr>
                <a:t>boost)</a:t>
              </a:r>
            </a:p>
          </p:txBody>
        </p:sp>
      </p:grpSp>
      <p:grpSp>
        <p:nvGrpSpPr>
          <p:cNvPr id="14" name="Group 14"/>
          <p:cNvGrpSpPr/>
          <p:nvPr/>
        </p:nvGrpSpPr>
        <p:grpSpPr>
          <a:xfrm>
            <a:off x="14529168" y="1528858"/>
            <a:ext cx="3618633" cy="2069278"/>
            <a:chOff x="0" y="0"/>
            <a:chExt cx="4824844" cy="2759037"/>
          </a:xfrm>
        </p:grpSpPr>
        <p:sp>
          <p:nvSpPr>
            <p:cNvPr id="15" name="Freeform 15"/>
            <p:cNvSpPr/>
            <p:nvPr/>
          </p:nvSpPr>
          <p:spPr>
            <a:xfrm>
              <a:off x="0" y="0"/>
              <a:ext cx="4824857" cy="2759075"/>
            </a:xfrm>
            <a:custGeom>
              <a:avLst/>
              <a:gdLst/>
              <a:ahLst/>
              <a:cxnLst/>
              <a:rect l="l" t="t" r="r" b="b"/>
              <a:pathLst>
                <a:path w="4824857" h="2759075">
                  <a:moveTo>
                    <a:pt x="0" y="459867"/>
                  </a:moveTo>
                  <a:cubicBezTo>
                    <a:pt x="0" y="205867"/>
                    <a:pt x="205867" y="0"/>
                    <a:pt x="459867" y="0"/>
                  </a:cubicBezTo>
                  <a:lnTo>
                    <a:pt x="4364990" y="0"/>
                  </a:lnTo>
                  <a:cubicBezTo>
                    <a:pt x="4618990" y="0"/>
                    <a:pt x="4824857" y="205867"/>
                    <a:pt x="4824857" y="459867"/>
                  </a:cubicBezTo>
                  <a:lnTo>
                    <a:pt x="4824857" y="2299208"/>
                  </a:lnTo>
                  <a:cubicBezTo>
                    <a:pt x="4824857" y="2553208"/>
                    <a:pt x="4618990" y="2759075"/>
                    <a:pt x="4364990" y="2759075"/>
                  </a:cubicBezTo>
                  <a:lnTo>
                    <a:pt x="459867" y="2759075"/>
                  </a:lnTo>
                  <a:cubicBezTo>
                    <a:pt x="205867" y="2759075"/>
                    <a:pt x="0" y="2553208"/>
                    <a:pt x="0" y="2299208"/>
                  </a:cubicBezTo>
                  <a:close/>
                </a:path>
              </a:pathLst>
            </a:custGeom>
            <a:solidFill>
              <a:srgbClr val="FFFFFF"/>
            </a:solidFill>
            <a:ln w="85725" cap="sq">
              <a:solidFill>
                <a:srgbClr val="196B24"/>
              </a:solidFill>
              <a:prstDash val="solid"/>
              <a:miter/>
            </a:ln>
          </p:spPr>
          <p:txBody>
            <a:bodyPr/>
            <a:lstStyle/>
            <a:p>
              <a:endParaRPr lang="en-ZA"/>
            </a:p>
          </p:txBody>
        </p:sp>
        <p:sp>
          <p:nvSpPr>
            <p:cNvPr id="16" name="TextBox 16"/>
            <p:cNvSpPr txBox="1"/>
            <p:nvPr/>
          </p:nvSpPr>
          <p:spPr>
            <a:xfrm>
              <a:off x="0" y="-57150"/>
              <a:ext cx="4824844" cy="2816187"/>
            </a:xfrm>
            <a:prstGeom prst="rect">
              <a:avLst/>
            </a:prstGeom>
          </p:spPr>
          <p:txBody>
            <a:bodyPr lIns="50800" tIns="50800" rIns="50800" bIns="50800" rtlCol="0" anchor="ctr"/>
            <a:lstStyle/>
            <a:p>
              <a:pPr algn="ctr">
                <a:lnSpc>
                  <a:spcPts val="3240"/>
                </a:lnSpc>
              </a:pPr>
              <a:r>
                <a:rPr lang="en-US" sz="2700">
                  <a:solidFill>
                    <a:srgbClr val="000000"/>
                  </a:solidFill>
                  <a:latin typeface="Calibri (MS)"/>
                  <a:ea typeface="Calibri (MS)"/>
                  <a:cs typeface="Calibri (MS)"/>
                  <a:sym typeface="Calibri (MS)"/>
                </a:rPr>
                <a:t>ML models moderately </a:t>
              </a:r>
              <a:r>
                <a:rPr lang="en-US" sz="2700" b="1">
                  <a:solidFill>
                    <a:srgbClr val="000000"/>
                  </a:solidFill>
                  <a:latin typeface="Calibri (MS) Bold"/>
                  <a:ea typeface="Calibri (MS) Bold"/>
                  <a:cs typeface="Calibri (MS) Bold"/>
                  <a:sym typeface="Calibri (MS) Bold"/>
                </a:rPr>
                <a:t>predict loss-to-follow-up/ missed appointments</a:t>
              </a:r>
            </a:p>
          </p:txBody>
        </p:sp>
      </p:grpSp>
      <p:grpSp>
        <p:nvGrpSpPr>
          <p:cNvPr id="17" name="Group 17"/>
          <p:cNvGrpSpPr/>
          <p:nvPr/>
        </p:nvGrpSpPr>
        <p:grpSpPr>
          <a:xfrm>
            <a:off x="7660167" y="1496054"/>
            <a:ext cx="3647208" cy="1527467"/>
            <a:chOff x="0" y="0"/>
            <a:chExt cx="4862944" cy="2036623"/>
          </a:xfrm>
        </p:grpSpPr>
        <p:sp>
          <p:nvSpPr>
            <p:cNvPr id="18" name="Freeform 18"/>
            <p:cNvSpPr/>
            <p:nvPr/>
          </p:nvSpPr>
          <p:spPr>
            <a:xfrm>
              <a:off x="0" y="0"/>
              <a:ext cx="4862957" cy="2036699"/>
            </a:xfrm>
            <a:custGeom>
              <a:avLst/>
              <a:gdLst/>
              <a:ahLst/>
              <a:cxnLst/>
              <a:rect l="l" t="t" r="r" b="b"/>
              <a:pathLst>
                <a:path w="4862957" h="2036699">
                  <a:moveTo>
                    <a:pt x="0" y="339471"/>
                  </a:moveTo>
                  <a:cubicBezTo>
                    <a:pt x="0" y="152019"/>
                    <a:pt x="152019" y="0"/>
                    <a:pt x="339471" y="0"/>
                  </a:cubicBezTo>
                  <a:lnTo>
                    <a:pt x="4523486" y="0"/>
                  </a:lnTo>
                  <a:cubicBezTo>
                    <a:pt x="4710938" y="0"/>
                    <a:pt x="4862957" y="152019"/>
                    <a:pt x="4862957" y="339471"/>
                  </a:cubicBezTo>
                  <a:lnTo>
                    <a:pt x="4862957" y="1697228"/>
                  </a:lnTo>
                  <a:cubicBezTo>
                    <a:pt x="4862957" y="1884680"/>
                    <a:pt x="4710938" y="2036699"/>
                    <a:pt x="4523486" y="2036699"/>
                  </a:cubicBezTo>
                  <a:lnTo>
                    <a:pt x="339471" y="2036699"/>
                  </a:lnTo>
                  <a:cubicBezTo>
                    <a:pt x="152019" y="2036572"/>
                    <a:pt x="0" y="1884680"/>
                    <a:pt x="0" y="1697228"/>
                  </a:cubicBezTo>
                  <a:close/>
                </a:path>
              </a:pathLst>
            </a:custGeom>
            <a:solidFill>
              <a:srgbClr val="FFFFFF"/>
            </a:solidFill>
            <a:ln w="114300" cap="sq">
              <a:solidFill>
                <a:srgbClr val="C00000"/>
              </a:solidFill>
              <a:prstDash val="solid"/>
              <a:miter/>
            </a:ln>
          </p:spPr>
          <p:txBody>
            <a:bodyPr/>
            <a:lstStyle/>
            <a:p>
              <a:endParaRPr lang="en-ZA"/>
            </a:p>
          </p:txBody>
        </p:sp>
        <p:sp>
          <p:nvSpPr>
            <p:cNvPr id="19" name="TextBox 19"/>
            <p:cNvSpPr txBox="1"/>
            <p:nvPr/>
          </p:nvSpPr>
          <p:spPr>
            <a:xfrm>
              <a:off x="0" y="-57150"/>
              <a:ext cx="4862944" cy="2093773"/>
            </a:xfrm>
            <a:prstGeom prst="rect">
              <a:avLst/>
            </a:prstGeom>
          </p:spPr>
          <p:txBody>
            <a:bodyPr lIns="50800" tIns="50800" rIns="50800" bIns="50800" rtlCol="0" anchor="ctr"/>
            <a:lstStyle/>
            <a:p>
              <a:pPr algn="ctr">
                <a:lnSpc>
                  <a:spcPts val="3240"/>
                </a:lnSpc>
              </a:pPr>
              <a:r>
                <a:rPr lang="en-US" sz="2700">
                  <a:solidFill>
                    <a:srgbClr val="000000"/>
                  </a:solidFill>
                  <a:latin typeface="Calibri (MS)"/>
                  <a:ea typeface="Calibri (MS)"/>
                  <a:cs typeface="Calibri (MS)"/>
                  <a:sym typeface="Calibri (MS)"/>
                </a:rPr>
                <a:t>Computer vision </a:t>
              </a:r>
              <a:r>
                <a:rPr lang="en-US" sz="2700" b="1">
                  <a:solidFill>
                    <a:srgbClr val="000000"/>
                  </a:solidFill>
                  <a:latin typeface="Calibri (MS) Bold"/>
                  <a:ea typeface="Calibri (MS) Bold"/>
                  <a:cs typeface="Calibri (MS) Bold"/>
                  <a:sym typeface="Calibri (MS) Bold"/>
                </a:rPr>
                <a:t>improving diagnostics</a:t>
              </a:r>
            </a:p>
          </p:txBody>
        </p:sp>
      </p:grpSp>
      <p:grpSp>
        <p:nvGrpSpPr>
          <p:cNvPr id="20" name="Group 20"/>
          <p:cNvGrpSpPr/>
          <p:nvPr/>
        </p:nvGrpSpPr>
        <p:grpSpPr>
          <a:xfrm>
            <a:off x="3980555" y="1611201"/>
            <a:ext cx="3647208" cy="2296039"/>
            <a:chOff x="0" y="0"/>
            <a:chExt cx="4862944" cy="3061386"/>
          </a:xfrm>
        </p:grpSpPr>
        <p:sp>
          <p:nvSpPr>
            <p:cNvPr id="21" name="Freeform 21"/>
            <p:cNvSpPr/>
            <p:nvPr/>
          </p:nvSpPr>
          <p:spPr>
            <a:xfrm>
              <a:off x="0" y="0"/>
              <a:ext cx="4862957" cy="3061462"/>
            </a:xfrm>
            <a:custGeom>
              <a:avLst/>
              <a:gdLst/>
              <a:ahLst/>
              <a:cxnLst/>
              <a:rect l="l" t="t" r="r" b="b"/>
              <a:pathLst>
                <a:path w="4862957" h="3061462">
                  <a:moveTo>
                    <a:pt x="0" y="510286"/>
                  </a:moveTo>
                  <a:cubicBezTo>
                    <a:pt x="0" y="228473"/>
                    <a:pt x="228473" y="0"/>
                    <a:pt x="510286" y="0"/>
                  </a:cubicBezTo>
                  <a:lnTo>
                    <a:pt x="4352671" y="0"/>
                  </a:lnTo>
                  <a:cubicBezTo>
                    <a:pt x="4634484" y="0"/>
                    <a:pt x="4862957" y="228473"/>
                    <a:pt x="4862957" y="510286"/>
                  </a:cubicBezTo>
                  <a:lnTo>
                    <a:pt x="4862957" y="2551176"/>
                  </a:lnTo>
                  <a:cubicBezTo>
                    <a:pt x="4862957" y="2832989"/>
                    <a:pt x="4634484" y="3061462"/>
                    <a:pt x="4352671" y="3061462"/>
                  </a:cubicBezTo>
                  <a:lnTo>
                    <a:pt x="510286" y="3061462"/>
                  </a:lnTo>
                  <a:cubicBezTo>
                    <a:pt x="228473" y="3061335"/>
                    <a:pt x="0" y="2832989"/>
                    <a:pt x="0" y="2551176"/>
                  </a:cubicBezTo>
                  <a:close/>
                </a:path>
              </a:pathLst>
            </a:custGeom>
            <a:solidFill>
              <a:srgbClr val="FFFFFF"/>
            </a:solidFill>
            <a:ln w="114300" cap="sq">
              <a:solidFill>
                <a:srgbClr val="4EA72E"/>
              </a:solidFill>
              <a:prstDash val="solid"/>
              <a:miter/>
            </a:ln>
          </p:spPr>
          <p:txBody>
            <a:bodyPr/>
            <a:lstStyle/>
            <a:p>
              <a:endParaRPr lang="en-ZA"/>
            </a:p>
          </p:txBody>
        </p:sp>
        <p:sp>
          <p:nvSpPr>
            <p:cNvPr id="22" name="TextBox 22"/>
            <p:cNvSpPr txBox="1"/>
            <p:nvPr/>
          </p:nvSpPr>
          <p:spPr>
            <a:xfrm>
              <a:off x="0" y="-57150"/>
              <a:ext cx="4862944" cy="3118536"/>
            </a:xfrm>
            <a:prstGeom prst="rect">
              <a:avLst/>
            </a:prstGeom>
          </p:spPr>
          <p:txBody>
            <a:bodyPr lIns="50800" tIns="50800" rIns="50800" bIns="50800" rtlCol="0" anchor="ctr"/>
            <a:lstStyle/>
            <a:p>
              <a:pPr algn="ctr">
                <a:lnSpc>
                  <a:spcPts val="3240"/>
                </a:lnSpc>
              </a:pPr>
              <a:r>
                <a:rPr lang="en-US" sz="2700">
                  <a:solidFill>
                    <a:srgbClr val="000000"/>
                  </a:solidFill>
                  <a:latin typeface="Calibri (MS)"/>
                  <a:ea typeface="Calibri (MS)"/>
                  <a:cs typeface="Calibri (MS)"/>
                  <a:sym typeface="Calibri (MS)"/>
                </a:rPr>
                <a:t>LLM-based health assistants for </a:t>
              </a:r>
              <a:r>
                <a:rPr lang="en-US" sz="2700" b="1">
                  <a:solidFill>
                    <a:srgbClr val="000000"/>
                  </a:solidFill>
                  <a:latin typeface="Calibri (MS) Bold"/>
                  <a:ea typeface="Calibri (MS) Bold"/>
                  <a:cs typeface="Calibri (MS) Bold"/>
                  <a:sym typeface="Calibri (MS) Bold"/>
                </a:rPr>
                <a:t>information dissemination</a:t>
              </a:r>
            </a:p>
          </p:txBody>
        </p:sp>
      </p:grpSp>
      <p:grpSp>
        <p:nvGrpSpPr>
          <p:cNvPr id="23" name="Group 23"/>
          <p:cNvGrpSpPr/>
          <p:nvPr/>
        </p:nvGrpSpPr>
        <p:grpSpPr>
          <a:xfrm>
            <a:off x="3973849" y="6376892"/>
            <a:ext cx="2991288" cy="813406"/>
            <a:chOff x="0" y="0"/>
            <a:chExt cx="3988384" cy="1084542"/>
          </a:xfrm>
        </p:grpSpPr>
        <p:sp>
          <p:nvSpPr>
            <p:cNvPr id="24" name="Freeform 24"/>
            <p:cNvSpPr/>
            <p:nvPr/>
          </p:nvSpPr>
          <p:spPr>
            <a:xfrm>
              <a:off x="0" y="0"/>
              <a:ext cx="3988308" cy="1084453"/>
            </a:xfrm>
            <a:custGeom>
              <a:avLst/>
              <a:gdLst/>
              <a:ahLst/>
              <a:cxnLst/>
              <a:rect l="l" t="t" r="r" b="b"/>
              <a:pathLst>
                <a:path w="3988308" h="1084453">
                  <a:moveTo>
                    <a:pt x="0" y="180721"/>
                  </a:moveTo>
                  <a:cubicBezTo>
                    <a:pt x="0" y="80899"/>
                    <a:pt x="80899" y="0"/>
                    <a:pt x="180721" y="0"/>
                  </a:cubicBezTo>
                  <a:lnTo>
                    <a:pt x="3807587" y="0"/>
                  </a:lnTo>
                  <a:cubicBezTo>
                    <a:pt x="3907409" y="0"/>
                    <a:pt x="3988308" y="80899"/>
                    <a:pt x="3988308" y="180721"/>
                  </a:cubicBezTo>
                  <a:lnTo>
                    <a:pt x="3988308" y="903732"/>
                  </a:lnTo>
                  <a:cubicBezTo>
                    <a:pt x="3988308" y="1003554"/>
                    <a:pt x="3907409" y="1084453"/>
                    <a:pt x="3807587" y="1084453"/>
                  </a:cubicBezTo>
                  <a:lnTo>
                    <a:pt x="180721" y="1084453"/>
                  </a:lnTo>
                  <a:cubicBezTo>
                    <a:pt x="80899" y="1084580"/>
                    <a:pt x="0" y="1003554"/>
                    <a:pt x="0" y="903732"/>
                  </a:cubicBezTo>
                  <a:close/>
                </a:path>
              </a:pathLst>
            </a:custGeom>
            <a:solidFill>
              <a:srgbClr val="C00000"/>
            </a:solidFill>
            <a:ln w="38100" cap="sq">
              <a:solidFill>
                <a:srgbClr val="FFFFFF"/>
              </a:solidFill>
              <a:prstDash val="solid"/>
              <a:miter/>
            </a:ln>
          </p:spPr>
          <p:txBody>
            <a:bodyPr/>
            <a:lstStyle/>
            <a:p>
              <a:endParaRPr lang="en-ZA"/>
            </a:p>
          </p:txBody>
        </p:sp>
        <p:sp>
          <p:nvSpPr>
            <p:cNvPr id="25" name="TextBox 25"/>
            <p:cNvSpPr txBox="1"/>
            <p:nvPr/>
          </p:nvSpPr>
          <p:spPr>
            <a:xfrm>
              <a:off x="0" y="-57150"/>
              <a:ext cx="3988384" cy="1141692"/>
            </a:xfrm>
            <a:prstGeom prst="rect">
              <a:avLst/>
            </a:prstGeom>
          </p:spPr>
          <p:txBody>
            <a:bodyPr lIns="50800" tIns="50800" rIns="50800" bIns="50800" rtlCol="0" anchor="ctr"/>
            <a:lstStyle/>
            <a:p>
              <a:pPr algn="ctr">
                <a:lnSpc>
                  <a:spcPts val="3240"/>
                </a:lnSpc>
              </a:pPr>
              <a:r>
                <a:rPr lang="en-US" sz="2700" b="1">
                  <a:solidFill>
                    <a:srgbClr val="FFFFFF"/>
                  </a:solidFill>
                  <a:latin typeface="Calibri (MS) Bold"/>
                  <a:ea typeface="Calibri (MS) Bold"/>
                  <a:cs typeface="Calibri (MS) Bold"/>
                  <a:sym typeface="Calibri (MS) Bold"/>
                </a:rPr>
                <a:t>Not explained well</a:t>
              </a:r>
            </a:p>
          </p:txBody>
        </p:sp>
      </p:grpSp>
      <p:grpSp>
        <p:nvGrpSpPr>
          <p:cNvPr id="26" name="Group 26"/>
          <p:cNvGrpSpPr/>
          <p:nvPr/>
        </p:nvGrpSpPr>
        <p:grpSpPr>
          <a:xfrm>
            <a:off x="12930654" y="6172952"/>
            <a:ext cx="4770120" cy="1117025"/>
            <a:chOff x="0" y="0"/>
            <a:chExt cx="6360160" cy="1489367"/>
          </a:xfrm>
        </p:grpSpPr>
        <p:sp>
          <p:nvSpPr>
            <p:cNvPr id="27" name="Freeform 27"/>
            <p:cNvSpPr/>
            <p:nvPr/>
          </p:nvSpPr>
          <p:spPr>
            <a:xfrm>
              <a:off x="0" y="0"/>
              <a:ext cx="6360160" cy="1489456"/>
            </a:xfrm>
            <a:custGeom>
              <a:avLst/>
              <a:gdLst/>
              <a:ahLst/>
              <a:cxnLst/>
              <a:rect l="l" t="t" r="r" b="b"/>
              <a:pathLst>
                <a:path w="6360160" h="1489456">
                  <a:moveTo>
                    <a:pt x="0" y="248285"/>
                  </a:moveTo>
                  <a:cubicBezTo>
                    <a:pt x="0" y="111125"/>
                    <a:pt x="111125" y="0"/>
                    <a:pt x="248285" y="0"/>
                  </a:cubicBezTo>
                  <a:lnTo>
                    <a:pt x="6111875" y="0"/>
                  </a:lnTo>
                  <a:cubicBezTo>
                    <a:pt x="6248908" y="0"/>
                    <a:pt x="6360160" y="111125"/>
                    <a:pt x="6360160" y="248285"/>
                  </a:cubicBezTo>
                  <a:lnTo>
                    <a:pt x="6360160" y="1241171"/>
                  </a:lnTo>
                  <a:cubicBezTo>
                    <a:pt x="6360160" y="1378204"/>
                    <a:pt x="6249035" y="1489456"/>
                    <a:pt x="6111875" y="1489456"/>
                  </a:cubicBezTo>
                  <a:lnTo>
                    <a:pt x="248285" y="1489456"/>
                  </a:lnTo>
                  <a:cubicBezTo>
                    <a:pt x="111125" y="1489329"/>
                    <a:pt x="0" y="1378204"/>
                    <a:pt x="0" y="1241171"/>
                  </a:cubicBezTo>
                  <a:close/>
                </a:path>
              </a:pathLst>
            </a:custGeom>
            <a:solidFill>
              <a:srgbClr val="C00000"/>
            </a:solidFill>
            <a:ln w="38100" cap="sq">
              <a:solidFill>
                <a:srgbClr val="FFFFFF"/>
              </a:solidFill>
              <a:prstDash val="solid"/>
              <a:miter/>
            </a:ln>
          </p:spPr>
          <p:txBody>
            <a:bodyPr/>
            <a:lstStyle/>
            <a:p>
              <a:endParaRPr lang="en-ZA"/>
            </a:p>
          </p:txBody>
        </p:sp>
        <p:sp>
          <p:nvSpPr>
            <p:cNvPr id="28" name="TextBox 28"/>
            <p:cNvSpPr txBox="1"/>
            <p:nvPr/>
          </p:nvSpPr>
          <p:spPr>
            <a:xfrm>
              <a:off x="0" y="-57150"/>
              <a:ext cx="6360160" cy="1546517"/>
            </a:xfrm>
            <a:prstGeom prst="rect">
              <a:avLst/>
            </a:prstGeom>
          </p:spPr>
          <p:txBody>
            <a:bodyPr lIns="50800" tIns="50800" rIns="50800" bIns="50800" rtlCol="0" anchor="ctr"/>
            <a:lstStyle/>
            <a:p>
              <a:pPr algn="ctr">
                <a:lnSpc>
                  <a:spcPts val="3240"/>
                </a:lnSpc>
              </a:pPr>
              <a:r>
                <a:rPr lang="en-US" sz="2700" b="1" i="1">
                  <a:solidFill>
                    <a:srgbClr val="FFFFFF"/>
                  </a:solidFill>
                  <a:latin typeface="Calibri (MS) Bold Italics"/>
                  <a:ea typeface="Calibri (MS) Bold Italics"/>
                  <a:cs typeface="Calibri (MS) Bold Italics"/>
                  <a:sym typeface="Calibri (MS) Bold Italics"/>
                </a:rPr>
                <a:t>missing or misclassifying</a:t>
              </a:r>
              <a:r>
                <a:rPr lang="en-US" sz="2700" b="1">
                  <a:solidFill>
                    <a:srgbClr val="FFFFFF"/>
                  </a:solidFill>
                  <a:latin typeface="Calibri (MS) Bold"/>
                  <a:ea typeface="Calibri (MS) Bold"/>
                  <a:cs typeface="Calibri (MS) Bold"/>
                  <a:sym typeface="Calibri (MS) Bold"/>
                </a:rPr>
                <a:t> underserved groups</a:t>
              </a:r>
            </a:p>
          </p:txBody>
        </p:sp>
      </p:grpSp>
      <p:grpSp>
        <p:nvGrpSpPr>
          <p:cNvPr id="29" name="Group 29"/>
          <p:cNvGrpSpPr/>
          <p:nvPr/>
        </p:nvGrpSpPr>
        <p:grpSpPr>
          <a:xfrm>
            <a:off x="7854363" y="6138805"/>
            <a:ext cx="4187190" cy="1133446"/>
            <a:chOff x="0" y="0"/>
            <a:chExt cx="5582920" cy="1511262"/>
          </a:xfrm>
        </p:grpSpPr>
        <p:sp>
          <p:nvSpPr>
            <p:cNvPr id="30" name="Freeform 30"/>
            <p:cNvSpPr/>
            <p:nvPr/>
          </p:nvSpPr>
          <p:spPr>
            <a:xfrm>
              <a:off x="0" y="0"/>
              <a:ext cx="5582920" cy="1511173"/>
            </a:xfrm>
            <a:custGeom>
              <a:avLst/>
              <a:gdLst/>
              <a:ahLst/>
              <a:cxnLst/>
              <a:rect l="l" t="t" r="r" b="b"/>
              <a:pathLst>
                <a:path w="5582920" h="1511173">
                  <a:moveTo>
                    <a:pt x="0" y="251841"/>
                  </a:moveTo>
                  <a:cubicBezTo>
                    <a:pt x="0" y="112776"/>
                    <a:pt x="112776" y="0"/>
                    <a:pt x="251841" y="0"/>
                  </a:cubicBezTo>
                  <a:lnTo>
                    <a:pt x="5331079" y="0"/>
                  </a:lnTo>
                  <a:cubicBezTo>
                    <a:pt x="5470144" y="0"/>
                    <a:pt x="5582920" y="112776"/>
                    <a:pt x="5582920" y="251841"/>
                  </a:cubicBezTo>
                  <a:lnTo>
                    <a:pt x="5582920" y="1259332"/>
                  </a:lnTo>
                  <a:cubicBezTo>
                    <a:pt x="5582920" y="1398397"/>
                    <a:pt x="5470144" y="1511173"/>
                    <a:pt x="5331079" y="1511173"/>
                  </a:cubicBezTo>
                  <a:lnTo>
                    <a:pt x="251841" y="1511173"/>
                  </a:lnTo>
                  <a:cubicBezTo>
                    <a:pt x="112776" y="1511300"/>
                    <a:pt x="0" y="1398524"/>
                    <a:pt x="0" y="1259332"/>
                  </a:cubicBezTo>
                  <a:close/>
                </a:path>
              </a:pathLst>
            </a:custGeom>
            <a:solidFill>
              <a:srgbClr val="C00000"/>
            </a:solidFill>
            <a:ln w="38100" cap="sq">
              <a:solidFill>
                <a:srgbClr val="FFFFFF"/>
              </a:solidFill>
              <a:prstDash val="solid"/>
              <a:miter/>
            </a:ln>
          </p:spPr>
          <p:txBody>
            <a:bodyPr/>
            <a:lstStyle/>
            <a:p>
              <a:endParaRPr lang="en-ZA"/>
            </a:p>
          </p:txBody>
        </p:sp>
        <p:sp>
          <p:nvSpPr>
            <p:cNvPr id="31" name="TextBox 31"/>
            <p:cNvSpPr txBox="1"/>
            <p:nvPr/>
          </p:nvSpPr>
          <p:spPr>
            <a:xfrm>
              <a:off x="0" y="-57150"/>
              <a:ext cx="5582920" cy="1568412"/>
            </a:xfrm>
            <a:prstGeom prst="rect">
              <a:avLst/>
            </a:prstGeom>
          </p:spPr>
          <p:txBody>
            <a:bodyPr lIns="50800" tIns="50800" rIns="50800" bIns="50800" rtlCol="0" anchor="ctr"/>
            <a:lstStyle/>
            <a:p>
              <a:pPr algn="ctr">
                <a:lnSpc>
                  <a:spcPts val="3240"/>
                </a:lnSpc>
              </a:pPr>
              <a:r>
                <a:rPr lang="en-US" sz="2700" b="1">
                  <a:solidFill>
                    <a:srgbClr val="FFFFFF"/>
                  </a:solidFill>
                  <a:latin typeface="Calibri (MS) Bold"/>
                  <a:ea typeface="Calibri (MS) Bold"/>
                  <a:cs typeface="Calibri (MS) Bold"/>
                  <a:sym typeface="Calibri (MS) Bold"/>
                </a:rPr>
                <a:t>privacy breaches and misuse fears</a:t>
              </a:r>
            </a:p>
          </p:txBody>
        </p:sp>
      </p:grpSp>
      <p:grpSp>
        <p:nvGrpSpPr>
          <p:cNvPr id="32" name="Group 32"/>
          <p:cNvGrpSpPr/>
          <p:nvPr/>
        </p:nvGrpSpPr>
        <p:grpSpPr>
          <a:xfrm>
            <a:off x="11609918" y="7929696"/>
            <a:ext cx="3590058" cy="2238889"/>
            <a:chOff x="0" y="0"/>
            <a:chExt cx="4786744" cy="2985186"/>
          </a:xfrm>
        </p:grpSpPr>
        <p:sp>
          <p:nvSpPr>
            <p:cNvPr id="33" name="Freeform 33"/>
            <p:cNvSpPr/>
            <p:nvPr/>
          </p:nvSpPr>
          <p:spPr>
            <a:xfrm>
              <a:off x="0" y="0"/>
              <a:ext cx="4786757" cy="2985262"/>
            </a:xfrm>
            <a:custGeom>
              <a:avLst/>
              <a:gdLst/>
              <a:ahLst/>
              <a:cxnLst/>
              <a:rect l="l" t="t" r="r" b="b"/>
              <a:pathLst>
                <a:path w="4786757" h="2985262">
                  <a:moveTo>
                    <a:pt x="0" y="497586"/>
                  </a:moveTo>
                  <a:cubicBezTo>
                    <a:pt x="0" y="222758"/>
                    <a:pt x="222758" y="0"/>
                    <a:pt x="497586" y="0"/>
                  </a:cubicBezTo>
                  <a:lnTo>
                    <a:pt x="4289171" y="0"/>
                  </a:lnTo>
                  <a:cubicBezTo>
                    <a:pt x="4563999" y="0"/>
                    <a:pt x="4786757" y="222758"/>
                    <a:pt x="4786757" y="497586"/>
                  </a:cubicBezTo>
                  <a:lnTo>
                    <a:pt x="4786757" y="2487676"/>
                  </a:lnTo>
                  <a:cubicBezTo>
                    <a:pt x="4786757" y="2762504"/>
                    <a:pt x="4563999" y="2985262"/>
                    <a:pt x="4289171" y="2985262"/>
                  </a:cubicBezTo>
                  <a:lnTo>
                    <a:pt x="497586" y="2985262"/>
                  </a:lnTo>
                  <a:cubicBezTo>
                    <a:pt x="222758" y="2985135"/>
                    <a:pt x="0" y="2762377"/>
                    <a:pt x="0" y="2487676"/>
                  </a:cubicBezTo>
                  <a:close/>
                </a:path>
              </a:pathLst>
            </a:custGeom>
            <a:solidFill>
              <a:srgbClr val="13501B"/>
            </a:solidFill>
            <a:ln w="57150" cap="sq">
              <a:solidFill>
                <a:srgbClr val="000000"/>
              </a:solidFill>
              <a:prstDash val="solid"/>
              <a:miter/>
            </a:ln>
          </p:spPr>
          <p:txBody>
            <a:bodyPr/>
            <a:lstStyle/>
            <a:p>
              <a:endParaRPr lang="en-ZA"/>
            </a:p>
          </p:txBody>
        </p:sp>
        <p:sp>
          <p:nvSpPr>
            <p:cNvPr id="34" name="TextBox 34"/>
            <p:cNvSpPr txBox="1"/>
            <p:nvPr/>
          </p:nvSpPr>
          <p:spPr>
            <a:xfrm>
              <a:off x="0" y="-57150"/>
              <a:ext cx="4786744" cy="3042336"/>
            </a:xfrm>
            <a:prstGeom prst="rect">
              <a:avLst/>
            </a:prstGeom>
          </p:spPr>
          <p:txBody>
            <a:bodyPr lIns="50800" tIns="50800" rIns="50800" bIns="50800" rtlCol="0" anchor="ctr"/>
            <a:lstStyle/>
            <a:p>
              <a:pPr algn="ctr">
                <a:lnSpc>
                  <a:spcPts val="3240"/>
                </a:lnSpc>
              </a:pPr>
              <a:r>
                <a:rPr lang="en-US" sz="2700" b="1">
                  <a:solidFill>
                    <a:srgbClr val="FFFFFF"/>
                  </a:solidFill>
                  <a:latin typeface="Calibri (MS) Bold"/>
                  <a:ea typeface="Calibri (MS) Bold"/>
                  <a:cs typeface="Calibri (MS) Bold"/>
                  <a:sym typeface="Calibri (MS) Bold"/>
                </a:rPr>
                <a:t>limited rigorous evidence on long-term impact, cost-effectiveness, or risks</a:t>
              </a:r>
            </a:p>
          </p:txBody>
        </p:sp>
      </p:grpSp>
      <p:grpSp>
        <p:nvGrpSpPr>
          <p:cNvPr id="35" name="Group 35"/>
          <p:cNvGrpSpPr/>
          <p:nvPr/>
        </p:nvGrpSpPr>
        <p:grpSpPr>
          <a:xfrm>
            <a:off x="3767576" y="8048968"/>
            <a:ext cx="3207087" cy="1956378"/>
            <a:chOff x="0" y="0"/>
            <a:chExt cx="4276115" cy="2608504"/>
          </a:xfrm>
        </p:grpSpPr>
        <p:sp>
          <p:nvSpPr>
            <p:cNvPr id="36" name="Freeform 36"/>
            <p:cNvSpPr/>
            <p:nvPr/>
          </p:nvSpPr>
          <p:spPr>
            <a:xfrm>
              <a:off x="0" y="0"/>
              <a:ext cx="4276090" cy="2608453"/>
            </a:xfrm>
            <a:custGeom>
              <a:avLst/>
              <a:gdLst/>
              <a:ahLst/>
              <a:cxnLst/>
              <a:rect l="l" t="t" r="r" b="b"/>
              <a:pathLst>
                <a:path w="4276090" h="2608453">
                  <a:moveTo>
                    <a:pt x="0" y="434721"/>
                  </a:moveTo>
                  <a:cubicBezTo>
                    <a:pt x="0" y="194691"/>
                    <a:pt x="194691" y="0"/>
                    <a:pt x="434721" y="0"/>
                  </a:cubicBezTo>
                  <a:lnTo>
                    <a:pt x="3841369" y="0"/>
                  </a:lnTo>
                  <a:cubicBezTo>
                    <a:pt x="4081526" y="0"/>
                    <a:pt x="4276090" y="194691"/>
                    <a:pt x="4276090" y="434721"/>
                  </a:cubicBezTo>
                  <a:lnTo>
                    <a:pt x="4276090" y="2173732"/>
                  </a:lnTo>
                  <a:cubicBezTo>
                    <a:pt x="4276090" y="2413889"/>
                    <a:pt x="4081399" y="2608453"/>
                    <a:pt x="3841369" y="2608453"/>
                  </a:cubicBezTo>
                  <a:lnTo>
                    <a:pt x="434721" y="2608453"/>
                  </a:lnTo>
                  <a:cubicBezTo>
                    <a:pt x="194691" y="2608453"/>
                    <a:pt x="0" y="2413889"/>
                    <a:pt x="0" y="2173732"/>
                  </a:cubicBezTo>
                  <a:close/>
                </a:path>
              </a:pathLst>
            </a:custGeom>
            <a:solidFill>
              <a:srgbClr val="13501B"/>
            </a:solidFill>
            <a:ln w="57150" cap="sq">
              <a:solidFill>
                <a:srgbClr val="000000"/>
              </a:solidFill>
              <a:prstDash val="solid"/>
              <a:miter/>
            </a:ln>
          </p:spPr>
          <p:txBody>
            <a:bodyPr/>
            <a:lstStyle/>
            <a:p>
              <a:endParaRPr lang="en-ZA"/>
            </a:p>
          </p:txBody>
        </p:sp>
        <p:sp>
          <p:nvSpPr>
            <p:cNvPr id="37" name="TextBox 37"/>
            <p:cNvSpPr txBox="1"/>
            <p:nvPr/>
          </p:nvSpPr>
          <p:spPr>
            <a:xfrm>
              <a:off x="0" y="-57150"/>
              <a:ext cx="4276115" cy="2665654"/>
            </a:xfrm>
            <a:prstGeom prst="rect">
              <a:avLst/>
            </a:prstGeom>
          </p:spPr>
          <p:txBody>
            <a:bodyPr lIns="50800" tIns="50800" rIns="50800" bIns="50800" rtlCol="0" anchor="ctr"/>
            <a:lstStyle/>
            <a:p>
              <a:pPr algn="ctr">
                <a:lnSpc>
                  <a:spcPts val="3240"/>
                </a:lnSpc>
              </a:pPr>
              <a:r>
                <a:rPr lang="en-US" sz="2700" b="1">
                  <a:solidFill>
                    <a:srgbClr val="FFFFFF"/>
                  </a:solidFill>
                  <a:latin typeface="Calibri (MS) Bold"/>
                  <a:ea typeface="Calibri (MS) Bold"/>
                  <a:cs typeface="Calibri (MS) Bold"/>
                  <a:sym typeface="Calibri (MS) Bold"/>
                </a:rPr>
                <a:t>Equity outcomes, frameworks and metrics </a:t>
              </a:r>
            </a:p>
          </p:txBody>
        </p:sp>
      </p:grpSp>
      <p:grpSp>
        <p:nvGrpSpPr>
          <p:cNvPr id="38" name="Group 38"/>
          <p:cNvGrpSpPr/>
          <p:nvPr/>
        </p:nvGrpSpPr>
        <p:grpSpPr>
          <a:xfrm>
            <a:off x="7688742" y="7974273"/>
            <a:ext cx="3590058" cy="2238889"/>
            <a:chOff x="0" y="0"/>
            <a:chExt cx="4786744" cy="2985186"/>
          </a:xfrm>
        </p:grpSpPr>
        <p:sp>
          <p:nvSpPr>
            <p:cNvPr id="39" name="Freeform 39"/>
            <p:cNvSpPr/>
            <p:nvPr/>
          </p:nvSpPr>
          <p:spPr>
            <a:xfrm>
              <a:off x="0" y="0"/>
              <a:ext cx="4786757" cy="2985262"/>
            </a:xfrm>
            <a:custGeom>
              <a:avLst/>
              <a:gdLst/>
              <a:ahLst/>
              <a:cxnLst/>
              <a:rect l="l" t="t" r="r" b="b"/>
              <a:pathLst>
                <a:path w="4786757" h="2985262">
                  <a:moveTo>
                    <a:pt x="0" y="497586"/>
                  </a:moveTo>
                  <a:cubicBezTo>
                    <a:pt x="0" y="222758"/>
                    <a:pt x="222758" y="0"/>
                    <a:pt x="497586" y="0"/>
                  </a:cubicBezTo>
                  <a:lnTo>
                    <a:pt x="4289171" y="0"/>
                  </a:lnTo>
                  <a:cubicBezTo>
                    <a:pt x="4563999" y="0"/>
                    <a:pt x="4786757" y="222758"/>
                    <a:pt x="4786757" y="497586"/>
                  </a:cubicBezTo>
                  <a:lnTo>
                    <a:pt x="4786757" y="2487676"/>
                  </a:lnTo>
                  <a:cubicBezTo>
                    <a:pt x="4786757" y="2762504"/>
                    <a:pt x="4563999" y="2985262"/>
                    <a:pt x="4289171" y="2985262"/>
                  </a:cubicBezTo>
                  <a:lnTo>
                    <a:pt x="497586" y="2985262"/>
                  </a:lnTo>
                  <a:cubicBezTo>
                    <a:pt x="222758" y="2985135"/>
                    <a:pt x="0" y="2762377"/>
                    <a:pt x="0" y="2487676"/>
                  </a:cubicBezTo>
                  <a:close/>
                </a:path>
              </a:pathLst>
            </a:custGeom>
            <a:solidFill>
              <a:srgbClr val="13501B"/>
            </a:solidFill>
            <a:ln w="57150" cap="sq">
              <a:solidFill>
                <a:srgbClr val="000000"/>
              </a:solidFill>
              <a:prstDash val="solid"/>
              <a:miter/>
            </a:ln>
          </p:spPr>
          <p:txBody>
            <a:bodyPr/>
            <a:lstStyle/>
            <a:p>
              <a:endParaRPr lang="en-ZA"/>
            </a:p>
          </p:txBody>
        </p:sp>
        <p:sp>
          <p:nvSpPr>
            <p:cNvPr id="40" name="TextBox 40"/>
            <p:cNvSpPr txBox="1"/>
            <p:nvPr/>
          </p:nvSpPr>
          <p:spPr>
            <a:xfrm>
              <a:off x="0" y="-57150"/>
              <a:ext cx="4786744" cy="3042336"/>
            </a:xfrm>
            <a:prstGeom prst="rect">
              <a:avLst/>
            </a:prstGeom>
          </p:spPr>
          <p:txBody>
            <a:bodyPr lIns="50800" tIns="50800" rIns="50800" bIns="50800" rtlCol="0" anchor="ctr"/>
            <a:lstStyle/>
            <a:p>
              <a:pPr algn="l">
                <a:lnSpc>
                  <a:spcPts val="3240"/>
                </a:lnSpc>
              </a:pPr>
              <a:r>
                <a:rPr lang="en-US" sz="2700" b="1">
                  <a:solidFill>
                    <a:srgbClr val="FFFFFF"/>
                  </a:solidFill>
                  <a:latin typeface="Calibri (MS) Bold"/>
                  <a:ea typeface="Calibri (MS) Bold"/>
                  <a:cs typeface="Calibri (MS) Bold"/>
                  <a:sym typeface="Calibri (MS) Bold"/>
                </a:rPr>
                <a:t>Few studies have shown improved patient outcomes </a:t>
              </a:r>
              <a:r>
                <a:rPr lang="en-US" sz="2700" b="1" i="1">
                  <a:solidFill>
                    <a:srgbClr val="FFFFFF"/>
                  </a:solidFill>
                  <a:latin typeface="Calibri (MS) Bold Italics"/>
                  <a:ea typeface="Calibri (MS) Bold Italics"/>
                  <a:cs typeface="Calibri (MS) Bold Italics"/>
                  <a:sym typeface="Calibri (MS) Bold Italics"/>
                </a:rPr>
                <a:t>in practice</a:t>
              </a:r>
            </a:p>
          </p:txBody>
        </p:sp>
      </p:grpSp>
      <p:grpSp>
        <p:nvGrpSpPr>
          <p:cNvPr id="41" name="Group 41"/>
          <p:cNvGrpSpPr/>
          <p:nvPr/>
        </p:nvGrpSpPr>
        <p:grpSpPr>
          <a:xfrm>
            <a:off x="11451984" y="2901039"/>
            <a:ext cx="2025987" cy="1124817"/>
            <a:chOff x="0" y="0"/>
            <a:chExt cx="2701315" cy="1499756"/>
          </a:xfrm>
        </p:grpSpPr>
        <p:sp>
          <p:nvSpPr>
            <p:cNvPr id="42" name="Freeform 42"/>
            <p:cNvSpPr/>
            <p:nvPr/>
          </p:nvSpPr>
          <p:spPr>
            <a:xfrm>
              <a:off x="0" y="0"/>
              <a:ext cx="2701290" cy="1499743"/>
            </a:xfrm>
            <a:custGeom>
              <a:avLst/>
              <a:gdLst/>
              <a:ahLst/>
              <a:cxnLst/>
              <a:rect l="l" t="t" r="r" b="b"/>
              <a:pathLst>
                <a:path w="2701290" h="1499743">
                  <a:moveTo>
                    <a:pt x="0" y="249936"/>
                  </a:moveTo>
                  <a:cubicBezTo>
                    <a:pt x="0" y="111887"/>
                    <a:pt x="111887" y="0"/>
                    <a:pt x="249936" y="0"/>
                  </a:cubicBezTo>
                  <a:lnTo>
                    <a:pt x="2451354" y="0"/>
                  </a:lnTo>
                  <a:cubicBezTo>
                    <a:pt x="2589403" y="0"/>
                    <a:pt x="2701290" y="111887"/>
                    <a:pt x="2701290" y="249936"/>
                  </a:cubicBezTo>
                  <a:lnTo>
                    <a:pt x="2701290" y="1249807"/>
                  </a:lnTo>
                  <a:cubicBezTo>
                    <a:pt x="2701290" y="1387856"/>
                    <a:pt x="2589403" y="1499743"/>
                    <a:pt x="2451354" y="1499743"/>
                  </a:cubicBezTo>
                  <a:lnTo>
                    <a:pt x="249936" y="1499743"/>
                  </a:lnTo>
                  <a:cubicBezTo>
                    <a:pt x="111887" y="1499743"/>
                    <a:pt x="0" y="1387856"/>
                    <a:pt x="0" y="1249807"/>
                  </a:cubicBezTo>
                  <a:close/>
                </a:path>
              </a:pathLst>
            </a:custGeom>
            <a:solidFill>
              <a:srgbClr val="FFFFFF"/>
            </a:solidFill>
            <a:ln w="85725" cap="sq">
              <a:solidFill>
                <a:srgbClr val="E97132"/>
              </a:solidFill>
              <a:prstDash val="solid"/>
              <a:miter/>
            </a:ln>
          </p:spPr>
          <p:txBody>
            <a:bodyPr/>
            <a:lstStyle/>
            <a:p>
              <a:endParaRPr lang="en-ZA"/>
            </a:p>
          </p:txBody>
        </p:sp>
        <p:sp>
          <p:nvSpPr>
            <p:cNvPr id="43" name="TextBox 43"/>
            <p:cNvSpPr txBox="1"/>
            <p:nvPr/>
          </p:nvSpPr>
          <p:spPr>
            <a:xfrm>
              <a:off x="0" y="19050"/>
              <a:ext cx="2701315" cy="1480706"/>
            </a:xfrm>
            <a:prstGeom prst="rect">
              <a:avLst/>
            </a:prstGeom>
          </p:spPr>
          <p:txBody>
            <a:bodyPr lIns="50800" tIns="50800" rIns="50800" bIns="50800" rtlCol="0" anchor="ctr"/>
            <a:lstStyle/>
            <a:p>
              <a:pPr algn="ctr">
                <a:lnSpc>
                  <a:spcPts val="2400"/>
                </a:lnSpc>
              </a:pPr>
              <a:r>
                <a:rPr lang="en-US" sz="2700" b="1">
                  <a:solidFill>
                    <a:srgbClr val="000000"/>
                  </a:solidFill>
                  <a:latin typeface="Calibri (MS) Bold"/>
                  <a:ea typeface="Calibri (MS) Bold"/>
                  <a:cs typeface="Calibri (MS) Bold"/>
                  <a:sym typeface="Calibri (MS) Bold"/>
                </a:rPr>
                <a:t>Linking to care</a:t>
              </a:r>
            </a:p>
          </p:txBody>
        </p:sp>
      </p:grpSp>
      <p:grpSp>
        <p:nvGrpSpPr>
          <p:cNvPr id="44" name="Group 44"/>
          <p:cNvGrpSpPr/>
          <p:nvPr/>
        </p:nvGrpSpPr>
        <p:grpSpPr>
          <a:xfrm>
            <a:off x="13091084" y="3568646"/>
            <a:ext cx="3133725" cy="2071230"/>
            <a:chOff x="0" y="0"/>
            <a:chExt cx="4178300" cy="2761640"/>
          </a:xfrm>
        </p:grpSpPr>
        <p:sp>
          <p:nvSpPr>
            <p:cNvPr id="45" name="Freeform 45"/>
            <p:cNvSpPr/>
            <p:nvPr/>
          </p:nvSpPr>
          <p:spPr>
            <a:xfrm>
              <a:off x="0" y="0"/>
              <a:ext cx="4178300" cy="2761615"/>
            </a:xfrm>
            <a:custGeom>
              <a:avLst/>
              <a:gdLst/>
              <a:ahLst/>
              <a:cxnLst/>
              <a:rect l="l" t="t" r="r" b="b"/>
              <a:pathLst>
                <a:path w="4178300" h="2761615">
                  <a:moveTo>
                    <a:pt x="0" y="460248"/>
                  </a:moveTo>
                  <a:cubicBezTo>
                    <a:pt x="0" y="206121"/>
                    <a:pt x="206121" y="0"/>
                    <a:pt x="460248" y="0"/>
                  </a:cubicBezTo>
                  <a:lnTo>
                    <a:pt x="3718052" y="0"/>
                  </a:lnTo>
                  <a:cubicBezTo>
                    <a:pt x="3972179" y="0"/>
                    <a:pt x="4178300" y="206121"/>
                    <a:pt x="4178300" y="460248"/>
                  </a:cubicBezTo>
                  <a:lnTo>
                    <a:pt x="4178300" y="2301367"/>
                  </a:lnTo>
                  <a:cubicBezTo>
                    <a:pt x="4178300" y="2555621"/>
                    <a:pt x="3972179" y="2761615"/>
                    <a:pt x="3718052" y="2761615"/>
                  </a:cubicBezTo>
                  <a:lnTo>
                    <a:pt x="460248" y="2761615"/>
                  </a:lnTo>
                  <a:cubicBezTo>
                    <a:pt x="206121" y="2761615"/>
                    <a:pt x="0" y="2555621"/>
                    <a:pt x="0" y="2301367"/>
                  </a:cubicBezTo>
                  <a:close/>
                </a:path>
              </a:pathLst>
            </a:custGeom>
            <a:solidFill>
              <a:srgbClr val="FFFFFF"/>
            </a:solidFill>
            <a:ln w="85725" cap="sq">
              <a:solidFill>
                <a:srgbClr val="E97132"/>
              </a:solidFill>
              <a:prstDash val="solid"/>
              <a:miter/>
            </a:ln>
          </p:spPr>
          <p:txBody>
            <a:bodyPr/>
            <a:lstStyle/>
            <a:p>
              <a:endParaRPr lang="en-ZA"/>
            </a:p>
          </p:txBody>
        </p:sp>
        <p:sp>
          <p:nvSpPr>
            <p:cNvPr id="46" name="TextBox 46"/>
            <p:cNvSpPr txBox="1"/>
            <p:nvPr/>
          </p:nvSpPr>
          <p:spPr>
            <a:xfrm>
              <a:off x="0" y="19050"/>
              <a:ext cx="4178300" cy="2742590"/>
            </a:xfrm>
            <a:prstGeom prst="rect">
              <a:avLst/>
            </a:prstGeom>
          </p:spPr>
          <p:txBody>
            <a:bodyPr lIns="50800" tIns="50800" rIns="50800" bIns="50800" rtlCol="0" anchor="ctr"/>
            <a:lstStyle/>
            <a:p>
              <a:pPr algn="ctr">
                <a:lnSpc>
                  <a:spcPts val="2400"/>
                </a:lnSpc>
              </a:pPr>
              <a:r>
                <a:rPr lang="en-US" sz="2700">
                  <a:solidFill>
                    <a:srgbClr val="000000"/>
                  </a:solidFill>
                  <a:latin typeface="Calibri (MS)"/>
                  <a:ea typeface="Calibri (MS)"/>
                  <a:cs typeface="Calibri (MS)"/>
                  <a:sym typeface="Calibri (MS)"/>
                </a:rPr>
                <a:t>Support</a:t>
              </a:r>
              <a:r>
                <a:rPr lang="en-US" sz="2700" b="1">
                  <a:solidFill>
                    <a:srgbClr val="000000"/>
                  </a:solidFill>
                  <a:latin typeface="Calibri (MS) Bold"/>
                  <a:ea typeface="Calibri (MS) Bold"/>
                  <a:cs typeface="Calibri (MS) Bold"/>
                  <a:sym typeface="Calibri (MS) Bold"/>
                </a:rPr>
                <a:t> treatment monitoring </a:t>
              </a:r>
              <a:r>
                <a:rPr lang="en-US" sz="2700">
                  <a:solidFill>
                    <a:srgbClr val="000000"/>
                  </a:solidFill>
                  <a:latin typeface="Calibri (MS)"/>
                  <a:ea typeface="Calibri (MS)"/>
                  <a:cs typeface="Calibri (MS)"/>
                  <a:sym typeface="Calibri (MS)"/>
                </a:rPr>
                <a:t>and </a:t>
              </a:r>
              <a:r>
                <a:rPr lang="en-US" sz="2700" b="1">
                  <a:solidFill>
                    <a:srgbClr val="000000"/>
                  </a:solidFill>
                  <a:latin typeface="Calibri (MS) Bold"/>
                  <a:ea typeface="Calibri (MS) Bold"/>
                  <a:cs typeface="Calibri (MS) Bold"/>
                  <a:sym typeface="Calibri (MS) Bold"/>
                </a:rPr>
                <a:t>retention in care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299835" y="1418253"/>
            <a:ext cx="5505450" cy="8642604"/>
            <a:chOff x="0" y="0"/>
            <a:chExt cx="7340600" cy="11523472"/>
          </a:xfrm>
        </p:grpSpPr>
        <p:sp>
          <p:nvSpPr>
            <p:cNvPr id="3" name="Freeform 3"/>
            <p:cNvSpPr/>
            <p:nvPr/>
          </p:nvSpPr>
          <p:spPr>
            <a:xfrm>
              <a:off x="0" y="0"/>
              <a:ext cx="7340600" cy="11523472"/>
            </a:xfrm>
            <a:custGeom>
              <a:avLst/>
              <a:gdLst/>
              <a:ahLst/>
              <a:cxnLst/>
              <a:rect l="l" t="t" r="r" b="b"/>
              <a:pathLst>
                <a:path w="7340600" h="11523472">
                  <a:moveTo>
                    <a:pt x="0" y="0"/>
                  </a:moveTo>
                  <a:lnTo>
                    <a:pt x="7340600" y="0"/>
                  </a:lnTo>
                  <a:lnTo>
                    <a:pt x="7340600" y="11523472"/>
                  </a:lnTo>
                  <a:lnTo>
                    <a:pt x="0" y="11523472"/>
                  </a:lnTo>
                  <a:close/>
                </a:path>
              </a:pathLst>
            </a:custGeom>
            <a:solidFill>
              <a:srgbClr val="FFFFFF"/>
            </a:solidFill>
            <a:ln w="19050" cap="sq">
              <a:solidFill>
                <a:srgbClr val="D8E4E7"/>
              </a:solidFill>
              <a:prstDash val="solid"/>
              <a:miter/>
            </a:ln>
          </p:spPr>
          <p:txBody>
            <a:bodyPr/>
            <a:lstStyle/>
            <a:p>
              <a:endParaRPr lang="en-ZA"/>
            </a:p>
          </p:txBody>
        </p:sp>
      </p:grpSp>
      <p:grpSp>
        <p:nvGrpSpPr>
          <p:cNvPr id="4" name="Group 4"/>
          <p:cNvGrpSpPr/>
          <p:nvPr/>
        </p:nvGrpSpPr>
        <p:grpSpPr>
          <a:xfrm>
            <a:off x="6299835" y="1418253"/>
            <a:ext cx="232229" cy="8642604"/>
            <a:chOff x="0" y="0"/>
            <a:chExt cx="309639" cy="11523472"/>
          </a:xfrm>
        </p:grpSpPr>
        <p:sp>
          <p:nvSpPr>
            <p:cNvPr id="5" name="Freeform 5"/>
            <p:cNvSpPr/>
            <p:nvPr/>
          </p:nvSpPr>
          <p:spPr>
            <a:xfrm>
              <a:off x="0" y="0"/>
              <a:ext cx="309626" cy="11523472"/>
            </a:xfrm>
            <a:custGeom>
              <a:avLst/>
              <a:gdLst/>
              <a:ahLst/>
              <a:cxnLst/>
              <a:rect l="l" t="t" r="r" b="b"/>
              <a:pathLst>
                <a:path w="309626" h="11523472">
                  <a:moveTo>
                    <a:pt x="0" y="0"/>
                  </a:moveTo>
                  <a:lnTo>
                    <a:pt x="309626" y="0"/>
                  </a:lnTo>
                  <a:lnTo>
                    <a:pt x="309626" y="11523472"/>
                  </a:lnTo>
                  <a:lnTo>
                    <a:pt x="0" y="11523472"/>
                  </a:lnTo>
                  <a:close/>
                </a:path>
              </a:pathLst>
            </a:custGeom>
            <a:solidFill>
              <a:srgbClr val="C00000"/>
            </a:solidFill>
            <a:ln w="19050" cap="sq">
              <a:solidFill>
                <a:srgbClr val="C00000"/>
              </a:solidFill>
              <a:prstDash val="solid"/>
              <a:miter/>
            </a:ln>
          </p:spPr>
          <p:txBody>
            <a:bodyPr/>
            <a:lstStyle/>
            <a:p>
              <a:endParaRPr lang="en-ZA"/>
            </a:p>
          </p:txBody>
        </p:sp>
      </p:grpSp>
      <p:grpSp>
        <p:nvGrpSpPr>
          <p:cNvPr id="6" name="Group 6"/>
          <p:cNvGrpSpPr/>
          <p:nvPr/>
        </p:nvGrpSpPr>
        <p:grpSpPr>
          <a:xfrm>
            <a:off x="7024487" y="1494025"/>
            <a:ext cx="970026" cy="970026"/>
            <a:chOff x="0" y="0"/>
            <a:chExt cx="1293368" cy="1293368"/>
          </a:xfrm>
        </p:grpSpPr>
        <p:sp>
          <p:nvSpPr>
            <p:cNvPr id="7" name="Freeform 7"/>
            <p:cNvSpPr/>
            <p:nvPr/>
          </p:nvSpPr>
          <p:spPr>
            <a:xfrm>
              <a:off x="0" y="0"/>
              <a:ext cx="1293368" cy="1293368"/>
            </a:xfrm>
            <a:custGeom>
              <a:avLst/>
              <a:gdLst/>
              <a:ahLst/>
              <a:cxnLst/>
              <a:rect l="l" t="t" r="r" b="b"/>
              <a:pathLst>
                <a:path w="1293368" h="1293368">
                  <a:moveTo>
                    <a:pt x="0" y="646684"/>
                  </a:moveTo>
                  <a:cubicBezTo>
                    <a:pt x="0" y="289560"/>
                    <a:pt x="289560" y="0"/>
                    <a:pt x="646684" y="0"/>
                  </a:cubicBezTo>
                  <a:cubicBezTo>
                    <a:pt x="1003808" y="0"/>
                    <a:pt x="1293368" y="289560"/>
                    <a:pt x="1293368" y="646684"/>
                  </a:cubicBezTo>
                  <a:cubicBezTo>
                    <a:pt x="1293368" y="1003808"/>
                    <a:pt x="1003808" y="1293368"/>
                    <a:pt x="646684" y="1293368"/>
                  </a:cubicBezTo>
                  <a:cubicBezTo>
                    <a:pt x="289560" y="1293368"/>
                    <a:pt x="0" y="1003808"/>
                    <a:pt x="0" y="646684"/>
                  </a:cubicBezTo>
                  <a:close/>
                </a:path>
              </a:pathLst>
            </a:custGeom>
            <a:solidFill>
              <a:srgbClr val="C00000"/>
            </a:solidFill>
            <a:ln w="19050" cap="sq">
              <a:solidFill>
                <a:srgbClr val="C00000"/>
              </a:solidFill>
              <a:prstDash val="solid"/>
              <a:miter/>
            </a:ln>
          </p:spPr>
          <p:txBody>
            <a:bodyPr/>
            <a:lstStyle/>
            <a:p>
              <a:endParaRPr lang="en-ZA"/>
            </a:p>
          </p:txBody>
        </p:sp>
      </p:grpSp>
      <p:sp>
        <p:nvSpPr>
          <p:cNvPr id="8" name="TextBox 8"/>
          <p:cNvSpPr txBox="1"/>
          <p:nvPr/>
        </p:nvSpPr>
        <p:spPr>
          <a:xfrm>
            <a:off x="7713164" y="1892713"/>
            <a:ext cx="3913632" cy="489585"/>
          </a:xfrm>
          <a:prstGeom prst="rect">
            <a:avLst/>
          </a:prstGeom>
        </p:spPr>
        <p:txBody>
          <a:bodyPr lIns="0" tIns="0" rIns="0" bIns="0" rtlCol="0" anchor="t">
            <a:spAutoFit/>
          </a:bodyPr>
          <a:lstStyle/>
          <a:p>
            <a:pPr algn="ctr">
              <a:lnSpc>
                <a:spcPts val="3600"/>
              </a:lnSpc>
            </a:pPr>
            <a:r>
              <a:rPr lang="en-US" sz="7200" b="1">
                <a:solidFill>
                  <a:srgbClr val="000000"/>
                </a:solidFill>
                <a:latin typeface="Calibri (MS) Bold"/>
                <a:ea typeface="Calibri (MS) Bold"/>
                <a:cs typeface="Calibri (MS) Bold"/>
                <a:sym typeface="Calibri (MS) Bold"/>
              </a:rPr>
              <a:t>TRUST</a:t>
            </a:r>
          </a:p>
        </p:txBody>
      </p:sp>
      <p:sp>
        <p:nvSpPr>
          <p:cNvPr id="9" name="TextBox 9"/>
          <p:cNvSpPr txBox="1"/>
          <p:nvPr/>
        </p:nvSpPr>
        <p:spPr>
          <a:xfrm>
            <a:off x="6600835" y="4022789"/>
            <a:ext cx="5047488" cy="5855970"/>
          </a:xfrm>
          <a:prstGeom prst="rect">
            <a:avLst/>
          </a:prstGeom>
        </p:spPr>
        <p:txBody>
          <a:bodyPr lIns="0" tIns="0" rIns="0" bIns="0" rtlCol="0" anchor="t">
            <a:spAutoFit/>
          </a:bodyPr>
          <a:lstStyle/>
          <a:p>
            <a:pPr marL="515779" lvl="1" indent="-257889" algn="l">
              <a:lnSpc>
                <a:spcPts val="3135"/>
              </a:lnSpc>
              <a:buFont typeface="Arial"/>
              <a:buChar char="•"/>
            </a:pPr>
            <a:r>
              <a:rPr lang="en-US" sz="2850" b="1">
                <a:solidFill>
                  <a:srgbClr val="C00000"/>
                </a:solidFill>
                <a:latin typeface="Calibri (MS) Bold"/>
                <a:ea typeface="Calibri (MS) Bold"/>
                <a:cs typeface="Calibri (MS) Bold"/>
                <a:sym typeface="Calibri (MS) Bold"/>
              </a:rPr>
              <a:t>Explainability</a:t>
            </a:r>
          </a:p>
          <a:p>
            <a:pPr algn="l">
              <a:lnSpc>
                <a:spcPts val="1155"/>
              </a:lnSpc>
            </a:pPr>
            <a:endParaRPr lang="en-US" sz="2850" b="1">
              <a:solidFill>
                <a:srgbClr val="C00000"/>
              </a:solidFill>
              <a:latin typeface="Calibri (MS) Bold"/>
              <a:ea typeface="Calibri (MS) Bold"/>
              <a:cs typeface="Calibri (MS) Bold"/>
              <a:sym typeface="Calibri (MS) Bold"/>
            </a:endParaRPr>
          </a:p>
          <a:p>
            <a:pPr marL="515779" lvl="1" indent="-257889" algn="l">
              <a:lnSpc>
                <a:spcPts val="3135"/>
              </a:lnSpc>
              <a:buFont typeface="Arial"/>
              <a:buChar char="•"/>
            </a:pPr>
            <a:r>
              <a:rPr lang="en-US" sz="2850" b="1">
                <a:solidFill>
                  <a:srgbClr val="C00000"/>
                </a:solidFill>
                <a:latin typeface="Calibri (MS) Bold"/>
                <a:ea typeface="Calibri (MS) Bold"/>
                <a:cs typeface="Calibri (MS) Bold"/>
                <a:sym typeface="Calibri (MS) Bold"/>
              </a:rPr>
              <a:t>Community engagement and oversight: </a:t>
            </a:r>
            <a:r>
              <a:rPr lang="en-US" sz="2850" b="1">
                <a:solidFill>
                  <a:srgbClr val="000000"/>
                </a:solidFill>
                <a:latin typeface="Calibri (MS) Bold"/>
                <a:ea typeface="Calibri (MS) Bold"/>
                <a:cs typeface="Calibri (MS) Bold"/>
                <a:sym typeface="Calibri (MS) Bold"/>
              </a:rPr>
              <a:t>user-centred design + co - design</a:t>
            </a:r>
          </a:p>
          <a:p>
            <a:pPr algn="l">
              <a:lnSpc>
                <a:spcPts val="1155"/>
              </a:lnSpc>
            </a:pPr>
            <a:endParaRPr lang="en-US" sz="2850" b="1">
              <a:solidFill>
                <a:srgbClr val="000000"/>
              </a:solidFill>
              <a:latin typeface="Calibri (MS) Bold"/>
              <a:ea typeface="Calibri (MS) Bold"/>
              <a:cs typeface="Calibri (MS) Bold"/>
              <a:sym typeface="Calibri (MS) Bold"/>
            </a:endParaRPr>
          </a:p>
          <a:p>
            <a:pPr marL="515779" lvl="1" indent="-257889" algn="l">
              <a:lnSpc>
                <a:spcPts val="3135"/>
              </a:lnSpc>
              <a:buFont typeface="Arial"/>
              <a:buChar char="•"/>
            </a:pPr>
            <a:r>
              <a:rPr lang="en-US" sz="2850">
                <a:solidFill>
                  <a:srgbClr val="000000"/>
                </a:solidFill>
                <a:latin typeface="Calibri (MS)"/>
                <a:ea typeface="Calibri (MS)"/>
                <a:cs typeface="Calibri (MS)"/>
                <a:sym typeface="Calibri (MS)"/>
              </a:rPr>
              <a:t>Earned through </a:t>
            </a:r>
            <a:r>
              <a:rPr lang="en-US" sz="2850" b="1">
                <a:solidFill>
                  <a:srgbClr val="C00000"/>
                </a:solidFill>
                <a:latin typeface="Calibri (MS) Bold"/>
                <a:ea typeface="Calibri (MS) Bold"/>
                <a:cs typeface="Calibri (MS) Bold"/>
                <a:sym typeface="Calibri (MS) Bold"/>
              </a:rPr>
              <a:t>reliability, accuracy </a:t>
            </a:r>
            <a:r>
              <a:rPr lang="en-US" sz="2850">
                <a:solidFill>
                  <a:srgbClr val="C00000"/>
                </a:solidFill>
                <a:latin typeface="Calibri (MS)"/>
                <a:ea typeface="Calibri (MS)"/>
                <a:cs typeface="Calibri (MS)"/>
                <a:sym typeface="Calibri (MS)"/>
              </a:rPr>
              <a:t>(</a:t>
            </a:r>
            <a:r>
              <a:rPr lang="en-US" sz="2850">
                <a:solidFill>
                  <a:srgbClr val="000000"/>
                </a:solidFill>
                <a:latin typeface="Calibri (MS)"/>
                <a:ea typeface="Calibri (MS)"/>
                <a:cs typeface="Calibri (MS)"/>
                <a:sym typeface="Calibri (MS)"/>
              </a:rPr>
              <a:t>checks for inaccuracy in place), </a:t>
            </a:r>
            <a:r>
              <a:rPr lang="en-US" sz="2850" b="1">
                <a:solidFill>
                  <a:srgbClr val="C00000"/>
                </a:solidFill>
                <a:latin typeface="Calibri (MS) Bold"/>
                <a:ea typeface="Calibri (MS) Bold"/>
                <a:cs typeface="Calibri (MS) Bold"/>
                <a:sym typeface="Calibri (MS) Bold"/>
              </a:rPr>
              <a:t>cultural competence/relevance, and openness</a:t>
            </a:r>
          </a:p>
          <a:p>
            <a:pPr algn="l">
              <a:lnSpc>
                <a:spcPts val="1155"/>
              </a:lnSpc>
            </a:pPr>
            <a:endParaRPr lang="en-US" sz="2850" b="1">
              <a:solidFill>
                <a:srgbClr val="C00000"/>
              </a:solidFill>
              <a:latin typeface="Calibri (MS) Bold"/>
              <a:ea typeface="Calibri (MS) Bold"/>
              <a:cs typeface="Calibri (MS) Bold"/>
              <a:sym typeface="Calibri (MS) Bold"/>
            </a:endParaRPr>
          </a:p>
          <a:p>
            <a:pPr marL="515779" lvl="1" indent="-257889" algn="l">
              <a:lnSpc>
                <a:spcPts val="3135"/>
              </a:lnSpc>
              <a:buFont typeface="Arial"/>
              <a:buChar char="•"/>
            </a:pPr>
            <a:r>
              <a:rPr lang="en-US" sz="2850" b="1">
                <a:solidFill>
                  <a:srgbClr val="C00000"/>
                </a:solidFill>
                <a:latin typeface="Calibri (MS) Bold"/>
                <a:ea typeface="Calibri (MS) Bold"/>
                <a:cs typeface="Calibri (MS) Bold"/>
                <a:sym typeface="Calibri (MS) Bold"/>
              </a:rPr>
              <a:t>Clarity</a:t>
            </a:r>
            <a:r>
              <a:rPr lang="en-US" sz="2850">
                <a:solidFill>
                  <a:srgbClr val="C00000"/>
                </a:solidFill>
                <a:latin typeface="Calibri (MS)"/>
                <a:ea typeface="Calibri (MS)"/>
                <a:cs typeface="Calibri (MS)"/>
                <a:sym typeface="Calibri (MS)"/>
              </a:rPr>
              <a:t> </a:t>
            </a:r>
            <a:r>
              <a:rPr lang="en-US" sz="2850">
                <a:solidFill>
                  <a:srgbClr val="000000"/>
                </a:solidFill>
                <a:latin typeface="Calibri (MS)"/>
                <a:ea typeface="Calibri (MS)"/>
                <a:cs typeface="Calibri (MS)"/>
                <a:sym typeface="Calibri (MS)"/>
              </a:rPr>
              <a:t>about what AI is doing</a:t>
            </a:r>
          </a:p>
          <a:p>
            <a:pPr algn="l">
              <a:lnSpc>
                <a:spcPts val="1155"/>
              </a:lnSpc>
            </a:pPr>
            <a:endParaRPr lang="en-US" sz="2850">
              <a:solidFill>
                <a:srgbClr val="000000"/>
              </a:solidFill>
              <a:latin typeface="Calibri (MS)"/>
              <a:ea typeface="Calibri (MS)"/>
              <a:cs typeface="Calibri (MS)"/>
              <a:sym typeface="Calibri (MS)"/>
            </a:endParaRPr>
          </a:p>
          <a:p>
            <a:pPr marL="515779" lvl="1" indent="-257889" algn="l">
              <a:lnSpc>
                <a:spcPts val="3135"/>
              </a:lnSpc>
              <a:buFont typeface="Arial"/>
              <a:buChar char="•"/>
            </a:pPr>
            <a:r>
              <a:rPr lang="en-US" sz="2850" b="1">
                <a:solidFill>
                  <a:srgbClr val="C00000"/>
                </a:solidFill>
                <a:latin typeface="Calibri (MS) Bold"/>
                <a:ea typeface="Calibri (MS) Bold"/>
                <a:cs typeface="Calibri (MS) Bold"/>
                <a:sym typeface="Calibri (MS) Bold"/>
              </a:rPr>
              <a:t>Human support </a:t>
            </a:r>
            <a:r>
              <a:rPr lang="en-US" sz="2850">
                <a:solidFill>
                  <a:srgbClr val="000000"/>
                </a:solidFill>
                <a:latin typeface="Calibri (MS)"/>
                <a:ea typeface="Calibri (MS)"/>
                <a:cs typeface="Calibri (MS)"/>
                <a:sym typeface="Calibri (MS)"/>
              </a:rPr>
              <a:t>in the loop</a:t>
            </a:r>
          </a:p>
          <a:p>
            <a:pPr algn="l">
              <a:lnSpc>
                <a:spcPts val="1155"/>
              </a:lnSpc>
            </a:pPr>
            <a:endParaRPr lang="en-US" sz="2850">
              <a:solidFill>
                <a:srgbClr val="000000"/>
              </a:solidFill>
              <a:latin typeface="Calibri (MS)"/>
              <a:ea typeface="Calibri (MS)"/>
              <a:cs typeface="Calibri (MS)"/>
              <a:sym typeface="Calibri (MS)"/>
            </a:endParaRPr>
          </a:p>
          <a:p>
            <a:pPr marL="515779" lvl="1" indent="-257889" algn="l">
              <a:lnSpc>
                <a:spcPts val="3135"/>
              </a:lnSpc>
              <a:buFont typeface="Arial"/>
              <a:buChar char="•"/>
            </a:pPr>
            <a:r>
              <a:rPr lang="en-US" sz="2850">
                <a:solidFill>
                  <a:srgbClr val="000000"/>
                </a:solidFill>
                <a:latin typeface="Calibri (MS)"/>
                <a:ea typeface="Calibri (MS)"/>
                <a:cs typeface="Calibri (MS)"/>
                <a:sym typeface="Calibri (MS)"/>
              </a:rPr>
              <a:t>Who manages </a:t>
            </a:r>
            <a:r>
              <a:rPr lang="en-US" sz="2850" b="1">
                <a:solidFill>
                  <a:srgbClr val="C00000"/>
                </a:solidFill>
                <a:latin typeface="Calibri (MS) Bold"/>
                <a:ea typeface="Calibri (MS) Bold"/>
                <a:cs typeface="Calibri (MS) Bold"/>
                <a:sym typeface="Calibri (MS) Bold"/>
              </a:rPr>
              <a:t>cyber security</a:t>
            </a:r>
            <a:r>
              <a:rPr lang="en-US" sz="2850" b="1">
                <a:solidFill>
                  <a:srgbClr val="215968"/>
                </a:solidFill>
                <a:latin typeface="Calibri (MS) Bold"/>
                <a:ea typeface="Calibri (MS) Bold"/>
                <a:cs typeface="Calibri (MS) Bold"/>
                <a:sym typeface="Calibri (MS) Bold"/>
              </a:rPr>
              <a:t> </a:t>
            </a:r>
            <a:r>
              <a:rPr lang="en-US" sz="2850">
                <a:solidFill>
                  <a:srgbClr val="000000"/>
                </a:solidFill>
                <a:latin typeface="Calibri (MS)"/>
                <a:ea typeface="Calibri (MS)"/>
                <a:cs typeface="Calibri (MS)"/>
                <a:sym typeface="Calibri (MS)"/>
              </a:rPr>
              <a:t>risks?</a:t>
            </a:r>
          </a:p>
        </p:txBody>
      </p:sp>
      <p:grpSp>
        <p:nvGrpSpPr>
          <p:cNvPr id="10" name="Group 10"/>
          <p:cNvGrpSpPr/>
          <p:nvPr/>
        </p:nvGrpSpPr>
        <p:grpSpPr>
          <a:xfrm>
            <a:off x="12323445" y="1418253"/>
            <a:ext cx="5974080" cy="8642604"/>
            <a:chOff x="0" y="0"/>
            <a:chExt cx="7965440" cy="11523472"/>
          </a:xfrm>
        </p:grpSpPr>
        <p:sp>
          <p:nvSpPr>
            <p:cNvPr id="11" name="Freeform 11"/>
            <p:cNvSpPr/>
            <p:nvPr/>
          </p:nvSpPr>
          <p:spPr>
            <a:xfrm>
              <a:off x="0" y="0"/>
              <a:ext cx="7965440" cy="11523472"/>
            </a:xfrm>
            <a:custGeom>
              <a:avLst/>
              <a:gdLst/>
              <a:ahLst/>
              <a:cxnLst/>
              <a:rect l="l" t="t" r="r" b="b"/>
              <a:pathLst>
                <a:path w="7965440" h="11523472">
                  <a:moveTo>
                    <a:pt x="0" y="0"/>
                  </a:moveTo>
                  <a:lnTo>
                    <a:pt x="7965440" y="0"/>
                  </a:lnTo>
                  <a:lnTo>
                    <a:pt x="7965440" y="11523472"/>
                  </a:lnTo>
                  <a:lnTo>
                    <a:pt x="0" y="11523472"/>
                  </a:lnTo>
                  <a:close/>
                </a:path>
              </a:pathLst>
            </a:custGeom>
            <a:solidFill>
              <a:srgbClr val="FFFFFF"/>
            </a:solidFill>
            <a:ln w="19050" cap="sq">
              <a:solidFill>
                <a:srgbClr val="D8E4E7"/>
              </a:solidFill>
              <a:prstDash val="solid"/>
              <a:miter/>
            </a:ln>
          </p:spPr>
          <p:txBody>
            <a:bodyPr/>
            <a:lstStyle/>
            <a:p>
              <a:endParaRPr lang="en-ZA"/>
            </a:p>
          </p:txBody>
        </p:sp>
      </p:grpSp>
      <p:grpSp>
        <p:nvGrpSpPr>
          <p:cNvPr id="12" name="Group 12"/>
          <p:cNvGrpSpPr/>
          <p:nvPr/>
        </p:nvGrpSpPr>
        <p:grpSpPr>
          <a:xfrm>
            <a:off x="12323445" y="1418253"/>
            <a:ext cx="241945" cy="8642604"/>
            <a:chOff x="0" y="0"/>
            <a:chExt cx="322593" cy="11523472"/>
          </a:xfrm>
        </p:grpSpPr>
        <p:sp>
          <p:nvSpPr>
            <p:cNvPr id="13" name="Freeform 13"/>
            <p:cNvSpPr/>
            <p:nvPr/>
          </p:nvSpPr>
          <p:spPr>
            <a:xfrm>
              <a:off x="0" y="0"/>
              <a:ext cx="322580" cy="11523472"/>
            </a:xfrm>
            <a:custGeom>
              <a:avLst/>
              <a:gdLst/>
              <a:ahLst/>
              <a:cxnLst/>
              <a:rect l="l" t="t" r="r" b="b"/>
              <a:pathLst>
                <a:path w="322580" h="11523472">
                  <a:moveTo>
                    <a:pt x="0" y="0"/>
                  </a:moveTo>
                  <a:lnTo>
                    <a:pt x="322580" y="0"/>
                  </a:lnTo>
                  <a:lnTo>
                    <a:pt x="322580" y="11523472"/>
                  </a:lnTo>
                  <a:lnTo>
                    <a:pt x="0" y="11523472"/>
                  </a:lnTo>
                  <a:close/>
                </a:path>
              </a:pathLst>
            </a:custGeom>
            <a:solidFill>
              <a:srgbClr val="0070C0"/>
            </a:solidFill>
            <a:ln w="19050" cap="sq">
              <a:solidFill>
                <a:srgbClr val="02C39A"/>
              </a:solidFill>
              <a:prstDash val="solid"/>
              <a:miter/>
            </a:ln>
          </p:spPr>
          <p:txBody>
            <a:bodyPr/>
            <a:lstStyle/>
            <a:p>
              <a:endParaRPr lang="en-ZA"/>
            </a:p>
          </p:txBody>
        </p:sp>
      </p:grpSp>
      <p:grpSp>
        <p:nvGrpSpPr>
          <p:cNvPr id="14" name="Group 14"/>
          <p:cNvGrpSpPr/>
          <p:nvPr/>
        </p:nvGrpSpPr>
        <p:grpSpPr>
          <a:xfrm>
            <a:off x="12945237" y="1494025"/>
            <a:ext cx="970026" cy="970026"/>
            <a:chOff x="0" y="0"/>
            <a:chExt cx="1293368" cy="1293368"/>
          </a:xfrm>
        </p:grpSpPr>
        <p:sp>
          <p:nvSpPr>
            <p:cNvPr id="15" name="Freeform 15"/>
            <p:cNvSpPr/>
            <p:nvPr/>
          </p:nvSpPr>
          <p:spPr>
            <a:xfrm>
              <a:off x="0" y="0"/>
              <a:ext cx="1293368" cy="1293368"/>
            </a:xfrm>
            <a:custGeom>
              <a:avLst/>
              <a:gdLst/>
              <a:ahLst/>
              <a:cxnLst/>
              <a:rect l="l" t="t" r="r" b="b"/>
              <a:pathLst>
                <a:path w="1293368" h="1293368">
                  <a:moveTo>
                    <a:pt x="0" y="646684"/>
                  </a:moveTo>
                  <a:cubicBezTo>
                    <a:pt x="0" y="289560"/>
                    <a:pt x="289560" y="0"/>
                    <a:pt x="646684" y="0"/>
                  </a:cubicBezTo>
                  <a:cubicBezTo>
                    <a:pt x="1003808" y="0"/>
                    <a:pt x="1293368" y="289560"/>
                    <a:pt x="1293368" y="646684"/>
                  </a:cubicBezTo>
                  <a:cubicBezTo>
                    <a:pt x="1293368" y="1003808"/>
                    <a:pt x="1003808" y="1293368"/>
                    <a:pt x="646684" y="1293368"/>
                  </a:cubicBezTo>
                  <a:cubicBezTo>
                    <a:pt x="289560" y="1293368"/>
                    <a:pt x="0" y="1003808"/>
                    <a:pt x="0" y="646684"/>
                  </a:cubicBezTo>
                  <a:close/>
                </a:path>
              </a:pathLst>
            </a:custGeom>
            <a:solidFill>
              <a:srgbClr val="0070C0"/>
            </a:solidFill>
            <a:ln w="19050" cap="sq">
              <a:solidFill>
                <a:srgbClr val="02C39A"/>
              </a:solidFill>
              <a:prstDash val="solid"/>
              <a:miter/>
            </a:ln>
          </p:spPr>
          <p:txBody>
            <a:bodyPr/>
            <a:lstStyle/>
            <a:p>
              <a:endParaRPr lang="en-ZA"/>
            </a:p>
          </p:txBody>
        </p:sp>
      </p:grpSp>
      <p:sp>
        <p:nvSpPr>
          <p:cNvPr id="16" name="TextBox 16"/>
          <p:cNvSpPr txBox="1"/>
          <p:nvPr/>
        </p:nvSpPr>
        <p:spPr>
          <a:xfrm>
            <a:off x="13555990" y="1351150"/>
            <a:ext cx="3913632" cy="707517"/>
          </a:xfrm>
          <a:prstGeom prst="rect">
            <a:avLst/>
          </a:prstGeom>
        </p:spPr>
        <p:txBody>
          <a:bodyPr lIns="0" tIns="0" rIns="0" bIns="0" rtlCol="0" anchor="t">
            <a:spAutoFit/>
          </a:bodyPr>
          <a:lstStyle/>
          <a:p>
            <a:pPr algn="ctr">
              <a:lnSpc>
                <a:spcPts val="8640"/>
              </a:lnSpc>
            </a:pPr>
            <a:r>
              <a:rPr lang="en-US" sz="7200" b="1">
                <a:solidFill>
                  <a:srgbClr val="002060"/>
                </a:solidFill>
                <a:latin typeface="Calibri (MS) Bold"/>
                <a:ea typeface="Calibri (MS) Bold"/>
                <a:cs typeface="Calibri (MS) Bold"/>
                <a:sym typeface="Calibri (MS) Bold"/>
              </a:rPr>
              <a:t>BIAS</a:t>
            </a:r>
          </a:p>
        </p:txBody>
      </p:sp>
      <p:sp>
        <p:nvSpPr>
          <p:cNvPr id="17" name="TextBox 17"/>
          <p:cNvSpPr txBox="1"/>
          <p:nvPr/>
        </p:nvSpPr>
        <p:spPr>
          <a:xfrm>
            <a:off x="12771415" y="3755307"/>
            <a:ext cx="5482780" cy="6134100"/>
          </a:xfrm>
          <a:prstGeom prst="rect">
            <a:avLst/>
          </a:prstGeom>
        </p:spPr>
        <p:txBody>
          <a:bodyPr lIns="0" tIns="0" rIns="0" bIns="0" rtlCol="0" anchor="t">
            <a:spAutoFit/>
          </a:bodyPr>
          <a:lstStyle/>
          <a:p>
            <a:pPr marL="488632" lvl="1" indent="-244316" algn="l">
              <a:lnSpc>
                <a:spcPts val="3240"/>
              </a:lnSpc>
              <a:buFont typeface="Arial"/>
              <a:buChar char="•"/>
            </a:pPr>
            <a:r>
              <a:rPr lang="en-US" sz="2700" b="1">
                <a:solidFill>
                  <a:srgbClr val="002060"/>
                </a:solidFill>
                <a:latin typeface="Calibri (MS) Bold"/>
                <a:ea typeface="Calibri (MS) Bold"/>
                <a:cs typeface="Calibri (MS) Bold"/>
                <a:sym typeface="Calibri (MS) Bold"/>
              </a:rPr>
              <a:t>Historical and data bias:</a:t>
            </a:r>
            <a:r>
              <a:rPr lang="en-US" sz="2700" b="1">
                <a:solidFill>
                  <a:srgbClr val="0070C0"/>
                </a:solidFill>
                <a:latin typeface="Calibri (MS) Bold"/>
                <a:ea typeface="Calibri (MS) Bold"/>
                <a:cs typeface="Calibri (MS) Bold"/>
                <a:sym typeface="Calibri (MS) Bold"/>
              </a:rPr>
              <a:t> </a:t>
            </a:r>
            <a:r>
              <a:rPr lang="en-US" sz="2700" b="1">
                <a:solidFill>
                  <a:srgbClr val="000000"/>
                </a:solidFill>
                <a:latin typeface="Calibri (MS) Bold"/>
                <a:ea typeface="Calibri (MS) Bold"/>
                <a:cs typeface="Calibri (MS) Bold"/>
                <a:sym typeface="Calibri (MS) Bold"/>
              </a:rPr>
              <a:t>Poor/incomplete data</a:t>
            </a:r>
            <a:r>
              <a:rPr lang="en-US" sz="2700" b="1">
                <a:solidFill>
                  <a:srgbClr val="0070C0"/>
                </a:solidFill>
                <a:latin typeface="Calibri (MS) Bold"/>
                <a:ea typeface="Calibri (MS) Bold"/>
                <a:cs typeface="Calibri (MS) Bold"/>
                <a:sym typeface="Calibri (MS) Bold"/>
              </a:rPr>
              <a:t> = </a:t>
            </a:r>
            <a:r>
              <a:rPr lang="en-US" sz="2700">
                <a:solidFill>
                  <a:srgbClr val="000000"/>
                </a:solidFill>
                <a:latin typeface="Calibri (MS)"/>
                <a:ea typeface="Calibri (MS)"/>
                <a:cs typeface="Calibri (MS)"/>
                <a:sym typeface="Calibri (MS)"/>
              </a:rPr>
              <a:t>non-representative and flawed assumptions ; replicate structural bias/inequities already within the health system</a:t>
            </a:r>
          </a:p>
          <a:p>
            <a:pPr algn="l">
              <a:lnSpc>
                <a:spcPts val="1080"/>
              </a:lnSpc>
            </a:pPr>
            <a:endParaRPr lang="en-US" sz="2700">
              <a:solidFill>
                <a:srgbClr val="000000"/>
              </a:solidFill>
              <a:latin typeface="Calibri (MS)"/>
              <a:ea typeface="Calibri (MS)"/>
              <a:cs typeface="Calibri (MS)"/>
              <a:sym typeface="Calibri (MS)"/>
            </a:endParaRPr>
          </a:p>
          <a:p>
            <a:pPr marL="488632" lvl="1" indent="-244316" algn="l">
              <a:lnSpc>
                <a:spcPts val="3240"/>
              </a:lnSpc>
              <a:buFont typeface="Arial"/>
              <a:buChar char="•"/>
            </a:pPr>
            <a:r>
              <a:rPr lang="en-US" sz="2700" b="1">
                <a:solidFill>
                  <a:srgbClr val="002060"/>
                </a:solidFill>
                <a:latin typeface="Calibri (MS) Bold"/>
                <a:ea typeface="Calibri (MS) Bold"/>
                <a:cs typeface="Calibri (MS) Bold"/>
                <a:sym typeface="Calibri (MS) Bold"/>
              </a:rPr>
              <a:t>Algorithmic bias </a:t>
            </a:r>
            <a:r>
              <a:rPr lang="en-US" sz="2700">
                <a:solidFill>
                  <a:srgbClr val="000000"/>
                </a:solidFill>
                <a:latin typeface="Calibri (MS)"/>
                <a:ea typeface="Calibri (MS)"/>
                <a:cs typeface="Calibri (MS)"/>
                <a:sym typeface="Calibri (MS)"/>
              </a:rPr>
              <a:t>= design/optimisation favours overall accuracy at the expense of underserved groups</a:t>
            </a:r>
          </a:p>
          <a:p>
            <a:pPr algn="l">
              <a:lnSpc>
                <a:spcPts val="1680"/>
              </a:lnSpc>
            </a:pPr>
            <a:endParaRPr lang="en-US" sz="2700">
              <a:solidFill>
                <a:srgbClr val="000000"/>
              </a:solidFill>
              <a:latin typeface="Calibri (MS)"/>
              <a:ea typeface="Calibri (MS)"/>
              <a:cs typeface="Calibri (MS)"/>
              <a:sym typeface="Calibri (MS)"/>
            </a:endParaRPr>
          </a:p>
          <a:p>
            <a:pPr marL="488632" lvl="1" indent="-244316" algn="l">
              <a:lnSpc>
                <a:spcPts val="3240"/>
              </a:lnSpc>
              <a:buFont typeface="Arial"/>
              <a:buChar char="•"/>
            </a:pPr>
            <a:r>
              <a:rPr lang="en-US" sz="2700" b="1">
                <a:solidFill>
                  <a:srgbClr val="002060"/>
                </a:solidFill>
                <a:latin typeface="Calibri (MS) Bold"/>
                <a:ea typeface="Calibri (MS) Bold"/>
                <a:cs typeface="Calibri (MS) Bold"/>
                <a:sym typeface="Calibri (MS) Bold"/>
              </a:rPr>
              <a:t>Feedback loop bias</a:t>
            </a:r>
            <a:r>
              <a:rPr lang="en-US" sz="2700" b="1">
                <a:solidFill>
                  <a:srgbClr val="2D4178"/>
                </a:solidFill>
                <a:latin typeface="Calibri (MS) Bold"/>
                <a:ea typeface="Calibri (MS) Bold"/>
                <a:cs typeface="Calibri (MS) Bold"/>
                <a:sym typeface="Calibri (MS) Bold"/>
              </a:rPr>
              <a:t> </a:t>
            </a:r>
            <a:r>
              <a:rPr lang="en-US" sz="2700">
                <a:solidFill>
                  <a:srgbClr val="000000"/>
                </a:solidFill>
                <a:latin typeface="Calibri (MS)"/>
                <a:ea typeface="Calibri (MS)"/>
                <a:cs typeface="Calibri (MS)"/>
                <a:sym typeface="Calibri (MS)"/>
              </a:rPr>
              <a:t>= systematic </a:t>
            </a:r>
            <a:r>
              <a:rPr lang="en-US" sz="2700">
                <a:solidFill>
                  <a:srgbClr val="0070C0"/>
                </a:solidFill>
                <a:latin typeface="Calibri (MS)"/>
                <a:ea typeface="Calibri (MS)"/>
                <a:cs typeface="Calibri (MS)"/>
                <a:sym typeface="Calibri (MS)"/>
              </a:rPr>
              <a:t>distortion</a:t>
            </a:r>
            <a:r>
              <a:rPr lang="en-US" sz="2700">
                <a:solidFill>
                  <a:srgbClr val="000000"/>
                </a:solidFill>
                <a:latin typeface="Calibri (MS)"/>
                <a:ea typeface="Calibri (MS)"/>
                <a:cs typeface="Calibri (MS)"/>
                <a:sym typeface="Calibri (MS)"/>
              </a:rPr>
              <a:t> or unfairness from AI outcomes</a:t>
            </a:r>
          </a:p>
          <a:p>
            <a:pPr marL="488632" lvl="1" indent="-244316" algn="l">
              <a:lnSpc>
                <a:spcPts val="3240"/>
              </a:lnSpc>
              <a:buFont typeface="Arial"/>
              <a:buChar char="•"/>
            </a:pPr>
            <a:r>
              <a:rPr lang="en-US" sz="2700" b="1">
                <a:solidFill>
                  <a:srgbClr val="002060"/>
                </a:solidFill>
                <a:latin typeface="Calibri (MS) Bold"/>
                <a:ea typeface="Calibri (MS) Bold"/>
                <a:cs typeface="Calibri (MS) Bold"/>
                <a:sym typeface="Calibri (MS) Bold"/>
              </a:rPr>
              <a:t>Deployment Bias</a:t>
            </a:r>
          </a:p>
        </p:txBody>
      </p:sp>
      <p:grpSp>
        <p:nvGrpSpPr>
          <p:cNvPr id="18" name="Group 18"/>
          <p:cNvGrpSpPr/>
          <p:nvPr/>
        </p:nvGrpSpPr>
        <p:grpSpPr>
          <a:xfrm>
            <a:off x="233258" y="1364113"/>
            <a:ext cx="5952277" cy="8696744"/>
            <a:chOff x="0" y="0"/>
            <a:chExt cx="7936370" cy="11595659"/>
          </a:xfrm>
        </p:grpSpPr>
        <p:sp>
          <p:nvSpPr>
            <p:cNvPr id="19" name="Freeform 19"/>
            <p:cNvSpPr/>
            <p:nvPr/>
          </p:nvSpPr>
          <p:spPr>
            <a:xfrm>
              <a:off x="0" y="0"/>
              <a:ext cx="7936357" cy="11595608"/>
            </a:xfrm>
            <a:custGeom>
              <a:avLst/>
              <a:gdLst/>
              <a:ahLst/>
              <a:cxnLst/>
              <a:rect l="l" t="t" r="r" b="b"/>
              <a:pathLst>
                <a:path w="7936357" h="11595608">
                  <a:moveTo>
                    <a:pt x="0" y="0"/>
                  </a:moveTo>
                  <a:lnTo>
                    <a:pt x="7936357" y="0"/>
                  </a:lnTo>
                  <a:lnTo>
                    <a:pt x="7936357" y="11595608"/>
                  </a:lnTo>
                  <a:lnTo>
                    <a:pt x="0" y="11595608"/>
                  </a:lnTo>
                  <a:close/>
                </a:path>
              </a:pathLst>
            </a:custGeom>
            <a:solidFill>
              <a:srgbClr val="FFFFFF"/>
            </a:solidFill>
            <a:ln w="19050" cap="sq">
              <a:solidFill>
                <a:srgbClr val="D8E4E7"/>
              </a:solidFill>
              <a:prstDash val="solid"/>
              <a:miter/>
            </a:ln>
          </p:spPr>
          <p:txBody>
            <a:bodyPr/>
            <a:lstStyle/>
            <a:p>
              <a:endParaRPr lang="en-ZA"/>
            </a:p>
          </p:txBody>
        </p:sp>
      </p:grpSp>
      <p:grpSp>
        <p:nvGrpSpPr>
          <p:cNvPr id="20" name="Group 20"/>
          <p:cNvGrpSpPr/>
          <p:nvPr/>
        </p:nvGrpSpPr>
        <p:grpSpPr>
          <a:xfrm>
            <a:off x="242783" y="1364113"/>
            <a:ext cx="296809" cy="8696744"/>
            <a:chOff x="0" y="0"/>
            <a:chExt cx="395745" cy="11595659"/>
          </a:xfrm>
        </p:grpSpPr>
        <p:sp>
          <p:nvSpPr>
            <p:cNvPr id="21" name="Freeform 21"/>
            <p:cNvSpPr/>
            <p:nvPr/>
          </p:nvSpPr>
          <p:spPr>
            <a:xfrm>
              <a:off x="0" y="0"/>
              <a:ext cx="395732" cy="11595608"/>
            </a:xfrm>
            <a:custGeom>
              <a:avLst/>
              <a:gdLst/>
              <a:ahLst/>
              <a:cxnLst/>
              <a:rect l="l" t="t" r="r" b="b"/>
              <a:pathLst>
                <a:path w="395732" h="11595608">
                  <a:moveTo>
                    <a:pt x="0" y="0"/>
                  </a:moveTo>
                  <a:lnTo>
                    <a:pt x="395732" y="0"/>
                  </a:lnTo>
                  <a:lnTo>
                    <a:pt x="395732" y="11595608"/>
                  </a:lnTo>
                  <a:lnTo>
                    <a:pt x="0" y="11595608"/>
                  </a:lnTo>
                  <a:close/>
                </a:path>
              </a:pathLst>
            </a:custGeom>
            <a:solidFill>
              <a:srgbClr val="007A37"/>
            </a:solidFill>
            <a:ln w="19050" cap="sq">
              <a:solidFill>
                <a:srgbClr val="00B050"/>
              </a:solidFill>
              <a:prstDash val="solid"/>
              <a:miter/>
            </a:ln>
          </p:spPr>
          <p:txBody>
            <a:bodyPr/>
            <a:lstStyle/>
            <a:p>
              <a:endParaRPr lang="en-ZA"/>
            </a:p>
          </p:txBody>
        </p:sp>
      </p:grpSp>
      <p:grpSp>
        <p:nvGrpSpPr>
          <p:cNvPr id="22" name="Group 22"/>
          <p:cNvGrpSpPr/>
          <p:nvPr/>
        </p:nvGrpSpPr>
        <p:grpSpPr>
          <a:xfrm>
            <a:off x="919439" y="1412272"/>
            <a:ext cx="970026" cy="970026"/>
            <a:chOff x="0" y="0"/>
            <a:chExt cx="1293368" cy="1293368"/>
          </a:xfrm>
        </p:grpSpPr>
        <p:sp>
          <p:nvSpPr>
            <p:cNvPr id="23" name="Freeform 23"/>
            <p:cNvSpPr/>
            <p:nvPr/>
          </p:nvSpPr>
          <p:spPr>
            <a:xfrm>
              <a:off x="0" y="0"/>
              <a:ext cx="1293368" cy="1293368"/>
            </a:xfrm>
            <a:custGeom>
              <a:avLst/>
              <a:gdLst/>
              <a:ahLst/>
              <a:cxnLst/>
              <a:rect l="l" t="t" r="r" b="b"/>
              <a:pathLst>
                <a:path w="1293368" h="1293368">
                  <a:moveTo>
                    <a:pt x="0" y="646684"/>
                  </a:moveTo>
                  <a:cubicBezTo>
                    <a:pt x="0" y="289560"/>
                    <a:pt x="289560" y="0"/>
                    <a:pt x="646684" y="0"/>
                  </a:cubicBezTo>
                  <a:cubicBezTo>
                    <a:pt x="1003808" y="0"/>
                    <a:pt x="1293368" y="289560"/>
                    <a:pt x="1293368" y="646684"/>
                  </a:cubicBezTo>
                  <a:cubicBezTo>
                    <a:pt x="1293368" y="1003808"/>
                    <a:pt x="1003808" y="1293368"/>
                    <a:pt x="646684" y="1293368"/>
                  </a:cubicBezTo>
                  <a:cubicBezTo>
                    <a:pt x="289560" y="1293368"/>
                    <a:pt x="0" y="1003808"/>
                    <a:pt x="0" y="646684"/>
                  </a:cubicBezTo>
                  <a:close/>
                </a:path>
              </a:pathLst>
            </a:custGeom>
            <a:solidFill>
              <a:srgbClr val="007A37"/>
            </a:solidFill>
            <a:ln w="19050" cap="sq">
              <a:solidFill>
                <a:srgbClr val="00B050"/>
              </a:solidFill>
              <a:prstDash val="solid"/>
              <a:miter/>
            </a:ln>
          </p:spPr>
          <p:txBody>
            <a:bodyPr/>
            <a:lstStyle/>
            <a:p>
              <a:endParaRPr lang="en-ZA"/>
            </a:p>
          </p:txBody>
        </p:sp>
      </p:grpSp>
      <p:sp>
        <p:nvSpPr>
          <p:cNvPr id="24" name="TextBox 24"/>
          <p:cNvSpPr txBox="1"/>
          <p:nvPr/>
        </p:nvSpPr>
        <p:spPr>
          <a:xfrm>
            <a:off x="1719453" y="1776155"/>
            <a:ext cx="3913632" cy="489585"/>
          </a:xfrm>
          <a:prstGeom prst="rect">
            <a:avLst/>
          </a:prstGeom>
        </p:spPr>
        <p:txBody>
          <a:bodyPr lIns="0" tIns="0" rIns="0" bIns="0" rtlCol="0" anchor="t">
            <a:spAutoFit/>
          </a:bodyPr>
          <a:lstStyle/>
          <a:p>
            <a:pPr algn="ctr">
              <a:lnSpc>
                <a:spcPts val="3600"/>
              </a:lnSpc>
            </a:pPr>
            <a:r>
              <a:rPr lang="en-US" sz="7200" b="1">
                <a:solidFill>
                  <a:srgbClr val="002060"/>
                </a:solidFill>
                <a:latin typeface="Calibri (MS) Bold"/>
                <a:ea typeface="Calibri (MS) Bold"/>
                <a:cs typeface="Calibri (MS) Bold"/>
                <a:sym typeface="Calibri (MS) Bold"/>
              </a:rPr>
              <a:t>ETHICS</a:t>
            </a:r>
          </a:p>
        </p:txBody>
      </p:sp>
      <p:sp>
        <p:nvSpPr>
          <p:cNvPr id="25" name="TextBox 25"/>
          <p:cNvSpPr txBox="1"/>
          <p:nvPr/>
        </p:nvSpPr>
        <p:spPr>
          <a:xfrm>
            <a:off x="588659" y="3718212"/>
            <a:ext cx="5662108" cy="6228676"/>
          </a:xfrm>
          <a:prstGeom prst="rect">
            <a:avLst/>
          </a:prstGeom>
        </p:spPr>
        <p:txBody>
          <a:bodyPr lIns="0" tIns="0" rIns="0" bIns="0" rtlCol="0" anchor="t">
            <a:spAutoFit/>
          </a:bodyPr>
          <a:lstStyle/>
          <a:p>
            <a:pPr marL="648976" lvl="1" indent="-324488" algn="l">
              <a:lnSpc>
                <a:spcPts val="3419"/>
              </a:lnSpc>
              <a:buFont typeface="Arial"/>
              <a:buChar char="•"/>
            </a:pPr>
            <a:r>
              <a:rPr lang="en-US" sz="2849" b="1">
                <a:solidFill>
                  <a:srgbClr val="007A37"/>
                </a:solidFill>
                <a:latin typeface="Calibri (MS) Bold"/>
                <a:ea typeface="Calibri (MS) Bold"/>
                <a:cs typeface="Calibri (MS) Bold"/>
                <a:sym typeface="Calibri (MS) Bold"/>
              </a:rPr>
              <a:t>Do no harm </a:t>
            </a:r>
            <a:r>
              <a:rPr lang="en-US" sz="2849">
                <a:solidFill>
                  <a:srgbClr val="000000"/>
                </a:solidFill>
                <a:latin typeface="Calibri (MS)"/>
                <a:ea typeface="Calibri (MS)"/>
                <a:cs typeface="Calibri (MS)"/>
                <a:sym typeface="Calibri (MS)"/>
              </a:rPr>
              <a:t>(safety, promote human well being)</a:t>
            </a:r>
          </a:p>
          <a:p>
            <a:pPr algn="l">
              <a:lnSpc>
                <a:spcPts val="660"/>
              </a:lnSpc>
            </a:pPr>
            <a:endParaRPr lang="en-US" sz="2849">
              <a:solidFill>
                <a:srgbClr val="000000"/>
              </a:solidFill>
              <a:latin typeface="Calibri (MS)"/>
              <a:ea typeface="Calibri (MS)"/>
              <a:cs typeface="Calibri (MS)"/>
              <a:sym typeface="Calibri (MS)"/>
            </a:endParaRPr>
          </a:p>
          <a:p>
            <a:pPr marL="648976" lvl="1" indent="-324488" algn="l">
              <a:lnSpc>
                <a:spcPts val="3419"/>
              </a:lnSpc>
              <a:buFont typeface="Arial"/>
              <a:buChar char="•"/>
            </a:pPr>
            <a:r>
              <a:rPr lang="en-US" sz="2849">
                <a:solidFill>
                  <a:srgbClr val="000000"/>
                </a:solidFill>
                <a:latin typeface="Calibri (MS)"/>
                <a:ea typeface="Calibri (MS)"/>
                <a:cs typeface="Calibri (MS)"/>
                <a:sym typeface="Calibri (MS)"/>
              </a:rPr>
              <a:t>Informed </a:t>
            </a:r>
            <a:r>
              <a:rPr lang="en-US" sz="2849" b="1">
                <a:solidFill>
                  <a:srgbClr val="007A37"/>
                </a:solidFill>
                <a:latin typeface="Calibri (MS) Bold"/>
                <a:ea typeface="Calibri (MS) Bold"/>
                <a:cs typeface="Calibri (MS) Bold"/>
                <a:sym typeface="Calibri (MS) Bold"/>
              </a:rPr>
              <a:t>consent </a:t>
            </a:r>
            <a:r>
              <a:rPr lang="en-US" sz="2849">
                <a:solidFill>
                  <a:srgbClr val="000000"/>
                </a:solidFill>
                <a:latin typeface="Calibri (MS)"/>
                <a:ea typeface="Calibri (MS)"/>
                <a:cs typeface="Calibri (MS)"/>
                <a:sym typeface="Calibri (MS)"/>
              </a:rPr>
              <a:t>for data use.</a:t>
            </a:r>
          </a:p>
          <a:p>
            <a:pPr algn="l">
              <a:lnSpc>
                <a:spcPts val="420"/>
              </a:lnSpc>
            </a:pPr>
            <a:endParaRPr lang="en-US" sz="2849">
              <a:solidFill>
                <a:srgbClr val="000000"/>
              </a:solidFill>
              <a:latin typeface="Calibri (MS)"/>
              <a:ea typeface="Calibri (MS)"/>
              <a:cs typeface="Calibri (MS)"/>
              <a:sym typeface="Calibri (MS)"/>
            </a:endParaRPr>
          </a:p>
          <a:p>
            <a:pPr marL="648976" lvl="1" indent="-324488" algn="l">
              <a:lnSpc>
                <a:spcPts val="3419"/>
              </a:lnSpc>
              <a:buFont typeface="Arial"/>
              <a:buChar char="•"/>
            </a:pPr>
            <a:r>
              <a:rPr lang="en-US" sz="2849">
                <a:solidFill>
                  <a:srgbClr val="000000"/>
                </a:solidFill>
                <a:latin typeface="Calibri (MS)"/>
                <a:ea typeface="Calibri (MS)"/>
                <a:cs typeface="Calibri (MS)"/>
                <a:sym typeface="Calibri (MS)"/>
              </a:rPr>
              <a:t>Who guards the data?</a:t>
            </a:r>
          </a:p>
          <a:p>
            <a:pPr algn="l">
              <a:lnSpc>
                <a:spcPts val="899"/>
              </a:lnSpc>
            </a:pPr>
            <a:endParaRPr lang="en-US" sz="2849">
              <a:solidFill>
                <a:srgbClr val="000000"/>
              </a:solidFill>
              <a:latin typeface="Calibri (MS)"/>
              <a:ea typeface="Calibri (MS)"/>
              <a:cs typeface="Calibri (MS)"/>
              <a:sym typeface="Calibri (MS)"/>
            </a:endParaRPr>
          </a:p>
          <a:p>
            <a:pPr marL="648976" lvl="1" indent="-324488" algn="l">
              <a:lnSpc>
                <a:spcPts val="3419"/>
              </a:lnSpc>
              <a:buFont typeface="Arial"/>
              <a:buChar char="•"/>
            </a:pPr>
            <a:r>
              <a:rPr lang="en-US" sz="2849" b="1">
                <a:solidFill>
                  <a:srgbClr val="000000"/>
                </a:solidFill>
                <a:latin typeface="Calibri (MS) Bold"/>
                <a:ea typeface="Calibri (MS) Bold"/>
                <a:cs typeface="Calibri (MS) Bold"/>
                <a:sym typeface="Calibri (MS) Bold"/>
              </a:rPr>
              <a:t>Privacy/confidentiality </a:t>
            </a:r>
          </a:p>
          <a:p>
            <a:pPr algn="l">
              <a:lnSpc>
                <a:spcPts val="779"/>
              </a:lnSpc>
            </a:pPr>
            <a:endParaRPr lang="en-US" sz="2849" b="1">
              <a:solidFill>
                <a:srgbClr val="000000"/>
              </a:solidFill>
              <a:latin typeface="Calibri (MS) Bold"/>
              <a:ea typeface="Calibri (MS) Bold"/>
              <a:cs typeface="Calibri (MS) Bold"/>
              <a:sym typeface="Calibri (MS) Bold"/>
            </a:endParaRPr>
          </a:p>
          <a:p>
            <a:pPr marL="648976" lvl="1" indent="-324488" algn="l">
              <a:lnSpc>
                <a:spcPts val="3419"/>
              </a:lnSpc>
              <a:buFont typeface="Arial"/>
              <a:buChar char="•"/>
            </a:pPr>
            <a:r>
              <a:rPr lang="en-US" sz="2849" b="1">
                <a:solidFill>
                  <a:srgbClr val="000000"/>
                </a:solidFill>
                <a:latin typeface="Calibri (MS) Bold"/>
                <a:ea typeface="Calibri (MS) Bold"/>
                <a:cs typeface="Calibri (MS) Bold"/>
                <a:sym typeface="Calibri (MS) Bold"/>
              </a:rPr>
              <a:t>Protect autonomy</a:t>
            </a:r>
          </a:p>
          <a:p>
            <a:pPr algn="l">
              <a:lnSpc>
                <a:spcPts val="1019"/>
              </a:lnSpc>
            </a:pPr>
            <a:endParaRPr lang="en-US" sz="2849" b="1">
              <a:solidFill>
                <a:srgbClr val="000000"/>
              </a:solidFill>
              <a:latin typeface="Calibri (MS) Bold"/>
              <a:ea typeface="Calibri (MS) Bold"/>
              <a:cs typeface="Calibri (MS) Bold"/>
              <a:sym typeface="Calibri (MS) Bold"/>
            </a:endParaRPr>
          </a:p>
          <a:p>
            <a:pPr marL="648976" lvl="1" indent="-324488" algn="l">
              <a:lnSpc>
                <a:spcPts val="3419"/>
              </a:lnSpc>
              <a:buFont typeface="Arial"/>
              <a:buChar char="•"/>
            </a:pPr>
            <a:r>
              <a:rPr lang="en-US" sz="2849" b="1">
                <a:solidFill>
                  <a:srgbClr val="007A37"/>
                </a:solidFill>
                <a:latin typeface="Calibri (MS) Bold"/>
                <a:ea typeface="Calibri (MS) Bold"/>
                <a:cs typeface="Calibri (MS) Bold"/>
                <a:sym typeface="Calibri (MS) Bold"/>
              </a:rPr>
              <a:t>Protection</a:t>
            </a:r>
            <a:r>
              <a:rPr lang="en-US" sz="2849">
                <a:solidFill>
                  <a:srgbClr val="007A37"/>
                </a:solidFill>
                <a:latin typeface="Calibri (MS)"/>
                <a:ea typeface="Calibri (MS)"/>
                <a:cs typeface="Calibri (MS)"/>
                <a:sym typeface="Calibri (MS)"/>
              </a:rPr>
              <a:t> </a:t>
            </a:r>
            <a:r>
              <a:rPr lang="en-US" sz="2849" b="1">
                <a:solidFill>
                  <a:srgbClr val="007A37"/>
                </a:solidFill>
                <a:latin typeface="Calibri (MS) Bold"/>
                <a:ea typeface="Calibri (MS) Bold"/>
                <a:cs typeface="Calibri (MS) Bold"/>
                <a:sym typeface="Calibri (MS) Bold"/>
              </a:rPr>
              <a:t>from stigma/exclusion</a:t>
            </a:r>
          </a:p>
          <a:p>
            <a:pPr algn="l">
              <a:lnSpc>
                <a:spcPts val="1379"/>
              </a:lnSpc>
            </a:pPr>
            <a:endParaRPr lang="en-US" sz="2849" b="1">
              <a:solidFill>
                <a:srgbClr val="007A37"/>
              </a:solidFill>
              <a:latin typeface="Calibri (MS) Bold"/>
              <a:ea typeface="Calibri (MS) Bold"/>
              <a:cs typeface="Calibri (MS) Bold"/>
              <a:sym typeface="Calibri (MS) Bold"/>
            </a:endParaRPr>
          </a:p>
          <a:p>
            <a:pPr marL="649128" lvl="1" indent="-324564" algn="l">
              <a:lnSpc>
                <a:spcPts val="3419"/>
              </a:lnSpc>
              <a:buFont typeface="Arial"/>
              <a:buChar char="•"/>
            </a:pPr>
            <a:r>
              <a:rPr lang="en-US" sz="2849" b="1">
                <a:solidFill>
                  <a:srgbClr val="007A37"/>
                </a:solidFill>
                <a:latin typeface="Calibri (MS) Bold"/>
                <a:ea typeface="Calibri (MS) Bold"/>
                <a:cs typeface="Calibri (MS) Bold"/>
                <a:sym typeface="Calibri (MS) Bold"/>
              </a:rPr>
              <a:t>Responsibility and accountability</a:t>
            </a:r>
          </a:p>
          <a:p>
            <a:pPr algn="l">
              <a:lnSpc>
                <a:spcPts val="1019"/>
              </a:lnSpc>
            </a:pPr>
            <a:endParaRPr lang="en-US" sz="2849" b="1">
              <a:solidFill>
                <a:srgbClr val="007A37"/>
              </a:solidFill>
              <a:latin typeface="Calibri (MS) Bold"/>
              <a:ea typeface="Calibri (MS) Bold"/>
              <a:cs typeface="Calibri (MS) Bold"/>
              <a:sym typeface="Calibri (MS) Bold"/>
            </a:endParaRPr>
          </a:p>
          <a:p>
            <a:pPr marL="648976" lvl="1" indent="-324488" algn="l">
              <a:lnSpc>
                <a:spcPts val="3419"/>
              </a:lnSpc>
              <a:buFont typeface="Arial"/>
              <a:buChar char="•"/>
            </a:pPr>
            <a:r>
              <a:rPr lang="en-US" sz="2849" b="1">
                <a:solidFill>
                  <a:srgbClr val="000000"/>
                </a:solidFill>
                <a:latin typeface="Calibri (MS) Bold"/>
                <a:ea typeface="Calibri (MS) Bold"/>
                <a:cs typeface="Calibri (MS) Bold"/>
                <a:sym typeface="Calibri (MS) Bold"/>
              </a:rPr>
              <a:t>Equitable</a:t>
            </a:r>
            <a:r>
              <a:rPr lang="en-US" sz="2849">
                <a:solidFill>
                  <a:srgbClr val="000000"/>
                </a:solidFill>
                <a:latin typeface="Calibri (MS)"/>
                <a:ea typeface="Calibri (MS)"/>
                <a:cs typeface="Calibri (MS)"/>
                <a:sym typeface="Calibri (MS)"/>
              </a:rPr>
              <a:t> access and benefit</a:t>
            </a:r>
          </a:p>
          <a:p>
            <a:pPr algn="l">
              <a:lnSpc>
                <a:spcPts val="1619"/>
              </a:lnSpc>
            </a:pPr>
            <a:endParaRPr lang="en-US" sz="2849">
              <a:solidFill>
                <a:srgbClr val="000000"/>
              </a:solidFill>
              <a:latin typeface="Calibri (MS)"/>
              <a:ea typeface="Calibri (MS)"/>
              <a:cs typeface="Calibri (MS)"/>
              <a:sym typeface="Calibri (MS)"/>
            </a:endParaRPr>
          </a:p>
          <a:p>
            <a:pPr marL="649128" lvl="1" indent="-324564" algn="l">
              <a:lnSpc>
                <a:spcPts val="3419"/>
              </a:lnSpc>
              <a:buFont typeface="Arial"/>
              <a:buChar char="•"/>
            </a:pPr>
            <a:r>
              <a:rPr lang="en-US" sz="2849">
                <a:solidFill>
                  <a:srgbClr val="000000"/>
                </a:solidFill>
                <a:latin typeface="Calibri (MS)"/>
                <a:ea typeface="Calibri (MS)"/>
                <a:cs typeface="Calibri (MS)"/>
                <a:sym typeface="Calibri (MS)"/>
              </a:rPr>
              <a:t>Guard </a:t>
            </a:r>
            <a:r>
              <a:rPr lang="en-US" sz="2849" b="1">
                <a:solidFill>
                  <a:srgbClr val="000000"/>
                </a:solidFill>
                <a:latin typeface="Calibri (MS) Bold"/>
                <a:ea typeface="Calibri (MS) Bold"/>
                <a:cs typeface="Calibri (MS) Bold"/>
                <a:sym typeface="Calibri (MS) Bold"/>
              </a:rPr>
              <a:t>against degradation of skills</a:t>
            </a:r>
          </a:p>
        </p:txBody>
      </p:sp>
      <p:grpSp>
        <p:nvGrpSpPr>
          <p:cNvPr id="26" name="Group 26"/>
          <p:cNvGrpSpPr/>
          <p:nvPr/>
        </p:nvGrpSpPr>
        <p:grpSpPr>
          <a:xfrm>
            <a:off x="-19050" y="-447237"/>
            <a:ext cx="18326100" cy="1782832"/>
            <a:chOff x="0" y="0"/>
            <a:chExt cx="24434800" cy="2377110"/>
          </a:xfrm>
        </p:grpSpPr>
        <p:sp>
          <p:nvSpPr>
            <p:cNvPr id="27" name="Freeform 27"/>
            <p:cNvSpPr/>
            <p:nvPr/>
          </p:nvSpPr>
          <p:spPr>
            <a:xfrm>
              <a:off x="0" y="0"/>
              <a:ext cx="24434800" cy="2377059"/>
            </a:xfrm>
            <a:custGeom>
              <a:avLst/>
              <a:gdLst/>
              <a:ahLst/>
              <a:cxnLst/>
              <a:rect l="l" t="t" r="r" b="b"/>
              <a:pathLst>
                <a:path w="24434800" h="2377059">
                  <a:moveTo>
                    <a:pt x="0" y="0"/>
                  </a:moveTo>
                  <a:lnTo>
                    <a:pt x="24434800" y="0"/>
                  </a:lnTo>
                  <a:lnTo>
                    <a:pt x="24434800" y="2377059"/>
                  </a:lnTo>
                  <a:lnTo>
                    <a:pt x="0" y="2377059"/>
                  </a:lnTo>
                  <a:close/>
                </a:path>
              </a:pathLst>
            </a:custGeom>
            <a:solidFill>
              <a:srgbClr val="C00000"/>
            </a:solidFill>
            <a:ln w="38100" cap="sq">
              <a:solidFill>
                <a:srgbClr val="FFFFFF"/>
              </a:solidFill>
              <a:prstDash val="solid"/>
              <a:miter/>
            </a:ln>
          </p:spPr>
          <p:txBody>
            <a:bodyPr/>
            <a:lstStyle/>
            <a:p>
              <a:endParaRPr lang="en-ZA"/>
            </a:p>
          </p:txBody>
        </p:sp>
      </p:grpSp>
      <p:sp>
        <p:nvSpPr>
          <p:cNvPr id="28" name="TextBox 28"/>
          <p:cNvSpPr txBox="1"/>
          <p:nvPr/>
        </p:nvSpPr>
        <p:spPr>
          <a:xfrm>
            <a:off x="3139388" y="129997"/>
            <a:ext cx="12614072" cy="1205598"/>
          </a:xfrm>
          <a:prstGeom prst="rect">
            <a:avLst/>
          </a:prstGeom>
        </p:spPr>
        <p:txBody>
          <a:bodyPr lIns="0" tIns="0" rIns="0" bIns="0" rtlCol="0" anchor="t">
            <a:spAutoFit/>
          </a:bodyPr>
          <a:lstStyle/>
          <a:p>
            <a:pPr algn="ctr">
              <a:lnSpc>
                <a:spcPts val="7920"/>
              </a:lnSpc>
            </a:pPr>
            <a:r>
              <a:rPr lang="en-US" sz="6600" b="1">
                <a:solidFill>
                  <a:srgbClr val="FFFFFF"/>
                </a:solidFill>
                <a:latin typeface="Calibri (MS) Bold"/>
                <a:ea typeface="Calibri (MS) Bold"/>
                <a:cs typeface="Calibri (MS) Bold"/>
                <a:sym typeface="Calibri (MS) Bold"/>
              </a:rPr>
              <a:t>Defining the issues</a:t>
            </a:r>
          </a:p>
        </p:txBody>
      </p:sp>
      <p:grpSp>
        <p:nvGrpSpPr>
          <p:cNvPr id="29" name="Group 29"/>
          <p:cNvGrpSpPr/>
          <p:nvPr/>
        </p:nvGrpSpPr>
        <p:grpSpPr>
          <a:xfrm>
            <a:off x="13224529" y="2625976"/>
            <a:ext cx="4576553" cy="969493"/>
            <a:chOff x="0" y="0"/>
            <a:chExt cx="6102071" cy="1292657"/>
          </a:xfrm>
        </p:grpSpPr>
        <p:sp>
          <p:nvSpPr>
            <p:cNvPr id="30" name="Freeform 30"/>
            <p:cNvSpPr/>
            <p:nvPr/>
          </p:nvSpPr>
          <p:spPr>
            <a:xfrm>
              <a:off x="0" y="0"/>
              <a:ext cx="6102096" cy="1292606"/>
            </a:xfrm>
            <a:custGeom>
              <a:avLst/>
              <a:gdLst/>
              <a:ahLst/>
              <a:cxnLst/>
              <a:rect l="l" t="t" r="r" b="b"/>
              <a:pathLst>
                <a:path w="6102096" h="1292606">
                  <a:moveTo>
                    <a:pt x="0" y="0"/>
                  </a:moveTo>
                  <a:lnTo>
                    <a:pt x="6102096" y="0"/>
                  </a:lnTo>
                  <a:lnTo>
                    <a:pt x="6102096" y="1292606"/>
                  </a:lnTo>
                  <a:lnTo>
                    <a:pt x="0" y="1292606"/>
                  </a:lnTo>
                  <a:close/>
                </a:path>
              </a:pathLst>
            </a:custGeom>
            <a:solidFill>
              <a:srgbClr val="1F497D"/>
            </a:solidFill>
          </p:spPr>
          <p:txBody>
            <a:bodyPr/>
            <a:lstStyle/>
            <a:p>
              <a:endParaRPr lang="en-ZA"/>
            </a:p>
          </p:txBody>
        </p:sp>
        <p:sp>
          <p:nvSpPr>
            <p:cNvPr id="31" name="TextBox 31"/>
            <p:cNvSpPr txBox="1"/>
            <p:nvPr/>
          </p:nvSpPr>
          <p:spPr>
            <a:xfrm>
              <a:off x="0" y="-57150"/>
              <a:ext cx="6102071" cy="1349807"/>
            </a:xfrm>
            <a:prstGeom prst="rect">
              <a:avLst/>
            </a:prstGeom>
          </p:spPr>
          <p:txBody>
            <a:bodyPr lIns="50800" tIns="50800" rIns="50800" bIns="50800" rtlCol="0" anchor="t"/>
            <a:lstStyle/>
            <a:p>
              <a:pPr algn="ctr">
                <a:lnSpc>
                  <a:spcPts val="3240"/>
                </a:lnSpc>
              </a:pPr>
              <a:r>
                <a:rPr lang="en-US" sz="2700" b="1">
                  <a:solidFill>
                    <a:srgbClr val="FFFFFF"/>
                  </a:solidFill>
                  <a:latin typeface="Calibri (MS) Bold"/>
                  <a:ea typeface="Calibri (MS) Bold"/>
                  <a:cs typeface="Calibri (MS) Bold"/>
                  <a:sym typeface="Calibri (MS) Bold"/>
                </a:rPr>
                <a:t>‘systematic error or skew that leads to unfair outcomes’</a:t>
              </a:r>
            </a:p>
          </p:txBody>
        </p:sp>
      </p:grpSp>
      <p:grpSp>
        <p:nvGrpSpPr>
          <p:cNvPr id="32" name="Group 32"/>
          <p:cNvGrpSpPr/>
          <p:nvPr/>
        </p:nvGrpSpPr>
        <p:grpSpPr>
          <a:xfrm>
            <a:off x="7034012" y="2768194"/>
            <a:ext cx="4466272" cy="969493"/>
            <a:chOff x="0" y="0"/>
            <a:chExt cx="5955030" cy="1292657"/>
          </a:xfrm>
        </p:grpSpPr>
        <p:sp>
          <p:nvSpPr>
            <p:cNvPr id="33" name="Freeform 33"/>
            <p:cNvSpPr/>
            <p:nvPr/>
          </p:nvSpPr>
          <p:spPr>
            <a:xfrm>
              <a:off x="0" y="0"/>
              <a:ext cx="5955030" cy="1292606"/>
            </a:xfrm>
            <a:custGeom>
              <a:avLst/>
              <a:gdLst/>
              <a:ahLst/>
              <a:cxnLst/>
              <a:rect l="l" t="t" r="r" b="b"/>
              <a:pathLst>
                <a:path w="5955030" h="1292606">
                  <a:moveTo>
                    <a:pt x="0" y="0"/>
                  </a:moveTo>
                  <a:lnTo>
                    <a:pt x="5955030" y="0"/>
                  </a:lnTo>
                  <a:lnTo>
                    <a:pt x="5955030" y="1292606"/>
                  </a:lnTo>
                  <a:lnTo>
                    <a:pt x="0" y="1292606"/>
                  </a:lnTo>
                  <a:close/>
                </a:path>
              </a:pathLst>
            </a:custGeom>
            <a:solidFill>
              <a:srgbClr val="C00000"/>
            </a:solidFill>
          </p:spPr>
          <p:txBody>
            <a:bodyPr/>
            <a:lstStyle/>
            <a:p>
              <a:endParaRPr lang="en-ZA"/>
            </a:p>
          </p:txBody>
        </p:sp>
        <p:sp>
          <p:nvSpPr>
            <p:cNvPr id="34" name="TextBox 34"/>
            <p:cNvSpPr txBox="1"/>
            <p:nvPr/>
          </p:nvSpPr>
          <p:spPr>
            <a:xfrm>
              <a:off x="0" y="-57150"/>
              <a:ext cx="5955030" cy="1349807"/>
            </a:xfrm>
            <a:prstGeom prst="rect">
              <a:avLst/>
            </a:prstGeom>
          </p:spPr>
          <p:txBody>
            <a:bodyPr lIns="50800" tIns="50800" rIns="50800" bIns="50800" rtlCol="0" anchor="t"/>
            <a:lstStyle/>
            <a:p>
              <a:pPr algn="ctr">
                <a:lnSpc>
                  <a:spcPts val="3240"/>
                </a:lnSpc>
              </a:pPr>
              <a:r>
                <a:rPr lang="en-US" sz="2700" b="1">
                  <a:solidFill>
                    <a:srgbClr val="FFFFFF"/>
                  </a:solidFill>
                  <a:latin typeface="Calibri (MS) Bold"/>
                  <a:ea typeface="Calibri (MS) Bold"/>
                  <a:cs typeface="Calibri (MS) Bold"/>
                  <a:sym typeface="Calibri (MS) Bold"/>
                </a:rPr>
                <a:t>confidence stakeholders have in an AI system</a:t>
              </a:r>
            </a:p>
          </p:txBody>
        </p:sp>
      </p:grpSp>
      <p:grpSp>
        <p:nvGrpSpPr>
          <p:cNvPr id="35" name="Group 35"/>
          <p:cNvGrpSpPr/>
          <p:nvPr/>
        </p:nvGrpSpPr>
        <p:grpSpPr>
          <a:xfrm>
            <a:off x="769325" y="2675315"/>
            <a:ext cx="5062671" cy="907942"/>
            <a:chOff x="0" y="0"/>
            <a:chExt cx="6750228" cy="1210589"/>
          </a:xfrm>
        </p:grpSpPr>
        <p:sp>
          <p:nvSpPr>
            <p:cNvPr id="36" name="Freeform 36"/>
            <p:cNvSpPr/>
            <p:nvPr/>
          </p:nvSpPr>
          <p:spPr>
            <a:xfrm>
              <a:off x="0" y="0"/>
              <a:ext cx="6750177" cy="1210564"/>
            </a:xfrm>
            <a:custGeom>
              <a:avLst/>
              <a:gdLst/>
              <a:ahLst/>
              <a:cxnLst/>
              <a:rect l="l" t="t" r="r" b="b"/>
              <a:pathLst>
                <a:path w="6750177" h="1210564">
                  <a:moveTo>
                    <a:pt x="0" y="0"/>
                  </a:moveTo>
                  <a:lnTo>
                    <a:pt x="6750177" y="0"/>
                  </a:lnTo>
                  <a:lnTo>
                    <a:pt x="6750177" y="1210564"/>
                  </a:lnTo>
                  <a:lnTo>
                    <a:pt x="0" y="1210564"/>
                  </a:lnTo>
                  <a:close/>
                </a:path>
              </a:pathLst>
            </a:custGeom>
            <a:solidFill>
              <a:srgbClr val="007A37"/>
            </a:solidFill>
          </p:spPr>
          <p:txBody>
            <a:bodyPr/>
            <a:lstStyle/>
            <a:p>
              <a:endParaRPr lang="en-ZA"/>
            </a:p>
          </p:txBody>
        </p:sp>
        <p:sp>
          <p:nvSpPr>
            <p:cNvPr id="37" name="TextBox 37"/>
            <p:cNvSpPr txBox="1"/>
            <p:nvPr/>
          </p:nvSpPr>
          <p:spPr>
            <a:xfrm>
              <a:off x="0" y="-38100"/>
              <a:ext cx="6750228" cy="1248689"/>
            </a:xfrm>
            <a:prstGeom prst="rect">
              <a:avLst/>
            </a:prstGeom>
          </p:spPr>
          <p:txBody>
            <a:bodyPr lIns="50800" tIns="50800" rIns="50800" bIns="50800" rtlCol="0" anchor="t"/>
            <a:lstStyle/>
            <a:p>
              <a:pPr algn="ctr">
                <a:lnSpc>
                  <a:spcPts val="3000"/>
                </a:lnSpc>
              </a:pPr>
              <a:r>
                <a:rPr lang="en-US" sz="2700" b="1">
                  <a:solidFill>
                    <a:srgbClr val="FFFFFF"/>
                  </a:solidFill>
                  <a:latin typeface="Calibri (MS) Bold"/>
                  <a:ea typeface="Calibri (MS) Bold"/>
                  <a:cs typeface="Calibri (MS) Bold"/>
                  <a:sym typeface="Calibri (MS) Bold"/>
                </a:rPr>
                <a:t>“responsible use that respects moral and governance principles”</a:t>
              </a:r>
            </a:p>
          </p:txBody>
        </p:sp>
      </p:grpSp>
      <p:grpSp>
        <p:nvGrpSpPr>
          <p:cNvPr id="38" name="Group 38"/>
          <p:cNvGrpSpPr/>
          <p:nvPr/>
        </p:nvGrpSpPr>
        <p:grpSpPr>
          <a:xfrm>
            <a:off x="10916320" y="9946557"/>
            <a:ext cx="7343105" cy="411802"/>
            <a:chOff x="0" y="0"/>
            <a:chExt cx="9790807" cy="549069"/>
          </a:xfrm>
        </p:grpSpPr>
        <p:sp>
          <p:nvSpPr>
            <p:cNvPr id="39" name="Freeform 39"/>
            <p:cNvSpPr/>
            <p:nvPr/>
          </p:nvSpPr>
          <p:spPr>
            <a:xfrm>
              <a:off x="0" y="0"/>
              <a:ext cx="9790805" cy="549066"/>
            </a:xfrm>
            <a:custGeom>
              <a:avLst/>
              <a:gdLst/>
              <a:ahLst/>
              <a:cxnLst/>
              <a:rect l="l" t="t" r="r" b="b"/>
              <a:pathLst>
                <a:path w="9790805" h="549066">
                  <a:moveTo>
                    <a:pt x="0" y="0"/>
                  </a:moveTo>
                  <a:lnTo>
                    <a:pt x="9790805" y="0"/>
                  </a:lnTo>
                  <a:lnTo>
                    <a:pt x="9790805" y="549066"/>
                  </a:lnTo>
                  <a:lnTo>
                    <a:pt x="0" y="549066"/>
                  </a:lnTo>
                  <a:close/>
                </a:path>
              </a:pathLst>
            </a:custGeom>
            <a:blipFill>
              <a:blip r:embed="rId3">
                <a:alphaModFix amt="0"/>
              </a:blip>
              <a:stretch>
                <a:fillRect t="-469603" r="-49546" b="-469604"/>
              </a:stretch>
            </a:blipFill>
          </p:spPr>
          <p:txBody>
            <a:bodyPr/>
            <a:lstStyle/>
            <a:p>
              <a:endParaRPr lang="en-ZA"/>
            </a:p>
          </p:txBody>
        </p:sp>
        <p:sp>
          <p:nvSpPr>
            <p:cNvPr id="40" name="TextBox 40"/>
            <p:cNvSpPr txBox="1"/>
            <p:nvPr/>
          </p:nvSpPr>
          <p:spPr>
            <a:xfrm>
              <a:off x="0" y="-9525"/>
              <a:ext cx="9790807" cy="558594"/>
            </a:xfrm>
            <a:prstGeom prst="rect">
              <a:avLst/>
            </a:prstGeom>
          </p:spPr>
          <p:txBody>
            <a:bodyPr lIns="0" tIns="0" rIns="0" bIns="0" rtlCol="0" anchor="ctr"/>
            <a:lstStyle/>
            <a:p>
              <a:pPr algn="l">
                <a:lnSpc>
                  <a:spcPts val="1411"/>
                </a:lnSpc>
              </a:pPr>
              <a:r>
                <a:rPr lang="en-US" sz="1176">
                  <a:solidFill>
                    <a:srgbClr val="820000"/>
                  </a:solidFill>
                  <a:latin typeface="Verdana"/>
                  <a:ea typeface="Verdana"/>
                  <a:cs typeface="Verdana"/>
                  <a:sym typeface="Verdana"/>
                </a:rPr>
                <a:t>Navigating ethics, trust and bias   ·  Dr Primrose Matambanadzo   ·   AIDS 2026, Rio de Janeiro</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3237710" y="3602138"/>
            <a:ext cx="0" cy="2680644"/>
          </a:xfrm>
          <a:prstGeom prst="line">
            <a:avLst/>
          </a:prstGeom>
          <a:ln w="57150" cap="flat">
            <a:solidFill>
              <a:srgbClr val="8E93A9"/>
            </a:solidFill>
            <a:prstDash val="sysDash"/>
            <a:headEnd type="oval" w="lg" len="lg"/>
            <a:tailEnd type="none" w="sm" len="sm"/>
          </a:ln>
        </p:spPr>
        <p:txBody>
          <a:bodyPr/>
          <a:lstStyle/>
          <a:p>
            <a:endParaRPr lang="en-ZA"/>
          </a:p>
        </p:txBody>
      </p:sp>
      <p:sp>
        <p:nvSpPr>
          <p:cNvPr id="3" name="AutoShape 3"/>
          <p:cNvSpPr/>
          <p:nvPr/>
        </p:nvSpPr>
        <p:spPr>
          <a:xfrm flipV="1">
            <a:off x="7197147" y="4263985"/>
            <a:ext cx="0" cy="2680644"/>
          </a:xfrm>
          <a:prstGeom prst="line">
            <a:avLst/>
          </a:prstGeom>
          <a:ln w="57150" cap="flat">
            <a:solidFill>
              <a:srgbClr val="8E93A9"/>
            </a:solidFill>
            <a:prstDash val="sysDash"/>
            <a:headEnd type="oval" w="lg" len="lg"/>
            <a:tailEnd type="none" w="sm" len="sm"/>
          </a:ln>
        </p:spPr>
        <p:txBody>
          <a:bodyPr/>
          <a:lstStyle/>
          <a:p>
            <a:endParaRPr lang="en-ZA"/>
          </a:p>
        </p:txBody>
      </p:sp>
      <p:sp>
        <p:nvSpPr>
          <p:cNvPr id="4" name="AutoShape 4"/>
          <p:cNvSpPr/>
          <p:nvPr/>
        </p:nvSpPr>
        <p:spPr>
          <a:xfrm flipV="1">
            <a:off x="15074192" y="4263985"/>
            <a:ext cx="0" cy="2680644"/>
          </a:xfrm>
          <a:prstGeom prst="line">
            <a:avLst/>
          </a:prstGeom>
          <a:ln w="57150" cap="flat">
            <a:solidFill>
              <a:srgbClr val="8E93A9"/>
            </a:solidFill>
            <a:prstDash val="sysDash"/>
            <a:headEnd type="oval" w="lg" len="lg"/>
            <a:tailEnd type="none" w="sm" len="sm"/>
          </a:ln>
        </p:spPr>
        <p:txBody>
          <a:bodyPr/>
          <a:lstStyle/>
          <a:p>
            <a:endParaRPr lang="en-ZA"/>
          </a:p>
        </p:txBody>
      </p:sp>
      <p:sp>
        <p:nvSpPr>
          <p:cNvPr id="5" name="AutoShape 5"/>
          <p:cNvSpPr/>
          <p:nvPr/>
        </p:nvSpPr>
        <p:spPr>
          <a:xfrm>
            <a:off x="11150608" y="3602138"/>
            <a:ext cx="0" cy="2680644"/>
          </a:xfrm>
          <a:prstGeom prst="line">
            <a:avLst/>
          </a:prstGeom>
          <a:ln w="57150" cap="flat">
            <a:solidFill>
              <a:srgbClr val="8E93A9"/>
            </a:solidFill>
            <a:prstDash val="sysDash"/>
            <a:headEnd type="oval" w="lg" len="lg"/>
            <a:tailEnd type="none" w="sm" len="sm"/>
          </a:ln>
        </p:spPr>
        <p:txBody>
          <a:bodyPr/>
          <a:lstStyle/>
          <a:p>
            <a:endParaRPr lang="en-ZA"/>
          </a:p>
        </p:txBody>
      </p:sp>
      <p:grpSp>
        <p:nvGrpSpPr>
          <p:cNvPr id="6" name="Group 6"/>
          <p:cNvGrpSpPr/>
          <p:nvPr/>
        </p:nvGrpSpPr>
        <p:grpSpPr>
          <a:xfrm>
            <a:off x="919494" y="4418838"/>
            <a:ext cx="4588630" cy="1630546"/>
            <a:chOff x="0" y="0"/>
            <a:chExt cx="1143678" cy="406400"/>
          </a:xfrm>
        </p:grpSpPr>
        <p:sp>
          <p:nvSpPr>
            <p:cNvPr id="7" name="Freeform 7"/>
            <p:cNvSpPr/>
            <p:nvPr/>
          </p:nvSpPr>
          <p:spPr>
            <a:xfrm>
              <a:off x="0" y="0"/>
              <a:ext cx="1143678" cy="406400"/>
            </a:xfrm>
            <a:custGeom>
              <a:avLst/>
              <a:gdLst/>
              <a:ahLst/>
              <a:cxnLst/>
              <a:rect l="l" t="t" r="r" b="b"/>
              <a:pathLst>
                <a:path w="1143678" h="406400">
                  <a:moveTo>
                    <a:pt x="0" y="0"/>
                  </a:moveTo>
                  <a:lnTo>
                    <a:pt x="940478" y="0"/>
                  </a:lnTo>
                  <a:lnTo>
                    <a:pt x="1143678" y="203200"/>
                  </a:lnTo>
                  <a:lnTo>
                    <a:pt x="940478" y="406400"/>
                  </a:lnTo>
                  <a:lnTo>
                    <a:pt x="0" y="406400"/>
                  </a:lnTo>
                  <a:lnTo>
                    <a:pt x="203200" y="203200"/>
                  </a:lnTo>
                  <a:lnTo>
                    <a:pt x="0" y="0"/>
                  </a:lnTo>
                  <a:close/>
                </a:path>
              </a:pathLst>
            </a:custGeom>
            <a:solidFill>
              <a:srgbClr val="499FA2"/>
            </a:solidFill>
          </p:spPr>
          <p:txBody>
            <a:bodyPr/>
            <a:lstStyle/>
            <a:p>
              <a:endParaRPr lang="en-ZA"/>
            </a:p>
          </p:txBody>
        </p:sp>
        <p:sp>
          <p:nvSpPr>
            <p:cNvPr id="8" name="TextBox 8"/>
            <p:cNvSpPr txBox="1"/>
            <p:nvPr/>
          </p:nvSpPr>
          <p:spPr>
            <a:xfrm>
              <a:off x="177800" y="-38100"/>
              <a:ext cx="889678" cy="444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8826416" y="4418838"/>
            <a:ext cx="4588630" cy="1630546"/>
            <a:chOff x="0" y="0"/>
            <a:chExt cx="1143678" cy="406400"/>
          </a:xfrm>
        </p:grpSpPr>
        <p:sp>
          <p:nvSpPr>
            <p:cNvPr id="10" name="Freeform 10"/>
            <p:cNvSpPr/>
            <p:nvPr/>
          </p:nvSpPr>
          <p:spPr>
            <a:xfrm>
              <a:off x="0" y="0"/>
              <a:ext cx="1143678" cy="406400"/>
            </a:xfrm>
            <a:custGeom>
              <a:avLst/>
              <a:gdLst/>
              <a:ahLst/>
              <a:cxnLst/>
              <a:rect l="l" t="t" r="r" b="b"/>
              <a:pathLst>
                <a:path w="1143678" h="406400">
                  <a:moveTo>
                    <a:pt x="0" y="0"/>
                  </a:moveTo>
                  <a:lnTo>
                    <a:pt x="940478" y="0"/>
                  </a:lnTo>
                  <a:lnTo>
                    <a:pt x="1143678" y="203200"/>
                  </a:lnTo>
                  <a:lnTo>
                    <a:pt x="940478" y="406400"/>
                  </a:lnTo>
                  <a:lnTo>
                    <a:pt x="0" y="406400"/>
                  </a:lnTo>
                  <a:lnTo>
                    <a:pt x="203200" y="203200"/>
                  </a:lnTo>
                  <a:lnTo>
                    <a:pt x="0" y="0"/>
                  </a:lnTo>
                  <a:close/>
                </a:path>
              </a:pathLst>
            </a:custGeom>
            <a:solidFill>
              <a:srgbClr val="FFBD59"/>
            </a:solidFill>
          </p:spPr>
          <p:txBody>
            <a:bodyPr/>
            <a:lstStyle/>
            <a:p>
              <a:endParaRPr lang="en-ZA"/>
            </a:p>
          </p:txBody>
        </p:sp>
        <p:sp>
          <p:nvSpPr>
            <p:cNvPr id="11" name="TextBox 11"/>
            <p:cNvSpPr txBox="1"/>
            <p:nvPr/>
          </p:nvSpPr>
          <p:spPr>
            <a:xfrm>
              <a:off x="177800" y="-38100"/>
              <a:ext cx="889678" cy="444500"/>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4872955" y="4418838"/>
            <a:ext cx="4588630" cy="1630546"/>
            <a:chOff x="0" y="0"/>
            <a:chExt cx="1143678" cy="406400"/>
          </a:xfrm>
        </p:grpSpPr>
        <p:sp>
          <p:nvSpPr>
            <p:cNvPr id="13" name="Freeform 13"/>
            <p:cNvSpPr/>
            <p:nvPr/>
          </p:nvSpPr>
          <p:spPr>
            <a:xfrm>
              <a:off x="0" y="0"/>
              <a:ext cx="1143678" cy="406400"/>
            </a:xfrm>
            <a:custGeom>
              <a:avLst/>
              <a:gdLst/>
              <a:ahLst/>
              <a:cxnLst/>
              <a:rect l="l" t="t" r="r" b="b"/>
              <a:pathLst>
                <a:path w="1143678" h="406400">
                  <a:moveTo>
                    <a:pt x="0" y="0"/>
                  </a:moveTo>
                  <a:lnTo>
                    <a:pt x="940478" y="0"/>
                  </a:lnTo>
                  <a:lnTo>
                    <a:pt x="1143678" y="203200"/>
                  </a:lnTo>
                  <a:lnTo>
                    <a:pt x="940478" y="406400"/>
                  </a:lnTo>
                  <a:lnTo>
                    <a:pt x="0" y="406400"/>
                  </a:lnTo>
                  <a:lnTo>
                    <a:pt x="203200" y="203200"/>
                  </a:lnTo>
                  <a:lnTo>
                    <a:pt x="0" y="0"/>
                  </a:lnTo>
                  <a:close/>
                </a:path>
              </a:pathLst>
            </a:custGeom>
            <a:solidFill>
              <a:srgbClr val="004AAD"/>
            </a:solidFill>
          </p:spPr>
          <p:txBody>
            <a:bodyPr/>
            <a:lstStyle/>
            <a:p>
              <a:endParaRPr lang="en-ZA"/>
            </a:p>
          </p:txBody>
        </p:sp>
        <p:sp>
          <p:nvSpPr>
            <p:cNvPr id="14" name="TextBox 14"/>
            <p:cNvSpPr txBox="1"/>
            <p:nvPr/>
          </p:nvSpPr>
          <p:spPr>
            <a:xfrm>
              <a:off x="177800" y="-38100"/>
              <a:ext cx="889678" cy="444500"/>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12779877" y="4418838"/>
            <a:ext cx="4588630" cy="1630546"/>
            <a:chOff x="0" y="0"/>
            <a:chExt cx="1143678" cy="406400"/>
          </a:xfrm>
        </p:grpSpPr>
        <p:sp>
          <p:nvSpPr>
            <p:cNvPr id="16" name="Freeform 16"/>
            <p:cNvSpPr/>
            <p:nvPr/>
          </p:nvSpPr>
          <p:spPr>
            <a:xfrm>
              <a:off x="0" y="0"/>
              <a:ext cx="1143678" cy="406400"/>
            </a:xfrm>
            <a:custGeom>
              <a:avLst/>
              <a:gdLst/>
              <a:ahLst/>
              <a:cxnLst/>
              <a:rect l="l" t="t" r="r" b="b"/>
              <a:pathLst>
                <a:path w="1143678" h="406400">
                  <a:moveTo>
                    <a:pt x="0" y="0"/>
                  </a:moveTo>
                  <a:lnTo>
                    <a:pt x="940478" y="0"/>
                  </a:lnTo>
                  <a:lnTo>
                    <a:pt x="1143678" y="203200"/>
                  </a:lnTo>
                  <a:lnTo>
                    <a:pt x="940478" y="406400"/>
                  </a:lnTo>
                  <a:lnTo>
                    <a:pt x="0" y="406400"/>
                  </a:lnTo>
                  <a:lnTo>
                    <a:pt x="203200" y="203200"/>
                  </a:lnTo>
                  <a:lnTo>
                    <a:pt x="0" y="0"/>
                  </a:lnTo>
                  <a:close/>
                </a:path>
              </a:pathLst>
            </a:custGeom>
            <a:solidFill>
              <a:srgbClr val="D65656"/>
            </a:solidFill>
          </p:spPr>
          <p:txBody>
            <a:bodyPr/>
            <a:lstStyle/>
            <a:p>
              <a:endParaRPr lang="en-ZA"/>
            </a:p>
          </p:txBody>
        </p:sp>
        <p:sp>
          <p:nvSpPr>
            <p:cNvPr id="17" name="TextBox 17"/>
            <p:cNvSpPr txBox="1"/>
            <p:nvPr/>
          </p:nvSpPr>
          <p:spPr>
            <a:xfrm>
              <a:off x="177800" y="-38100"/>
              <a:ext cx="889678" cy="444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2128171" y="5197145"/>
            <a:ext cx="2569450" cy="2569450"/>
          </a:xfrm>
          <a:custGeom>
            <a:avLst/>
            <a:gdLst/>
            <a:ahLst/>
            <a:cxnLst/>
            <a:rect l="l" t="t" r="r" b="b"/>
            <a:pathLst>
              <a:path w="2569450" h="2569450">
                <a:moveTo>
                  <a:pt x="0" y="0"/>
                </a:moveTo>
                <a:lnTo>
                  <a:pt x="2569450" y="0"/>
                </a:lnTo>
                <a:lnTo>
                  <a:pt x="2569450" y="2569450"/>
                </a:lnTo>
                <a:lnTo>
                  <a:pt x="0" y="2569450"/>
                </a:lnTo>
                <a:lnTo>
                  <a:pt x="0" y="0"/>
                </a:lnTo>
                <a:close/>
              </a:path>
            </a:pathLst>
          </a:custGeom>
          <a:blipFill>
            <a:blip>
              <a:alphaModFix amt="37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ZA"/>
          </a:p>
        </p:txBody>
      </p:sp>
      <p:grpSp>
        <p:nvGrpSpPr>
          <p:cNvPr id="19" name="Group 19"/>
          <p:cNvGrpSpPr/>
          <p:nvPr/>
        </p:nvGrpSpPr>
        <p:grpSpPr>
          <a:xfrm>
            <a:off x="2128171" y="5197145"/>
            <a:ext cx="2171275" cy="217127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9FA2"/>
            </a:solidFill>
            <a:ln w="114300" cap="sq">
              <a:solidFill>
                <a:srgbClr val="FFFFFF"/>
              </a:solidFill>
              <a:prstDash val="solid"/>
              <a:miter/>
            </a:ln>
          </p:spPr>
          <p:txBody>
            <a:bodyPr/>
            <a:lstStyle/>
            <a:p>
              <a:endParaRPr lang="en-ZA"/>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0035093" y="5197145"/>
            <a:ext cx="2569450" cy="2569450"/>
          </a:xfrm>
          <a:custGeom>
            <a:avLst/>
            <a:gdLst/>
            <a:ahLst/>
            <a:cxnLst/>
            <a:rect l="l" t="t" r="r" b="b"/>
            <a:pathLst>
              <a:path w="2569450" h="2569450">
                <a:moveTo>
                  <a:pt x="0" y="0"/>
                </a:moveTo>
                <a:lnTo>
                  <a:pt x="2569450" y="0"/>
                </a:lnTo>
                <a:lnTo>
                  <a:pt x="2569450" y="2569450"/>
                </a:lnTo>
                <a:lnTo>
                  <a:pt x="0" y="2569450"/>
                </a:lnTo>
                <a:lnTo>
                  <a:pt x="0" y="0"/>
                </a:lnTo>
                <a:close/>
              </a:path>
            </a:pathLst>
          </a:custGeom>
          <a:blipFill>
            <a:blip>
              <a:alphaModFix amt="37000"/>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ZA"/>
          </a:p>
        </p:txBody>
      </p:sp>
      <p:grpSp>
        <p:nvGrpSpPr>
          <p:cNvPr id="23" name="Group 23"/>
          <p:cNvGrpSpPr/>
          <p:nvPr/>
        </p:nvGrpSpPr>
        <p:grpSpPr>
          <a:xfrm>
            <a:off x="10035093" y="5197145"/>
            <a:ext cx="2171275" cy="217127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w="114300" cap="sq">
              <a:solidFill>
                <a:srgbClr val="FFFFFF"/>
              </a:solidFill>
              <a:prstDash val="solid"/>
              <a:miter/>
            </a:ln>
          </p:spPr>
          <p:txBody>
            <a:bodyPr/>
            <a:lstStyle/>
            <a:p>
              <a:endParaRPr lang="en-ZA"/>
            </a:p>
          </p:txBody>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6081632" y="3062836"/>
            <a:ext cx="2569450" cy="2569450"/>
          </a:xfrm>
          <a:custGeom>
            <a:avLst/>
            <a:gdLst/>
            <a:ahLst/>
            <a:cxnLst/>
            <a:rect l="l" t="t" r="r" b="b"/>
            <a:pathLst>
              <a:path w="2569450" h="2569450">
                <a:moveTo>
                  <a:pt x="0" y="0"/>
                </a:moveTo>
                <a:lnTo>
                  <a:pt x="2569450" y="0"/>
                </a:lnTo>
                <a:lnTo>
                  <a:pt x="2569450" y="2569451"/>
                </a:lnTo>
                <a:lnTo>
                  <a:pt x="0" y="2569451"/>
                </a:lnTo>
                <a:lnTo>
                  <a:pt x="0" y="0"/>
                </a:lnTo>
                <a:close/>
              </a:path>
            </a:pathLst>
          </a:custGeom>
          <a:blipFill>
            <a:blip>
              <a:alphaModFix amt="37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ZA"/>
          </a:p>
        </p:txBody>
      </p:sp>
      <p:grpSp>
        <p:nvGrpSpPr>
          <p:cNvPr id="27" name="Group 27"/>
          <p:cNvGrpSpPr/>
          <p:nvPr/>
        </p:nvGrpSpPr>
        <p:grpSpPr>
          <a:xfrm>
            <a:off x="6081632" y="3062836"/>
            <a:ext cx="2171275" cy="2171275"/>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4AAD"/>
            </a:solidFill>
            <a:ln w="114300" cap="sq">
              <a:solidFill>
                <a:srgbClr val="FFFFFF"/>
              </a:solidFill>
              <a:prstDash val="solid"/>
              <a:miter/>
            </a:ln>
          </p:spPr>
          <p:txBody>
            <a:bodyPr/>
            <a:lstStyle/>
            <a:p>
              <a:endParaRPr lang="en-ZA"/>
            </a:p>
          </p:txBody>
        </p:sp>
        <p:sp>
          <p:nvSpPr>
            <p:cNvPr id="29" name="TextBox 2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0" name="Freeform 30"/>
          <p:cNvSpPr/>
          <p:nvPr/>
        </p:nvSpPr>
        <p:spPr>
          <a:xfrm>
            <a:off x="13988554" y="3062836"/>
            <a:ext cx="2569450" cy="2569450"/>
          </a:xfrm>
          <a:custGeom>
            <a:avLst/>
            <a:gdLst/>
            <a:ahLst/>
            <a:cxnLst/>
            <a:rect l="l" t="t" r="r" b="b"/>
            <a:pathLst>
              <a:path w="2569450" h="2569450">
                <a:moveTo>
                  <a:pt x="0" y="0"/>
                </a:moveTo>
                <a:lnTo>
                  <a:pt x="2569450" y="0"/>
                </a:lnTo>
                <a:lnTo>
                  <a:pt x="2569450" y="2569451"/>
                </a:lnTo>
                <a:lnTo>
                  <a:pt x="0" y="2569451"/>
                </a:lnTo>
                <a:lnTo>
                  <a:pt x="0" y="0"/>
                </a:lnTo>
                <a:close/>
              </a:path>
            </a:pathLst>
          </a:custGeom>
          <a:blipFill>
            <a:blip>
              <a:alphaModFix amt="37000"/>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ZA"/>
          </a:p>
        </p:txBody>
      </p:sp>
      <p:grpSp>
        <p:nvGrpSpPr>
          <p:cNvPr id="31" name="Group 31"/>
          <p:cNvGrpSpPr/>
          <p:nvPr/>
        </p:nvGrpSpPr>
        <p:grpSpPr>
          <a:xfrm>
            <a:off x="13988554" y="3062836"/>
            <a:ext cx="2171275" cy="2171275"/>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65656"/>
            </a:solidFill>
            <a:ln w="114300" cap="sq">
              <a:solidFill>
                <a:srgbClr val="FFFFFF"/>
              </a:solidFill>
              <a:prstDash val="solid"/>
              <a:miter/>
            </a:ln>
          </p:spPr>
          <p:txBody>
            <a:bodyPr/>
            <a:lstStyle/>
            <a:p>
              <a:endParaRPr lang="en-ZA"/>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4" name="Freeform 34"/>
          <p:cNvSpPr/>
          <p:nvPr/>
        </p:nvSpPr>
        <p:spPr>
          <a:xfrm>
            <a:off x="2703787" y="5774868"/>
            <a:ext cx="1015829" cy="1015829"/>
          </a:xfrm>
          <a:custGeom>
            <a:avLst/>
            <a:gdLst/>
            <a:ahLst/>
            <a:cxnLst/>
            <a:rect l="l" t="t" r="r" b="b"/>
            <a:pathLst>
              <a:path w="1015829" h="1015829">
                <a:moveTo>
                  <a:pt x="0" y="0"/>
                </a:moveTo>
                <a:lnTo>
                  <a:pt x="1015830" y="0"/>
                </a:lnTo>
                <a:lnTo>
                  <a:pt x="1015830" y="1015829"/>
                </a:lnTo>
                <a:lnTo>
                  <a:pt x="0" y="1015829"/>
                </a:lnTo>
                <a:lnTo>
                  <a:pt x="0" y="0"/>
                </a:lnTo>
                <a:close/>
              </a:path>
            </a:pathLst>
          </a:custGeom>
          <a:blipFill>
            <a:blip>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ZA"/>
          </a:p>
        </p:txBody>
      </p:sp>
      <p:sp>
        <p:nvSpPr>
          <p:cNvPr id="35" name="Freeform 35"/>
          <p:cNvSpPr/>
          <p:nvPr/>
        </p:nvSpPr>
        <p:spPr>
          <a:xfrm>
            <a:off x="10612816" y="5774868"/>
            <a:ext cx="1015829" cy="1015829"/>
          </a:xfrm>
          <a:custGeom>
            <a:avLst/>
            <a:gdLst/>
            <a:ahLst/>
            <a:cxnLst/>
            <a:rect l="l" t="t" r="r" b="b"/>
            <a:pathLst>
              <a:path w="1015829" h="1015829">
                <a:moveTo>
                  <a:pt x="0" y="0"/>
                </a:moveTo>
                <a:lnTo>
                  <a:pt x="1015829" y="0"/>
                </a:lnTo>
                <a:lnTo>
                  <a:pt x="1015829" y="1015829"/>
                </a:lnTo>
                <a:lnTo>
                  <a:pt x="0" y="1015829"/>
                </a:lnTo>
                <a:lnTo>
                  <a:pt x="0" y="0"/>
                </a:lnTo>
                <a:close/>
              </a:path>
            </a:pathLst>
          </a:custGeom>
          <a:blipFill>
            <a:blip>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ZA"/>
          </a:p>
        </p:txBody>
      </p:sp>
      <p:sp>
        <p:nvSpPr>
          <p:cNvPr id="36" name="Freeform 36"/>
          <p:cNvSpPr/>
          <p:nvPr/>
        </p:nvSpPr>
        <p:spPr>
          <a:xfrm>
            <a:off x="14560566" y="3760960"/>
            <a:ext cx="1015829" cy="1015829"/>
          </a:xfrm>
          <a:custGeom>
            <a:avLst/>
            <a:gdLst/>
            <a:ahLst/>
            <a:cxnLst/>
            <a:rect l="l" t="t" r="r" b="b"/>
            <a:pathLst>
              <a:path w="1015829" h="1015829">
                <a:moveTo>
                  <a:pt x="0" y="0"/>
                </a:moveTo>
                <a:lnTo>
                  <a:pt x="1015829" y="0"/>
                </a:lnTo>
                <a:lnTo>
                  <a:pt x="1015829" y="1015829"/>
                </a:lnTo>
                <a:lnTo>
                  <a:pt x="0" y="1015829"/>
                </a:lnTo>
                <a:lnTo>
                  <a:pt x="0" y="0"/>
                </a:lnTo>
                <a:close/>
              </a:path>
            </a:pathLst>
          </a:custGeom>
          <a:blipFill>
            <a:blip>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n-ZA"/>
          </a:p>
        </p:txBody>
      </p:sp>
      <p:sp>
        <p:nvSpPr>
          <p:cNvPr id="37" name="Freeform 37"/>
          <p:cNvSpPr/>
          <p:nvPr/>
        </p:nvSpPr>
        <p:spPr>
          <a:xfrm>
            <a:off x="6663297" y="3640559"/>
            <a:ext cx="1015829" cy="1015829"/>
          </a:xfrm>
          <a:custGeom>
            <a:avLst/>
            <a:gdLst/>
            <a:ahLst/>
            <a:cxnLst/>
            <a:rect l="l" t="t" r="r" b="b"/>
            <a:pathLst>
              <a:path w="1015829" h="1015829">
                <a:moveTo>
                  <a:pt x="0" y="0"/>
                </a:moveTo>
                <a:lnTo>
                  <a:pt x="1015829" y="0"/>
                </a:lnTo>
                <a:lnTo>
                  <a:pt x="1015829" y="1015829"/>
                </a:lnTo>
                <a:lnTo>
                  <a:pt x="0" y="1015829"/>
                </a:lnTo>
                <a:lnTo>
                  <a:pt x="0" y="0"/>
                </a:lnTo>
                <a:close/>
              </a:path>
            </a:pathLst>
          </a:custGeom>
          <a:blipFill>
            <a:blip>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en-ZA"/>
          </a:p>
        </p:txBody>
      </p:sp>
      <p:sp>
        <p:nvSpPr>
          <p:cNvPr id="38" name="TextBox 38"/>
          <p:cNvSpPr txBox="1"/>
          <p:nvPr/>
        </p:nvSpPr>
        <p:spPr>
          <a:xfrm>
            <a:off x="802269" y="2235139"/>
            <a:ext cx="4705854" cy="809625"/>
          </a:xfrm>
          <a:prstGeom prst="rect">
            <a:avLst/>
          </a:prstGeom>
        </p:spPr>
        <p:txBody>
          <a:bodyPr lIns="0" tIns="0" rIns="0" bIns="0" rtlCol="0" anchor="t">
            <a:spAutoFit/>
          </a:bodyPr>
          <a:lstStyle/>
          <a:p>
            <a:pPr algn="ctr">
              <a:lnSpc>
                <a:spcPts val="5653"/>
              </a:lnSpc>
            </a:pPr>
            <a:r>
              <a:rPr lang="en-US" sz="4711" b="1">
                <a:solidFill>
                  <a:srgbClr val="215968"/>
                </a:solidFill>
                <a:latin typeface="Calibri (MS) Bold"/>
                <a:ea typeface="Calibri (MS) Bold"/>
                <a:cs typeface="Calibri (MS) Bold"/>
                <a:sym typeface="Calibri (MS) Bold"/>
              </a:rPr>
              <a:t>Design </a:t>
            </a:r>
          </a:p>
        </p:txBody>
      </p:sp>
      <p:sp>
        <p:nvSpPr>
          <p:cNvPr id="39" name="TextBox 39"/>
          <p:cNvSpPr txBox="1"/>
          <p:nvPr/>
        </p:nvSpPr>
        <p:spPr>
          <a:xfrm>
            <a:off x="9542591" y="2149745"/>
            <a:ext cx="3318293" cy="809625"/>
          </a:xfrm>
          <a:prstGeom prst="rect">
            <a:avLst/>
          </a:prstGeom>
        </p:spPr>
        <p:txBody>
          <a:bodyPr lIns="0" tIns="0" rIns="0" bIns="0" rtlCol="0" anchor="t">
            <a:spAutoFit/>
          </a:bodyPr>
          <a:lstStyle/>
          <a:p>
            <a:pPr marL="0" lvl="0" indent="0" algn="ctr">
              <a:lnSpc>
                <a:spcPts val="5653"/>
              </a:lnSpc>
              <a:spcBef>
                <a:spcPct val="0"/>
              </a:spcBef>
            </a:pPr>
            <a:r>
              <a:rPr lang="en-US" sz="4711" b="1" u="none" strike="noStrike">
                <a:solidFill>
                  <a:srgbClr val="D65656"/>
                </a:solidFill>
                <a:latin typeface="Calibri (MS) Bold"/>
                <a:ea typeface="Calibri (MS) Bold"/>
                <a:cs typeface="Calibri (MS) Bold"/>
                <a:sym typeface="Calibri (MS) Bold"/>
              </a:rPr>
              <a:t>Deployment</a:t>
            </a:r>
          </a:p>
        </p:txBody>
      </p:sp>
      <p:sp>
        <p:nvSpPr>
          <p:cNvPr id="40" name="TextBox 40"/>
          <p:cNvSpPr txBox="1"/>
          <p:nvPr/>
        </p:nvSpPr>
        <p:spPr>
          <a:xfrm>
            <a:off x="4431044" y="6882386"/>
            <a:ext cx="5870626" cy="812306"/>
          </a:xfrm>
          <a:prstGeom prst="rect">
            <a:avLst/>
          </a:prstGeom>
        </p:spPr>
        <p:txBody>
          <a:bodyPr lIns="0" tIns="0" rIns="0" bIns="0" rtlCol="0" anchor="t">
            <a:spAutoFit/>
          </a:bodyPr>
          <a:lstStyle/>
          <a:p>
            <a:pPr marL="0" lvl="0" indent="0" algn="ctr">
              <a:lnSpc>
                <a:spcPts val="5653"/>
              </a:lnSpc>
              <a:spcBef>
                <a:spcPct val="0"/>
              </a:spcBef>
            </a:pPr>
            <a:r>
              <a:rPr lang="en-US" sz="4711" b="1" u="none" strike="noStrike">
                <a:solidFill>
                  <a:srgbClr val="002060"/>
                </a:solidFill>
                <a:latin typeface="Calibri (MS) Bold"/>
                <a:ea typeface="Calibri (MS) Bold"/>
                <a:cs typeface="Calibri (MS) Bold"/>
                <a:sym typeface="Calibri (MS) Bold"/>
              </a:rPr>
              <a:t>Model development</a:t>
            </a:r>
          </a:p>
        </p:txBody>
      </p:sp>
      <p:sp>
        <p:nvSpPr>
          <p:cNvPr id="41" name="TextBox 41"/>
          <p:cNvSpPr txBox="1"/>
          <p:nvPr/>
        </p:nvSpPr>
        <p:spPr>
          <a:xfrm>
            <a:off x="13415045" y="6896165"/>
            <a:ext cx="3318293" cy="809625"/>
          </a:xfrm>
          <a:prstGeom prst="rect">
            <a:avLst/>
          </a:prstGeom>
        </p:spPr>
        <p:txBody>
          <a:bodyPr lIns="0" tIns="0" rIns="0" bIns="0" rtlCol="0" anchor="t">
            <a:spAutoFit/>
          </a:bodyPr>
          <a:lstStyle/>
          <a:p>
            <a:pPr marL="0" lvl="0" indent="0" algn="ctr">
              <a:lnSpc>
                <a:spcPts val="5653"/>
              </a:lnSpc>
              <a:spcBef>
                <a:spcPct val="0"/>
              </a:spcBef>
            </a:pPr>
            <a:r>
              <a:rPr lang="en-US" sz="4711" b="1" u="none" strike="noStrike">
                <a:solidFill>
                  <a:srgbClr val="820000"/>
                </a:solidFill>
                <a:latin typeface="Calibri (MS) Bold"/>
                <a:ea typeface="Calibri (MS) Bold"/>
                <a:cs typeface="Calibri (MS) Bold"/>
                <a:sym typeface="Calibri (MS) Bold"/>
              </a:rPr>
              <a:t>Monitoring</a:t>
            </a:r>
          </a:p>
        </p:txBody>
      </p:sp>
      <p:sp>
        <p:nvSpPr>
          <p:cNvPr id="42" name="TextBox 42"/>
          <p:cNvSpPr txBox="1"/>
          <p:nvPr/>
        </p:nvSpPr>
        <p:spPr>
          <a:xfrm>
            <a:off x="802269" y="2980037"/>
            <a:ext cx="4876255" cy="622100"/>
          </a:xfrm>
          <a:prstGeom prst="rect">
            <a:avLst/>
          </a:prstGeom>
        </p:spPr>
        <p:txBody>
          <a:bodyPr lIns="0" tIns="0" rIns="0" bIns="0" rtlCol="0" anchor="t">
            <a:spAutoFit/>
          </a:bodyPr>
          <a:lstStyle/>
          <a:p>
            <a:pPr algn="ctr">
              <a:lnSpc>
                <a:spcPts val="2461"/>
              </a:lnSpc>
            </a:pPr>
            <a:r>
              <a:rPr lang="en-US" sz="2258">
                <a:solidFill>
                  <a:srgbClr val="000000"/>
                </a:solidFill>
                <a:latin typeface="Helvetica World"/>
                <a:ea typeface="Helvetica World"/>
                <a:cs typeface="Helvetica World"/>
                <a:sym typeface="Helvetica World"/>
              </a:rPr>
              <a:t>data bias, privacy, sampling bias, community engagement- stakeholders</a:t>
            </a:r>
          </a:p>
        </p:txBody>
      </p:sp>
      <p:sp>
        <p:nvSpPr>
          <p:cNvPr id="43" name="TextBox 43"/>
          <p:cNvSpPr txBox="1"/>
          <p:nvPr/>
        </p:nvSpPr>
        <p:spPr>
          <a:xfrm>
            <a:off x="9343088" y="2895090"/>
            <a:ext cx="3953461" cy="607866"/>
          </a:xfrm>
          <a:prstGeom prst="rect">
            <a:avLst/>
          </a:prstGeom>
        </p:spPr>
        <p:txBody>
          <a:bodyPr lIns="0" tIns="0" rIns="0" bIns="0" rtlCol="0" anchor="t">
            <a:spAutoFit/>
          </a:bodyPr>
          <a:lstStyle/>
          <a:p>
            <a:pPr algn="ctr">
              <a:lnSpc>
                <a:spcPts val="2348"/>
              </a:lnSpc>
            </a:pPr>
            <a:r>
              <a:rPr lang="en-US" sz="2258">
                <a:solidFill>
                  <a:srgbClr val="000000"/>
                </a:solidFill>
                <a:latin typeface="Helvetica World"/>
                <a:ea typeface="Helvetica World"/>
                <a:cs typeface="Helvetica World"/>
                <a:sym typeface="Helvetica World"/>
              </a:rPr>
              <a:t>safety, equity, consent, build user trust, human in the loop</a:t>
            </a:r>
          </a:p>
        </p:txBody>
      </p:sp>
      <p:sp>
        <p:nvSpPr>
          <p:cNvPr id="44" name="TextBox 44"/>
          <p:cNvSpPr txBox="1"/>
          <p:nvPr/>
        </p:nvSpPr>
        <p:spPr>
          <a:xfrm>
            <a:off x="4805665" y="7563754"/>
            <a:ext cx="4419803" cy="652516"/>
          </a:xfrm>
          <a:prstGeom prst="rect">
            <a:avLst/>
          </a:prstGeom>
        </p:spPr>
        <p:txBody>
          <a:bodyPr lIns="0" tIns="0" rIns="0" bIns="0" rtlCol="0" anchor="t">
            <a:spAutoFit/>
          </a:bodyPr>
          <a:lstStyle/>
          <a:p>
            <a:pPr algn="ctr">
              <a:lnSpc>
                <a:spcPts val="2597"/>
              </a:lnSpc>
            </a:pPr>
            <a:r>
              <a:rPr lang="en-US" sz="2258">
                <a:solidFill>
                  <a:srgbClr val="000000"/>
                </a:solidFill>
                <a:latin typeface="Helvetica World"/>
                <a:ea typeface="Helvetica World"/>
                <a:cs typeface="Helvetica World"/>
                <a:sym typeface="Helvetica World"/>
              </a:rPr>
              <a:t>safety, transparency, reliability, relevance, fairness metrics</a:t>
            </a:r>
          </a:p>
        </p:txBody>
      </p:sp>
      <p:sp>
        <p:nvSpPr>
          <p:cNvPr id="45" name="TextBox 45"/>
          <p:cNvSpPr txBox="1"/>
          <p:nvPr/>
        </p:nvSpPr>
        <p:spPr>
          <a:xfrm>
            <a:off x="13097461" y="7658518"/>
            <a:ext cx="3953461" cy="574583"/>
          </a:xfrm>
          <a:prstGeom prst="rect">
            <a:avLst/>
          </a:prstGeom>
        </p:spPr>
        <p:txBody>
          <a:bodyPr lIns="0" tIns="0" rIns="0" bIns="0" rtlCol="0" anchor="t">
            <a:spAutoFit/>
          </a:bodyPr>
          <a:lstStyle/>
          <a:p>
            <a:pPr algn="ctr">
              <a:lnSpc>
                <a:spcPts val="2235"/>
              </a:lnSpc>
            </a:pPr>
            <a:r>
              <a:rPr lang="en-US" sz="2258">
                <a:solidFill>
                  <a:srgbClr val="000000"/>
                </a:solidFill>
                <a:latin typeface="Helvetica World"/>
                <a:ea typeface="Helvetica World"/>
                <a:cs typeface="Helvetica World"/>
                <a:sym typeface="Helvetica World"/>
              </a:rPr>
              <a:t>safety, accountability, catching bias, human oversight</a:t>
            </a:r>
          </a:p>
        </p:txBody>
      </p:sp>
      <p:sp>
        <p:nvSpPr>
          <p:cNvPr id="46" name="TextBox 46"/>
          <p:cNvSpPr txBox="1"/>
          <p:nvPr/>
        </p:nvSpPr>
        <p:spPr>
          <a:xfrm>
            <a:off x="2730790" y="7429601"/>
            <a:ext cx="1020042" cy="497159"/>
          </a:xfrm>
          <a:prstGeom prst="rect">
            <a:avLst/>
          </a:prstGeom>
        </p:spPr>
        <p:txBody>
          <a:bodyPr lIns="0" tIns="0" rIns="0" bIns="0" rtlCol="0" anchor="t">
            <a:spAutoFit/>
          </a:bodyPr>
          <a:lstStyle/>
          <a:p>
            <a:pPr algn="ctr">
              <a:lnSpc>
                <a:spcPts val="3613"/>
              </a:lnSpc>
            </a:pPr>
            <a:r>
              <a:rPr lang="en-US" sz="3011" b="1">
                <a:solidFill>
                  <a:srgbClr val="000000"/>
                </a:solidFill>
                <a:latin typeface="Helvetica World Bold"/>
                <a:ea typeface="Helvetica World Bold"/>
                <a:cs typeface="Helvetica World Bold"/>
                <a:sym typeface="Helvetica World Bold"/>
              </a:rPr>
              <a:t>01</a:t>
            </a:r>
          </a:p>
        </p:txBody>
      </p:sp>
      <p:sp>
        <p:nvSpPr>
          <p:cNvPr id="47" name="TextBox 47"/>
          <p:cNvSpPr txBox="1"/>
          <p:nvPr/>
        </p:nvSpPr>
        <p:spPr>
          <a:xfrm>
            <a:off x="10640587" y="7429601"/>
            <a:ext cx="1020042" cy="497159"/>
          </a:xfrm>
          <a:prstGeom prst="rect">
            <a:avLst/>
          </a:prstGeom>
        </p:spPr>
        <p:txBody>
          <a:bodyPr lIns="0" tIns="0" rIns="0" bIns="0" rtlCol="0" anchor="t">
            <a:spAutoFit/>
          </a:bodyPr>
          <a:lstStyle/>
          <a:p>
            <a:pPr algn="ctr">
              <a:lnSpc>
                <a:spcPts val="3613"/>
              </a:lnSpc>
            </a:pPr>
            <a:r>
              <a:rPr lang="en-US" sz="3011" b="1">
                <a:solidFill>
                  <a:srgbClr val="000000"/>
                </a:solidFill>
                <a:latin typeface="Helvetica World Bold"/>
                <a:ea typeface="Helvetica World Bold"/>
                <a:cs typeface="Helvetica World Bold"/>
                <a:sym typeface="Helvetica World Bold"/>
              </a:rPr>
              <a:t>03</a:t>
            </a:r>
          </a:p>
        </p:txBody>
      </p:sp>
      <p:sp>
        <p:nvSpPr>
          <p:cNvPr id="48" name="TextBox 48"/>
          <p:cNvSpPr txBox="1"/>
          <p:nvPr/>
        </p:nvSpPr>
        <p:spPr>
          <a:xfrm>
            <a:off x="6464812" y="2438998"/>
            <a:ext cx="1020042" cy="497159"/>
          </a:xfrm>
          <a:prstGeom prst="rect">
            <a:avLst/>
          </a:prstGeom>
        </p:spPr>
        <p:txBody>
          <a:bodyPr lIns="0" tIns="0" rIns="0" bIns="0" rtlCol="0" anchor="t">
            <a:spAutoFit/>
          </a:bodyPr>
          <a:lstStyle/>
          <a:p>
            <a:pPr algn="ctr">
              <a:lnSpc>
                <a:spcPts val="3613"/>
              </a:lnSpc>
            </a:pPr>
            <a:r>
              <a:rPr lang="en-US" sz="3011" b="1">
                <a:solidFill>
                  <a:srgbClr val="000000"/>
                </a:solidFill>
                <a:latin typeface="Helvetica World Bold"/>
                <a:ea typeface="Helvetica World Bold"/>
                <a:cs typeface="Helvetica World Bold"/>
                <a:sym typeface="Helvetica World Bold"/>
              </a:rPr>
              <a:t>02</a:t>
            </a:r>
          </a:p>
        </p:txBody>
      </p:sp>
      <p:sp>
        <p:nvSpPr>
          <p:cNvPr id="49" name="TextBox 49"/>
          <p:cNvSpPr txBox="1"/>
          <p:nvPr/>
        </p:nvSpPr>
        <p:spPr>
          <a:xfrm>
            <a:off x="14564170" y="2687577"/>
            <a:ext cx="1020042" cy="497159"/>
          </a:xfrm>
          <a:prstGeom prst="rect">
            <a:avLst/>
          </a:prstGeom>
        </p:spPr>
        <p:txBody>
          <a:bodyPr lIns="0" tIns="0" rIns="0" bIns="0" rtlCol="0" anchor="t">
            <a:spAutoFit/>
          </a:bodyPr>
          <a:lstStyle/>
          <a:p>
            <a:pPr algn="ctr">
              <a:lnSpc>
                <a:spcPts val="3613"/>
              </a:lnSpc>
            </a:pPr>
            <a:r>
              <a:rPr lang="en-US" sz="3011" b="1">
                <a:solidFill>
                  <a:srgbClr val="000000"/>
                </a:solidFill>
                <a:latin typeface="Helvetica World Bold"/>
                <a:ea typeface="Helvetica World Bold"/>
                <a:cs typeface="Helvetica World Bold"/>
                <a:sym typeface="Helvetica World Bold"/>
              </a:rPr>
              <a:t>04</a:t>
            </a:r>
          </a:p>
        </p:txBody>
      </p:sp>
      <p:sp>
        <p:nvSpPr>
          <p:cNvPr id="50" name="TextBox 50"/>
          <p:cNvSpPr txBox="1"/>
          <p:nvPr/>
        </p:nvSpPr>
        <p:spPr>
          <a:xfrm>
            <a:off x="429076" y="243542"/>
            <a:ext cx="17429847" cy="1479682"/>
          </a:xfrm>
          <a:prstGeom prst="rect">
            <a:avLst/>
          </a:prstGeom>
        </p:spPr>
        <p:txBody>
          <a:bodyPr lIns="0" tIns="0" rIns="0" bIns="0" rtlCol="0" anchor="t">
            <a:spAutoFit/>
          </a:bodyPr>
          <a:lstStyle/>
          <a:p>
            <a:pPr algn="ctr">
              <a:lnSpc>
                <a:spcPts val="5228"/>
              </a:lnSpc>
            </a:pPr>
            <a:r>
              <a:rPr lang="en-US" sz="5504" b="1">
                <a:solidFill>
                  <a:srgbClr val="000000"/>
                </a:solidFill>
                <a:latin typeface="Calibri (MS) Bold"/>
                <a:ea typeface="Calibri (MS) Bold"/>
                <a:cs typeface="Calibri (MS) Bold"/>
                <a:sym typeface="Calibri (MS) Bold"/>
              </a:rPr>
              <a:t>Where in the AI lifecycle </a:t>
            </a:r>
          </a:p>
          <a:p>
            <a:pPr algn="ctr">
              <a:lnSpc>
                <a:spcPts val="5228"/>
              </a:lnSpc>
            </a:pPr>
            <a:r>
              <a:rPr lang="en-US" sz="5504" b="1">
                <a:solidFill>
                  <a:srgbClr val="000000"/>
                </a:solidFill>
                <a:latin typeface="Calibri (MS) Bold"/>
                <a:ea typeface="Calibri (MS) Bold"/>
                <a:cs typeface="Calibri (MS) Bold"/>
                <a:sym typeface="Calibri (MS) Bold"/>
              </a:rPr>
              <a:t>do</a:t>
            </a:r>
            <a:r>
              <a:rPr lang="en-US" sz="5504" b="1">
                <a:solidFill>
                  <a:srgbClr val="3B7D23"/>
                </a:solidFill>
                <a:latin typeface="Calibri (MS) Bold"/>
                <a:ea typeface="Calibri (MS) Bold"/>
                <a:cs typeface="Calibri (MS) Bold"/>
                <a:sym typeface="Calibri (MS) Bold"/>
              </a:rPr>
              <a:t> ethics</a:t>
            </a:r>
            <a:r>
              <a:rPr lang="en-US" sz="5504" b="1">
                <a:solidFill>
                  <a:srgbClr val="000000"/>
                </a:solidFill>
                <a:latin typeface="Calibri (MS) Bold"/>
                <a:ea typeface="Calibri (MS) Bold"/>
                <a:cs typeface="Calibri (MS) Bold"/>
                <a:sym typeface="Calibri (MS) Bold"/>
              </a:rPr>
              <a:t>, </a:t>
            </a:r>
            <a:r>
              <a:rPr lang="en-US" sz="5504" b="1">
                <a:solidFill>
                  <a:srgbClr val="820000"/>
                </a:solidFill>
                <a:latin typeface="Calibri (MS) Bold"/>
                <a:ea typeface="Calibri (MS) Bold"/>
                <a:cs typeface="Calibri (MS) Bold"/>
                <a:sym typeface="Calibri (MS) Bold"/>
              </a:rPr>
              <a:t>trust</a:t>
            </a:r>
            <a:r>
              <a:rPr lang="en-US" sz="5504" b="1">
                <a:solidFill>
                  <a:srgbClr val="000000"/>
                </a:solidFill>
                <a:latin typeface="Calibri (MS) Bold"/>
                <a:ea typeface="Calibri (MS) Bold"/>
                <a:cs typeface="Calibri (MS) Bold"/>
                <a:sym typeface="Calibri (MS) Bold"/>
              </a:rPr>
              <a:t> and </a:t>
            </a:r>
            <a:r>
              <a:rPr lang="en-US" sz="5504" b="1">
                <a:solidFill>
                  <a:srgbClr val="0070C0"/>
                </a:solidFill>
                <a:latin typeface="Calibri (MS) Bold"/>
                <a:ea typeface="Calibri (MS) Bold"/>
                <a:cs typeface="Calibri (MS) Bold"/>
                <a:sym typeface="Calibri (MS) Bold"/>
              </a:rPr>
              <a:t>bias</a:t>
            </a:r>
            <a:r>
              <a:rPr lang="en-US" sz="5504" b="1">
                <a:solidFill>
                  <a:srgbClr val="000000"/>
                </a:solidFill>
                <a:latin typeface="Calibri (MS) Bold"/>
                <a:ea typeface="Calibri (MS) Bold"/>
                <a:cs typeface="Calibri (MS) Bold"/>
                <a:sym typeface="Calibri (MS) Bold"/>
              </a:rPr>
              <a:t> play out?</a:t>
            </a:r>
          </a:p>
        </p:txBody>
      </p:sp>
      <p:grpSp>
        <p:nvGrpSpPr>
          <p:cNvPr id="51" name="Group 51"/>
          <p:cNvGrpSpPr/>
          <p:nvPr/>
        </p:nvGrpSpPr>
        <p:grpSpPr>
          <a:xfrm>
            <a:off x="15813186" y="494167"/>
            <a:ext cx="1633480" cy="933421"/>
            <a:chOff x="0" y="0"/>
            <a:chExt cx="2177974" cy="1244562"/>
          </a:xfrm>
        </p:grpSpPr>
        <p:sp>
          <p:nvSpPr>
            <p:cNvPr id="52" name="Freeform 52" descr="logo_real.png"/>
            <p:cNvSpPr/>
            <p:nvPr/>
          </p:nvSpPr>
          <p:spPr>
            <a:xfrm>
              <a:off x="0" y="0"/>
              <a:ext cx="2177923" cy="1244600"/>
            </a:xfrm>
            <a:custGeom>
              <a:avLst/>
              <a:gdLst/>
              <a:ahLst/>
              <a:cxnLst/>
              <a:rect l="l" t="t" r="r" b="b"/>
              <a:pathLst>
                <a:path w="2177923" h="1244600">
                  <a:moveTo>
                    <a:pt x="0" y="0"/>
                  </a:moveTo>
                  <a:lnTo>
                    <a:pt x="2177923" y="0"/>
                  </a:lnTo>
                  <a:lnTo>
                    <a:pt x="2177923" y="1244600"/>
                  </a:lnTo>
                  <a:lnTo>
                    <a:pt x="0" y="1244600"/>
                  </a:lnTo>
                  <a:lnTo>
                    <a:pt x="0" y="0"/>
                  </a:lnTo>
                  <a:close/>
                </a:path>
              </a:pathLst>
            </a:custGeom>
            <a:blipFill>
              <a:blip r:embed="rId11"/>
              <a:stretch>
                <a:fillRect t="-44" r="-2" b="-41"/>
              </a:stretch>
            </a:blipFill>
          </p:spPr>
          <p:txBody>
            <a:bodyPr/>
            <a:lstStyle/>
            <a:p>
              <a:endParaRPr lang="en-ZA"/>
            </a:p>
          </p:txBody>
        </p:sp>
      </p:grpSp>
      <p:sp>
        <p:nvSpPr>
          <p:cNvPr id="53" name="TextBox 53"/>
          <p:cNvSpPr txBox="1"/>
          <p:nvPr/>
        </p:nvSpPr>
        <p:spPr>
          <a:xfrm>
            <a:off x="1590977" y="8631645"/>
            <a:ext cx="15106045" cy="1124203"/>
          </a:xfrm>
          <a:prstGeom prst="rect">
            <a:avLst/>
          </a:prstGeom>
        </p:spPr>
        <p:txBody>
          <a:bodyPr lIns="0" tIns="0" rIns="0" bIns="0" rtlCol="0" anchor="t">
            <a:spAutoFit/>
          </a:bodyPr>
          <a:lstStyle/>
          <a:p>
            <a:pPr algn="ctr">
              <a:lnSpc>
                <a:spcPts val="4017"/>
              </a:lnSpc>
            </a:pPr>
            <a:r>
              <a:rPr lang="en-US" sz="4099" b="1">
                <a:solidFill>
                  <a:srgbClr val="820000"/>
                </a:solidFill>
                <a:latin typeface="Calibri (MS) Bold"/>
                <a:ea typeface="Calibri (MS) Bold"/>
                <a:cs typeface="Calibri (MS) Bold"/>
                <a:sym typeface="Calibri (MS) Bold"/>
              </a:rPr>
              <a:t>A series of decisions must be made at each stage to mitigate bias, build trust, navigate ethics</a:t>
            </a:r>
          </a:p>
        </p:txBody>
      </p:sp>
      <p:grpSp>
        <p:nvGrpSpPr>
          <p:cNvPr id="54" name="Group 54"/>
          <p:cNvGrpSpPr/>
          <p:nvPr/>
        </p:nvGrpSpPr>
        <p:grpSpPr>
          <a:xfrm>
            <a:off x="10916320" y="9946557"/>
            <a:ext cx="7343105" cy="411802"/>
            <a:chOff x="0" y="0"/>
            <a:chExt cx="9790807" cy="549069"/>
          </a:xfrm>
        </p:grpSpPr>
        <p:sp>
          <p:nvSpPr>
            <p:cNvPr id="55" name="Freeform 55"/>
            <p:cNvSpPr/>
            <p:nvPr/>
          </p:nvSpPr>
          <p:spPr>
            <a:xfrm>
              <a:off x="0" y="0"/>
              <a:ext cx="9790805" cy="549066"/>
            </a:xfrm>
            <a:custGeom>
              <a:avLst/>
              <a:gdLst/>
              <a:ahLst/>
              <a:cxnLst/>
              <a:rect l="l" t="t" r="r" b="b"/>
              <a:pathLst>
                <a:path w="9790805" h="549066">
                  <a:moveTo>
                    <a:pt x="0" y="0"/>
                  </a:moveTo>
                  <a:lnTo>
                    <a:pt x="9790805" y="0"/>
                  </a:lnTo>
                  <a:lnTo>
                    <a:pt x="9790805" y="549066"/>
                  </a:lnTo>
                  <a:lnTo>
                    <a:pt x="0" y="549066"/>
                  </a:lnTo>
                  <a:close/>
                </a:path>
              </a:pathLst>
            </a:custGeom>
            <a:blipFill>
              <a:blip r:embed="rId12">
                <a:alphaModFix amt="0"/>
              </a:blip>
              <a:stretch>
                <a:fillRect t="-469603" r="-49546" b="-469604"/>
              </a:stretch>
            </a:blipFill>
          </p:spPr>
          <p:txBody>
            <a:bodyPr/>
            <a:lstStyle/>
            <a:p>
              <a:endParaRPr lang="en-ZA"/>
            </a:p>
          </p:txBody>
        </p:sp>
        <p:sp>
          <p:nvSpPr>
            <p:cNvPr id="56" name="TextBox 56"/>
            <p:cNvSpPr txBox="1"/>
            <p:nvPr/>
          </p:nvSpPr>
          <p:spPr>
            <a:xfrm>
              <a:off x="0" y="-9525"/>
              <a:ext cx="9790807" cy="558594"/>
            </a:xfrm>
            <a:prstGeom prst="rect">
              <a:avLst/>
            </a:prstGeom>
          </p:spPr>
          <p:txBody>
            <a:bodyPr lIns="0" tIns="0" rIns="0" bIns="0" rtlCol="0" anchor="ctr"/>
            <a:lstStyle/>
            <a:p>
              <a:pPr algn="l">
                <a:lnSpc>
                  <a:spcPts val="1411"/>
                </a:lnSpc>
              </a:pPr>
              <a:r>
                <a:rPr lang="en-US" sz="1176">
                  <a:solidFill>
                    <a:srgbClr val="820000"/>
                  </a:solidFill>
                  <a:latin typeface="Verdana"/>
                  <a:ea typeface="Verdana"/>
                  <a:cs typeface="Verdana"/>
                  <a:sym typeface="Verdana"/>
                </a:rPr>
                <a:t>Navigating ethics, trust and bias   ·  Dr Primrose Matambanadzo   ·   AIDS 2026, Rio de Janeiro</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612698" y="2629879"/>
            <a:ext cx="9186899" cy="5376100"/>
          </a:xfrm>
          <a:prstGeom prst="rect">
            <a:avLst/>
          </a:prstGeom>
        </p:spPr>
        <p:txBody>
          <a:bodyPr lIns="0" tIns="0" rIns="0" bIns="0" rtlCol="0" anchor="t">
            <a:spAutoFit/>
          </a:bodyPr>
          <a:lstStyle/>
          <a:p>
            <a:pPr algn="ctr">
              <a:lnSpc>
                <a:spcPts val="5697"/>
              </a:lnSpc>
            </a:pPr>
            <a:r>
              <a:rPr lang="en-US" sz="5400" b="1">
                <a:solidFill>
                  <a:srgbClr val="000000"/>
                </a:solidFill>
                <a:latin typeface="Calibri (MS) Bold"/>
                <a:ea typeface="Calibri (MS) Bold"/>
                <a:cs typeface="Calibri (MS) Bold"/>
                <a:sym typeface="Calibri (MS) Bold"/>
              </a:rPr>
              <a:t>Biased, unethical and untrusted AI solutions </a:t>
            </a:r>
          </a:p>
          <a:p>
            <a:pPr algn="ctr">
              <a:lnSpc>
                <a:spcPts val="2850"/>
              </a:lnSpc>
            </a:pPr>
            <a:endParaRPr lang="en-US" sz="5400" b="1">
              <a:solidFill>
                <a:srgbClr val="000000"/>
              </a:solidFill>
              <a:latin typeface="Calibri (MS) Bold"/>
              <a:ea typeface="Calibri (MS) Bold"/>
              <a:cs typeface="Calibri (MS) Bold"/>
              <a:sym typeface="Calibri (MS) Bold"/>
            </a:endParaRPr>
          </a:p>
          <a:p>
            <a:pPr algn="ctr">
              <a:lnSpc>
                <a:spcPts val="7200"/>
              </a:lnSpc>
            </a:pPr>
            <a:r>
              <a:rPr lang="en-US" sz="14400" b="1">
                <a:solidFill>
                  <a:srgbClr val="FF0000"/>
                </a:solidFill>
                <a:latin typeface="Calibri (MS) Bold"/>
                <a:ea typeface="Calibri (MS) Bold"/>
                <a:cs typeface="Calibri (MS) Bold"/>
                <a:sym typeface="Calibri (MS) Bold"/>
              </a:rPr>
              <a:t>=</a:t>
            </a:r>
            <a:r>
              <a:rPr lang="en-US" sz="14400" b="1">
                <a:solidFill>
                  <a:srgbClr val="000000"/>
                </a:solidFill>
                <a:latin typeface="Calibri (MS) Bold"/>
                <a:ea typeface="Calibri (MS) Bold"/>
                <a:cs typeface="Calibri (MS) Bold"/>
                <a:sym typeface="Calibri (MS) Bold"/>
              </a:rPr>
              <a:t> </a:t>
            </a:r>
          </a:p>
          <a:p>
            <a:pPr algn="ctr">
              <a:lnSpc>
                <a:spcPts val="2850"/>
              </a:lnSpc>
            </a:pPr>
            <a:endParaRPr lang="en-US" sz="14400" b="1">
              <a:solidFill>
                <a:srgbClr val="000000"/>
              </a:solidFill>
              <a:latin typeface="Calibri (MS) Bold"/>
              <a:ea typeface="Calibri (MS) Bold"/>
              <a:cs typeface="Calibri (MS) Bold"/>
              <a:sym typeface="Calibri (MS) Bold"/>
            </a:endParaRPr>
          </a:p>
          <a:p>
            <a:pPr algn="ctr">
              <a:lnSpc>
                <a:spcPts val="5700"/>
              </a:lnSpc>
            </a:pPr>
            <a:r>
              <a:rPr lang="en-US" sz="5400" b="1">
                <a:solidFill>
                  <a:srgbClr val="000000"/>
                </a:solidFill>
                <a:latin typeface="Calibri (MS) Bold"/>
                <a:ea typeface="Calibri (MS) Bold"/>
                <a:cs typeface="Calibri (MS) Bold"/>
                <a:sym typeface="Calibri (MS) Bold"/>
              </a:rPr>
              <a:t>increased inequity in HIV prevention and treatment</a:t>
            </a:r>
          </a:p>
          <a:p>
            <a:pPr algn="ctr">
              <a:lnSpc>
                <a:spcPts val="5700"/>
              </a:lnSpc>
            </a:pPr>
            <a:r>
              <a:rPr lang="en-US" sz="5400" b="1">
                <a:solidFill>
                  <a:srgbClr val="000000"/>
                </a:solidFill>
                <a:latin typeface="Calibri (MS) Bold"/>
                <a:ea typeface="Calibri (MS) Bold"/>
                <a:cs typeface="Calibri (MS) Bold"/>
                <a:sym typeface="Calibri (MS) Bold"/>
              </a:rPr>
              <a:t>and poorer outcomes</a:t>
            </a:r>
          </a:p>
        </p:txBody>
      </p:sp>
      <p:grpSp>
        <p:nvGrpSpPr>
          <p:cNvPr id="3" name="Group 3"/>
          <p:cNvGrpSpPr/>
          <p:nvPr/>
        </p:nvGrpSpPr>
        <p:grpSpPr>
          <a:xfrm>
            <a:off x="0" y="0"/>
            <a:ext cx="4526280" cy="10287000"/>
            <a:chOff x="0" y="0"/>
            <a:chExt cx="6035040" cy="13716000"/>
          </a:xfrm>
        </p:grpSpPr>
        <p:sp>
          <p:nvSpPr>
            <p:cNvPr id="4" name="Freeform 4"/>
            <p:cNvSpPr/>
            <p:nvPr/>
          </p:nvSpPr>
          <p:spPr>
            <a:xfrm>
              <a:off x="0" y="0"/>
              <a:ext cx="6035040" cy="13716000"/>
            </a:xfrm>
            <a:custGeom>
              <a:avLst/>
              <a:gdLst/>
              <a:ahLst/>
              <a:cxnLst/>
              <a:rect l="l" t="t" r="r" b="b"/>
              <a:pathLst>
                <a:path w="6035040" h="13716000">
                  <a:moveTo>
                    <a:pt x="0" y="0"/>
                  </a:moveTo>
                  <a:lnTo>
                    <a:pt x="6035040" y="0"/>
                  </a:lnTo>
                  <a:lnTo>
                    <a:pt x="6035040" y="13716000"/>
                  </a:lnTo>
                  <a:lnTo>
                    <a:pt x="0" y="13716000"/>
                  </a:lnTo>
                  <a:close/>
                </a:path>
              </a:pathLst>
            </a:custGeom>
            <a:solidFill>
              <a:srgbClr val="C00000"/>
            </a:solidFill>
          </p:spPr>
          <p:txBody>
            <a:bodyPr/>
            <a:lstStyle/>
            <a:p>
              <a:endParaRPr lang="en-ZA"/>
            </a:p>
          </p:txBody>
        </p:sp>
      </p:grpSp>
      <p:sp>
        <p:nvSpPr>
          <p:cNvPr id="5" name="Freeform 5"/>
          <p:cNvSpPr/>
          <p:nvPr/>
        </p:nvSpPr>
        <p:spPr>
          <a:xfrm>
            <a:off x="13799597" y="3882841"/>
            <a:ext cx="4816671" cy="6404159"/>
          </a:xfrm>
          <a:custGeom>
            <a:avLst/>
            <a:gdLst/>
            <a:ahLst/>
            <a:cxnLst/>
            <a:rect l="l" t="t" r="r" b="b"/>
            <a:pathLst>
              <a:path w="4816671" h="6404159">
                <a:moveTo>
                  <a:pt x="0" y="0"/>
                </a:moveTo>
                <a:lnTo>
                  <a:pt x="4816671" y="0"/>
                </a:lnTo>
                <a:lnTo>
                  <a:pt x="4816671" y="6404159"/>
                </a:lnTo>
                <a:lnTo>
                  <a:pt x="0" y="6404159"/>
                </a:lnTo>
                <a:lnTo>
                  <a:pt x="0" y="0"/>
                </a:lnTo>
                <a:close/>
              </a:path>
            </a:pathLst>
          </a:custGeom>
          <a:blipFill>
            <a:blip r:embed="rId3"/>
            <a:stretch>
              <a:fillRect/>
            </a:stretch>
          </a:blipFill>
        </p:spPr>
        <p:txBody>
          <a:bodyPr/>
          <a:lstStyle/>
          <a:p>
            <a:endParaRPr lang="en-ZA"/>
          </a:p>
        </p:txBody>
      </p:sp>
      <p:grpSp>
        <p:nvGrpSpPr>
          <p:cNvPr id="6" name="Group 6"/>
          <p:cNvGrpSpPr/>
          <p:nvPr/>
        </p:nvGrpSpPr>
        <p:grpSpPr>
          <a:xfrm>
            <a:off x="13799597" y="49523"/>
            <a:ext cx="4488403" cy="6387342"/>
            <a:chOff x="0" y="0"/>
            <a:chExt cx="8321764" cy="11842509"/>
          </a:xfrm>
        </p:grpSpPr>
        <p:sp>
          <p:nvSpPr>
            <p:cNvPr id="7" name="Freeform 7"/>
            <p:cNvSpPr/>
            <p:nvPr/>
          </p:nvSpPr>
          <p:spPr>
            <a:xfrm>
              <a:off x="0" y="0"/>
              <a:ext cx="8321802" cy="11842496"/>
            </a:xfrm>
            <a:custGeom>
              <a:avLst/>
              <a:gdLst/>
              <a:ahLst/>
              <a:cxnLst/>
              <a:rect l="l" t="t" r="r" b="b"/>
              <a:pathLst>
                <a:path w="8321802" h="11842496">
                  <a:moveTo>
                    <a:pt x="0" y="0"/>
                  </a:moveTo>
                  <a:lnTo>
                    <a:pt x="8321802" y="0"/>
                  </a:lnTo>
                  <a:lnTo>
                    <a:pt x="8321802" y="11842496"/>
                  </a:lnTo>
                  <a:lnTo>
                    <a:pt x="0" y="11842496"/>
                  </a:lnTo>
                  <a:lnTo>
                    <a:pt x="0" y="0"/>
                  </a:lnTo>
                  <a:close/>
                </a:path>
              </a:pathLst>
            </a:custGeom>
            <a:blipFill>
              <a:blip r:embed="rId4"/>
              <a:stretch>
                <a:fillRect/>
              </a:stretch>
            </a:blipFill>
          </p:spPr>
          <p:txBody>
            <a:bodyPr/>
            <a:lstStyle/>
            <a:p>
              <a:endParaRPr lang="en-ZA"/>
            </a:p>
          </p:txBody>
        </p:sp>
      </p:grpSp>
      <p:sp>
        <p:nvSpPr>
          <p:cNvPr id="8" name="TextBox 8"/>
          <p:cNvSpPr txBox="1"/>
          <p:nvPr/>
        </p:nvSpPr>
        <p:spPr>
          <a:xfrm>
            <a:off x="167088" y="2207438"/>
            <a:ext cx="4267752" cy="5853074"/>
          </a:xfrm>
          <a:prstGeom prst="rect">
            <a:avLst/>
          </a:prstGeom>
        </p:spPr>
        <p:txBody>
          <a:bodyPr lIns="0" tIns="0" rIns="0" bIns="0" rtlCol="0" anchor="t">
            <a:spAutoFit/>
          </a:bodyPr>
          <a:lstStyle/>
          <a:p>
            <a:pPr algn="ctr">
              <a:lnSpc>
                <a:spcPts val="9000"/>
              </a:lnSpc>
            </a:pPr>
            <a:r>
              <a:rPr lang="en-US" sz="9000" b="1">
                <a:solidFill>
                  <a:srgbClr val="FFFFFF"/>
                </a:solidFill>
                <a:latin typeface="Calibri (MS) Bold"/>
                <a:ea typeface="Calibri (MS) Bold"/>
                <a:cs typeface="Calibri (MS) Bold"/>
                <a:sym typeface="Calibri (MS) Bold"/>
              </a:rPr>
              <a:t>Why do ethics, trust and bias matter?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90409" y="4593041"/>
            <a:ext cx="3504894" cy="5610225"/>
          </a:xfrm>
          <a:prstGeom prst="rect">
            <a:avLst/>
          </a:prstGeom>
        </p:spPr>
        <p:txBody>
          <a:bodyPr lIns="0" tIns="0" rIns="0" bIns="0" rtlCol="0" anchor="t">
            <a:spAutoFit/>
          </a:bodyPr>
          <a:lstStyle/>
          <a:p>
            <a:pPr algn="ctr">
              <a:lnSpc>
                <a:spcPts val="7200"/>
              </a:lnSpc>
            </a:pPr>
            <a:r>
              <a:rPr lang="en-US" sz="6000" b="1">
                <a:solidFill>
                  <a:srgbClr val="C00000"/>
                </a:solidFill>
                <a:latin typeface="Calibri (MS) Bold"/>
                <a:ea typeface="Calibri (MS) Bold"/>
                <a:cs typeface="Calibri (MS) Bold"/>
                <a:sym typeface="Calibri (MS) Bold"/>
              </a:rPr>
              <a:t>What do we already know about what works?</a:t>
            </a:r>
          </a:p>
        </p:txBody>
      </p:sp>
      <p:grpSp>
        <p:nvGrpSpPr>
          <p:cNvPr id="3" name="Group 3"/>
          <p:cNvGrpSpPr/>
          <p:nvPr/>
        </p:nvGrpSpPr>
        <p:grpSpPr>
          <a:xfrm>
            <a:off x="0" y="124707"/>
            <a:ext cx="9070934" cy="4046919"/>
            <a:chOff x="0" y="0"/>
            <a:chExt cx="12674312" cy="5654535"/>
          </a:xfrm>
        </p:grpSpPr>
        <p:sp>
          <p:nvSpPr>
            <p:cNvPr id="4" name="Freeform 4"/>
            <p:cNvSpPr/>
            <p:nvPr/>
          </p:nvSpPr>
          <p:spPr>
            <a:xfrm>
              <a:off x="0" y="0"/>
              <a:ext cx="12674325" cy="5654548"/>
            </a:xfrm>
            <a:custGeom>
              <a:avLst/>
              <a:gdLst/>
              <a:ahLst/>
              <a:cxnLst/>
              <a:rect l="l" t="t" r="r" b="b"/>
              <a:pathLst>
                <a:path w="12674325" h="5654548">
                  <a:moveTo>
                    <a:pt x="0" y="0"/>
                  </a:moveTo>
                  <a:lnTo>
                    <a:pt x="12674325" y="0"/>
                  </a:lnTo>
                  <a:lnTo>
                    <a:pt x="12674325" y="5654548"/>
                  </a:lnTo>
                  <a:lnTo>
                    <a:pt x="0" y="5654548"/>
                  </a:lnTo>
                  <a:lnTo>
                    <a:pt x="0" y="0"/>
                  </a:lnTo>
                  <a:close/>
                </a:path>
              </a:pathLst>
            </a:custGeom>
            <a:blipFill>
              <a:blip r:embed="rId2"/>
              <a:stretch>
                <a:fillRect l="-5136" r="-5136"/>
              </a:stretch>
            </a:blipFill>
          </p:spPr>
          <p:txBody>
            <a:bodyPr/>
            <a:lstStyle/>
            <a:p>
              <a:endParaRPr lang="en-ZA"/>
            </a:p>
          </p:txBody>
        </p:sp>
      </p:grpSp>
      <p:grpSp>
        <p:nvGrpSpPr>
          <p:cNvPr id="5" name="Group 5"/>
          <p:cNvGrpSpPr/>
          <p:nvPr/>
        </p:nvGrpSpPr>
        <p:grpSpPr>
          <a:xfrm>
            <a:off x="4022912" y="3045914"/>
            <a:ext cx="10242166" cy="4195172"/>
            <a:chOff x="0" y="0"/>
            <a:chExt cx="13656221" cy="5593563"/>
          </a:xfrm>
        </p:grpSpPr>
        <p:sp>
          <p:nvSpPr>
            <p:cNvPr id="6" name="Freeform 6"/>
            <p:cNvSpPr/>
            <p:nvPr/>
          </p:nvSpPr>
          <p:spPr>
            <a:xfrm>
              <a:off x="0" y="0"/>
              <a:ext cx="13656183" cy="5593588"/>
            </a:xfrm>
            <a:custGeom>
              <a:avLst/>
              <a:gdLst/>
              <a:ahLst/>
              <a:cxnLst/>
              <a:rect l="l" t="t" r="r" b="b"/>
              <a:pathLst>
                <a:path w="13656183" h="5593588">
                  <a:moveTo>
                    <a:pt x="0" y="0"/>
                  </a:moveTo>
                  <a:lnTo>
                    <a:pt x="13656183" y="0"/>
                  </a:lnTo>
                  <a:lnTo>
                    <a:pt x="13656183" y="5593588"/>
                  </a:lnTo>
                  <a:lnTo>
                    <a:pt x="0" y="5593588"/>
                  </a:lnTo>
                  <a:lnTo>
                    <a:pt x="0" y="0"/>
                  </a:lnTo>
                  <a:close/>
                </a:path>
              </a:pathLst>
            </a:custGeom>
            <a:blipFill>
              <a:blip r:embed="rId3"/>
              <a:stretch>
                <a:fillRect/>
              </a:stretch>
            </a:blipFill>
          </p:spPr>
          <p:txBody>
            <a:bodyPr/>
            <a:lstStyle/>
            <a:p>
              <a:endParaRPr lang="en-ZA"/>
            </a:p>
          </p:txBody>
        </p:sp>
      </p:grpSp>
      <p:grpSp>
        <p:nvGrpSpPr>
          <p:cNvPr id="7" name="Group 7"/>
          <p:cNvGrpSpPr/>
          <p:nvPr/>
        </p:nvGrpSpPr>
        <p:grpSpPr>
          <a:xfrm>
            <a:off x="9070934" y="-96984"/>
            <a:ext cx="9314040" cy="4864198"/>
            <a:chOff x="0" y="0"/>
            <a:chExt cx="12418720" cy="6485598"/>
          </a:xfrm>
        </p:grpSpPr>
        <p:sp>
          <p:nvSpPr>
            <p:cNvPr id="8" name="Freeform 8"/>
            <p:cNvSpPr/>
            <p:nvPr/>
          </p:nvSpPr>
          <p:spPr>
            <a:xfrm>
              <a:off x="0" y="0"/>
              <a:ext cx="12418695" cy="6485636"/>
            </a:xfrm>
            <a:custGeom>
              <a:avLst/>
              <a:gdLst/>
              <a:ahLst/>
              <a:cxnLst/>
              <a:rect l="l" t="t" r="r" b="b"/>
              <a:pathLst>
                <a:path w="12418695" h="6485636">
                  <a:moveTo>
                    <a:pt x="0" y="0"/>
                  </a:moveTo>
                  <a:lnTo>
                    <a:pt x="12418695" y="0"/>
                  </a:lnTo>
                  <a:lnTo>
                    <a:pt x="12418695" y="6485636"/>
                  </a:lnTo>
                  <a:lnTo>
                    <a:pt x="0" y="6485636"/>
                  </a:lnTo>
                  <a:lnTo>
                    <a:pt x="0" y="0"/>
                  </a:lnTo>
                  <a:close/>
                </a:path>
              </a:pathLst>
            </a:custGeom>
            <a:blipFill>
              <a:blip r:embed="rId4"/>
              <a:stretch>
                <a:fillRect l="-226" r="-227"/>
              </a:stretch>
            </a:blipFill>
          </p:spPr>
          <p:txBody>
            <a:bodyPr/>
            <a:lstStyle/>
            <a:p>
              <a:endParaRPr lang="en-ZA"/>
            </a:p>
          </p:txBody>
        </p:sp>
      </p:grpSp>
      <p:grpSp>
        <p:nvGrpSpPr>
          <p:cNvPr id="9" name="Group 9"/>
          <p:cNvGrpSpPr/>
          <p:nvPr/>
        </p:nvGrpSpPr>
        <p:grpSpPr>
          <a:xfrm>
            <a:off x="8777973" y="5460054"/>
            <a:ext cx="9607010" cy="4785379"/>
            <a:chOff x="0" y="0"/>
            <a:chExt cx="12809347" cy="6380505"/>
          </a:xfrm>
        </p:grpSpPr>
        <p:sp>
          <p:nvSpPr>
            <p:cNvPr id="10" name="Freeform 10"/>
            <p:cNvSpPr/>
            <p:nvPr/>
          </p:nvSpPr>
          <p:spPr>
            <a:xfrm>
              <a:off x="0" y="0"/>
              <a:ext cx="12809347" cy="6380480"/>
            </a:xfrm>
            <a:custGeom>
              <a:avLst/>
              <a:gdLst/>
              <a:ahLst/>
              <a:cxnLst/>
              <a:rect l="l" t="t" r="r" b="b"/>
              <a:pathLst>
                <a:path w="12809347" h="6380480">
                  <a:moveTo>
                    <a:pt x="0" y="0"/>
                  </a:moveTo>
                  <a:lnTo>
                    <a:pt x="12809347" y="0"/>
                  </a:lnTo>
                  <a:lnTo>
                    <a:pt x="12809347" y="6380480"/>
                  </a:lnTo>
                  <a:lnTo>
                    <a:pt x="0" y="6380480"/>
                  </a:lnTo>
                  <a:lnTo>
                    <a:pt x="0" y="0"/>
                  </a:lnTo>
                  <a:close/>
                </a:path>
              </a:pathLst>
            </a:custGeom>
            <a:blipFill>
              <a:blip r:embed="rId5"/>
              <a:stretch>
                <a:fillRect/>
              </a:stretch>
            </a:blipFill>
          </p:spPr>
          <p:txBody>
            <a:bodyPr/>
            <a:lstStyle/>
            <a:p>
              <a:endParaRPr lang="en-ZA"/>
            </a:p>
          </p:txBody>
        </p:sp>
      </p:grpSp>
      <p:grpSp>
        <p:nvGrpSpPr>
          <p:cNvPr id="11" name="Group 11"/>
          <p:cNvGrpSpPr/>
          <p:nvPr/>
        </p:nvGrpSpPr>
        <p:grpSpPr>
          <a:xfrm>
            <a:off x="14265088" y="2822600"/>
            <a:ext cx="4087092" cy="3697100"/>
            <a:chOff x="0" y="0"/>
            <a:chExt cx="5449456" cy="4929467"/>
          </a:xfrm>
        </p:grpSpPr>
        <p:sp>
          <p:nvSpPr>
            <p:cNvPr id="12" name="Freeform 12"/>
            <p:cNvSpPr/>
            <p:nvPr/>
          </p:nvSpPr>
          <p:spPr>
            <a:xfrm>
              <a:off x="0" y="0"/>
              <a:ext cx="5449443" cy="4929505"/>
            </a:xfrm>
            <a:custGeom>
              <a:avLst/>
              <a:gdLst/>
              <a:ahLst/>
              <a:cxnLst/>
              <a:rect l="l" t="t" r="r" b="b"/>
              <a:pathLst>
                <a:path w="5449443" h="4929505">
                  <a:moveTo>
                    <a:pt x="0" y="0"/>
                  </a:moveTo>
                  <a:lnTo>
                    <a:pt x="5449443" y="0"/>
                  </a:lnTo>
                  <a:lnTo>
                    <a:pt x="5449443" y="4929505"/>
                  </a:lnTo>
                  <a:lnTo>
                    <a:pt x="0" y="4929505"/>
                  </a:lnTo>
                  <a:lnTo>
                    <a:pt x="0" y="0"/>
                  </a:lnTo>
                  <a:close/>
                </a:path>
              </a:pathLst>
            </a:custGeom>
            <a:blipFill>
              <a:blip r:embed="rId6"/>
              <a:stretch>
                <a:fillRect/>
              </a:stretch>
            </a:blipFill>
          </p:spPr>
          <p:txBody>
            <a:bodyPr/>
            <a:lstStyle/>
            <a:p>
              <a:endParaRPr lang="en-ZA"/>
            </a:p>
          </p:txBody>
        </p:sp>
      </p:grpSp>
      <p:grpSp>
        <p:nvGrpSpPr>
          <p:cNvPr id="13" name="Group 13"/>
          <p:cNvGrpSpPr/>
          <p:nvPr/>
        </p:nvGrpSpPr>
        <p:grpSpPr>
          <a:xfrm>
            <a:off x="4022912" y="7241086"/>
            <a:ext cx="4755061" cy="3051124"/>
            <a:chOff x="0" y="0"/>
            <a:chExt cx="6340081" cy="4068166"/>
          </a:xfrm>
        </p:grpSpPr>
        <p:sp>
          <p:nvSpPr>
            <p:cNvPr id="14" name="Freeform 14"/>
            <p:cNvSpPr/>
            <p:nvPr/>
          </p:nvSpPr>
          <p:spPr>
            <a:xfrm>
              <a:off x="0" y="0"/>
              <a:ext cx="6340094" cy="4068191"/>
            </a:xfrm>
            <a:custGeom>
              <a:avLst/>
              <a:gdLst/>
              <a:ahLst/>
              <a:cxnLst/>
              <a:rect l="l" t="t" r="r" b="b"/>
              <a:pathLst>
                <a:path w="6340094" h="4068191">
                  <a:moveTo>
                    <a:pt x="0" y="0"/>
                  </a:moveTo>
                  <a:lnTo>
                    <a:pt x="6340094" y="0"/>
                  </a:lnTo>
                  <a:lnTo>
                    <a:pt x="6340094" y="4068191"/>
                  </a:lnTo>
                  <a:lnTo>
                    <a:pt x="0" y="4068191"/>
                  </a:lnTo>
                  <a:lnTo>
                    <a:pt x="0" y="0"/>
                  </a:lnTo>
                  <a:close/>
                </a:path>
              </a:pathLst>
            </a:custGeom>
            <a:blipFill>
              <a:blip r:embed="rId7"/>
              <a:stretch>
                <a:fillRect t="-6920" b="-6919"/>
              </a:stretch>
            </a:blipFill>
          </p:spPr>
          <p:txBody>
            <a:bodyPr/>
            <a:lstStyle/>
            <a:p>
              <a:endParaRPr lang="en-ZA"/>
            </a:p>
          </p:txBody>
        </p:sp>
      </p:grpSp>
      <p:grpSp>
        <p:nvGrpSpPr>
          <p:cNvPr id="15" name="Group 15"/>
          <p:cNvGrpSpPr/>
          <p:nvPr/>
        </p:nvGrpSpPr>
        <p:grpSpPr>
          <a:xfrm>
            <a:off x="10916320" y="9946557"/>
            <a:ext cx="7343105" cy="411802"/>
            <a:chOff x="0" y="0"/>
            <a:chExt cx="9790807" cy="549069"/>
          </a:xfrm>
        </p:grpSpPr>
        <p:sp>
          <p:nvSpPr>
            <p:cNvPr id="16" name="Freeform 16"/>
            <p:cNvSpPr/>
            <p:nvPr/>
          </p:nvSpPr>
          <p:spPr>
            <a:xfrm>
              <a:off x="0" y="0"/>
              <a:ext cx="9790805" cy="549066"/>
            </a:xfrm>
            <a:custGeom>
              <a:avLst/>
              <a:gdLst/>
              <a:ahLst/>
              <a:cxnLst/>
              <a:rect l="l" t="t" r="r" b="b"/>
              <a:pathLst>
                <a:path w="9790805" h="549066">
                  <a:moveTo>
                    <a:pt x="0" y="0"/>
                  </a:moveTo>
                  <a:lnTo>
                    <a:pt x="9790805" y="0"/>
                  </a:lnTo>
                  <a:lnTo>
                    <a:pt x="9790805" y="549066"/>
                  </a:lnTo>
                  <a:lnTo>
                    <a:pt x="0" y="549066"/>
                  </a:lnTo>
                  <a:close/>
                </a:path>
              </a:pathLst>
            </a:custGeom>
            <a:blipFill>
              <a:blip r:embed="rId8">
                <a:alphaModFix amt="0"/>
              </a:blip>
              <a:stretch>
                <a:fillRect t="-469603" r="-49546" b="-469604"/>
              </a:stretch>
            </a:blipFill>
          </p:spPr>
          <p:txBody>
            <a:bodyPr/>
            <a:lstStyle/>
            <a:p>
              <a:endParaRPr lang="en-ZA"/>
            </a:p>
          </p:txBody>
        </p:sp>
        <p:sp>
          <p:nvSpPr>
            <p:cNvPr id="17" name="TextBox 17"/>
            <p:cNvSpPr txBox="1"/>
            <p:nvPr/>
          </p:nvSpPr>
          <p:spPr>
            <a:xfrm>
              <a:off x="0" y="-9525"/>
              <a:ext cx="9790807" cy="558594"/>
            </a:xfrm>
            <a:prstGeom prst="rect">
              <a:avLst/>
            </a:prstGeom>
          </p:spPr>
          <p:txBody>
            <a:bodyPr lIns="0" tIns="0" rIns="0" bIns="0" rtlCol="0" anchor="ctr"/>
            <a:lstStyle/>
            <a:p>
              <a:pPr algn="l">
                <a:lnSpc>
                  <a:spcPts val="1411"/>
                </a:lnSpc>
              </a:pPr>
              <a:r>
                <a:rPr lang="en-US" sz="1176">
                  <a:solidFill>
                    <a:srgbClr val="820000"/>
                  </a:solidFill>
                  <a:latin typeface="Verdana"/>
                  <a:ea typeface="Verdana"/>
                  <a:cs typeface="Verdana"/>
                  <a:sym typeface="Verdana"/>
                </a:rPr>
                <a:t>Navigating ethics, trust and bias   ·  Dr Primrose Matambanadzo   ·   AIDS 2026, Rio de Janeiro</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675" y="0"/>
            <a:ext cx="18665053" cy="1291051"/>
            <a:chOff x="0" y="0"/>
            <a:chExt cx="24886737" cy="1721402"/>
          </a:xfrm>
        </p:grpSpPr>
        <p:sp>
          <p:nvSpPr>
            <p:cNvPr id="3" name="Freeform 3"/>
            <p:cNvSpPr/>
            <p:nvPr/>
          </p:nvSpPr>
          <p:spPr>
            <a:xfrm>
              <a:off x="0" y="0"/>
              <a:ext cx="24886737" cy="1721402"/>
            </a:xfrm>
            <a:custGeom>
              <a:avLst/>
              <a:gdLst/>
              <a:ahLst/>
              <a:cxnLst/>
              <a:rect l="l" t="t" r="r" b="b"/>
              <a:pathLst>
                <a:path w="24886737" h="1721402">
                  <a:moveTo>
                    <a:pt x="0" y="0"/>
                  </a:moveTo>
                  <a:lnTo>
                    <a:pt x="24886737" y="0"/>
                  </a:lnTo>
                  <a:lnTo>
                    <a:pt x="24886737" y="1721402"/>
                  </a:lnTo>
                  <a:lnTo>
                    <a:pt x="0" y="1721402"/>
                  </a:lnTo>
                  <a:close/>
                </a:path>
              </a:pathLst>
            </a:custGeom>
            <a:solidFill>
              <a:srgbClr val="C00000"/>
            </a:solidFill>
          </p:spPr>
          <p:txBody>
            <a:bodyPr/>
            <a:lstStyle/>
            <a:p>
              <a:endParaRPr lang="en-ZA"/>
            </a:p>
          </p:txBody>
        </p:sp>
      </p:grpSp>
      <p:grpSp>
        <p:nvGrpSpPr>
          <p:cNvPr id="4" name="Group 4"/>
          <p:cNvGrpSpPr/>
          <p:nvPr/>
        </p:nvGrpSpPr>
        <p:grpSpPr>
          <a:xfrm>
            <a:off x="6988522" y="7970044"/>
            <a:ext cx="5753736" cy="2316956"/>
            <a:chOff x="0" y="0"/>
            <a:chExt cx="1515387" cy="610227"/>
          </a:xfrm>
        </p:grpSpPr>
        <p:sp>
          <p:nvSpPr>
            <p:cNvPr id="5" name="Freeform 5"/>
            <p:cNvSpPr/>
            <p:nvPr/>
          </p:nvSpPr>
          <p:spPr>
            <a:xfrm>
              <a:off x="0" y="0"/>
              <a:ext cx="1515387" cy="610227"/>
            </a:xfrm>
            <a:custGeom>
              <a:avLst/>
              <a:gdLst/>
              <a:ahLst/>
              <a:cxnLst/>
              <a:rect l="l" t="t" r="r" b="b"/>
              <a:pathLst>
                <a:path w="1515387" h="610227">
                  <a:moveTo>
                    <a:pt x="0" y="0"/>
                  </a:moveTo>
                  <a:lnTo>
                    <a:pt x="1515387" y="0"/>
                  </a:lnTo>
                  <a:lnTo>
                    <a:pt x="1515387" y="610227"/>
                  </a:lnTo>
                  <a:lnTo>
                    <a:pt x="0" y="610227"/>
                  </a:lnTo>
                  <a:close/>
                </a:path>
              </a:pathLst>
            </a:custGeom>
            <a:solidFill>
              <a:srgbClr val="FFA836"/>
            </a:solidFill>
          </p:spPr>
          <p:txBody>
            <a:bodyPr/>
            <a:lstStyle/>
            <a:p>
              <a:endParaRPr lang="en-ZA"/>
            </a:p>
          </p:txBody>
        </p:sp>
        <p:sp>
          <p:nvSpPr>
            <p:cNvPr id="6" name="TextBox 6"/>
            <p:cNvSpPr txBox="1"/>
            <p:nvPr/>
          </p:nvSpPr>
          <p:spPr>
            <a:xfrm>
              <a:off x="0" y="-38100"/>
              <a:ext cx="1515387" cy="648327"/>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6938464" y="1426851"/>
            <a:ext cx="5749552" cy="883376"/>
            <a:chOff x="0" y="0"/>
            <a:chExt cx="1514285" cy="232659"/>
          </a:xfrm>
        </p:grpSpPr>
        <p:sp>
          <p:nvSpPr>
            <p:cNvPr id="8" name="Freeform 8"/>
            <p:cNvSpPr/>
            <p:nvPr/>
          </p:nvSpPr>
          <p:spPr>
            <a:xfrm>
              <a:off x="0" y="0"/>
              <a:ext cx="1514285" cy="232659"/>
            </a:xfrm>
            <a:custGeom>
              <a:avLst/>
              <a:gdLst/>
              <a:ahLst/>
              <a:cxnLst/>
              <a:rect l="l" t="t" r="r" b="b"/>
              <a:pathLst>
                <a:path w="1514285" h="232659">
                  <a:moveTo>
                    <a:pt x="0" y="0"/>
                  </a:moveTo>
                  <a:lnTo>
                    <a:pt x="1514285" y="0"/>
                  </a:lnTo>
                  <a:lnTo>
                    <a:pt x="1514285" y="232659"/>
                  </a:lnTo>
                  <a:lnTo>
                    <a:pt x="0" y="232659"/>
                  </a:lnTo>
                  <a:close/>
                </a:path>
              </a:pathLst>
            </a:custGeom>
            <a:solidFill>
              <a:srgbClr val="11275A"/>
            </a:solidFill>
          </p:spPr>
          <p:txBody>
            <a:bodyPr/>
            <a:lstStyle/>
            <a:p>
              <a:endParaRPr lang="en-ZA"/>
            </a:p>
          </p:txBody>
        </p:sp>
        <p:sp>
          <p:nvSpPr>
            <p:cNvPr id="9" name="TextBox 9"/>
            <p:cNvSpPr txBox="1"/>
            <p:nvPr/>
          </p:nvSpPr>
          <p:spPr>
            <a:xfrm>
              <a:off x="0" y="-38100"/>
              <a:ext cx="1514285" cy="270759"/>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7864783" y="1195801"/>
            <a:ext cx="3278386" cy="1143000"/>
          </a:xfrm>
          <a:prstGeom prst="rect">
            <a:avLst/>
          </a:prstGeom>
        </p:spPr>
        <p:txBody>
          <a:bodyPr lIns="0" tIns="0" rIns="0" bIns="0" rtlCol="0" anchor="t">
            <a:spAutoFit/>
          </a:bodyPr>
          <a:lstStyle/>
          <a:p>
            <a:pPr algn="ctr">
              <a:lnSpc>
                <a:spcPts val="7920"/>
              </a:lnSpc>
              <a:spcBef>
                <a:spcPct val="0"/>
              </a:spcBef>
            </a:pPr>
            <a:r>
              <a:rPr lang="en-US" sz="6600" b="1">
                <a:solidFill>
                  <a:srgbClr val="FFFFFF"/>
                </a:solidFill>
                <a:latin typeface="Calibri (MS) Bold"/>
                <a:ea typeface="Calibri (MS) Bold"/>
                <a:cs typeface="Calibri (MS) Bold"/>
                <a:sym typeface="Calibri (MS) Bold"/>
              </a:rPr>
              <a:t>Providers</a:t>
            </a:r>
          </a:p>
        </p:txBody>
      </p:sp>
      <p:grpSp>
        <p:nvGrpSpPr>
          <p:cNvPr id="11" name="Group 11"/>
          <p:cNvGrpSpPr/>
          <p:nvPr/>
        </p:nvGrpSpPr>
        <p:grpSpPr>
          <a:xfrm>
            <a:off x="7000480" y="3908238"/>
            <a:ext cx="5753736" cy="3640931"/>
            <a:chOff x="0" y="0"/>
            <a:chExt cx="1515387" cy="958928"/>
          </a:xfrm>
        </p:grpSpPr>
        <p:sp>
          <p:nvSpPr>
            <p:cNvPr id="12" name="Freeform 12"/>
            <p:cNvSpPr/>
            <p:nvPr/>
          </p:nvSpPr>
          <p:spPr>
            <a:xfrm>
              <a:off x="0" y="0"/>
              <a:ext cx="1515387" cy="958928"/>
            </a:xfrm>
            <a:custGeom>
              <a:avLst/>
              <a:gdLst/>
              <a:ahLst/>
              <a:cxnLst/>
              <a:rect l="l" t="t" r="r" b="b"/>
              <a:pathLst>
                <a:path w="1515387" h="958928">
                  <a:moveTo>
                    <a:pt x="0" y="0"/>
                  </a:moveTo>
                  <a:lnTo>
                    <a:pt x="1515387" y="0"/>
                  </a:lnTo>
                  <a:lnTo>
                    <a:pt x="1515387" y="958928"/>
                  </a:lnTo>
                  <a:lnTo>
                    <a:pt x="0" y="958928"/>
                  </a:lnTo>
                  <a:close/>
                </a:path>
              </a:pathLst>
            </a:custGeom>
            <a:solidFill>
              <a:srgbClr val="DDFFB8"/>
            </a:solidFill>
          </p:spPr>
          <p:txBody>
            <a:bodyPr/>
            <a:lstStyle/>
            <a:p>
              <a:endParaRPr lang="en-ZA"/>
            </a:p>
          </p:txBody>
        </p:sp>
        <p:sp>
          <p:nvSpPr>
            <p:cNvPr id="13" name="TextBox 13"/>
            <p:cNvSpPr txBox="1"/>
            <p:nvPr/>
          </p:nvSpPr>
          <p:spPr>
            <a:xfrm>
              <a:off x="0" y="-38100"/>
              <a:ext cx="1515387" cy="997028"/>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7000480" y="4161479"/>
            <a:ext cx="5645252" cy="3276600"/>
          </a:xfrm>
          <a:prstGeom prst="rect">
            <a:avLst/>
          </a:prstGeom>
        </p:spPr>
        <p:txBody>
          <a:bodyPr lIns="0" tIns="0" rIns="0" bIns="0" rtlCol="0" anchor="t">
            <a:spAutoFit/>
          </a:bodyPr>
          <a:lstStyle/>
          <a:p>
            <a:pPr marL="765100" lvl="1" indent="-382550" algn="l">
              <a:lnSpc>
                <a:spcPts val="4252"/>
              </a:lnSpc>
              <a:buFont typeface="Arial"/>
              <a:buChar char="•"/>
            </a:pPr>
            <a:r>
              <a:rPr lang="en-US" sz="3543">
                <a:solidFill>
                  <a:srgbClr val="000000"/>
                </a:solidFill>
                <a:latin typeface="Calibri (MS)"/>
                <a:ea typeface="Calibri (MS)"/>
                <a:cs typeface="Calibri (MS)"/>
                <a:sym typeface="Calibri (MS)"/>
              </a:rPr>
              <a:t>Evidence of </a:t>
            </a:r>
            <a:r>
              <a:rPr lang="en-US" sz="3543" b="1">
                <a:solidFill>
                  <a:srgbClr val="000000"/>
                </a:solidFill>
                <a:latin typeface="Calibri (MS) Bold"/>
                <a:ea typeface="Calibri (MS) Bold"/>
                <a:cs typeface="Calibri (MS) Bold"/>
                <a:sym typeface="Calibri (MS) Bold"/>
              </a:rPr>
              <a:t>accuracy</a:t>
            </a:r>
          </a:p>
          <a:p>
            <a:pPr algn="l">
              <a:lnSpc>
                <a:spcPts val="4252"/>
              </a:lnSpc>
            </a:pPr>
            <a:endParaRPr lang="en-US" sz="3543" b="1">
              <a:solidFill>
                <a:srgbClr val="000000"/>
              </a:solidFill>
              <a:latin typeface="Calibri (MS) Bold"/>
              <a:ea typeface="Calibri (MS) Bold"/>
              <a:cs typeface="Calibri (MS) Bold"/>
              <a:sym typeface="Calibri (MS) Bold"/>
            </a:endParaRPr>
          </a:p>
          <a:p>
            <a:pPr marL="765100" lvl="1" indent="-382550" algn="l">
              <a:lnSpc>
                <a:spcPts val="4252"/>
              </a:lnSpc>
              <a:buFont typeface="Arial"/>
              <a:buChar char="•"/>
            </a:pPr>
            <a:r>
              <a:rPr lang="en-US" sz="3543" b="1">
                <a:solidFill>
                  <a:srgbClr val="000000"/>
                </a:solidFill>
                <a:latin typeface="Calibri (MS) Bold"/>
                <a:ea typeface="Calibri (MS) Bold"/>
                <a:cs typeface="Calibri (MS) Bold"/>
                <a:sym typeface="Calibri (MS) Bold"/>
              </a:rPr>
              <a:t>Explainability </a:t>
            </a:r>
          </a:p>
          <a:p>
            <a:pPr algn="l">
              <a:lnSpc>
                <a:spcPts val="4252"/>
              </a:lnSpc>
            </a:pPr>
            <a:endParaRPr lang="en-US" sz="3543" b="1">
              <a:solidFill>
                <a:srgbClr val="000000"/>
              </a:solidFill>
              <a:latin typeface="Calibri (MS) Bold"/>
              <a:ea typeface="Calibri (MS) Bold"/>
              <a:cs typeface="Calibri (MS) Bold"/>
              <a:sym typeface="Calibri (MS) Bold"/>
            </a:endParaRPr>
          </a:p>
          <a:p>
            <a:pPr marL="765100" lvl="1" indent="-382550" algn="l">
              <a:lnSpc>
                <a:spcPts val="4252"/>
              </a:lnSpc>
              <a:buFont typeface="Arial"/>
              <a:buChar char="•"/>
            </a:pPr>
            <a:r>
              <a:rPr lang="en-US" sz="3543" b="1">
                <a:solidFill>
                  <a:srgbClr val="000000"/>
                </a:solidFill>
                <a:latin typeface="Calibri (MS) Bold"/>
                <a:ea typeface="Calibri (MS) Bold"/>
                <a:cs typeface="Calibri (MS) Bold"/>
                <a:sym typeface="Calibri (MS) Bold"/>
              </a:rPr>
              <a:t>Clear human-</a:t>
            </a:r>
            <a:r>
              <a:rPr lang="en-US" sz="3543">
                <a:solidFill>
                  <a:srgbClr val="000000"/>
                </a:solidFill>
                <a:latin typeface="Calibri (MS)"/>
                <a:ea typeface="Calibri (MS)"/>
                <a:cs typeface="Calibri (MS)"/>
                <a:sym typeface="Calibri (MS)"/>
              </a:rPr>
              <a:t>in-the-loop </a:t>
            </a:r>
            <a:r>
              <a:rPr lang="en-US" sz="3543" b="1">
                <a:solidFill>
                  <a:srgbClr val="000000"/>
                </a:solidFill>
                <a:latin typeface="Calibri (MS) Bold"/>
                <a:ea typeface="Calibri (MS) Bold"/>
                <a:cs typeface="Calibri (MS) Bold"/>
                <a:sym typeface="Calibri (MS) Bold"/>
              </a:rPr>
              <a:t>roles</a:t>
            </a:r>
          </a:p>
        </p:txBody>
      </p:sp>
      <p:grpSp>
        <p:nvGrpSpPr>
          <p:cNvPr id="15" name="Group 15"/>
          <p:cNvGrpSpPr/>
          <p:nvPr/>
        </p:nvGrpSpPr>
        <p:grpSpPr>
          <a:xfrm>
            <a:off x="843288" y="7970044"/>
            <a:ext cx="5753736" cy="2316956"/>
            <a:chOff x="0" y="0"/>
            <a:chExt cx="1515387" cy="610227"/>
          </a:xfrm>
        </p:grpSpPr>
        <p:sp>
          <p:nvSpPr>
            <p:cNvPr id="16" name="Freeform 16"/>
            <p:cNvSpPr/>
            <p:nvPr/>
          </p:nvSpPr>
          <p:spPr>
            <a:xfrm>
              <a:off x="0" y="0"/>
              <a:ext cx="1515387" cy="610227"/>
            </a:xfrm>
            <a:custGeom>
              <a:avLst/>
              <a:gdLst/>
              <a:ahLst/>
              <a:cxnLst/>
              <a:rect l="l" t="t" r="r" b="b"/>
              <a:pathLst>
                <a:path w="1515387" h="610227">
                  <a:moveTo>
                    <a:pt x="0" y="0"/>
                  </a:moveTo>
                  <a:lnTo>
                    <a:pt x="1515387" y="0"/>
                  </a:lnTo>
                  <a:lnTo>
                    <a:pt x="1515387" y="610227"/>
                  </a:lnTo>
                  <a:lnTo>
                    <a:pt x="0" y="610227"/>
                  </a:lnTo>
                  <a:close/>
                </a:path>
              </a:pathLst>
            </a:custGeom>
            <a:solidFill>
              <a:srgbClr val="FFA836"/>
            </a:solidFill>
          </p:spPr>
          <p:txBody>
            <a:bodyPr/>
            <a:lstStyle/>
            <a:p>
              <a:endParaRPr lang="en-ZA"/>
            </a:p>
          </p:txBody>
        </p:sp>
        <p:sp>
          <p:nvSpPr>
            <p:cNvPr id="17" name="TextBox 17"/>
            <p:cNvSpPr txBox="1"/>
            <p:nvPr/>
          </p:nvSpPr>
          <p:spPr>
            <a:xfrm>
              <a:off x="0" y="-38100"/>
              <a:ext cx="1515387" cy="648327"/>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843288" y="3942237"/>
            <a:ext cx="5753736" cy="3640931"/>
            <a:chOff x="0" y="0"/>
            <a:chExt cx="1515387" cy="958928"/>
          </a:xfrm>
        </p:grpSpPr>
        <p:sp>
          <p:nvSpPr>
            <p:cNvPr id="19" name="Freeform 19"/>
            <p:cNvSpPr/>
            <p:nvPr/>
          </p:nvSpPr>
          <p:spPr>
            <a:xfrm>
              <a:off x="0" y="0"/>
              <a:ext cx="1515387" cy="958928"/>
            </a:xfrm>
            <a:custGeom>
              <a:avLst/>
              <a:gdLst/>
              <a:ahLst/>
              <a:cxnLst/>
              <a:rect l="l" t="t" r="r" b="b"/>
              <a:pathLst>
                <a:path w="1515387" h="958928">
                  <a:moveTo>
                    <a:pt x="0" y="0"/>
                  </a:moveTo>
                  <a:lnTo>
                    <a:pt x="1515387" y="0"/>
                  </a:lnTo>
                  <a:lnTo>
                    <a:pt x="1515387" y="958928"/>
                  </a:lnTo>
                  <a:lnTo>
                    <a:pt x="0" y="958928"/>
                  </a:lnTo>
                  <a:close/>
                </a:path>
              </a:pathLst>
            </a:custGeom>
            <a:solidFill>
              <a:srgbClr val="DDFFB8"/>
            </a:solidFill>
          </p:spPr>
          <p:txBody>
            <a:bodyPr/>
            <a:lstStyle/>
            <a:p>
              <a:endParaRPr lang="en-ZA"/>
            </a:p>
          </p:txBody>
        </p:sp>
        <p:sp>
          <p:nvSpPr>
            <p:cNvPr id="20" name="TextBox 20"/>
            <p:cNvSpPr txBox="1"/>
            <p:nvPr/>
          </p:nvSpPr>
          <p:spPr>
            <a:xfrm>
              <a:off x="0" y="-38100"/>
              <a:ext cx="1515387" cy="997028"/>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190400" y="-121237"/>
            <a:ext cx="18322353" cy="1400175"/>
          </a:xfrm>
          <a:prstGeom prst="rect">
            <a:avLst/>
          </a:prstGeom>
        </p:spPr>
        <p:txBody>
          <a:bodyPr lIns="0" tIns="0" rIns="0" bIns="0" rtlCol="0" anchor="t">
            <a:spAutoFit/>
          </a:bodyPr>
          <a:lstStyle/>
          <a:p>
            <a:pPr algn="ctr">
              <a:lnSpc>
                <a:spcPts val="9720"/>
              </a:lnSpc>
            </a:pPr>
            <a:r>
              <a:rPr lang="en-US" sz="8100" b="1">
                <a:solidFill>
                  <a:srgbClr val="FFFFFF"/>
                </a:solidFill>
                <a:latin typeface="Calibri (MS) Bold"/>
                <a:ea typeface="Calibri (MS) Bold"/>
                <a:cs typeface="Calibri (MS) Bold"/>
                <a:sym typeface="Calibri (MS) Bold"/>
              </a:rPr>
              <a:t>Building Trust </a:t>
            </a:r>
          </a:p>
        </p:txBody>
      </p:sp>
      <p:sp>
        <p:nvSpPr>
          <p:cNvPr id="22" name="TextBox 22"/>
          <p:cNvSpPr txBox="1"/>
          <p:nvPr/>
        </p:nvSpPr>
        <p:spPr>
          <a:xfrm>
            <a:off x="791845" y="4089874"/>
            <a:ext cx="5805180" cy="3495675"/>
          </a:xfrm>
          <a:prstGeom prst="rect">
            <a:avLst/>
          </a:prstGeom>
        </p:spPr>
        <p:txBody>
          <a:bodyPr lIns="0" tIns="0" rIns="0" bIns="0" rtlCol="0" anchor="t">
            <a:spAutoFit/>
          </a:bodyPr>
          <a:lstStyle/>
          <a:p>
            <a:pPr marL="542930" lvl="1" indent="-271465" algn="l">
              <a:lnSpc>
                <a:spcPts val="3600"/>
              </a:lnSpc>
              <a:buFont typeface="Arial"/>
              <a:buChar char="•"/>
            </a:pPr>
            <a:r>
              <a:rPr lang="en-US" sz="3000">
                <a:solidFill>
                  <a:srgbClr val="000000"/>
                </a:solidFill>
                <a:latin typeface="Calibri (MS)"/>
                <a:ea typeface="Calibri (MS)"/>
                <a:cs typeface="Calibri (MS)"/>
                <a:sym typeface="Calibri (MS)"/>
              </a:rPr>
              <a:t> involving </a:t>
            </a:r>
            <a:r>
              <a:rPr lang="en-US" sz="3000" b="1">
                <a:solidFill>
                  <a:srgbClr val="000000"/>
                </a:solidFill>
                <a:latin typeface="Calibri (MS) Bold"/>
                <a:ea typeface="Calibri (MS) Bold"/>
                <a:cs typeface="Calibri (MS) Bold"/>
                <a:sym typeface="Calibri (MS) Bold"/>
              </a:rPr>
              <a:t>community in design</a:t>
            </a:r>
          </a:p>
          <a:p>
            <a:pPr algn="l">
              <a:lnSpc>
                <a:spcPts val="2160"/>
              </a:lnSpc>
            </a:pPr>
            <a:endParaRPr lang="en-US" sz="3000" b="1">
              <a:solidFill>
                <a:srgbClr val="000000"/>
              </a:solidFill>
              <a:latin typeface="Calibri (MS) Bold"/>
              <a:ea typeface="Calibri (MS) Bold"/>
              <a:cs typeface="Calibri (MS) Bold"/>
              <a:sym typeface="Calibri (MS) Bold"/>
            </a:endParaRPr>
          </a:p>
          <a:p>
            <a:pPr marL="542930" lvl="1" indent="-271465" algn="l">
              <a:lnSpc>
                <a:spcPts val="3600"/>
              </a:lnSpc>
              <a:buFont typeface="Arial"/>
              <a:buChar char="•"/>
            </a:pPr>
            <a:r>
              <a:rPr lang="en-US" sz="3000">
                <a:solidFill>
                  <a:srgbClr val="000000"/>
                </a:solidFill>
                <a:latin typeface="Calibri (MS)"/>
                <a:ea typeface="Calibri (MS)"/>
                <a:cs typeface="Calibri (MS)"/>
                <a:sym typeface="Calibri (MS)"/>
              </a:rPr>
              <a:t>familiar and </a:t>
            </a:r>
            <a:r>
              <a:rPr lang="en-US" sz="3000" b="1">
                <a:solidFill>
                  <a:srgbClr val="000000"/>
                </a:solidFill>
                <a:latin typeface="Calibri (MS) Bold"/>
                <a:ea typeface="Calibri (MS) Bold"/>
                <a:cs typeface="Calibri (MS) Bold"/>
                <a:sym typeface="Calibri (MS) Bold"/>
              </a:rPr>
              <a:t>inclusive language</a:t>
            </a:r>
          </a:p>
          <a:p>
            <a:pPr algn="l">
              <a:lnSpc>
                <a:spcPts val="1920"/>
              </a:lnSpc>
            </a:pPr>
            <a:endParaRPr lang="en-US" sz="3000" b="1">
              <a:solidFill>
                <a:srgbClr val="000000"/>
              </a:solidFill>
              <a:latin typeface="Calibri (MS) Bold"/>
              <a:ea typeface="Calibri (MS) Bold"/>
              <a:cs typeface="Calibri (MS) Bold"/>
              <a:sym typeface="Calibri (MS) Bold"/>
            </a:endParaRPr>
          </a:p>
          <a:p>
            <a:pPr marL="542930" lvl="1" indent="-271465" algn="l">
              <a:lnSpc>
                <a:spcPts val="3600"/>
              </a:lnSpc>
              <a:buFont typeface="Arial"/>
              <a:buChar char="•"/>
            </a:pPr>
            <a:r>
              <a:rPr lang="en-US" sz="3000">
                <a:solidFill>
                  <a:srgbClr val="000000"/>
                </a:solidFill>
                <a:latin typeface="Calibri (MS)"/>
                <a:ea typeface="Calibri (MS)"/>
                <a:cs typeface="Calibri (MS)"/>
                <a:sym typeface="Calibri (MS)"/>
              </a:rPr>
              <a:t>being </a:t>
            </a:r>
            <a:r>
              <a:rPr lang="en-US" sz="3000" b="1">
                <a:solidFill>
                  <a:srgbClr val="000000"/>
                </a:solidFill>
                <a:latin typeface="Calibri (MS) Bold"/>
                <a:ea typeface="Calibri (MS) Bold"/>
                <a:cs typeface="Calibri (MS) Bold"/>
                <a:sym typeface="Calibri (MS) Bold"/>
              </a:rPr>
              <a:t>transparent</a:t>
            </a:r>
            <a:r>
              <a:rPr lang="en-US" sz="3000">
                <a:solidFill>
                  <a:srgbClr val="000000"/>
                </a:solidFill>
                <a:latin typeface="Calibri (MS)"/>
                <a:ea typeface="Calibri (MS)"/>
                <a:cs typeface="Calibri (MS)"/>
                <a:sym typeface="Calibri (MS)"/>
              </a:rPr>
              <a:t> about how it works, and what data is kept</a:t>
            </a:r>
          </a:p>
          <a:p>
            <a:pPr algn="l">
              <a:lnSpc>
                <a:spcPts val="1440"/>
              </a:lnSpc>
            </a:pPr>
            <a:endParaRPr lang="en-US" sz="3000">
              <a:solidFill>
                <a:srgbClr val="000000"/>
              </a:solidFill>
              <a:latin typeface="Calibri (MS)"/>
              <a:ea typeface="Calibri (MS)"/>
              <a:cs typeface="Calibri (MS)"/>
              <a:sym typeface="Calibri (MS)"/>
            </a:endParaRPr>
          </a:p>
          <a:p>
            <a:pPr marL="542930" lvl="1" indent="-271465" algn="l">
              <a:lnSpc>
                <a:spcPts val="3600"/>
              </a:lnSpc>
              <a:buFont typeface="Arial"/>
              <a:buChar char="•"/>
            </a:pPr>
            <a:r>
              <a:rPr lang="en-US" sz="3000" b="1">
                <a:solidFill>
                  <a:srgbClr val="000000"/>
                </a:solidFill>
                <a:latin typeface="Calibri (MS) Bold"/>
                <a:ea typeface="Calibri (MS) Bold"/>
                <a:cs typeface="Calibri (MS) Bold"/>
                <a:sym typeface="Calibri (MS) Bold"/>
              </a:rPr>
              <a:t>Relatable tone and content, </a:t>
            </a:r>
            <a:r>
              <a:rPr lang="en-US" sz="3000">
                <a:solidFill>
                  <a:srgbClr val="000000"/>
                </a:solidFill>
                <a:latin typeface="Calibri (MS)"/>
                <a:ea typeface="Calibri (MS)"/>
                <a:cs typeface="Calibri (MS)"/>
                <a:sym typeface="Calibri (MS)"/>
              </a:rPr>
              <a:t>feeling understood</a:t>
            </a:r>
          </a:p>
        </p:txBody>
      </p:sp>
      <p:grpSp>
        <p:nvGrpSpPr>
          <p:cNvPr id="23" name="Group 23"/>
          <p:cNvGrpSpPr/>
          <p:nvPr/>
        </p:nvGrpSpPr>
        <p:grpSpPr>
          <a:xfrm>
            <a:off x="843288" y="1445901"/>
            <a:ext cx="5689275" cy="883376"/>
            <a:chOff x="0" y="0"/>
            <a:chExt cx="1498410" cy="232659"/>
          </a:xfrm>
        </p:grpSpPr>
        <p:sp>
          <p:nvSpPr>
            <p:cNvPr id="24" name="Freeform 24"/>
            <p:cNvSpPr/>
            <p:nvPr/>
          </p:nvSpPr>
          <p:spPr>
            <a:xfrm>
              <a:off x="0" y="0"/>
              <a:ext cx="1498410" cy="232659"/>
            </a:xfrm>
            <a:custGeom>
              <a:avLst/>
              <a:gdLst/>
              <a:ahLst/>
              <a:cxnLst/>
              <a:rect l="l" t="t" r="r" b="b"/>
              <a:pathLst>
                <a:path w="1498410" h="232659">
                  <a:moveTo>
                    <a:pt x="0" y="0"/>
                  </a:moveTo>
                  <a:lnTo>
                    <a:pt x="1498410" y="0"/>
                  </a:lnTo>
                  <a:lnTo>
                    <a:pt x="1498410" y="232659"/>
                  </a:lnTo>
                  <a:lnTo>
                    <a:pt x="0" y="232659"/>
                  </a:lnTo>
                  <a:close/>
                </a:path>
              </a:pathLst>
            </a:custGeom>
            <a:solidFill>
              <a:srgbClr val="11275A"/>
            </a:solidFill>
          </p:spPr>
          <p:txBody>
            <a:bodyPr/>
            <a:lstStyle/>
            <a:p>
              <a:endParaRPr lang="en-ZA"/>
            </a:p>
          </p:txBody>
        </p:sp>
        <p:sp>
          <p:nvSpPr>
            <p:cNvPr id="25" name="TextBox 25"/>
            <p:cNvSpPr txBox="1"/>
            <p:nvPr/>
          </p:nvSpPr>
          <p:spPr>
            <a:xfrm>
              <a:off x="0" y="-38100"/>
              <a:ext cx="1498410" cy="270759"/>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2331199" y="1276272"/>
            <a:ext cx="2395149" cy="1143000"/>
          </a:xfrm>
          <a:prstGeom prst="rect">
            <a:avLst/>
          </a:prstGeom>
        </p:spPr>
        <p:txBody>
          <a:bodyPr lIns="0" tIns="0" rIns="0" bIns="0" rtlCol="0" anchor="t">
            <a:spAutoFit/>
          </a:bodyPr>
          <a:lstStyle/>
          <a:p>
            <a:pPr algn="ctr">
              <a:lnSpc>
                <a:spcPts val="7920"/>
              </a:lnSpc>
              <a:spcBef>
                <a:spcPct val="0"/>
              </a:spcBef>
            </a:pPr>
            <a:r>
              <a:rPr lang="en-US" sz="6600" b="1">
                <a:solidFill>
                  <a:srgbClr val="FFFFFF"/>
                </a:solidFill>
                <a:latin typeface="Calibri (MS) Bold"/>
                <a:ea typeface="Calibri (MS) Bold"/>
                <a:cs typeface="Calibri (MS) Bold"/>
                <a:sym typeface="Calibri (MS) Bold"/>
              </a:rPr>
              <a:t>Users</a:t>
            </a:r>
          </a:p>
        </p:txBody>
      </p:sp>
      <p:grpSp>
        <p:nvGrpSpPr>
          <p:cNvPr id="27" name="Group 27"/>
          <p:cNvGrpSpPr/>
          <p:nvPr/>
        </p:nvGrpSpPr>
        <p:grpSpPr>
          <a:xfrm>
            <a:off x="12844642" y="1411338"/>
            <a:ext cx="5753736" cy="883376"/>
            <a:chOff x="0" y="0"/>
            <a:chExt cx="1515387" cy="232659"/>
          </a:xfrm>
        </p:grpSpPr>
        <p:sp>
          <p:nvSpPr>
            <p:cNvPr id="28" name="Freeform 28"/>
            <p:cNvSpPr/>
            <p:nvPr/>
          </p:nvSpPr>
          <p:spPr>
            <a:xfrm>
              <a:off x="0" y="0"/>
              <a:ext cx="1515387" cy="232659"/>
            </a:xfrm>
            <a:custGeom>
              <a:avLst/>
              <a:gdLst/>
              <a:ahLst/>
              <a:cxnLst/>
              <a:rect l="l" t="t" r="r" b="b"/>
              <a:pathLst>
                <a:path w="1515387" h="232659">
                  <a:moveTo>
                    <a:pt x="0" y="0"/>
                  </a:moveTo>
                  <a:lnTo>
                    <a:pt x="1515387" y="0"/>
                  </a:lnTo>
                  <a:lnTo>
                    <a:pt x="1515387" y="232659"/>
                  </a:lnTo>
                  <a:lnTo>
                    <a:pt x="0" y="232659"/>
                  </a:lnTo>
                  <a:close/>
                </a:path>
              </a:pathLst>
            </a:custGeom>
            <a:solidFill>
              <a:srgbClr val="11275A"/>
            </a:solidFill>
          </p:spPr>
          <p:txBody>
            <a:bodyPr/>
            <a:lstStyle/>
            <a:p>
              <a:endParaRPr lang="en-ZA"/>
            </a:p>
          </p:txBody>
        </p:sp>
        <p:sp>
          <p:nvSpPr>
            <p:cNvPr id="29" name="TextBox 29"/>
            <p:cNvSpPr txBox="1"/>
            <p:nvPr/>
          </p:nvSpPr>
          <p:spPr>
            <a:xfrm>
              <a:off x="0" y="-38100"/>
              <a:ext cx="1515387" cy="270759"/>
            </a:xfrm>
            <a:prstGeom prst="rect">
              <a:avLst/>
            </a:prstGeom>
          </p:spPr>
          <p:txBody>
            <a:bodyPr lIns="50800" tIns="50800" rIns="50800" bIns="50800" rtlCol="0" anchor="ctr"/>
            <a:lstStyle/>
            <a:p>
              <a:pPr algn="ctr">
                <a:lnSpc>
                  <a:spcPts val="2659"/>
                </a:lnSpc>
              </a:pPr>
              <a:endParaRPr/>
            </a:p>
          </p:txBody>
        </p:sp>
      </p:grpSp>
      <p:sp>
        <p:nvSpPr>
          <p:cNvPr id="30" name="TextBox 30"/>
          <p:cNvSpPr txBox="1"/>
          <p:nvPr/>
        </p:nvSpPr>
        <p:spPr>
          <a:xfrm>
            <a:off x="13362465" y="1229139"/>
            <a:ext cx="4699040" cy="1085850"/>
          </a:xfrm>
          <a:prstGeom prst="rect">
            <a:avLst/>
          </a:prstGeom>
        </p:spPr>
        <p:txBody>
          <a:bodyPr lIns="0" tIns="0" rIns="0" bIns="0" rtlCol="0" anchor="t">
            <a:spAutoFit/>
          </a:bodyPr>
          <a:lstStyle/>
          <a:p>
            <a:pPr algn="ctr">
              <a:lnSpc>
                <a:spcPts val="7560"/>
              </a:lnSpc>
              <a:spcBef>
                <a:spcPct val="0"/>
              </a:spcBef>
            </a:pPr>
            <a:r>
              <a:rPr lang="en-US" sz="6300" b="1">
                <a:solidFill>
                  <a:srgbClr val="FFFFFF"/>
                </a:solidFill>
                <a:latin typeface="Calibri (MS) Bold"/>
                <a:ea typeface="Calibri (MS) Bold"/>
                <a:cs typeface="Calibri (MS) Bold"/>
                <a:sym typeface="Calibri (MS) Bold"/>
              </a:rPr>
              <a:t>Health system</a:t>
            </a:r>
          </a:p>
        </p:txBody>
      </p:sp>
      <p:sp>
        <p:nvSpPr>
          <p:cNvPr id="31" name="TextBox 31"/>
          <p:cNvSpPr txBox="1"/>
          <p:nvPr/>
        </p:nvSpPr>
        <p:spPr>
          <a:xfrm rot="-5400000">
            <a:off x="-1447562" y="5373448"/>
            <a:ext cx="3426619" cy="778510"/>
          </a:xfrm>
          <a:prstGeom prst="rect">
            <a:avLst/>
          </a:prstGeom>
        </p:spPr>
        <p:txBody>
          <a:bodyPr lIns="0" tIns="0" rIns="0" bIns="0" rtlCol="0" anchor="t">
            <a:spAutoFit/>
          </a:bodyPr>
          <a:lstStyle/>
          <a:p>
            <a:pPr algn="ctr">
              <a:lnSpc>
                <a:spcPts val="6440"/>
              </a:lnSpc>
            </a:pPr>
            <a:r>
              <a:rPr lang="en-US" sz="4600" b="1" spc="-73">
                <a:solidFill>
                  <a:srgbClr val="1D1D1B"/>
                </a:solidFill>
                <a:latin typeface="Canva Sans Bold"/>
                <a:ea typeface="Canva Sans Bold"/>
                <a:cs typeface="Canva Sans Bold"/>
                <a:sym typeface="Canva Sans Bold"/>
              </a:rPr>
              <a:t>Gained by:</a:t>
            </a:r>
          </a:p>
        </p:txBody>
      </p:sp>
      <p:sp>
        <p:nvSpPr>
          <p:cNvPr id="32" name="TextBox 32"/>
          <p:cNvSpPr txBox="1"/>
          <p:nvPr/>
        </p:nvSpPr>
        <p:spPr>
          <a:xfrm>
            <a:off x="843288" y="2466897"/>
            <a:ext cx="5594185" cy="1143000"/>
          </a:xfrm>
          <a:prstGeom prst="rect">
            <a:avLst/>
          </a:prstGeom>
        </p:spPr>
        <p:txBody>
          <a:bodyPr lIns="0" tIns="0" rIns="0" bIns="0" rtlCol="0" anchor="t">
            <a:spAutoFit/>
          </a:bodyPr>
          <a:lstStyle/>
          <a:p>
            <a:pPr algn="ctr">
              <a:lnSpc>
                <a:spcPts val="4200"/>
              </a:lnSpc>
            </a:pPr>
            <a:r>
              <a:rPr lang="en-US" sz="3500">
                <a:solidFill>
                  <a:srgbClr val="000000"/>
                </a:solidFill>
                <a:latin typeface="Calibri (MS)"/>
                <a:ea typeface="Calibri (MS)"/>
                <a:cs typeface="Calibri (MS)"/>
                <a:sym typeface="Calibri (MS)"/>
              </a:rPr>
              <a:t>Perceived </a:t>
            </a:r>
            <a:r>
              <a:rPr lang="en-US" sz="3500" b="1">
                <a:solidFill>
                  <a:srgbClr val="000000"/>
                </a:solidFill>
                <a:latin typeface="Calibri (MS) Bold"/>
                <a:ea typeface="Calibri (MS) Bold"/>
                <a:cs typeface="Calibri (MS) Bold"/>
                <a:sym typeface="Calibri (MS) Bold"/>
              </a:rPr>
              <a:t>safety</a:t>
            </a:r>
            <a:r>
              <a:rPr lang="en-US" sz="3500">
                <a:solidFill>
                  <a:srgbClr val="000000"/>
                </a:solidFill>
                <a:latin typeface="Calibri (MS)"/>
                <a:ea typeface="Calibri (MS)"/>
                <a:cs typeface="Calibri (MS)"/>
                <a:sym typeface="Calibri (MS)"/>
              </a:rPr>
              <a:t> (data &amp; self)</a:t>
            </a:r>
          </a:p>
          <a:p>
            <a:pPr algn="ctr">
              <a:lnSpc>
                <a:spcPts val="4200"/>
              </a:lnSpc>
            </a:pPr>
            <a:r>
              <a:rPr lang="en-US" sz="3500" b="1">
                <a:solidFill>
                  <a:srgbClr val="000000"/>
                </a:solidFill>
                <a:latin typeface="Calibri (MS) Bold"/>
                <a:ea typeface="Calibri (MS) Bold"/>
                <a:cs typeface="Calibri (MS) Bold"/>
                <a:sym typeface="Calibri (MS) Bold"/>
              </a:rPr>
              <a:t>Relatability &amp; Utility</a:t>
            </a:r>
          </a:p>
        </p:txBody>
      </p:sp>
      <p:sp>
        <p:nvSpPr>
          <p:cNvPr id="33" name="TextBox 33"/>
          <p:cNvSpPr txBox="1"/>
          <p:nvPr/>
        </p:nvSpPr>
        <p:spPr>
          <a:xfrm rot="-5400000">
            <a:off x="-1385649" y="8130539"/>
            <a:ext cx="3426619" cy="617220"/>
          </a:xfrm>
          <a:prstGeom prst="rect">
            <a:avLst/>
          </a:prstGeom>
        </p:spPr>
        <p:txBody>
          <a:bodyPr lIns="0" tIns="0" rIns="0" bIns="0" rtlCol="0" anchor="t">
            <a:spAutoFit/>
          </a:bodyPr>
          <a:lstStyle/>
          <a:p>
            <a:pPr algn="l">
              <a:lnSpc>
                <a:spcPts val="4830"/>
              </a:lnSpc>
            </a:pPr>
            <a:r>
              <a:rPr lang="en-US" sz="4200" b="1" spc="-113">
                <a:solidFill>
                  <a:srgbClr val="1D1D1B"/>
                </a:solidFill>
                <a:latin typeface="Canva Sans Bold"/>
                <a:ea typeface="Canva Sans Bold"/>
                <a:cs typeface="Canva Sans Bold"/>
                <a:sym typeface="Canva Sans Bold"/>
              </a:rPr>
              <a:t>Lost by:</a:t>
            </a:r>
          </a:p>
        </p:txBody>
      </p:sp>
      <p:sp>
        <p:nvSpPr>
          <p:cNvPr id="34" name="TextBox 34"/>
          <p:cNvSpPr txBox="1"/>
          <p:nvPr/>
        </p:nvSpPr>
        <p:spPr>
          <a:xfrm>
            <a:off x="6948330" y="2508724"/>
            <a:ext cx="5749552" cy="1511808"/>
          </a:xfrm>
          <a:prstGeom prst="rect">
            <a:avLst/>
          </a:prstGeom>
        </p:spPr>
        <p:txBody>
          <a:bodyPr lIns="0" tIns="0" rIns="0" bIns="0" rtlCol="0" anchor="t">
            <a:spAutoFit/>
          </a:bodyPr>
          <a:lstStyle/>
          <a:p>
            <a:pPr algn="ctr">
              <a:lnSpc>
                <a:spcPts val="3816"/>
              </a:lnSpc>
            </a:pPr>
            <a:r>
              <a:rPr lang="en-US" sz="3600">
                <a:solidFill>
                  <a:srgbClr val="000000"/>
                </a:solidFill>
                <a:latin typeface="Calibri (MS)"/>
                <a:ea typeface="Calibri (MS)"/>
                <a:cs typeface="Calibri (MS)"/>
                <a:sym typeface="Calibri (MS)"/>
              </a:rPr>
              <a:t>Can I trust this enough to use it for </a:t>
            </a:r>
            <a:r>
              <a:rPr lang="en-US" sz="3600" b="1">
                <a:solidFill>
                  <a:srgbClr val="000000"/>
                </a:solidFill>
                <a:latin typeface="Calibri (MS) Bold"/>
                <a:ea typeface="Calibri (MS) Bold"/>
                <a:cs typeface="Calibri (MS) Bold"/>
                <a:sym typeface="Calibri (MS) Bold"/>
              </a:rPr>
              <a:t>decision support</a:t>
            </a:r>
            <a:r>
              <a:rPr lang="en-US" sz="3600">
                <a:solidFill>
                  <a:srgbClr val="000000"/>
                </a:solidFill>
                <a:latin typeface="Calibri (MS)"/>
                <a:ea typeface="Calibri (MS)"/>
                <a:cs typeface="Calibri (MS)"/>
                <a:sym typeface="Calibri (MS)"/>
              </a:rPr>
              <a:t>?</a:t>
            </a:r>
          </a:p>
          <a:p>
            <a:pPr algn="l">
              <a:lnSpc>
                <a:spcPts val="3816"/>
              </a:lnSpc>
            </a:pPr>
            <a:endParaRPr lang="en-US" sz="3600">
              <a:solidFill>
                <a:srgbClr val="000000"/>
              </a:solidFill>
              <a:latin typeface="Calibri (MS)"/>
              <a:ea typeface="Calibri (MS)"/>
              <a:cs typeface="Calibri (MS)"/>
              <a:sym typeface="Calibri (MS)"/>
            </a:endParaRPr>
          </a:p>
        </p:txBody>
      </p:sp>
      <p:sp>
        <p:nvSpPr>
          <p:cNvPr id="35" name="TextBox 35"/>
          <p:cNvSpPr txBox="1"/>
          <p:nvPr/>
        </p:nvSpPr>
        <p:spPr>
          <a:xfrm>
            <a:off x="6938464" y="8005684"/>
            <a:ext cx="5749552" cy="2135124"/>
          </a:xfrm>
          <a:prstGeom prst="rect">
            <a:avLst/>
          </a:prstGeom>
        </p:spPr>
        <p:txBody>
          <a:bodyPr lIns="0" tIns="0" rIns="0" bIns="0" rtlCol="0" anchor="t">
            <a:spAutoFit/>
          </a:bodyPr>
          <a:lstStyle/>
          <a:p>
            <a:pPr marL="712475" lvl="1" indent="-356237" algn="l">
              <a:lnSpc>
                <a:spcPts val="3498"/>
              </a:lnSpc>
              <a:buFont typeface="Arial"/>
              <a:buChar char="•"/>
            </a:pPr>
            <a:r>
              <a:rPr lang="en-US" sz="3300" b="1">
                <a:solidFill>
                  <a:srgbClr val="000000"/>
                </a:solidFill>
                <a:latin typeface="Calibri (MS) Bold"/>
                <a:ea typeface="Calibri (MS) Bold"/>
                <a:cs typeface="Calibri (MS) Bold"/>
                <a:sym typeface="Calibri (MS) Bold"/>
              </a:rPr>
              <a:t>Wrong</a:t>
            </a:r>
            <a:r>
              <a:rPr lang="en-US" sz="3300">
                <a:solidFill>
                  <a:srgbClr val="000000"/>
                </a:solidFill>
                <a:latin typeface="Calibri (MS)"/>
                <a:ea typeface="Calibri (MS)"/>
                <a:cs typeface="Calibri (MS)"/>
                <a:sym typeface="Calibri (MS)"/>
              </a:rPr>
              <a:t> suggestions</a:t>
            </a:r>
          </a:p>
          <a:p>
            <a:pPr algn="l">
              <a:lnSpc>
                <a:spcPts val="2438"/>
              </a:lnSpc>
            </a:pPr>
            <a:endParaRPr lang="en-US" sz="3300">
              <a:solidFill>
                <a:srgbClr val="000000"/>
              </a:solidFill>
              <a:latin typeface="Calibri (MS)"/>
              <a:ea typeface="Calibri (MS)"/>
              <a:cs typeface="Calibri (MS)"/>
              <a:sym typeface="Calibri (MS)"/>
            </a:endParaRPr>
          </a:p>
          <a:p>
            <a:pPr marL="712475" lvl="1" indent="-356237" algn="l">
              <a:lnSpc>
                <a:spcPts val="3498"/>
              </a:lnSpc>
              <a:buFont typeface="Arial"/>
              <a:buChar char="•"/>
            </a:pPr>
            <a:r>
              <a:rPr lang="en-US" sz="3300" b="1">
                <a:solidFill>
                  <a:srgbClr val="000000"/>
                </a:solidFill>
                <a:latin typeface="Calibri (MS) Bold"/>
                <a:ea typeface="Calibri (MS) Bold"/>
                <a:cs typeface="Calibri (MS) Bold"/>
                <a:sym typeface="Calibri (MS) Bold"/>
              </a:rPr>
              <a:t>Unclear liability/responsibility</a:t>
            </a:r>
            <a:r>
              <a:rPr lang="en-US" sz="3300">
                <a:solidFill>
                  <a:srgbClr val="000000"/>
                </a:solidFill>
                <a:latin typeface="Calibri (MS)"/>
                <a:ea typeface="Calibri (MS)"/>
                <a:cs typeface="Calibri (MS)"/>
                <a:sym typeface="Calibri (MS)"/>
              </a:rPr>
              <a:t>: if something goes wrong</a:t>
            </a:r>
          </a:p>
        </p:txBody>
      </p:sp>
      <p:sp>
        <p:nvSpPr>
          <p:cNvPr id="36" name="TextBox 36"/>
          <p:cNvSpPr txBox="1"/>
          <p:nvPr/>
        </p:nvSpPr>
        <p:spPr>
          <a:xfrm>
            <a:off x="791845" y="7799783"/>
            <a:ext cx="5805180" cy="2409825"/>
          </a:xfrm>
          <a:prstGeom prst="rect">
            <a:avLst/>
          </a:prstGeom>
        </p:spPr>
        <p:txBody>
          <a:bodyPr lIns="0" tIns="0" rIns="0" bIns="0" rtlCol="0" anchor="t">
            <a:spAutoFit/>
          </a:bodyPr>
          <a:lstStyle/>
          <a:p>
            <a:pPr algn="l">
              <a:lnSpc>
                <a:spcPts val="4080"/>
              </a:lnSpc>
            </a:pPr>
            <a:r>
              <a:rPr lang="en-US" sz="3400">
                <a:solidFill>
                  <a:srgbClr val="000000"/>
                </a:solidFill>
                <a:latin typeface="Calibri (MS)"/>
                <a:ea typeface="Calibri (MS)"/>
                <a:cs typeface="Calibri (MS)"/>
                <a:sym typeface="Calibri (MS)"/>
              </a:rPr>
              <a:t> </a:t>
            </a:r>
          </a:p>
          <a:p>
            <a:pPr marL="615319" lvl="1" indent="-307659" algn="l">
              <a:lnSpc>
                <a:spcPts val="4080"/>
              </a:lnSpc>
              <a:buFont typeface="Arial"/>
              <a:buChar char="•"/>
            </a:pPr>
            <a:r>
              <a:rPr lang="en-US" sz="3400">
                <a:solidFill>
                  <a:srgbClr val="000000"/>
                </a:solidFill>
                <a:latin typeface="Calibri (MS)"/>
                <a:ea typeface="Calibri (MS)"/>
                <a:cs typeface="Calibri (MS)"/>
                <a:sym typeface="Calibri (MS)"/>
              </a:rPr>
              <a:t>any </a:t>
            </a:r>
            <a:r>
              <a:rPr lang="en-US" sz="3400" b="1">
                <a:solidFill>
                  <a:srgbClr val="000000"/>
                </a:solidFill>
                <a:latin typeface="Calibri (MS) Bold"/>
                <a:ea typeface="Calibri (MS) Bold"/>
                <a:cs typeface="Calibri (MS) Bold"/>
                <a:sym typeface="Calibri (MS) Bold"/>
              </a:rPr>
              <a:t>breach of privacy</a:t>
            </a:r>
          </a:p>
          <a:p>
            <a:pPr algn="l">
              <a:lnSpc>
                <a:spcPts val="2280"/>
              </a:lnSpc>
            </a:pPr>
            <a:endParaRPr lang="en-US" sz="3400" b="1">
              <a:solidFill>
                <a:srgbClr val="000000"/>
              </a:solidFill>
              <a:latin typeface="Calibri (MS) Bold"/>
              <a:ea typeface="Calibri (MS) Bold"/>
              <a:cs typeface="Calibri (MS) Bold"/>
              <a:sym typeface="Calibri (MS) Bold"/>
            </a:endParaRPr>
          </a:p>
          <a:p>
            <a:pPr marL="615319" lvl="1" indent="-307659" algn="l">
              <a:lnSpc>
                <a:spcPts val="4080"/>
              </a:lnSpc>
              <a:buFont typeface="Arial"/>
              <a:buChar char="•"/>
            </a:pPr>
            <a:r>
              <a:rPr lang="en-US" sz="3400" b="1">
                <a:solidFill>
                  <a:srgbClr val="000000"/>
                </a:solidFill>
                <a:latin typeface="Calibri (MS) Bold"/>
                <a:ea typeface="Calibri (MS) Bold"/>
                <a:cs typeface="Calibri (MS) Bold"/>
                <a:sym typeface="Calibri (MS) Bold"/>
              </a:rPr>
              <a:t>misinformation</a:t>
            </a:r>
          </a:p>
          <a:p>
            <a:pPr algn="l">
              <a:lnSpc>
                <a:spcPts val="4080"/>
              </a:lnSpc>
            </a:pPr>
            <a:endParaRPr lang="en-US" sz="3400" b="1">
              <a:solidFill>
                <a:srgbClr val="000000"/>
              </a:solidFill>
              <a:latin typeface="Calibri (MS) Bold"/>
              <a:ea typeface="Calibri (MS) Bold"/>
              <a:cs typeface="Calibri (MS) Bold"/>
              <a:sym typeface="Calibri (MS) Bold"/>
            </a:endParaRPr>
          </a:p>
        </p:txBody>
      </p:sp>
      <p:grpSp>
        <p:nvGrpSpPr>
          <p:cNvPr id="37" name="Group 37"/>
          <p:cNvGrpSpPr/>
          <p:nvPr/>
        </p:nvGrpSpPr>
        <p:grpSpPr>
          <a:xfrm>
            <a:off x="13036560" y="3908238"/>
            <a:ext cx="5753736" cy="3640931"/>
            <a:chOff x="0" y="0"/>
            <a:chExt cx="1515387" cy="958928"/>
          </a:xfrm>
        </p:grpSpPr>
        <p:sp>
          <p:nvSpPr>
            <p:cNvPr id="38" name="Freeform 38"/>
            <p:cNvSpPr/>
            <p:nvPr/>
          </p:nvSpPr>
          <p:spPr>
            <a:xfrm>
              <a:off x="0" y="0"/>
              <a:ext cx="1515387" cy="958928"/>
            </a:xfrm>
            <a:custGeom>
              <a:avLst/>
              <a:gdLst/>
              <a:ahLst/>
              <a:cxnLst/>
              <a:rect l="l" t="t" r="r" b="b"/>
              <a:pathLst>
                <a:path w="1515387" h="958928">
                  <a:moveTo>
                    <a:pt x="0" y="0"/>
                  </a:moveTo>
                  <a:lnTo>
                    <a:pt x="1515387" y="0"/>
                  </a:lnTo>
                  <a:lnTo>
                    <a:pt x="1515387" y="958928"/>
                  </a:lnTo>
                  <a:lnTo>
                    <a:pt x="0" y="958928"/>
                  </a:lnTo>
                  <a:close/>
                </a:path>
              </a:pathLst>
            </a:custGeom>
            <a:solidFill>
              <a:srgbClr val="DDFFB8"/>
            </a:solidFill>
          </p:spPr>
          <p:txBody>
            <a:bodyPr/>
            <a:lstStyle/>
            <a:p>
              <a:endParaRPr lang="en-ZA"/>
            </a:p>
          </p:txBody>
        </p:sp>
        <p:sp>
          <p:nvSpPr>
            <p:cNvPr id="39" name="TextBox 39"/>
            <p:cNvSpPr txBox="1"/>
            <p:nvPr/>
          </p:nvSpPr>
          <p:spPr>
            <a:xfrm>
              <a:off x="0" y="-38100"/>
              <a:ext cx="1515387" cy="997028"/>
            </a:xfrm>
            <a:prstGeom prst="rect">
              <a:avLst/>
            </a:prstGeom>
          </p:spPr>
          <p:txBody>
            <a:bodyPr lIns="50800" tIns="50800" rIns="50800" bIns="50800" rtlCol="0" anchor="ctr"/>
            <a:lstStyle/>
            <a:p>
              <a:pPr algn="ctr">
                <a:lnSpc>
                  <a:spcPts val="2659"/>
                </a:lnSpc>
              </a:pPr>
              <a:endParaRPr/>
            </a:p>
          </p:txBody>
        </p:sp>
      </p:grpSp>
      <p:sp>
        <p:nvSpPr>
          <p:cNvPr id="40" name="TextBox 40"/>
          <p:cNvSpPr txBox="1"/>
          <p:nvPr/>
        </p:nvSpPr>
        <p:spPr>
          <a:xfrm>
            <a:off x="12918100" y="4190054"/>
            <a:ext cx="5369900" cy="3211068"/>
          </a:xfrm>
          <a:prstGeom prst="rect">
            <a:avLst/>
          </a:prstGeom>
        </p:spPr>
        <p:txBody>
          <a:bodyPr lIns="0" tIns="0" rIns="0" bIns="0" rtlCol="0" anchor="t">
            <a:spAutoFit/>
          </a:bodyPr>
          <a:lstStyle/>
          <a:p>
            <a:pPr marL="690879" lvl="1" indent="-345439" algn="l">
              <a:lnSpc>
                <a:spcPts val="3455"/>
              </a:lnSpc>
              <a:buFont typeface="Arial"/>
              <a:buChar char="•"/>
            </a:pPr>
            <a:r>
              <a:rPr lang="en-US" sz="3199">
                <a:solidFill>
                  <a:srgbClr val="000000"/>
                </a:solidFill>
                <a:latin typeface="Calibri (MS)"/>
                <a:ea typeface="Calibri (MS)"/>
                <a:cs typeface="Calibri (MS)"/>
                <a:sym typeface="Calibri (MS)"/>
              </a:rPr>
              <a:t>clear </a:t>
            </a:r>
            <a:r>
              <a:rPr lang="en-US" sz="3199" b="1">
                <a:solidFill>
                  <a:srgbClr val="000000"/>
                </a:solidFill>
                <a:latin typeface="Calibri (MS) Bold"/>
                <a:ea typeface="Calibri (MS) Bold"/>
                <a:cs typeface="Calibri (MS) Bold"/>
                <a:sym typeface="Calibri (MS) Bold"/>
              </a:rPr>
              <a:t>evaluation </a:t>
            </a:r>
            <a:r>
              <a:rPr lang="en-US" sz="3199">
                <a:solidFill>
                  <a:srgbClr val="000000"/>
                </a:solidFill>
                <a:latin typeface="Calibri (MS)"/>
                <a:ea typeface="Calibri (MS)"/>
                <a:cs typeface="Calibri (MS)"/>
                <a:sym typeface="Calibri (MS)"/>
              </a:rPr>
              <a:t>before scale up</a:t>
            </a:r>
          </a:p>
          <a:p>
            <a:pPr algn="l">
              <a:lnSpc>
                <a:spcPts val="1836"/>
              </a:lnSpc>
            </a:pPr>
            <a:endParaRPr lang="en-US" sz="3199">
              <a:solidFill>
                <a:srgbClr val="000000"/>
              </a:solidFill>
              <a:latin typeface="Calibri (MS)"/>
              <a:ea typeface="Calibri (MS)"/>
              <a:cs typeface="Calibri (MS)"/>
              <a:sym typeface="Calibri (MS)"/>
            </a:endParaRPr>
          </a:p>
          <a:p>
            <a:pPr marL="690879" lvl="1" indent="-345439" algn="l">
              <a:lnSpc>
                <a:spcPts val="3455"/>
              </a:lnSpc>
              <a:buFont typeface="Arial"/>
              <a:buChar char="•"/>
            </a:pPr>
            <a:r>
              <a:rPr lang="en-US" sz="3199">
                <a:solidFill>
                  <a:srgbClr val="000000"/>
                </a:solidFill>
                <a:latin typeface="Calibri (MS)"/>
                <a:ea typeface="Calibri (MS)"/>
                <a:cs typeface="Calibri (MS)"/>
                <a:sym typeface="Calibri (MS)"/>
              </a:rPr>
              <a:t>govt </a:t>
            </a:r>
            <a:r>
              <a:rPr lang="en-US" sz="3199" b="1">
                <a:solidFill>
                  <a:srgbClr val="000000"/>
                </a:solidFill>
                <a:latin typeface="Calibri (MS) Bold"/>
                <a:ea typeface="Calibri (MS) Bold"/>
                <a:cs typeface="Calibri (MS) Bold"/>
                <a:sym typeface="Calibri (MS) Bold"/>
              </a:rPr>
              <a:t>stewardship</a:t>
            </a:r>
          </a:p>
          <a:p>
            <a:pPr algn="l">
              <a:lnSpc>
                <a:spcPts val="2160"/>
              </a:lnSpc>
            </a:pPr>
            <a:endParaRPr lang="en-US" sz="3199" b="1">
              <a:solidFill>
                <a:srgbClr val="000000"/>
              </a:solidFill>
              <a:latin typeface="Calibri (MS) Bold"/>
              <a:ea typeface="Calibri (MS) Bold"/>
              <a:cs typeface="Calibri (MS) Bold"/>
              <a:sym typeface="Calibri (MS) Bold"/>
            </a:endParaRPr>
          </a:p>
          <a:p>
            <a:pPr marL="690879" lvl="1" indent="-345439" algn="l">
              <a:lnSpc>
                <a:spcPts val="3455"/>
              </a:lnSpc>
              <a:buFont typeface="Arial"/>
              <a:buChar char="•"/>
            </a:pPr>
            <a:r>
              <a:rPr lang="en-US" sz="3199" b="1">
                <a:solidFill>
                  <a:srgbClr val="000000"/>
                </a:solidFill>
                <a:latin typeface="Calibri (MS) Bold"/>
                <a:ea typeface="Calibri (MS) Bold"/>
                <a:cs typeface="Calibri (MS) Bold"/>
                <a:sym typeface="Calibri (MS) Bold"/>
              </a:rPr>
              <a:t>governance frameworks</a:t>
            </a:r>
            <a:r>
              <a:rPr lang="en-US" sz="3199">
                <a:solidFill>
                  <a:srgbClr val="000000"/>
                </a:solidFill>
                <a:latin typeface="Calibri (MS)"/>
                <a:ea typeface="Calibri (MS)"/>
                <a:cs typeface="Calibri (MS)"/>
                <a:sym typeface="Calibri (MS)"/>
              </a:rPr>
              <a:t> (data protection, ethical AI guidelines)</a:t>
            </a:r>
          </a:p>
        </p:txBody>
      </p:sp>
      <p:sp>
        <p:nvSpPr>
          <p:cNvPr id="41" name="TextBox 41"/>
          <p:cNvSpPr txBox="1"/>
          <p:nvPr/>
        </p:nvSpPr>
        <p:spPr>
          <a:xfrm>
            <a:off x="13036560" y="2410239"/>
            <a:ext cx="5369900" cy="1481455"/>
          </a:xfrm>
          <a:prstGeom prst="rect">
            <a:avLst/>
          </a:prstGeom>
        </p:spPr>
        <p:txBody>
          <a:bodyPr lIns="0" tIns="0" rIns="0" bIns="0" rtlCol="0" anchor="t">
            <a:spAutoFit/>
          </a:bodyPr>
          <a:lstStyle/>
          <a:p>
            <a:pPr algn="ctr">
              <a:lnSpc>
                <a:spcPts val="3739"/>
              </a:lnSpc>
            </a:pPr>
            <a:r>
              <a:rPr lang="en-US" sz="3399">
                <a:solidFill>
                  <a:srgbClr val="000000"/>
                </a:solidFill>
                <a:latin typeface="Calibri (MS)"/>
                <a:ea typeface="Calibri (MS)"/>
                <a:cs typeface="Calibri (MS)"/>
                <a:sym typeface="Calibri (MS)"/>
              </a:rPr>
              <a:t>Net </a:t>
            </a:r>
            <a:r>
              <a:rPr lang="en-US" sz="3399" b="1">
                <a:solidFill>
                  <a:srgbClr val="000000"/>
                </a:solidFill>
                <a:latin typeface="Calibri (MS) Bold"/>
                <a:ea typeface="Calibri (MS) Bold"/>
                <a:cs typeface="Calibri (MS) Bold"/>
                <a:sym typeface="Calibri (MS) Bold"/>
              </a:rPr>
              <a:t>benefits? Reliability? </a:t>
            </a:r>
            <a:r>
              <a:rPr lang="en-US" sz="3399">
                <a:solidFill>
                  <a:srgbClr val="000000"/>
                </a:solidFill>
                <a:latin typeface="Calibri (MS)"/>
                <a:ea typeface="Calibri (MS)"/>
                <a:cs typeface="Calibri (MS)"/>
                <a:sym typeface="Calibri (MS)"/>
              </a:rPr>
              <a:t> </a:t>
            </a:r>
            <a:r>
              <a:rPr lang="en-US" sz="3399" b="1">
                <a:solidFill>
                  <a:srgbClr val="000000"/>
                </a:solidFill>
                <a:latin typeface="Calibri (MS) Bold"/>
                <a:ea typeface="Calibri (MS) Bold"/>
                <a:cs typeface="Calibri (MS) Bold"/>
                <a:sym typeface="Calibri (MS) Bold"/>
              </a:rPr>
              <a:t>Sustainable? Maintainable? Secure</a:t>
            </a:r>
            <a:r>
              <a:rPr lang="en-US" sz="3399">
                <a:solidFill>
                  <a:srgbClr val="000000"/>
                </a:solidFill>
                <a:latin typeface="Calibri (MS)"/>
                <a:ea typeface="Calibri (MS)"/>
                <a:cs typeface="Calibri (MS)"/>
                <a:sym typeface="Calibri (MS)"/>
              </a:rPr>
              <a:t>? </a:t>
            </a:r>
          </a:p>
        </p:txBody>
      </p:sp>
      <p:grpSp>
        <p:nvGrpSpPr>
          <p:cNvPr id="42" name="Group 42"/>
          <p:cNvGrpSpPr/>
          <p:nvPr/>
        </p:nvGrpSpPr>
        <p:grpSpPr>
          <a:xfrm>
            <a:off x="13132783" y="7970044"/>
            <a:ext cx="5753736" cy="2316956"/>
            <a:chOff x="0" y="0"/>
            <a:chExt cx="1515387" cy="610227"/>
          </a:xfrm>
        </p:grpSpPr>
        <p:sp>
          <p:nvSpPr>
            <p:cNvPr id="43" name="Freeform 43"/>
            <p:cNvSpPr/>
            <p:nvPr/>
          </p:nvSpPr>
          <p:spPr>
            <a:xfrm>
              <a:off x="0" y="0"/>
              <a:ext cx="1515387" cy="610227"/>
            </a:xfrm>
            <a:custGeom>
              <a:avLst/>
              <a:gdLst/>
              <a:ahLst/>
              <a:cxnLst/>
              <a:rect l="l" t="t" r="r" b="b"/>
              <a:pathLst>
                <a:path w="1515387" h="610227">
                  <a:moveTo>
                    <a:pt x="0" y="0"/>
                  </a:moveTo>
                  <a:lnTo>
                    <a:pt x="1515387" y="0"/>
                  </a:lnTo>
                  <a:lnTo>
                    <a:pt x="1515387" y="610227"/>
                  </a:lnTo>
                  <a:lnTo>
                    <a:pt x="0" y="610227"/>
                  </a:lnTo>
                  <a:close/>
                </a:path>
              </a:pathLst>
            </a:custGeom>
            <a:solidFill>
              <a:srgbClr val="FFA836"/>
            </a:solidFill>
          </p:spPr>
          <p:txBody>
            <a:bodyPr/>
            <a:lstStyle/>
            <a:p>
              <a:endParaRPr lang="en-ZA"/>
            </a:p>
          </p:txBody>
        </p:sp>
        <p:sp>
          <p:nvSpPr>
            <p:cNvPr id="44" name="TextBox 44"/>
            <p:cNvSpPr txBox="1"/>
            <p:nvPr/>
          </p:nvSpPr>
          <p:spPr>
            <a:xfrm>
              <a:off x="0" y="-38100"/>
              <a:ext cx="1515387" cy="648327"/>
            </a:xfrm>
            <a:prstGeom prst="rect">
              <a:avLst/>
            </a:prstGeom>
          </p:spPr>
          <p:txBody>
            <a:bodyPr lIns="50800" tIns="50800" rIns="50800" bIns="50800" rtlCol="0" anchor="ctr"/>
            <a:lstStyle/>
            <a:p>
              <a:pPr algn="ctr">
                <a:lnSpc>
                  <a:spcPts val="2659"/>
                </a:lnSpc>
                <a:spcBef>
                  <a:spcPct val="0"/>
                </a:spcBef>
              </a:pPr>
              <a:endParaRPr/>
            </a:p>
          </p:txBody>
        </p:sp>
      </p:grpSp>
      <p:sp>
        <p:nvSpPr>
          <p:cNvPr id="45" name="TextBox 45"/>
          <p:cNvSpPr txBox="1"/>
          <p:nvPr/>
        </p:nvSpPr>
        <p:spPr>
          <a:xfrm>
            <a:off x="13036560" y="7893844"/>
            <a:ext cx="5369900" cy="2505075"/>
          </a:xfrm>
          <a:prstGeom prst="rect">
            <a:avLst/>
          </a:prstGeom>
        </p:spPr>
        <p:txBody>
          <a:bodyPr lIns="0" tIns="0" rIns="0" bIns="0" rtlCol="0" anchor="t">
            <a:spAutoFit/>
          </a:bodyPr>
          <a:lstStyle/>
          <a:p>
            <a:pPr marL="690879" lvl="1" indent="-345439" algn="l">
              <a:lnSpc>
                <a:spcPts val="3839"/>
              </a:lnSpc>
              <a:buFont typeface="Arial"/>
              <a:buChar char="•"/>
            </a:pPr>
            <a:r>
              <a:rPr lang="en-US" sz="3199" b="1">
                <a:solidFill>
                  <a:srgbClr val="000000"/>
                </a:solidFill>
                <a:latin typeface="Calibri (MS) Bold"/>
                <a:ea typeface="Calibri (MS) Bold"/>
                <a:cs typeface="Calibri (MS) Bold"/>
                <a:sym typeface="Calibri (MS) Bold"/>
              </a:rPr>
              <a:t>system failures </a:t>
            </a:r>
          </a:p>
          <a:p>
            <a:pPr algn="l">
              <a:lnSpc>
                <a:spcPts val="3839"/>
              </a:lnSpc>
            </a:pPr>
            <a:endParaRPr lang="en-US" sz="3199" b="1">
              <a:solidFill>
                <a:srgbClr val="000000"/>
              </a:solidFill>
              <a:latin typeface="Calibri (MS) Bold"/>
              <a:ea typeface="Calibri (MS) Bold"/>
              <a:cs typeface="Calibri (MS) Bold"/>
              <a:sym typeface="Calibri (MS) Bold"/>
            </a:endParaRPr>
          </a:p>
          <a:p>
            <a:pPr marL="690879" lvl="1" indent="-345439" algn="l">
              <a:lnSpc>
                <a:spcPts val="3839"/>
              </a:lnSpc>
              <a:buFont typeface="Arial"/>
              <a:buChar char="•"/>
            </a:pPr>
            <a:r>
              <a:rPr lang="en-US" sz="3199" b="1">
                <a:solidFill>
                  <a:srgbClr val="000000"/>
                </a:solidFill>
                <a:latin typeface="Calibri (MS) Bold"/>
                <a:ea typeface="Calibri (MS) Bold"/>
                <a:cs typeface="Calibri (MS) Bold"/>
                <a:sym typeface="Calibri (MS) Bold"/>
              </a:rPr>
              <a:t>unclear oversight</a:t>
            </a:r>
            <a:r>
              <a:rPr lang="en-US" sz="3199">
                <a:solidFill>
                  <a:srgbClr val="000000"/>
                </a:solidFill>
                <a:latin typeface="Calibri (MS)"/>
                <a:ea typeface="Calibri (MS)"/>
                <a:cs typeface="Calibri (MS)"/>
                <a:sym typeface="Calibri (MS)"/>
              </a:rPr>
              <a:t> framework/structures</a:t>
            </a:r>
          </a:p>
          <a:p>
            <a:pPr algn="l">
              <a:lnSpc>
                <a:spcPts val="3839"/>
              </a:lnSpc>
            </a:pPr>
            <a:endParaRPr lang="en-US" sz="3199">
              <a:solidFill>
                <a:srgbClr val="000000"/>
              </a:solidFill>
              <a:latin typeface="Calibri (MS)"/>
              <a:ea typeface="Calibri (MS)"/>
              <a:cs typeface="Calibri (MS)"/>
              <a:sym typeface="Calibri (MS)"/>
            </a:endParaRPr>
          </a:p>
        </p:txBody>
      </p:sp>
      <p:sp>
        <p:nvSpPr>
          <p:cNvPr id="46" name="AutoShape 46"/>
          <p:cNvSpPr/>
          <p:nvPr/>
        </p:nvSpPr>
        <p:spPr>
          <a:xfrm flipH="1">
            <a:off x="2394272" y="7814149"/>
            <a:ext cx="2651769" cy="0"/>
          </a:xfrm>
          <a:prstGeom prst="line">
            <a:avLst/>
          </a:prstGeom>
          <a:ln w="57150" cap="flat">
            <a:solidFill>
              <a:srgbClr val="000000"/>
            </a:solidFill>
            <a:prstDash val="solid"/>
            <a:headEnd type="none" w="sm" len="sm"/>
            <a:tailEnd type="none" w="sm" len="sm"/>
          </a:ln>
        </p:spPr>
        <p:txBody>
          <a:bodyPr/>
          <a:lstStyle/>
          <a:p>
            <a:endParaRPr lang="en-ZA"/>
          </a:p>
        </p:txBody>
      </p:sp>
      <p:sp>
        <p:nvSpPr>
          <p:cNvPr id="47" name="AutoShape 47"/>
          <p:cNvSpPr/>
          <p:nvPr/>
        </p:nvSpPr>
        <p:spPr>
          <a:xfrm flipH="1">
            <a:off x="8551464" y="7814149"/>
            <a:ext cx="2651769" cy="0"/>
          </a:xfrm>
          <a:prstGeom prst="line">
            <a:avLst/>
          </a:prstGeom>
          <a:ln w="57150" cap="flat">
            <a:solidFill>
              <a:srgbClr val="000000"/>
            </a:solidFill>
            <a:prstDash val="solid"/>
            <a:headEnd type="none" w="sm" len="sm"/>
            <a:tailEnd type="none" w="sm" len="sm"/>
          </a:ln>
        </p:spPr>
        <p:txBody>
          <a:bodyPr/>
          <a:lstStyle/>
          <a:p>
            <a:endParaRPr lang="en-ZA"/>
          </a:p>
        </p:txBody>
      </p:sp>
      <p:sp>
        <p:nvSpPr>
          <p:cNvPr id="48" name="AutoShape 48"/>
          <p:cNvSpPr/>
          <p:nvPr/>
        </p:nvSpPr>
        <p:spPr>
          <a:xfrm flipH="1">
            <a:off x="14587543" y="7795099"/>
            <a:ext cx="2651769" cy="0"/>
          </a:xfrm>
          <a:prstGeom prst="line">
            <a:avLst/>
          </a:prstGeom>
          <a:ln w="57150" cap="flat">
            <a:solidFill>
              <a:srgbClr val="000000"/>
            </a:solidFill>
            <a:prstDash val="solid"/>
            <a:headEnd type="none" w="sm" len="sm"/>
            <a:tailEnd type="none" w="sm" len="sm"/>
          </a:ln>
        </p:spPr>
        <p:txBody>
          <a:bodyPr/>
          <a:lstStyle/>
          <a:p>
            <a:endParaRPr lang="en-Z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05325" y="95250"/>
            <a:ext cx="13763625" cy="10067925"/>
          </a:xfrm>
          <a:prstGeom prst="rect">
            <a:avLst/>
          </a:prstGeom>
        </p:spPr>
        <p:txBody>
          <a:bodyPr lIns="0" tIns="0" rIns="0" bIns="0" rtlCol="0" anchor="t">
            <a:spAutoFit/>
          </a:bodyPr>
          <a:lstStyle/>
          <a:p>
            <a:pPr algn="ctr">
              <a:lnSpc>
                <a:spcPts val="5159"/>
              </a:lnSpc>
            </a:pPr>
            <a:r>
              <a:rPr lang="en-US" sz="4299" b="1">
                <a:solidFill>
                  <a:srgbClr val="000000"/>
                </a:solidFill>
                <a:latin typeface="Calibri (MS) Bold"/>
                <a:ea typeface="Calibri (MS) Bold"/>
                <a:cs typeface="Calibri (MS) Bold"/>
                <a:sym typeface="Calibri (MS) Bold"/>
              </a:rPr>
              <a:t>Bias is not inevitable: </a:t>
            </a:r>
            <a:r>
              <a:rPr lang="en-US" sz="4299" b="1">
                <a:solidFill>
                  <a:srgbClr val="C00000"/>
                </a:solidFill>
                <a:latin typeface="Calibri (MS) Bold"/>
                <a:ea typeface="Calibri (MS) Bold"/>
                <a:cs typeface="Calibri (MS) Bold"/>
                <a:sym typeface="Calibri (MS) Bold"/>
              </a:rPr>
              <a:t>inclusive data, fairness testing, transparency about limitations can significantly reduce bias.</a:t>
            </a:r>
          </a:p>
          <a:p>
            <a:pPr algn="ctr">
              <a:lnSpc>
                <a:spcPts val="5159"/>
              </a:lnSpc>
            </a:pPr>
            <a:r>
              <a:rPr lang="en-US" sz="4299" b="1">
                <a:solidFill>
                  <a:srgbClr val="C00000"/>
                </a:solidFill>
                <a:latin typeface="Calibri (MS) Bold"/>
                <a:ea typeface="Calibri (MS) Bold"/>
                <a:cs typeface="Calibri (MS) Bold"/>
                <a:sym typeface="Calibri (MS) Bold"/>
              </a:rPr>
              <a:t> </a:t>
            </a:r>
          </a:p>
          <a:p>
            <a:pPr marL="651053" lvl="1" indent="-325526" algn="l">
              <a:lnSpc>
                <a:spcPts val="4320"/>
              </a:lnSpc>
              <a:buFont typeface="Arial"/>
              <a:buChar char="•"/>
            </a:pPr>
            <a:r>
              <a:rPr lang="en-US" sz="3600" b="1">
                <a:solidFill>
                  <a:srgbClr val="3B7D23"/>
                </a:solidFill>
                <a:latin typeface="Calibri (MS) Bold"/>
                <a:ea typeface="Calibri (MS) Bold"/>
                <a:cs typeface="Calibri (MS) Bold"/>
                <a:sym typeface="Calibri (MS) Bold"/>
              </a:rPr>
              <a:t>pooling data </a:t>
            </a:r>
            <a:r>
              <a:rPr lang="en-US" sz="3600">
                <a:solidFill>
                  <a:srgbClr val="000000"/>
                </a:solidFill>
                <a:latin typeface="Calibri (MS)"/>
                <a:ea typeface="Calibri (MS)"/>
                <a:cs typeface="Calibri (MS)"/>
                <a:sym typeface="Calibri (MS)"/>
              </a:rPr>
              <a:t>across countries or using </a:t>
            </a:r>
            <a:r>
              <a:rPr lang="en-US" sz="3600" b="1">
                <a:solidFill>
                  <a:srgbClr val="3B7D23"/>
                </a:solidFill>
                <a:latin typeface="Calibri (MS) Bold"/>
                <a:ea typeface="Calibri (MS) Bold"/>
                <a:cs typeface="Calibri (MS) Bold"/>
                <a:sym typeface="Calibri (MS) Bold"/>
              </a:rPr>
              <a:t>federated learning</a:t>
            </a:r>
            <a:r>
              <a:rPr lang="en-US" sz="3600">
                <a:solidFill>
                  <a:srgbClr val="3B7D23"/>
                </a:solidFill>
                <a:latin typeface="Calibri (MS)"/>
                <a:ea typeface="Calibri (MS)"/>
                <a:cs typeface="Calibri (MS)"/>
                <a:sym typeface="Calibri (MS)"/>
              </a:rPr>
              <a:t> </a:t>
            </a:r>
            <a:r>
              <a:rPr lang="en-US" sz="3600">
                <a:solidFill>
                  <a:srgbClr val="000000"/>
                </a:solidFill>
                <a:latin typeface="Calibri (MS)"/>
                <a:ea typeface="Calibri (MS)"/>
                <a:cs typeface="Calibri (MS)"/>
                <a:sym typeface="Calibri (MS)"/>
              </a:rPr>
              <a:t>(</a:t>
            </a:r>
            <a:r>
              <a:rPr lang="en-US" sz="3600" b="1">
                <a:solidFill>
                  <a:srgbClr val="000000"/>
                </a:solidFill>
                <a:latin typeface="Calibri (MS) Bold"/>
                <a:ea typeface="Calibri (MS) Bold"/>
                <a:cs typeface="Calibri (MS) Bold"/>
                <a:sym typeface="Calibri (MS) Bold"/>
              </a:rPr>
              <a:t>sending the algorithm to train on data in-country without extracting the data)</a:t>
            </a:r>
            <a:r>
              <a:rPr lang="en-US" sz="3600">
                <a:solidFill>
                  <a:srgbClr val="000000"/>
                </a:solidFill>
                <a:latin typeface="Calibri (MS)"/>
                <a:ea typeface="Calibri (MS)"/>
                <a:cs typeface="Calibri (MS)"/>
                <a:sym typeface="Calibri (MS)"/>
              </a:rPr>
              <a:t> </a:t>
            </a:r>
          </a:p>
          <a:p>
            <a:pPr algn="l">
              <a:lnSpc>
                <a:spcPts val="1560"/>
              </a:lnSpc>
            </a:pPr>
            <a:endParaRPr lang="en-US" sz="3600">
              <a:solidFill>
                <a:srgbClr val="000000"/>
              </a:solidFill>
              <a:latin typeface="Calibri (MS)"/>
              <a:ea typeface="Calibri (MS)"/>
              <a:cs typeface="Calibri (MS)"/>
              <a:sym typeface="Calibri (MS)"/>
            </a:endParaRPr>
          </a:p>
          <a:p>
            <a:pPr marL="651510" lvl="1" indent="-325755" algn="l">
              <a:lnSpc>
                <a:spcPts val="4320"/>
              </a:lnSpc>
              <a:buFont typeface="Arial"/>
              <a:buChar char="•"/>
            </a:pPr>
            <a:r>
              <a:rPr lang="en-US" sz="3600" b="1">
                <a:solidFill>
                  <a:srgbClr val="3B7D23"/>
                </a:solidFill>
                <a:latin typeface="Calibri (MS) Bold"/>
                <a:ea typeface="Calibri (MS) Bold"/>
                <a:cs typeface="Calibri (MS) Bold"/>
                <a:sym typeface="Calibri (MS) Bold"/>
              </a:rPr>
              <a:t>audit for bias</a:t>
            </a:r>
            <a:r>
              <a:rPr lang="en-US" sz="3600" b="1">
                <a:solidFill>
                  <a:srgbClr val="000000"/>
                </a:solidFill>
                <a:latin typeface="Calibri (MS) Bold"/>
                <a:ea typeface="Calibri (MS) Bold"/>
                <a:cs typeface="Calibri (MS) Bold"/>
                <a:sym typeface="Calibri (MS) Bold"/>
              </a:rPr>
              <a:t>/</a:t>
            </a:r>
            <a:r>
              <a:rPr lang="en-US" sz="3600">
                <a:solidFill>
                  <a:srgbClr val="000000"/>
                </a:solidFill>
                <a:latin typeface="Calibri (MS)"/>
                <a:ea typeface="Calibri (MS)"/>
                <a:cs typeface="Calibri (MS)"/>
                <a:sym typeface="Calibri (MS)"/>
              </a:rPr>
              <a:t> “counterfactual fairness” tests</a:t>
            </a:r>
          </a:p>
          <a:p>
            <a:pPr marL="1337310" lvl="2" indent="-445770" algn="l">
              <a:lnSpc>
                <a:spcPts val="4320"/>
              </a:lnSpc>
              <a:buFont typeface="Arial"/>
              <a:buChar char="⚬"/>
            </a:pPr>
            <a:r>
              <a:rPr lang="en-US" sz="3600">
                <a:solidFill>
                  <a:srgbClr val="000000"/>
                </a:solidFill>
                <a:latin typeface="Calibri (MS)"/>
                <a:ea typeface="Calibri (MS)"/>
                <a:cs typeface="Calibri (MS)"/>
                <a:sym typeface="Calibri (MS)"/>
              </a:rPr>
              <a:t>Not just “what’s the overall accuracy?”; ask “how does it work for young people? For sex workers? For transgender persons? For different clinics in different settings?” </a:t>
            </a:r>
          </a:p>
          <a:p>
            <a:pPr algn="l">
              <a:lnSpc>
                <a:spcPts val="1800"/>
              </a:lnSpc>
            </a:pPr>
            <a:endParaRPr lang="en-US" sz="3600">
              <a:solidFill>
                <a:srgbClr val="000000"/>
              </a:solidFill>
              <a:latin typeface="Calibri (MS)"/>
              <a:ea typeface="Calibri (MS)"/>
              <a:cs typeface="Calibri (MS)"/>
              <a:sym typeface="Calibri (MS)"/>
            </a:endParaRPr>
          </a:p>
          <a:p>
            <a:pPr marL="651053" lvl="1" indent="-325526" algn="l">
              <a:lnSpc>
                <a:spcPts val="4320"/>
              </a:lnSpc>
              <a:buFont typeface="Arial"/>
              <a:buChar char="•"/>
            </a:pPr>
            <a:r>
              <a:rPr lang="en-US" sz="3600" b="1">
                <a:solidFill>
                  <a:srgbClr val="000000"/>
                </a:solidFill>
                <a:latin typeface="Calibri (MS) Bold"/>
                <a:ea typeface="Calibri (MS) Bold"/>
                <a:cs typeface="Calibri (MS) Bold"/>
                <a:sym typeface="Calibri (MS) Bold"/>
              </a:rPr>
              <a:t>algorithmovigilance </a:t>
            </a:r>
            <a:r>
              <a:rPr lang="en-US" sz="3600">
                <a:solidFill>
                  <a:srgbClr val="000000"/>
                </a:solidFill>
                <a:latin typeface="Calibri (MS)"/>
                <a:ea typeface="Calibri (MS)"/>
                <a:cs typeface="Calibri (MS)"/>
                <a:sym typeface="Calibri (MS)"/>
              </a:rPr>
              <a:t>(Gurevich et al., 2022)</a:t>
            </a:r>
          </a:p>
          <a:p>
            <a:pPr algn="l">
              <a:lnSpc>
                <a:spcPts val="2520"/>
              </a:lnSpc>
            </a:pPr>
            <a:endParaRPr lang="en-US" sz="3600">
              <a:solidFill>
                <a:srgbClr val="000000"/>
              </a:solidFill>
              <a:latin typeface="Calibri (MS)"/>
              <a:ea typeface="Calibri (MS)"/>
              <a:cs typeface="Calibri (MS)"/>
              <a:sym typeface="Calibri (MS)"/>
            </a:endParaRPr>
          </a:p>
          <a:p>
            <a:pPr marL="651053" lvl="1" indent="-325526" algn="l">
              <a:lnSpc>
                <a:spcPts val="4320"/>
              </a:lnSpc>
              <a:buFont typeface="Arial"/>
              <a:buChar char="•"/>
            </a:pPr>
            <a:r>
              <a:rPr lang="en-US" sz="3600" b="1">
                <a:solidFill>
                  <a:srgbClr val="3B7D23"/>
                </a:solidFill>
                <a:latin typeface="Calibri (MS) Bold"/>
                <a:ea typeface="Calibri (MS) Bold"/>
                <a:cs typeface="Calibri (MS) Bold"/>
                <a:sym typeface="Calibri (MS) Bold"/>
              </a:rPr>
              <a:t>address discrepancies with rebalancing training/adjusting </a:t>
            </a:r>
            <a:r>
              <a:rPr lang="en-US" sz="3600">
                <a:solidFill>
                  <a:srgbClr val="000000"/>
                </a:solidFill>
                <a:latin typeface="Calibri (MS)"/>
                <a:ea typeface="Calibri (MS)"/>
                <a:cs typeface="Calibri (MS)"/>
                <a:sym typeface="Calibri (MS)"/>
              </a:rPr>
              <a:t>the model to treat groups more equitably</a:t>
            </a:r>
          </a:p>
          <a:p>
            <a:pPr algn="l">
              <a:lnSpc>
                <a:spcPts val="4320"/>
              </a:lnSpc>
            </a:pPr>
            <a:endParaRPr lang="en-US" sz="3600">
              <a:solidFill>
                <a:srgbClr val="000000"/>
              </a:solidFill>
              <a:latin typeface="Calibri (MS)"/>
              <a:ea typeface="Calibri (MS)"/>
              <a:cs typeface="Calibri (MS)"/>
              <a:sym typeface="Calibri (MS)"/>
            </a:endParaRPr>
          </a:p>
          <a:p>
            <a:pPr marL="796289" lvl="1" indent="-398145" algn="ctr">
              <a:lnSpc>
                <a:spcPts val="5279"/>
              </a:lnSpc>
            </a:pPr>
            <a:r>
              <a:rPr lang="en-US" sz="4399" b="1">
                <a:solidFill>
                  <a:srgbClr val="000000"/>
                </a:solidFill>
                <a:latin typeface="Calibri (MS) Bold"/>
                <a:ea typeface="Calibri (MS) Bold"/>
                <a:cs typeface="Calibri (MS) Bold"/>
                <a:sym typeface="Calibri (MS) Bold"/>
              </a:rPr>
              <a:t>Bias can evolve</a:t>
            </a:r>
            <a:r>
              <a:rPr lang="en-US" sz="4399">
                <a:solidFill>
                  <a:srgbClr val="000000"/>
                </a:solidFill>
                <a:latin typeface="Calibri (MS)"/>
                <a:ea typeface="Calibri (MS)"/>
                <a:cs typeface="Calibri (MS)"/>
                <a:sym typeface="Calibri (MS)"/>
              </a:rPr>
              <a:t>: </a:t>
            </a:r>
            <a:r>
              <a:rPr lang="en-US" sz="4399" b="1">
                <a:solidFill>
                  <a:srgbClr val="C00000"/>
                </a:solidFill>
                <a:latin typeface="Calibri (MS) Bold"/>
                <a:ea typeface="Calibri (MS) Bold"/>
                <a:cs typeface="Calibri (MS) Bold"/>
                <a:sym typeface="Calibri (MS) Bold"/>
              </a:rPr>
              <a:t>monitoring and periodic fairness checks are needed.</a:t>
            </a:r>
          </a:p>
        </p:txBody>
      </p:sp>
      <p:grpSp>
        <p:nvGrpSpPr>
          <p:cNvPr id="3" name="Group 3"/>
          <p:cNvGrpSpPr/>
          <p:nvPr/>
        </p:nvGrpSpPr>
        <p:grpSpPr>
          <a:xfrm>
            <a:off x="0" y="0"/>
            <a:ext cx="4526280" cy="10287000"/>
            <a:chOff x="0" y="0"/>
            <a:chExt cx="6035040" cy="13716000"/>
          </a:xfrm>
        </p:grpSpPr>
        <p:sp>
          <p:nvSpPr>
            <p:cNvPr id="4" name="Freeform 4"/>
            <p:cNvSpPr/>
            <p:nvPr/>
          </p:nvSpPr>
          <p:spPr>
            <a:xfrm>
              <a:off x="0" y="0"/>
              <a:ext cx="6035040" cy="13716000"/>
            </a:xfrm>
            <a:custGeom>
              <a:avLst/>
              <a:gdLst/>
              <a:ahLst/>
              <a:cxnLst/>
              <a:rect l="l" t="t" r="r" b="b"/>
              <a:pathLst>
                <a:path w="6035040" h="13716000">
                  <a:moveTo>
                    <a:pt x="0" y="0"/>
                  </a:moveTo>
                  <a:lnTo>
                    <a:pt x="6035040" y="0"/>
                  </a:lnTo>
                  <a:lnTo>
                    <a:pt x="6035040" y="13716000"/>
                  </a:lnTo>
                  <a:lnTo>
                    <a:pt x="0" y="13716000"/>
                  </a:lnTo>
                  <a:close/>
                </a:path>
              </a:pathLst>
            </a:custGeom>
            <a:solidFill>
              <a:srgbClr val="002060"/>
            </a:solidFill>
          </p:spPr>
          <p:txBody>
            <a:bodyPr/>
            <a:lstStyle/>
            <a:p>
              <a:endParaRPr lang="en-ZA"/>
            </a:p>
          </p:txBody>
        </p:sp>
      </p:grpSp>
      <p:sp>
        <p:nvSpPr>
          <p:cNvPr id="5" name="TextBox 5"/>
          <p:cNvSpPr txBox="1"/>
          <p:nvPr/>
        </p:nvSpPr>
        <p:spPr>
          <a:xfrm>
            <a:off x="251508" y="3816791"/>
            <a:ext cx="4025217" cy="3007547"/>
          </a:xfrm>
          <a:prstGeom prst="rect">
            <a:avLst/>
          </a:prstGeom>
        </p:spPr>
        <p:txBody>
          <a:bodyPr lIns="0" tIns="0" rIns="0" bIns="0" rtlCol="0" anchor="t">
            <a:spAutoFit/>
          </a:bodyPr>
          <a:lstStyle/>
          <a:p>
            <a:pPr algn="ctr">
              <a:lnSpc>
                <a:spcPts val="10800"/>
              </a:lnSpc>
            </a:pPr>
            <a:r>
              <a:rPr lang="en-US" sz="9000" b="1">
                <a:solidFill>
                  <a:srgbClr val="FFFFFF"/>
                </a:solidFill>
                <a:latin typeface="Calibri (MS) Bold"/>
                <a:ea typeface="Calibri (MS) Bold"/>
                <a:cs typeface="Calibri (MS) Bold"/>
                <a:sym typeface="Calibri (MS) Bold"/>
              </a:rPr>
              <a:t>Tackling Bias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2746810" cy="10287000"/>
            <a:chOff x="0" y="0"/>
            <a:chExt cx="3662413" cy="13716000"/>
          </a:xfrm>
        </p:grpSpPr>
        <p:sp>
          <p:nvSpPr>
            <p:cNvPr id="3" name="Freeform 3"/>
            <p:cNvSpPr/>
            <p:nvPr/>
          </p:nvSpPr>
          <p:spPr>
            <a:xfrm>
              <a:off x="0" y="0"/>
              <a:ext cx="3662426" cy="13716000"/>
            </a:xfrm>
            <a:custGeom>
              <a:avLst/>
              <a:gdLst/>
              <a:ahLst/>
              <a:cxnLst/>
              <a:rect l="l" t="t" r="r" b="b"/>
              <a:pathLst>
                <a:path w="3662426" h="13716000">
                  <a:moveTo>
                    <a:pt x="0" y="0"/>
                  </a:moveTo>
                  <a:lnTo>
                    <a:pt x="3662426" y="0"/>
                  </a:lnTo>
                  <a:lnTo>
                    <a:pt x="3662426" y="13716000"/>
                  </a:lnTo>
                  <a:lnTo>
                    <a:pt x="0" y="13716000"/>
                  </a:lnTo>
                  <a:close/>
                </a:path>
              </a:pathLst>
            </a:custGeom>
            <a:solidFill>
              <a:srgbClr val="46B1E1"/>
            </a:solidFill>
          </p:spPr>
          <p:txBody>
            <a:bodyPr/>
            <a:lstStyle/>
            <a:p>
              <a:endParaRPr lang="en-ZA"/>
            </a:p>
          </p:txBody>
        </p:sp>
      </p:grpSp>
      <p:sp>
        <p:nvSpPr>
          <p:cNvPr id="4" name="TextBox 4"/>
          <p:cNvSpPr txBox="1"/>
          <p:nvPr/>
        </p:nvSpPr>
        <p:spPr>
          <a:xfrm rot="-5400000">
            <a:off x="-1746113" y="6224749"/>
            <a:ext cx="5848502" cy="1874853"/>
          </a:xfrm>
          <a:prstGeom prst="rect">
            <a:avLst/>
          </a:prstGeom>
        </p:spPr>
        <p:txBody>
          <a:bodyPr lIns="0" tIns="0" rIns="0" bIns="0" rtlCol="0" anchor="t">
            <a:spAutoFit/>
          </a:bodyPr>
          <a:lstStyle/>
          <a:p>
            <a:pPr algn="ctr">
              <a:lnSpc>
                <a:spcPts val="11687"/>
              </a:lnSpc>
            </a:pPr>
            <a:r>
              <a:rPr lang="en-US" sz="9738" b="1">
                <a:solidFill>
                  <a:srgbClr val="FFFFFF"/>
                </a:solidFill>
                <a:latin typeface="Calibri (MS) Bold"/>
                <a:ea typeface="Calibri (MS) Bold"/>
                <a:cs typeface="Calibri (MS) Bold"/>
                <a:sym typeface="Calibri (MS) Bold"/>
              </a:rPr>
              <a:t> case study</a:t>
            </a:r>
          </a:p>
        </p:txBody>
      </p:sp>
      <p:grpSp>
        <p:nvGrpSpPr>
          <p:cNvPr id="5" name="Group 5"/>
          <p:cNvGrpSpPr/>
          <p:nvPr/>
        </p:nvGrpSpPr>
        <p:grpSpPr>
          <a:xfrm>
            <a:off x="848068" y="2297411"/>
            <a:ext cx="2830154" cy="1237459"/>
            <a:chOff x="0" y="0"/>
            <a:chExt cx="3773538" cy="1649946"/>
          </a:xfrm>
        </p:grpSpPr>
        <p:sp>
          <p:nvSpPr>
            <p:cNvPr id="6" name="Freeform 6"/>
            <p:cNvSpPr/>
            <p:nvPr/>
          </p:nvSpPr>
          <p:spPr>
            <a:xfrm>
              <a:off x="0" y="0"/>
              <a:ext cx="3773551" cy="1649984"/>
            </a:xfrm>
            <a:custGeom>
              <a:avLst/>
              <a:gdLst/>
              <a:ahLst/>
              <a:cxnLst/>
              <a:rect l="l" t="t" r="r" b="b"/>
              <a:pathLst>
                <a:path w="3773551" h="1649984">
                  <a:moveTo>
                    <a:pt x="0" y="0"/>
                  </a:moveTo>
                  <a:lnTo>
                    <a:pt x="3773551" y="0"/>
                  </a:lnTo>
                  <a:lnTo>
                    <a:pt x="3773551" y="1649984"/>
                  </a:lnTo>
                  <a:lnTo>
                    <a:pt x="0" y="1649984"/>
                  </a:lnTo>
                  <a:close/>
                </a:path>
              </a:pathLst>
            </a:custGeom>
            <a:blipFill>
              <a:blip r:embed="rId3">
                <a:alphaModFix amt="0"/>
              </a:blip>
              <a:stretch>
                <a:fillRect l="-6138" r="-6138" b="2"/>
              </a:stretch>
            </a:blipFill>
          </p:spPr>
          <p:txBody>
            <a:bodyPr/>
            <a:lstStyle/>
            <a:p>
              <a:endParaRPr lang="en-ZA"/>
            </a:p>
          </p:txBody>
        </p:sp>
      </p:grpSp>
      <p:grpSp>
        <p:nvGrpSpPr>
          <p:cNvPr id="7" name="Group 7"/>
          <p:cNvGrpSpPr/>
          <p:nvPr/>
        </p:nvGrpSpPr>
        <p:grpSpPr>
          <a:xfrm>
            <a:off x="848068" y="2290267"/>
            <a:ext cx="2830154" cy="1244594"/>
            <a:chOff x="0" y="0"/>
            <a:chExt cx="3773538" cy="1659458"/>
          </a:xfrm>
        </p:grpSpPr>
        <p:sp>
          <p:nvSpPr>
            <p:cNvPr id="8" name="Freeform 8"/>
            <p:cNvSpPr/>
            <p:nvPr/>
          </p:nvSpPr>
          <p:spPr>
            <a:xfrm>
              <a:off x="0" y="0"/>
              <a:ext cx="3773537" cy="1659462"/>
            </a:xfrm>
            <a:custGeom>
              <a:avLst/>
              <a:gdLst/>
              <a:ahLst/>
              <a:cxnLst/>
              <a:rect l="l" t="t" r="r" b="b"/>
              <a:pathLst>
                <a:path w="3773537" h="1659462">
                  <a:moveTo>
                    <a:pt x="0" y="0"/>
                  </a:moveTo>
                  <a:lnTo>
                    <a:pt x="3773537" y="0"/>
                  </a:lnTo>
                  <a:lnTo>
                    <a:pt x="3773537" y="1659462"/>
                  </a:lnTo>
                  <a:lnTo>
                    <a:pt x="0" y="1659462"/>
                  </a:lnTo>
                  <a:close/>
                </a:path>
              </a:pathLst>
            </a:custGeom>
            <a:blipFill>
              <a:blip r:embed="rId4">
                <a:alphaModFix amt="0"/>
              </a:blip>
              <a:stretch>
                <a:fillRect l="-6423" r="-6423"/>
              </a:stretch>
            </a:blipFill>
          </p:spPr>
          <p:txBody>
            <a:bodyPr/>
            <a:lstStyle/>
            <a:p>
              <a:endParaRPr lang="en-ZA"/>
            </a:p>
          </p:txBody>
        </p:sp>
        <p:sp>
          <p:nvSpPr>
            <p:cNvPr id="9" name="TextBox 9"/>
            <p:cNvSpPr txBox="1"/>
            <p:nvPr/>
          </p:nvSpPr>
          <p:spPr>
            <a:xfrm>
              <a:off x="0" y="-9525"/>
              <a:ext cx="3773538" cy="1668983"/>
            </a:xfrm>
            <a:prstGeom prst="rect">
              <a:avLst/>
            </a:prstGeom>
          </p:spPr>
          <p:txBody>
            <a:bodyPr lIns="0" tIns="0" rIns="0" bIns="0" rtlCol="0" anchor="ctr"/>
            <a:lstStyle/>
            <a:p>
              <a:pPr algn="l">
                <a:lnSpc>
                  <a:spcPts val="7678"/>
                </a:lnSpc>
              </a:pPr>
              <a:r>
                <a:rPr lang="en-US" sz="6398" b="1">
                  <a:solidFill>
                    <a:srgbClr val="2D4178"/>
                  </a:solidFill>
                  <a:latin typeface="Roboto Bold"/>
                  <a:ea typeface="Roboto Bold"/>
                  <a:cs typeface="Roboto Bold"/>
                  <a:sym typeface="Roboto Bold"/>
                </a:rPr>
                <a:t>VimbAI</a:t>
              </a:r>
            </a:p>
          </p:txBody>
        </p:sp>
      </p:grpSp>
      <p:grpSp>
        <p:nvGrpSpPr>
          <p:cNvPr id="10" name="Group 10"/>
          <p:cNvGrpSpPr/>
          <p:nvPr/>
        </p:nvGrpSpPr>
        <p:grpSpPr>
          <a:xfrm>
            <a:off x="1204703" y="-95250"/>
            <a:ext cx="2473566" cy="2473566"/>
            <a:chOff x="0" y="0"/>
            <a:chExt cx="3298088" cy="3298088"/>
          </a:xfrm>
        </p:grpSpPr>
        <p:sp>
          <p:nvSpPr>
            <p:cNvPr id="11" name="Freeform 11"/>
            <p:cNvSpPr/>
            <p:nvPr/>
          </p:nvSpPr>
          <p:spPr>
            <a:xfrm>
              <a:off x="0" y="0"/>
              <a:ext cx="3298063" cy="3298063"/>
            </a:xfrm>
            <a:custGeom>
              <a:avLst/>
              <a:gdLst/>
              <a:ahLst/>
              <a:cxnLst/>
              <a:rect l="l" t="t" r="r" b="b"/>
              <a:pathLst>
                <a:path w="3298063" h="3298063">
                  <a:moveTo>
                    <a:pt x="0" y="0"/>
                  </a:moveTo>
                  <a:lnTo>
                    <a:pt x="3298063" y="0"/>
                  </a:lnTo>
                  <a:lnTo>
                    <a:pt x="3298063" y="3298063"/>
                  </a:lnTo>
                  <a:lnTo>
                    <a:pt x="0" y="3298063"/>
                  </a:lnTo>
                  <a:lnTo>
                    <a:pt x="0" y="0"/>
                  </a:lnTo>
                  <a:close/>
                </a:path>
              </a:pathLst>
            </a:custGeom>
            <a:blipFill>
              <a:blip r:embed="rId5"/>
              <a:stretch>
                <a:fillRect/>
              </a:stretch>
            </a:blipFill>
          </p:spPr>
          <p:txBody>
            <a:bodyPr/>
            <a:lstStyle/>
            <a:p>
              <a:endParaRPr lang="en-ZA"/>
            </a:p>
          </p:txBody>
        </p:sp>
      </p:grpSp>
      <p:grpSp>
        <p:nvGrpSpPr>
          <p:cNvPr id="12" name="Group 12"/>
          <p:cNvGrpSpPr/>
          <p:nvPr/>
        </p:nvGrpSpPr>
        <p:grpSpPr>
          <a:xfrm>
            <a:off x="3920757" y="0"/>
            <a:ext cx="13186553" cy="358492"/>
            <a:chOff x="0" y="0"/>
            <a:chExt cx="17582070" cy="477990"/>
          </a:xfrm>
        </p:grpSpPr>
        <p:sp>
          <p:nvSpPr>
            <p:cNvPr id="13" name="Freeform 13"/>
            <p:cNvSpPr/>
            <p:nvPr/>
          </p:nvSpPr>
          <p:spPr>
            <a:xfrm>
              <a:off x="0" y="0"/>
              <a:ext cx="17582135" cy="478028"/>
            </a:xfrm>
            <a:custGeom>
              <a:avLst/>
              <a:gdLst/>
              <a:ahLst/>
              <a:cxnLst/>
              <a:rect l="l" t="t" r="r" b="b"/>
              <a:pathLst>
                <a:path w="17582135" h="478028">
                  <a:moveTo>
                    <a:pt x="0" y="0"/>
                  </a:moveTo>
                  <a:lnTo>
                    <a:pt x="17582135" y="0"/>
                  </a:lnTo>
                  <a:lnTo>
                    <a:pt x="17582135" y="478028"/>
                  </a:lnTo>
                  <a:lnTo>
                    <a:pt x="0" y="478028"/>
                  </a:lnTo>
                  <a:close/>
                </a:path>
              </a:pathLst>
            </a:custGeom>
            <a:blipFill>
              <a:blip r:embed="rId3">
                <a:alphaModFix amt="0"/>
              </a:blip>
              <a:stretch>
                <a:fillRect t="-666174" b="-666166"/>
              </a:stretch>
            </a:blipFill>
          </p:spPr>
          <p:txBody>
            <a:bodyPr/>
            <a:lstStyle/>
            <a:p>
              <a:endParaRPr lang="en-ZA"/>
            </a:p>
          </p:txBody>
        </p:sp>
      </p:grpSp>
      <p:grpSp>
        <p:nvGrpSpPr>
          <p:cNvPr id="14" name="Group 14"/>
          <p:cNvGrpSpPr/>
          <p:nvPr/>
        </p:nvGrpSpPr>
        <p:grpSpPr>
          <a:xfrm>
            <a:off x="3920757" y="-35719"/>
            <a:ext cx="13186553" cy="394211"/>
            <a:chOff x="0" y="0"/>
            <a:chExt cx="17582070" cy="525615"/>
          </a:xfrm>
        </p:grpSpPr>
        <p:sp>
          <p:nvSpPr>
            <p:cNvPr id="15" name="Freeform 15"/>
            <p:cNvSpPr/>
            <p:nvPr/>
          </p:nvSpPr>
          <p:spPr>
            <a:xfrm>
              <a:off x="0" y="0"/>
              <a:ext cx="17582071" cy="525614"/>
            </a:xfrm>
            <a:custGeom>
              <a:avLst/>
              <a:gdLst/>
              <a:ahLst/>
              <a:cxnLst/>
              <a:rect l="l" t="t" r="r" b="b"/>
              <a:pathLst>
                <a:path w="17582071" h="525614">
                  <a:moveTo>
                    <a:pt x="0" y="0"/>
                  </a:moveTo>
                  <a:lnTo>
                    <a:pt x="17582071" y="0"/>
                  </a:lnTo>
                  <a:lnTo>
                    <a:pt x="17582071" y="525614"/>
                  </a:lnTo>
                  <a:lnTo>
                    <a:pt x="0" y="525614"/>
                  </a:lnTo>
                  <a:close/>
                </a:path>
              </a:pathLst>
            </a:custGeom>
            <a:blipFill>
              <a:blip r:embed="rId4">
                <a:alphaModFix amt="0"/>
              </a:blip>
              <a:stretch>
                <a:fillRect t="-601784" b="-601784"/>
              </a:stretch>
            </a:blipFill>
          </p:spPr>
          <p:txBody>
            <a:bodyPr/>
            <a:lstStyle/>
            <a:p>
              <a:endParaRPr lang="en-ZA"/>
            </a:p>
          </p:txBody>
        </p:sp>
        <p:sp>
          <p:nvSpPr>
            <p:cNvPr id="16" name="TextBox 16"/>
            <p:cNvSpPr txBox="1"/>
            <p:nvPr/>
          </p:nvSpPr>
          <p:spPr>
            <a:xfrm>
              <a:off x="0" y="-47625"/>
              <a:ext cx="17582070" cy="573240"/>
            </a:xfrm>
            <a:prstGeom prst="rect">
              <a:avLst/>
            </a:prstGeom>
          </p:spPr>
          <p:txBody>
            <a:bodyPr lIns="0" tIns="0" rIns="0" bIns="0" rtlCol="0" anchor="ctr"/>
            <a:lstStyle/>
            <a:p>
              <a:pPr algn="l">
                <a:lnSpc>
                  <a:spcPts val="2399"/>
                </a:lnSpc>
              </a:pPr>
              <a:r>
                <a:rPr lang="en-US" sz="1999" b="1" i="1">
                  <a:solidFill>
                    <a:srgbClr val="002060"/>
                  </a:solidFill>
                  <a:latin typeface="Calibri (MS) Bold Italics"/>
                  <a:ea typeface="Calibri (MS) Bold Italics"/>
                  <a:cs typeface="Calibri (MS) Bold Italics"/>
                  <a:sym typeface="Calibri (MS) Bold Italics"/>
                </a:rPr>
                <a:t>VimbAI in Zimbabwe | Gates Foundation | CeSHHAR Zimbabwe × Audere | PACE Project | Field Study Sept 2025 – April 2026</a:t>
              </a:r>
            </a:p>
          </p:txBody>
        </p:sp>
      </p:grpSp>
      <p:sp>
        <p:nvSpPr>
          <p:cNvPr id="17" name="AutoShape 17"/>
          <p:cNvSpPr/>
          <p:nvPr/>
        </p:nvSpPr>
        <p:spPr>
          <a:xfrm>
            <a:off x="4907973" y="5626886"/>
            <a:ext cx="57157" cy="2737793"/>
          </a:xfrm>
          <a:prstGeom prst="line">
            <a:avLst/>
          </a:prstGeom>
          <a:ln w="47625" cap="rnd">
            <a:solidFill>
              <a:srgbClr val="8E93A9"/>
            </a:solidFill>
            <a:prstDash val="solid"/>
            <a:headEnd type="oval" w="lg" len="lg"/>
            <a:tailEnd type="none" w="sm" len="sm"/>
          </a:ln>
        </p:spPr>
        <p:txBody>
          <a:bodyPr/>
          <a:lstStyle/>
          <a:p>
            <a:endParaRPr lang="en-ZA"/>
          </a:p>
        </p:txBody>
      </p:sp>
      <p:sp>
        <p:nvSpPr>
          <p:cNvPr id="18" name="AutoShape 18"/>
          <p:cNvSpPr/>
          <p:nvPr/>
        </p:nvSpPr>
        <p:spPr>
          <a:xfrm flipV="1">
            <a:off x="8558499" y="5706781"/>
            <a:ext cx="47605" cy="2465830"/>
          </a:xfrm>
          <a:prstGeom prst="line">
            <a:avLst/>
          </a:prstGeom>
          <a:ln w="38100" cap="rnd">
            <a:solidFill>
              <a:srgbClr val="8E93A9"/>
            </a:solidFill>
            <a:prstDash val="solid"/>
            <a:headEnd type="oval" w="lg" len="lg"/>
            <a:tailEnd type="none" w="sm" len="sm"/>
          </a:ln>
        </p:spPr>
        <p:txBody>
          <a:bodyPr/>
          <a:lstStyle/>
          <a:p>
            <a:endParaRPr lang="en-ZA"/>
          </a:p>
        </p:txBody>
      </p:sp>
      <p:sp>
        <p:nvSpPr>
          <p:cNvPr id="19" name="AutoShape 19"/>
          <p:cNvSpPr/>
          <p:nvPr/>
        </p:nvSpPr>
        <p:spPr>
          <a:xfrm flipV="1">
            <a:off x="15664368" y="5706781"/>
            <a:ext cx="47605" cy="2465830"/>
          </a:xfrm>
          <a:prstGeom prst="line">
            <a:avLst/>
          </a:prstGeom>
          <a:ln w="38100" cap="rnd">
            <a:solidFill>
              <a:srgbClr val="8E93A9"/>
            </a:solidFill>
            <a:prstDash val="solid"/>
            <a:headEnd type="oval" w="lg" len="lg"/>
            <a:tailEnd type="none" w="sm" len="sm"/>
          </a:ln>
        </p:spPr>
        <p:txBody>
          <a:bodyPr/>
          <a:lstStyle/>
          <a:p>
            <a:endParaRPr lang="en-ZA"/>
          </a:p>
        </p:txBody>
      </p:sp>
      <p:sp>
        <p:nvSpPr>
          <p:cNvPr id="20" name="AutoShape 20"/>
          <p:cNvSpPr/>
          <p:nvPr/>
        </p:nvSpPr>
        <p:spPr>
          <a:xfrm>
            <a:off x="12124907" y="5109725"/>
            <a:ext cx="47605" cy="2465830"/>
          </a:xfrm>
          <a:prstGeom prst="line">
            <a:avLst/>
          </a:prstGeom>
          <a:ln w="38100" cap="rnd">
            <a:solidFill>
              <a:srgbClr val="8E93A9"/>
            </a:solidFill>
            <a:prstDash val="solid"/>
            <a:headEnd type="oval" w="lg" len="lg"/>
            <a:tailEnd type="none" w="sm" len="sm"/>
          </a:ln>
        </p:spPr>
        <p:txBody>
          <a:bodyPr/>
          <a:lstStyle/>
          <a:p>
            <a:endParaRPr lang="en-ZA"/>
          </a:p>
        </p:txBody>
      </p:sp>
      <p:sp>
        <p:nvSpPr>
          <p:cNvPr id="21" name="Freeform 21"/>
          <p:cNvSpPr/>
          <p:nvPr/>
        </p:nvSpPr>
        <p:spPr>
          <a:xfrm>
            <a:off x="2919241" y="5697912"/>
            <a:ext cx="4139394" cy="1643282"/>
          </a:xfrm>
          <a:custGeom>
            <a:avLst/>
            <a:gdLst/>
            <a:ahLst/>
            <a:cxnLst/>
            <a:rect l="l" t="t" r="r" b="b"/>
            <a:pathLst>
              <a:path w="4139394" h="1643282">
                <a:moveTo>
                  <a:pt x="0" y="0"/>
                </a:moveTo>
                <a:lnTo>
                  <a:pt x="4139394" y="0"/>
                </a:lnTo>
                <a:lnTo>
                  <a:pt x="4139394" y="1643282"/>
                </a:lnTo>
                <a:lnTo>
                  <a:pt x="0" y="16432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ZA"/>
          </a:p>
        </p:txBody>
      </p:sp>
      <p:sp>
        <p:nvSpPr>
          <p:cNvPr id="22" name="Freeform 22"/>
          <p:cNvSpPr/>
          <p:nvPr/>
        </p:nvSpPr>
        <p:spPr>
          <a:xfrm>
            <a:off x="10052066" y="5697912"/>
            <a:ext cx="4139394" cy="1643282"/>
          </a:xfrm>
          <a:custGeom>
            <a:avLst/>
            <a:gdLst/>
            <a:ahLst/>
            <a:cxnLst/>
            <a:rect l="l" t="t" r="r" b="b"/>
            <a:pathLst>
              <a:path w="4139394" h="1643282">
                <a:moveTo>
                  <a:pt x="0" y="0"/>
                </a:moveTo>
                <a:lnTo>
                  <a:pt x="4139393" y="0"/>
                </a:lnTo>
                <a:lnTo>
                  <a:pt x="4139393" y="1643282"/>
                </a:lnTo>
                <a:lnTo>
                  <a:pt x="0" y="164328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ZA"/>
          </a:p>
        </p:txBody>
      </p:sp>
      <p:sp>
        <p:nvSpPr>
          <p:cNvPr id="23" name="Freeform 23"/>
          <p:cNvSpPr/>
          <p:nvPr/>
        </p:nvSpPr>
        <p:spPr>
          <a:xfrm>
            <a:off x="6485649" y="5697912"/>
            <a:ext cx="4139394" cy="1643282"/>
          </a:xfrm>
          <a:custGeom>
            <a:avLst/>
            <a:gdLst/>
            <a:ahLst/>
            <a:cxnLst/>
            <a:rect l="l" t="t" r="r" b="b"/>
            <a:pathLst>
              <a:path w="4139394" h="1643282">
                <a:moveTo>
                  <a:pt x="0" y="0"/>
                </a:moveTo>
                <a:lnTo>
                  <a:pt x="4139393" y="0"/>
                </a:lnTo>
                <a:lnTo>
                  <a:pt x="4139393" y="1643282"/>
                </a:lnTo>
                <a:lnTo>
                  <a:pt x="0" y="164328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ZA"/>
          </a:p>
        </p:txBody>
      </p:sp>
      <p:sp>
        <p:nvSpPr>
          <p:cNvPr id="24" name="Freeform 24"/>
          <p:cNvSpPr/>
          <p:nvPr/>
        </p:nvSpPr>
        <p:spPr>
          <a:xfrm>
            <a:off x="13618474" y="5697912"/>
            <a:ext cx="4139394" cy="1643282"/>
          </a:xfrm>
          <a:custGeom>
            <a:avLst/>
            <a:gdLst/>
            <a:ahLst/>
            <a:cxnLst/>
            <a:rect l="l" t="t" r="r" b="b"/>
            <a:pathLst>
              <a:path w="4139394" h="1643282">
                <a:moveTo>
                  <a:pt x="0" y="0"/>
                </a:moveTo>
                <a:lnTo>
                  <a:pt x="4139393" y="0"/>
                </a:lnTo>
                <a:lnTo>
                  <a:pt x="4139393" y="1643282"/>
                </a:lnTo>
                <a:lnTo>
                  <a:pt x="0" y="164328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ZA"/>
          </a:p>
        </p:txBody>
      </p:sp>
      <p:sp>
        <p:nvSpPr>
          <p:cNvPr id="25" name="Freeform 25"/>
          <p:cNvSpPr/>
          <p:nvPr/>
        </p:nvSpPr>
        <p:spPr>
          <a:xfrm>
            <a:off x="4009587" y="6572393"/>
            <a:ext cx="2317899" cy="2317899"/>
          </a:xfrm>
          <a:custGeom>
            <a:avLst/>
            <a:gdLst/>
            <a:ahLst/>
            <a:cxnLst/>
            <a:rect l="l" t="t" r="r" b="b"/>
            <a:pathLst>
              <a:path w="2317899" h="2317899">
                <a:moveTo>
                  <a:pt x="0" y="0"/>
                </a:moveTo>
                <a:lnTo>
                  <a:pt x="2317899" y="0"/>
                </a:lnTo>
                <a:lnTo>
                  <a:pt x="2317899" y="2317899"/>
                </a:lnTo>
                <a:lnTo>
                  <a:pt x="0" y="2317899"/>
                </a:lnTo>
                <a:lnTo>
                  <a:pt x="0" y="0"/>
                </a:lnTo>
                <a:close/>
              </a:path>
            </a:pathLst>
          </a:custGeom>
          <a:blipFill>
            <a:blip>
              <a:alphaModFix amt="37000"/>
              <a:extLst>
                <a:ext uri="{96DAC541-7B7A-43D3-8B79-37D633B846F1}">
                  <asvg:svgBlip xmlns:asvg="http://schemas.microsoft.com/office/drawing/2016/SVG/main" r:embed="rId10"/>
                </a:ext>
              </a:extLst>
            </a:blip>
            <a:stretch>
              <a:fillRect/>
            </a:stretch>
          </a:blipFill>
        </p:spPr>
        <p:txBody>
          <a:bodyPr/>
          <a:lstStyle/>
          <a:p>
            <a:endParaRPr lang="en-ZA"/>
          </a:p>
        </p:txBody>
      </p:sp>
      <p:sp>
        <p:nvSpPr>
          <p:cNvPr id="26" name="Freeform 26"/>
          <p:cNvSpPr/>
          <p:nvPr/>
        </p:nvSpPr>
        <p:spPr>
          <a:xfrm>
            <a:off x="3871865" y="6434671"/>
            <a:ext cx="2234146" cy="2234146"/>
          </a:xfrm>
          <a:custGeom>
            <a:avLst/>
            <a:gdLst/>
            <a:ahLst/>
            <a:cxnLst/>
            <a:rect l="l" t="t" r="r" b="b"/>
            <a:pathLst>
              <a:path w="2234146" h="2234146">
                <a:moveTo>
                  <a:pt x="0" y="0"/>
                </a:moveTo>
                <a:lnTo>
                  <a:pt x="2234146" y="0"/>
                </a:lnTo>
                <a:lnTo>
                  <a:pt x="2234146" y="2234146"/>
                </a:lnTo>
                <a:lnTo>
                  <a:pt x="0" y="22341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ZA"/>
          </a:p>
        </p:txBody>
      </p:sp>
      <p:sp>
        <p:nvSpPr>
          <p:cNvPr id="27" name="Freeform 27"/>
          <p:cNvSpPr/>
          <p:nvPr/>
        </p:nvSpPr>
        <p:spPr>
          <a:xfrm>
            <a:off x="11142412" y="6572393"/>
            <a:ext cx="2317899" cy="2317899"/>
          </a:xfrm>
          <a:custGeom>
            <a:avLst/>
            <a:gdLst/>
            <a:ahLst/>
            <a:cxnLst/>
            <a:rect l="l" t="t" r="r" b="b"/>
            <a:pathLst>
              <a:path w="2317899" h="2317899">
                <a:moveTo>
                  <a:pt x="0" y="0"/>
                </a:moveTo>
                <a:lnTo>
                  <a:pt x="2317899" y="0"/>
                </a:lnTo>
                <a:lnTo>
                  <a:pt x="2317899" y="2317899"/>
                </a:lnTo>
                <a:lnTo>
                  <a:pt x="0" y="2317899"/>
                </a:lnTo>
                <a:lnTo>
                  <a:pt x="0" y="0"/>
                </a:lnTo>
                <a:close/>
              </a:path>
            </a:pathLst>
          </a:custGeom>
          <a:blipFill>
            <a:blip>
              <a:alphaModFix amt="37000"/>
              <a:extLst>
                <a:ext uri="{96DAC541-7B7A-43D3-8B79-37D633B846F1}">
                  <asvg:svgBlip xmlns:asvg="http://schemas.microsoft.com/office/drawing/2016/SVG/main" r:embed="rId12"/>
                </a:ext>
              </a:extLst>
            </a:blip>
            <a:stretch>
              <a:fillRect/>
            </a:stretch>
          </a:blipFill>
        </p:spPr>
        <p:txBody>
          <a:bodyPr/>
          <a:lstStyle/>
          <a:p>
            <a:endParaRPr lang="en-ZA"/>
          </a:p>
        </p:txBody>
      </p:sp>
      <p:sp>
        <p:nvSpPr>
          <p:cNvPr id="28" name="Freeform 28"/>
          <p:cNvSpPr/>
          <p:nvPr/>
        </p:nvSpPr>
        <p:spPr>
          <a:xfrm>
            <a:off x="11004690" y="6434671"/>
            <a:ext cx="2234146" cy="2234146"/>
          </a:xfrm>
          <a:custGeom>
            <a:avLst/>
            <a:gdLst/>
            <a:ahLst/>
            <a:cxnLst/>
            <a:rect l="l" t="t" r="r" b="b"/>
            <a:pathLst>
              <a:path w="2234146" h="2234146">
                <a:moveTo>
                  <a:pt x="0" y="0"/>
                </a:moveTo>
                <a:lnTo>
                  <a:pt x="2234146" y="0"/>
                </a:lnTo>
                <a:lnTo>
                  <a:pt x="2234146" y="2234146"/>
                </a:lnTo>
                <a:lnTo>
                  <a:pt x="0" y="223414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ZA"/>
          </a:p>
        </p:txBody>
      </p:sp>
      <p:sp>
        <p:nvSpPr>
          <p:cNvPr id="29" name="Freeform 29"/>
          <p:cNvSpPr/>
          <p:nvPr/>
        </p:nvSpPr>
        <p:spPr>
          <a:xfrm>
            <a:off x="7575994" y="4647038"/>
            <a:ext cx="2317899" cy="2317899"/>
          </a:xfrm>
          <a:custGeom>
            <a:avLst/>
            <a:gdLst/>
            <a:ahLst/>
            <a:cxnLst/>
            <a:rect l="l" t="t" r="r" b="b"/>
            <a:pathLst>
              <a:path w="2317899" h="2317899">
                <a:moveTo>
                  <a:pt x="0" y="0"/>
                </a:moveTo>
                <a:lnTo>
                  <a:pt x="2317900" y="0"/>
                </a:lnTo>
                <a:lnTo>
                  <a:pt x="2317900" y="2317899"/>
                </a:lnTo>
                <a:lnTo>
                  <a:pt x="0" y="2317899"/>
                </a:lnTo>
                <a:lnTo>
                  <a:pt x="0" y="0"/>
                </a:lnTo>
                <a:close/>
              </a:path>
            </a:pathLst>
          </a:custGeom>
          <a:blipFill>
            <a:blip>
              <a:alphaModFix amt="37000"/>
              <a:extLst>
                <a:ext uri="{96DAC541-7B7A-43D3-8B79-37D633B846F1}">
                  <asvg:svgBlip xmlns:asvg="http://schemas.microsoft.com/office/drawing/2016/SVG/main" r:embed="rId14"/>
                </a:ext>
              </a:extLst>
            </a:blip>
            <a:stretch>
              <a:fillRect/>
            </a:stretch>
          </a:blipFill>
        </p:spPr>
        <p:txBody>
          <a:bodyPr/>
          <a:lstStyle/>
          <a:p>
            <a:endParaRPr lang="en-ZA"/>
          </a:p>
        </p:txBody>
      </p:sp>
      <p:sp>
        <p:nvSpPr>
          <p:cNvPr id="30" name="Freeform 30"/>
          <p:cNvSpPr/>
          <p:nvPr/>
        </p:nvSpPr>
        <p:spPr>
          <a:xfrm>
            <a:off x="7438273" y="4509316"/>
            <a:ext cx="2234146" cy="2234146"/>
          </a:xfrm>
          <a:custGeom>
            <a:avLst/>
            <a:gdLst/>
            <a:ahLst/>
            <a:cxnLst/>
            <a:rect l="l" t="t" r="r" b="b"/>
            <a:pathLst>
              <a:path w="2234146" h="2234146">
                <a:moveTo>
                  <a:pt x="0" y="0"/>
                </a:moveTo>
                <a:lnTo>
                  <a:pt x="2234145" y="0"/>
                </a:lnTo>
                <a:lnTo>
                  <a:pt x="2234145" y="2234146"/>
                </a:lnTo>
                <a:lnTo>
                  <a:pt x="0" y="2234146"/>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ZA"/>
          </a:p>
        </p:txBody>
      </p:sp>
      <p:sp>
        <p:nvSpPr>
          <p:cNvPr id="31" name="Freeform 31"/>
          <p:cNvSpPr/>
          <p:nvPr/>
        </p:nvSpPr>
        <p:spPr>
          <a:xfrm>
            <a:off x="14708819" y="4647038"/>
            <a:ext cx="2317899" cy="2317899"/>
          </a:xfrm>
          <a:custGeom>
            <a:avLst/>
            <a:gdLst/>
            <a:ahLst/>
            <a:cxnLst/>
            <a:rect l="l" t="t" r="r" b="b"/>
            <a:pathLst>
              <a:path w="2317899" h="2317899">
                <a:moveTo>
                  <a:pt x="0" y="0"/>
                </a:moveTo>
                <a:lnTo>
                  <a:pt x="2317900" y="0"/>
                </a:lnTo>
                <a:lnTo>
                  <a:pt x="2317900" y="2317899"/>
                </a:lnTo>
                <a:lnTo>
                  <a:pt x="0" y="2317899"/>
                </a:lnTo>
                <a:lnTo>
                  <a:pt x="0" y="0"/>
                </a:lnTo>
                <a:close/>
              </a:path>
            </a:pathLst>
          </a:custGeom>
          <a:blipFill>
            <a:blip>
              <a:alphaModFix amt="37000"/>
              <a:extLst>
                <a:ext uri="{96DAC541-7B7A-43D3-8B79-37D633B846F1}">
                  <asvg:svgBlip xmlns:asvg="http://schemas.microsoft.com/office/drawing/2016/SVG/main" r:embed="rId16"/>
                </a:ext>
              </a:extLst>
            </a:blip>
            <a:stretch>
              <a:fillRect/>
            </a:stretch>
          </a:blipFill>
        </p:spPr>
        <p:txBody>
          <a:bodyPr/>
          <a:lstStyle/>
          <a:p>
            <a:endParaRPr lang="en-ZA"/>
          </a:p>
        </p:txBody>
      </p:sp>
      <p:sp>
        <p:nvSpPr>
          <p:cNvPr id="32" name="Freeform 32"/>
          <p:cNvSpPr/>
          <p:nvPr/>
        </p:nvSpPr>
        <p:spPr>
          <a:xfrm>
            <a:off x="14571097" y="4509316"/>
            <a:ext cx="2234146" cy="2234146"/>
          </a:xfrm>
          <a:custGeom>
            <a:avLst/>
            <a:gdLst/>
            <a:ahLst/>
            <a:cxnLst/>
            <a:rect l="l" t="t" r="r" b="b"/>
            <a:pathLst>
              <a:path w="2234146" h="2234146">
                <a:moveTo>
                  <a:pt x="0" y="0"/>
                </a:moveTo>
                <a:lnTo>
                  <a:pt x="2234146" y="0"/>
                </a:lnTo>
                <a:lnTo>
                  <a:pt x="2234146" y="2234146"/>
                </a:lnTo>
                <a:lnTo>
                  <a:pt x="0" y="2234146"/>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ZA"/>
          </a:p>
        </p:txBody>
      </p:sp>
      <p:sp>
        <p:nvSpPr>
          <p:cNvPr id="33" name="TextBox 33"/>
          <p:cNvSpPr txBox="1"/>
          <p:nvPr/>
        </p:nvSpPr>
        <p:spPr>
          <a:xfrm>
            <a:off x="2842560" y="3271828"/>
            <a:ext cx="4245140" cy="815883"/>
          </a:xfrm>
          <a:prstGeom prst="rect">
            <a:avLst/>
          </a:prstGeom>
        </p:spPr>
        <p:txBody>
          <a:bodyPr lIns="0" tIns="0" rIns="0" bIns="0" rtlCol="0" anchor="t">
            <a:spAutoFit/>
          </a:bodyPr>
          <a:lstStyle/>
          <a:p>
            <a:pPr algn="ctr">
              <a:lnSpc>
                <a:spcPts val="5098"/>
              </a:lnSpc>
            </a:pPr>
            <a:r>
              <a:rPr lang="en-US" sz="4249" b="1">
                <a:solidFill>
                  <a:srgbClr val="215968"/>
                </a:solidFill>
                <a:latin typeface="Calibri (MS) Bold"/>
                <a:ea typeface="Calibri (MS) Bold"/>
                <a:cs typeface="Calibri (MS) Bold"/>
                <a:sym typeface="Calibri (MS) Bold"/>
              </a:rPr>
              <a:t>Design </a:t>
            </a:r>
          </a:p>
        </p:txBody>
      </p:sp>
      <p:sp>
        <p:nvSpPr>
          <p:cNvPr id="34" name="TextBox 34"/>
          <p:cNvSpPr txBox="1"/>
          <p:nvPr/>
        </p:nvSpPr>
        <p:spPr>
          <a:xfrm>
            <a:off x="10707643" y="3309928"/>
            <a:ext cx="2993431" cy="815883"/>
          </a:xfrm>
          <a:prstGeom prst="rect">
            <a:avLst/>
          </a:prstGeom>
        </p:spPr>
        <p:txBody>
          <a:bodyPr lIns="0" tIns="0" rIns="0" bIns="0" rtlCol="0" anchor="t">
            <a:spAutoFit/>
          </a:bodyPr>
          <a:lstStyle/>
          <a:p>
            <a:pPr algn="ctr">
              <a:lnSpc>
                <a:spcPts val="5098"/>
              </a:lnSpc>
            </a:pPr>
            <a:r>
              <a:rPr lang="en-US" sz="4249" b="1">
                <a:solidFill>
                  <a:srgbClr val="D65656"/>
                </a:solidFill>
                <a:latin typeface="Calibri (MS) Bold"/>
                <a:ea typeface="Calibri (MS) Bold"/>
                <a:cs typeface="Calibri (MS) Bold"/>
                <a:sym typeface="Calibri (MS) Bold"/>
              </a:rPr>
              <a:t>Deployment</a:t>
            </a:r>
          </a:p>
        </p:txBody>
      </p:sp>
      <p:sp>
        <p:nvSpPr>
          <p:cNvPr id="35" name="TextBox 35"/>
          <p:cNvSpPr txBox="1"/>
          <p:nvPr/>
        </p:nvSpPr>
        <p:spPr>
          <a:xfrm>
            <a:off x="6086999" y="8007125"/>
            <a:ext cx="5295881" cy="818302"/>
          </a:xfrm>
          <a:prstGeom prst="rect">
            <a:avLst/>
          </a:prstGeom>
        </p:spPr>
        <p:txBody>
          <a:bodyPr lIns="0" tIns="0" rIns="0" bIns="0" rtlCol="0" anchor="t">
            <a:spAutoFit/>
          </a:bodyPr>
          <a:lstStyle/>
          <a:p>
            <a:pPr algn="ctr">
              <a:lnSpc>
                <a:spcPts val="5098"/>
              </a:lnSpc>
            </a:pPr>
            <a:r>
              <a:rPr lang="en-US" sz="4249" b="1">
                <a:solidFill>
                  <a:srgbClr val="002060"/>
                </a:solidFill>
                <a:latin typeface="Calibri (MS) Bold"/>
                <a:ea typeface="Calibri (MS) Bold"/>
                <a:cs typeface="Calibri (MS) Bold"/>
                <a:sym typeface="Calibri (MS) Bold"/>
              </a:rPr>
              <a:t>Model development</a:t>
            </a:r>
          </a:p>
        </p:txBody>
      </p:sp>
      <p:sp>
        <p:nvSpPr>
          <p:cNvPr id="36" name="TextBox 36"/>
          <p:cNvSpPr txBox="1"/>
          <p:nvPr/>
        </p:nvSpPr>
        <p:spPr>
          <a:xfrm>
            <a:off x="14191459" y="8019555"/>
            <a:ext cx="2993431" cy="815883"/>
          </a:xfrm>
          <a:prstGeom prst="rect">
            <a:avLst/>
          </a:prstGeom>
        </p:spPr>
        <p:txBody>
          <a:bodyPr lIns="0" tIns="0" rIns="0" bIns="0" rtlCol="0" anchor="t">
            <a:spAutoFit/>
          </a:bodyPr>
          <a:lstStyle/>
          <a:p>
            <a:pPr algn="ctr">
              <a:lnSpc>
                <a:spcPts val="5098"/>
              </a:lnSpc>
            </a:pPr>
            <a:r>
              <a:rPr lang="en-US" sz="4249" b="1">
                <a:solidFill>
                  <a:srgbClr val="820000"/>
                </a:solidFill>
                <a:latin typeface="Calibri (MS) Bold"/>
                <a:ea typeface="Calibri (MS) Bold"/>
                <a:cs typeface="Calibri (MS) Bold"/>
                <a:sym typeface="Calibri (MS) Bold"/>
              </a:rPr>
              <a:t>Monitoring</a:t>
            </a:r>
          </a:p>
        </p:txBody>
      </p:sp>
      <p:sp>
        <p:nvSpPr>
          <p:cNvPr id="37" name="TextBox 37"/>
          <p:cNvSpPr txBox="1"/>
          <p:nvPr/>
        </p:nvSpPr>
        <p:spPr>
          <a:xfrm>
            <a:off x="2919241" y="3973626"/>
            <a:ext cx="4398864" cy="1614663"/>
          </a:xfrm>
          <a:prstGeom prst="rect">
            <a:avLst/>
          </a:prstGeom>
        </p:spPr>
        <p:txBody>
          <a:bodyPr lIns="0" tIns="0" rIns="0" bIns="0" rtlCol="0" anchor="t">
            <a:spAutoFit/>
          </a:bodyPr>
          <a:lstStyle/>
          <a:p>
            <a:pPr algn="ctr">
              <a:lnSpc>
                <a:spcPts val="1955"/>
              </a:lnSpc>
            </a:pPr>
            <a:r>
              <a:rPr lang="en-US" sz="2037" b="1">
                <a:solidFill>
                  <a:srgbClr val="820000"/>
                </a:solidFill>
                <a:latin typeface="Helvetica World Bold"/>
                <a:ea typeface="Helvetica World Bold"/>
                <a:cs typeface="Helvetica World Bold"/>
                <a:sym typeface="Helvetica World Bold"/>
              </a:rPr>
              <a:t>Government, clinicians and sex workers co-designed it.</a:t>
            </a:r>
            <a:r>
              <a:rPr lang="en-US" sz="2037" b="1">
                <a:solidFill>
                  <a:srgbClr val="007A37"/>
                </a:solidFill>
                <a:latin typeface="Helvetica World Bold"/>
                <a:ea typeface="Helvetica World Bold"/>
                <a:cs typeface="Helvetica World Bold"/>
                <a:sym typeface="Helvetica World Bold"/>
              </a:rPr>
              <a:t> </a:t>
            </a:r>
          </a:p>
          <a:p>
            <a:pPr algn="ctr">
              <a:lnSpc>
                <a:spcPts val="1955"/>
              </a:lnSpc>
            </a:pPr>
            <a:r>
              <a:rPr lang="en-US" sz="2037" b="1">
                <a:solidFill>
                  <a:srgbClr val="007A37"/>
                </a:solidFill>
                <a:latin typeface="Helvetica World Bold"/>
                <a:ea typeface="Helvetica World Bold"/>
                <a:cs typeface="Helvetica World Bold"/>
                <a:sym typeface="Helvetica World Bold"/>
              </a:rPr>
              <a:t>Adapted to local data, SOPs, policies, guidelines</a:t>
            </a:r>
          </a:p>
          <a:p>
            <a:pPr algn="ctr">
              <a:lnSpc>
                <a:spcPts val="1955"/>
              </a:lnSpc>
            </a:pPr>
            <a:r>
              <a:rPr lang="en-US" sz="2037">
                <a:solidFill>
                  <a:srgbClr val="000000"/>
                </a:solidFill>
                <a:latin typeface="Helvetica World"/>
                <a:ea typeface="Helvetica World"/>
                <a:cs typeface="Helvetica World"/>
                <a:sym typeface="Helvetica World"/>
              </a:rPr>
              <a:t> community chose the personas — and the name: </a:t>
            </a:r>
            <a:r>
              <a:rPr lang="en-US" sz="2037" b="1">
                <a:solidFill>
                  <a:srgbClr val="000000"/>
                </a:solidFill>
                <a:latin typeface="Helvetica World Bold"/>
                <a:ea typeface="Helvetica World Bold"/>
                <a:cs typeface="Helvetica World Bold"/>
                <a:sym typeface="Helvetica World Bold"/>
              </a:rPr>
              <a:t>Vimbai means trust.</a:t>
            </a:r>
          </a:p>
        </p:txBody>
      </p:sp>
      <p:sp>
        <p:nvSpPr>
          <p:cNvPr id="38" name="TextBox 38"/>
          <p:cNvSpPr txBox="1"/>
          <p:nvPr/>
        </p:nvSpPr>
        <p:spPr>
          <a:xfrm>
            <a:off x="10518153" y="4003958"/>
            <a:ext cx="3566408" cy="1140638"/>
          </a:xfrm>
          <a:prstGeom prst="rect">
            <a:avLst/>
          </a:prstGeom>
        </p:spPr>
        <p:txBody>
          <a:bodyPr lIns="0" tIns="0" rIns="0" bIns="0" rtlCol="0" anchor="t">
            <a:spAutoFit/>
          </a:bodyPr>
          <a:lstStyle/>
          <a:p>
            <a:pPr algn="ctr">
              <a:lnSpc>
                <a:spcPts val="2118"/>
              </a:lnSpc>
            </a:pPr>
            <a:r>
              <a:rPr lang="en-US" sz="2037">
                <a:solidFill>
                  <a:srgbClr val="000000"/>
                </a:solidFill>
                <a:latin typeface="Helvetica World"/>
                <a:ea typeface="Helvetica World"/>
                <a:cs typeface="Helvetica World"/>
                <a:sym typeface="Helvetica World"/>
              </a:rPr>
              <a:t>Plain-language</a:t>
            </a:r>
            <a:r>
              <a:rPr lang="en-US" sz="2037" b="1">
                <a:solidFill>
                  <a:srgbClr val="000000"/>
                </a:solidFill>
                <a:latin typeface="Helvetica World Bold"/>
                <a:ea typeface="Helvetica World Bold"/>
                <a:cs typeface="Helvetica World Bold"/>
                <a:sym typeface="Helvetica World Bold"/>
              </a:rPr>
              <a:t> consent, encrypted chats</a:t>
            </a:r>
            <a:r>
              <a:rPr lang="en-US" sz="2037">
                <a:solidFill>
                  <a:srgbClr val="000000"/>
                </a:solidFill>
                <a:latin typeface="Helvetica World"/>
                <a:ea typeface="Helvetica World"/>
                <a:cs typeface="Helvetica World"/>
                <a:sym typeface="Helvetica World"/>
              </a:rPr>
              <a:t>, nicknames. After-hours access carries about a third of conversations.</a:t>
            </a:r>
          </a:p>
        </p:txBody>
      </p:sp>
      <p:sp>
        <p:nvSpPr>
          <p:cNvPr id="39" name="TextBox 39"/>
          <p:cNvSpPr txBox="1"/>
          <p:nvPr/>
        </p:nvSpPr>
        <p:spPr>
          <a:xfrm>
            <a:off x="6424946" y="8746341"/>
            <a:ext cx="4957934" cy="1408394"/>
          </a:xfrm>
          <a:prstGeom prst="rect">
            <a:avLst/>
          </a:prstGeom>
        </p:spPr>
        <p:txBody>
          <a:bodyPr lIns="0" tIns="0" rIns="0" bIns="0" rtlCol="0" anchor="t">
            <a:spAutoFit/>
          </a:bodyPr>
          <a:lstStyle/>
          <a:p>
            <a:pPr algn="ctr">
              <a:lnSpc>
                <a:spcPts val="2057"/>
              </a:lnSpc>
            </a:pPr>
            <a:r>
              <a:rPr lang="en-US" sz="2037" b="1">
                <a:solidFill>
                  <a:srgbClr val="000000"/>
                </a:solidFill>
                <a:latin typeface="Helvetica World Bold"/>
                <a:ea typeface="Helvetica World Bold"/>
                <a:cs typeface="Helvetica World Bold"/>
                <a:sym typeface="Helvetica World Bold"/>
              </a:rPr>
              <a:t>Data labelling</a:t>
            </a:r>
            <a:r>
              <a:rPr lang="en-US" sz="2037">
                <a:solidFill>
                  <a:srgbClr val="000000"/>
                </a:solidFill>
                <a:latin typeface="Helvetica World"/>
                <a:ea typeface="Helvetica World"/>
                <a:cs typeface="Helvetica World"/>
                <a:sym typeface="Helvetica World"/>
              </a:rPr>
              <a:t> by clinicians for</a:t>
            </a:r>
            <a:r>
              <a:rPr lang="en-US" sz="2037" b="1">
                <a:solidFill>
                  <a:srgbClr val="000000"/>
                </a:solidFill>
                <a:latin typeface="Helvetica World Bold"/>
                <a:ea typeface="Helvetica World Bold"/>
                <a:cs typeface="Helvetica World Bold"/>
                <a:sym typeface="Helvetica World Bold"/>
              </a:rPr>
              <a:t> </a:t>
            </a:r>
            <a:r>
              <a:rPr lang="en-US" sz="2037" b="1">
                <a:solidFill>
                  <a:srgbClr val="002060"/>
                </a:solidFill>
                <a:latin typeface="Helvetica World Bold"/>
                <a:ea typeface="Helvetica World Bold"/>
                <a:cs typeface="Helvetica World Bold"/>
                <a:sym typeface="Helvetica World Bold"/>
              </a:rPr>
              <a:t>accuracy</a:t>
            </a:r>
            <a:r>
              <a:rPr lang="en-US" sz="2037">
                <a:solidFill>
                  <a:srgbClr val="000000"/>
                </a:solidFill>
                <a:latin typeface="Helvetica World"/>
                <a:ea typeface="Helvetica World"/>
                <a:cs typeface="Helvetica World"/>
                <a:sym typeface="Helvetica World"/>
              </a:rPr>
              <a:t> and by peers with lived experience for</a:t>
            </a:r>
            <a:r>
              <a:rPr lang="en-US" sz="2037" b="1">
                <a:solidFill>
                  <a:srgbClr val="000000"/>
                </a:solidFill>
                <a:latin typeface="Helvetica World Bold"/>
                <a:ea typeface="Helvetica World Bold"/>
                <a:cs typeface="Helvetica World Bold"/>
                <a:sym typeface="Helvetica World Bold"/>
              </a:rPr>
              <a:t> </a:t>
            </a:r>
            <a:r>
              <a:rPr lang="en-US" sz="2037" b="1">
                <a:solidFill>
                  <a:srgbClr val="002060"/>
                </a:solidFill>
                <a:latin typeface="Helvetica World Bold"/>
                <a:ea typeface="Helvetica World Bold"/>
                <a:cs typeface="Helvetica World Bold"/>
                <a:sym typeface="Helvetica World Bold"/>
              </a:rPr>
              <a:t>relatability, flag stigma.</a:t>
            </a:r>
            <a:r>
              <a:rPr lang="en-US" sz="2037">
                <a:solidFill>
                  <a:srgbClr val="002060"/>
                </a:solidFill>
                <a:latin typeface="Helvetica World"/>
                <a:ea typeface="Helvetica World"/>
                <a:cs typeface="Helvetica World"/>
                <a:sym typeface="Helvetica World"/>
              </a:rPr>
              <a:t> </a:t>
            </a:r>
            <a:r>
              <a:rPr lang="en-US" sz="2037">
                <a:solidFill>
                  <a:srgbClr val="000000"/>
                </a:solidFill>
                <a:latin typeface="Helvetica World"/>
                <a:ea typeface="Helvetica World"/>
                <a:cs typeface="Helvetica World"/>
                <a:sym typeface="Helvetica World"/>
              </a:rPr>
              <a:t>Slang dictionaries in three languages.</a:t>
            </a:r>
          </a:p>
          <a:p>
            <a:pPr algn="ctr">
              <a:lnSpc>
                <a:spcPts val="2342"/>
              </a:lnSpc>
            </a:pPr>
            <a:r>
              <a:rPr lang="en-US" sz="2037">
                <a:solidFill>
                  <a:srgbClr val="000000"/>
                </a:solidFill>
                <a:latin typeface="Helvetica World"/>
                <a:ea typeface="Helvetica World"/>
                <a:cs typeface="Helvetica World"/>
                <a:sym typeface="Helvetica World"/>
              </a:rPr>
              <a:t>Usability study, further adaptations</a:t>
            </a:r>
          </a:p>
        </p:txBody>
      </p:sp>
      <p:sp>
        <p:nvSpPr>
          <p:cNvPr id="40" name="TextBox 40"/>
          <p:cNvSpPr txBox="1"/>
          <p:nvPr/>
        </p:nvSpPr>
        <p:spPr>
          <a:xfrm>
            <a:off x="13772026" y="8834628"/>
            <a:ext cx="4399998" cy="1098347"/>
          </a:xfrm>
          <a:prstGeom prst="rect">
            <a:avLst/>
          </a:prstGeom>
        </p:spPr>
        <p:txBody>
          <a:bodyPr lIns="0" tIns="0" rIns="0" bIns="0" rtlCol="0" anchor="t">
            <a:spAutoFit/>
          </a:bodyPr>
          <a:lstStyle/>
          <a:p>
            <a:pPr algn="ctr">
              <a:lnSpc>
                <a:spcPts val="2016"/>
              </a:lnSpc>
            </a:pPr>
            <a:r>
              <a:rPr lang="en-US" sz="2037" b="1">
                <a:solidFill>
                  <a:srgbClr val="820000"/>
                </a:solidFill>
                <a:latin typeface="Helvetica World Bold"/>
                <a:ea typeface="Helvetica World Bold"/>
                <a:cs typeface="Helvetica World Bold"/>
                <a:sym typeface="Helvetica World Bold"/>
              </a:rPr>
              <a:t>Safety: </a:t>
            </a:r>
            <a:r>
              <a:rPr lang="en-US" sz="2037" b="1">
                <a:solidFill>
                  <a:srgbClr val="000000"/>
                </a:solidFill>
                <a:latin typeface="Helvetica World Bold"/>
                <a:ea typeface="Helvetica World Bold"/>
                <a:cs typeface="Helvetica World Bold"/>
                <a:sym typeface="Helvetica World Bold"/>
              </a:rPr>
              <a:t>Real-time harm detection</a:t>
            </a:r>
            <a:r>
              <a:rPr lang="en-US" sz="2037">
                <a:solidFill>
                  <a:srgbClr val="000000"/>
                </a:solidFill>
                <a:latin typeface="Helvetica World"/>
                <a:ea typeface="Helvetica World"/>
                <a:cs typeface="Helvetica World"/>
                <a:sym typeface="Helvetica World"/>
              </a:rPr>
              <a:t> on every conversation, </a:t>
            </a:r>
            <a:r>
              <a:rPr lang="en-US" sz="2037" b="1">
                <a:solidFill>
                  <a:srgbClr val="C00000"/>
                </a:solidFill>
                <a:latin typeface="Helvetica World Bold"/>
                <a:ea typeface="Helvetica World Bold"/>
                <a:cs typeface="Helvetica World Bold"/>
                <a:sym typeface="Helvetica World Bold"/>
              </a:rPr>
              <a:t>sampled human review,</a:t>
            </a:r>
            <a:r>
              <a:rPr lang="en-US" sz="2037" b="1">
                <a:solidFill>
                  <a:srgbClr val="000000"/>
                </a:solidFill>
                <a:latin typeface="Helvetica World Bold"/>
                <a:ea typeface="Helvetica World Bold"/>
                <a:cs typeface="Helvetica World Bold"/>
                <a:sym typeface="Helvetica World Bold"/>
              </a:rPr>
              <a:t> clinician sign-off on AI risk scores</a:t>
            </a:r>
            <a:r>
              <a:rPr lang="en-US" sz="2037">
                <a:solidFill>
                  <a:srgbClr val="000000"/>
                </a:solidFill>
                <a:latin typeface="Helvetica World"/>
                <a:ea typeface="Helvetica World"/>
                <a:cs typeface="Helvetica World"/>
                <a:sym typeface="Helvetica World"/>
              </a:rPr>
              <a:t>.</a:t>
            </a:r>
          </a:p>
        </p:txBody>
      </p:sp>
      <p:sp>
        <p:nvSpPr>
          <p:cNvPr id="41" name="TextBox 41"/>
          <p:cNvSpPr txBox="1"/>
          <p:nvPr/>
        </p:nvSpPr>
        <p:spPr>
          <a:xfrm>
            <a:off x="15231151" y="5182505"/>
            <a:ext cx="920182" cy="992010"/>
          </a:xfrm>
          <a:prstGeom prst="rect">
            <a:avLst/>
          </a:prstGeom>
        </p:spPr>
        <p:txBody>
          <a:bodyPr lIns="0" tIns="0" rIns="0" bIns="0" rtlCol="0" anchor="t">
            <a:spAutoFit/>
          </a:bodyPr>
          <a:lstStyle/>
          <a:p>
            <a:pPr algn="ctr">
              <a:lnSpc>
                <a:spcPts val="6831"/>
              </a:lnSpc>
            </a:pPr>
            <a:r>
              <a:rPr lang="en-US" sz="5693" b="1">
                <a:solidFill>
                  <a:srgbClr val="000000"/>
                </a:solidFill>
                <a:latin typeface="Helvetica Bold"/>
                <a:ea typeface="Helvetica Bold"/>
                <a:cs typeface="Helvetica Bold"/>
                <a:sym typeface="Helvetica Bold"/>
              </a:rPr>
              <a:t>04</a:t>
            </a:r>
          </a:p>
        </p:txBody>
      </p:sp>
      <p:sp>
        <p:nvSpPr>
          <p:cNvPr id="42" name="TextBox 42"/>
          <p:cNvSpPr txBox="1"/>
          <p:nvPr/>
        </p:nvSpPr>
        <p:spPr>
          <a:xfrm>
            <a:off x="11688623" y="7036403"/>
            <a:ext cx="920182" cy="992010"/>
          </a:xfrm>
          <a:prstGeom prst="rect">
            <a:avLst/>
          </a:prstGeom>
        </p:spPr>
        <p:txBody>
          <a:bodyPr lIns="0" tIns="0" rIns="0" bIns="0" rtlCol="0" anchor="t">
            <a:spAutoFit/>
          </a:bodyPr>
          <a:lstStyle/>
          <a:p>
            <a:pPr algn="ctr">
              <a:lnSpc>
                <a:spcPts val="6831"/>
              </a:lnSpc>
            </a:pPr>
            <a:r>
              <a:rPr lang="en-US" sz="5693" b="1">
                <a:solidFill>
                  <a:srgbClr val="000000"/>
                </a:solidFill>
                <a:latin typeface="Helvetica Bold"/>
                <a:ea typeface="Helvetica Bold"/>
                <a:cs typeface="Helvetica Bold"/>
                <a:sym typeface="Helvetica Bold"/>
              </a:rPr>
              <a:t>03</a:t>
            </a:r>
          </a:p>
        </p:txBody>
      </p:sp>
      <p:sp>
        <p:nvSpPr>
          <p:cNvPr id="43" name="TextBox 43"/>
          <p:cNvSpPr txBox="1"/>
          <p:nvPr/>
        </p:nvSpPr>
        <p:spPr>
          <a:xfrm>
            <a:off x="8046768" y="5182505"/>
            <a:ext cx="920182" cy="992010"/>
          </a:xfrm>
          <a:prstGeom prst="rect">
            <a:avLst/>
          </a:prstGeom>
        </p:spPr>
        <p:txBody>
          <a:bodyPr lIns="0" tIns="0" rIns="0" bIns="0" rtlCol="0" anchor="t">
            <a:spAutoFit/>
          </a:bodyPr>
          <a:lstStyle/>
          <a:p>
            <a:pPr algn="ctr">
              <a:lnSpc>
                <a:spcPts val="6831"/>
              </a:lnSpc>
            </a:pPr>
            <a:r>
              <a:rPr lang="en-US" sz="5693" b="1">
                <a:solidFill>
                  <a:srgbClr val="000000"/>
                </a:solidFill>
                <a:latin typeface="Helvetica Bold"/>
                <a:ea typeface="Helvetica Bold"/>
                <a:cs typeface="Helvetica Bold"/>
                <a:sym typeface="Helvetica Bold"/>
              </a:rPr>
              <a:t>02</a:t>
            </a:r>
          </a:p>
        </p:txBody>
      </p:sp>
      <p:sp>
        <p:nvSpPr>
          <p:cNvPr id="44" name="TextBox 44"/>
          <p:cNvSpPr txBox="1"/>
          <p:nvPr/>
        </p:nvSpPr>
        <p:spPr>
          <a:xfrm>
            <a:off x="4502896" y="6995198"/>
            <a:ext cx="1020042" cy="1083945"/>
          </a:xfrm>
          <a:prstGeom prst="rect">
            <a:avLst/>
          </a:prstGeom>
        </p:spPr>
        <p:txBody>
          <a:bodyPr lIns="0" tIns="0" rIns="0" bIns="0" rtlCol="0" anchor="t">
            <a:spAutoFit/>
          </a:bodyPr>
          <a:lstStyle/>
          <a:p>
            <a:pPr algn="ctr">
              <a:lnSpc>
                <a:spcPts val="7573"/>
              </a:lnSpc>
            </a:pPr>
            <a:r>
              <a:rPr lang="en-US" sz="6311" b="1">
                <a:solidFill>
                  <a:srgbClr val="000000"/>
                </a:solidFill>
                <a:latin typeface="Helvetica Bold"/>
                <a:ea typeface="Helvetica Bold"/>
                <a:cs typeface="Helvetica Bold"/>
                <a:sym typeface="Helvetica Bold"/>
              </a:rPr>
              <a:t>01</a:t>
            </a:r>
          </a:p>
        </p:txBody>
      </p:sp>
      <p:sp>
        <p:nvSpPr>
          <p:cNvPr id="45" name="TextBox 45"/>
          <p:cNvSpPr txBox="1"/>
          <p:nvPr/>
        </p:nvSpPr>
        <p:spPr>
          <a:xfrm>
            <a:off x="3564031" y="597999"/>
            <a:ext cx="13900004" cy="280035"/>
          </a:xfrm>
          <a:prstGeom prst="rect">
            <a:avLst/>
          </a:prstGeom>
        </p:spPr>
        <p:txBody>
          <a:bodyPr lIns="0" tIns="0" rIns="0" bIns="0" rtlCol="0" anchor="t">
            <a:spAutoFit/>
          </a:bodyPr>
          <a:lstStyle/>
          <a:p>
            <a:pPr algn="ctr">
              <a:lnSpc>
                <a:spcPts val="2100"/>
              </a:lnSpc>
            </a:pPr>
            <a:r>
              <a:rPr lang="en-US" sz="1900" b="1">
                <a:solidFill>
                  <a:srgbClr val="000000"/>
                </a:solidFill>
                <a:latin typeface="Canva Sans Bold"/>
                <a:ea typeface="Canva Sans Bold"/>
                <a:cs typeface="Canva Sans Bold"/>
                <a:sym typeface="Canva Sans Bold"/>
              </a:rPr>
              <a:t>Female sex workers, women on the edge of sex work, and men at higher risk · Zimbabwe</a:t>
            </a:r>
          </a:p>
        </p:txBody>
      </p:sp>
      <p:sp>
        <p:nvSpPr>
          <p:cNvPr id="46" name="TextBox 46"/>
          <p:cNvSpPr txBox="1"/>
          <p:nvPr/>
        </p:nvSpPr>
        <p:spPr>
          <a:xfrm>
            <a:off x="3434632" y="1367311"/>
            <a:ext cx="13951208" cy="970979"/>
          </a:xfrm>
          <a:prstGeom prst="rect">
            <a:avLst/>
          </a:prstGeom>
        </p:spPr>
        <p:txBody>
          <a:bodyPr lIns="0" tIns="0" rIns="0" bIns="0" rtlCol="0" anchor="t">
            <a:spAutoFit/>
          </a:bodyPr>
          <a:lstStyle/>
          <a:p>
            <a:pPr algn="ctr">
              <a:lnSpc>
                <a:spcPts val="3516"/>
              </a:lnSpc>
            </a:pPr>
            <a:r>
              <a:rPr lang="en-US" sz="3175" b="1" i="1">
                <a:solidFill>
                  <a:srgbClr val="002060"/>
                </a:solidFill>
                <a:latin typeface="Calibri (MS) Bold Italics"/>
                <a:ea typeface="Calibri (MS) Bold Italics"/>
                <a:cs typeface="Calibri (MS) Bold Italics"/>
                <a:sym typeface="Calibri (MS) Bold Italics"/>
              </a:rPr>
              <a:t>“When you talk to AI you put in exactly what you’re feeling… when you talk to a human and you fear stigma, you filter”</a:t>
            </a:r>
          </a:p>
        </p:txBody>
      </p:sp>
      <p:sp>
        <p:nvSpPr>
          <p:cNvPr id="47" name="TextBox 47"/>
          <p:cNvSpPr txBox="1"/>
          <p:nvPr/>
        </p:nvSpPr>
        <p:spPr>
          <a:xfrm>
            <a:off x="3434632" y="2522856"/>
            <a:ext cx="13951208" cy="310822"/>
          </a:xfrm>
          <a:prstGeom prst="rect">
            <a:avLst/>
          </a:prstGeom>
        </p:spPr>
        <p:txBody>
          <a:bodyPr lIns="0" tIns="0" rIns="0" bIns="0" rtlCol="0" anchor="t">
            <a:spAutoFit/>
          </a:bodyPr>
          <a:lstStyle/>
          <a:p>
            <a:pPr algn="ctr">
              <a:lnSpc>
                <a:spcPts val="2268"/>
              </a:lnSpc>
            </a:pPr>
            <a:r>
              <a:rPr lang="en-US" sz="2041" b="1">
                <a:solidFill>
                  <a:srgbClr val="002060"/>
                </a:solidFill>
                <a:latin typeface="Helvetica World Bold"/>
                <a:ea typeface="Helvetica World Bold"/>
                <a:cs typeface="Helvetica World Bold"/>
                <a:sym typeface="Helvetica World Bold"/>
              </a:rPr>
              <a:t>— VimbAI user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526280" cy="10287000"/>
            <a:chOff x="0" y="0"/>
            <a:chExt cx="6035040" cy="13716000"/>
          </a:xfrm>
        </p:grpSpPr>
        <p:sp>
          <p:nvSpPr>
            <p:cNvPr id="3" name="Freeform 3"/>
            <p:cNvSpPr/>
            <p:nvPr/>
          </p:nvSpPr>
          <p:spPr>
            <a:xfrm>
              <a:off x="0" y="0"/>
              <a:ext cx="6035040" cy="13716000"/>
            </a:xfrm>
            <a:custGeom>
              <a:avLst/>
              <a:gdLst/>
              <a:ahLst/>
              <a:cxnLst/>
              <a:rect l="l" t="t" r="r" b="b"/>
              <a:pathLst>
                <a:path w="6035040" h="13716000">
                  <a:moveTo>
                    <a:pt x="0" y="0"/>
                  </a:moveTo>
                  <a:lnTo>
                    <a:pt x="6035040" y="0"/>
                  </a:lnTo>
                  <a:lnTo>
                    <a:pt x="6035040" y="13716000"/>
                  </a:lnTo>
                  <a:lnTo>
                    <a:pt x="0" y="13716000"/>
                  </a:lnTo>
                  <a:close/>
                </a:path>
              </a:pathLst>
            </a:custGeom>
            <a:solidFill>
              <a:srgbClr val="8ED973"/>
            </a:solidFill>
          </p:spPr>
          <p:txBody>
            <a:bodyPr/>
            <a:lstStyle/>
            <a:p>
              <a:endParaRPr lang="en-ZA"/>
            </a:p>
          </p:txBody>
        </p:sp>
      </p:grpSp>
      <p:sp>
        <p:nvSpPr>
          <p:cNvPr id="4" name="TextBox 4"/>
          <p:cNvSpPr txBox="1"/>
          <p:nvPr/>
        </p:nvSpPr>
        <p:spPr>
          <a:xfrm>
            <a:off x="61446" y="3471939"/>
            <a:ext cx="4403388" cy="2017547"/>
          </a:xfrm>
          <a:prstGeom prst="rect">
            <a:avLst/>
          </a:prstGeom>
        </p:spPr>
        <p:txBody>
          <a:bodyPr lIns="0" tIns="0" rIns="0" bIns="0" rtlCol="0" anchor="t">
            <a:spAutoFit/>
          </a:bodyPr>
          <a:lstStyle/>
          <a:p>
            <a:pPr algn="ctr">
              <a:lnSpc>
                <a:spcPts val="7200"/>
              </a:lnSpc>
            </a:pPr>
            <a:r>
              <a:rPr lang="en-US" sz="6000" b="1">
                <a:solidFill>
                  <a:srgbClr val="000000"/>
                </a:solidFill>
                <a:latin typeface="Calibri (MS) Bold"/>
                <a:ea typeface="Calibri (MS) Bold"/>
                <a:cs typeface="Calibri (MS) Bold"/>
                <a:sym typeface="Calibri (MS) Bold"/>
              </a:rPr>
              <a:t>Unanswered Questions:</a:t>
            </a:r>
          </a:p>
        </p:txBody>
      </p:sp>
      <p:sp>
        <p:nvSpPr>
          <p:cNvPr id="5" name="TextBox 5"/>
          <p:cNvSpPr txBox="1"/>
          <p:nvPr/>
        </p:nvSpPr>
        <p:spPr>
          <a:xfrm>
            <a:off x="4577582" y="9601667"/>
            <a:ext cx="13847711" cy="571500"/>
          </a:xfrm>
          <a:prstGeom prst="rect">
            <a:avLst/>
          </a:prstGeom>
        </p:spPr>
        <p:txBody>
          <a:bodyPr lIns="0" tIns="0" rIns="0" bIns="0" rtlCol="0" anchor="t">
            <a:spAutoFit/>
          </a:bodyPr>
          <a:lstStyle/>
          <a:p>
            <a:pPr algn="l">
              <a:lnSpc>
                <a:spcPts val="2160"/>
              </a:lnSpc>
            </a:pPr>
            <a:r>
              <a:rPr lang="en-US" sz="1800" b="1">
                <a:solidFill>
                  <a:srgbClr val="820000"/>
                </a:solidFill>
                <a:latin typeface="Calibri (MS) Bold"/>
                <a:ea typeface="Calibri (MS) Bold"/>
                <a:cs typeface="Calibri (MS) Bold"/>
                <a:sym typeface="Calibri (MS) Bold"/>
              </a:rPr>
              <a:t>Ngcobo S,</a:t>
            </a:r>
            <a:r>
              <a:rPr lang="en-US" sz="1800">
                <a:solidFill>
                  <a:srgbClr val="820000"/>
                </a:solidFill>
                <a:latin typeface="Calibri (MS)"/>
                <a:ea typeface="Calibri (MS)"/>
                <a:cs typeface="Calibri (MS)"/>
                <a:sym typeface="Calibri (MS)"/>
              </a:rPr>
              <a:t> Mntla EM, Shock J, Louw M, Mbonambi L, Serite T, Rossouw T. </a:t>
            </a:r>
            <a:r>
              <a:rPr lang="en-US" sz="1800">
                <a:solidFill>
                  <a:srgbClr val="000000"/>
                </a:solidFill>
                <a:latin typeface="Calibri (MS)"/>
                <a:ea typeface="Calibri (MS)"/>
                <a:cs typeface="Calibri (MS)"/>
                <a:sym typeface="Calibri (MS)"/>
              </a:rPr>
              <a:t>A</a:t>
            </a:r>
            <a:r>
              <a:rPr lang="en-US" sz="1800" b="1">
                <a:solidFill>
                  <a:srgbClr val="000000"/>
                </a:solidFill>
                <a:latin typeface="Calibri (MS) Bold"/>
                <a:ea typeface="Calibri (MS) Bold"/>
                <a:cs typeface="Calibri (MS) Bold"/>
                <a:sym typeface="Calibri (MS) Bold"/>
              </a:rPr>
              <a:t>rtificial intelligence for HIV care: a global systematic review of current studies and emerging trends.</a:t>
            </a:r>
            <a:r>
              <a:rPr lang="en-US" sz="1800">
                <a:solidFill>
                  <a:srgbClr val="820000"/>
                </a:solidFill>
                <a:latin typeface="Calibri (MS)"/>
                <a:ea typeface="Calibri (MS)"/>
                <a:cs typeface="Calibri (MS)"/>
                <a:sym typeface="Calibri (MS)"/>
              </a:rPr>
              <a:t> J Int AIDS Soc. 2025 Oct;28(10):e70045. doi: 10.1002/jia2.70045. PMID: 40990267; PMCID: PMC12458397.</a:t>
            </a:r>
          </a:p>
        </p:txBody>
      </p:sp>
      <p:sp>
        <p:nvSpPr>
          <p:cNvPr id="6" name="TextBox 6"/>
          <p:cNvSpPr txBox="1"/>
          <p:nvPr/>
        </p:nvSpPr>
        <p:spPr>
          <a:xfrm>
            <a:off x="8322945" y="-63408"/>
            <a:ext cx="5880259" cy="933450"/>
          </a:xfrm>
          <a:prstGeom prst="rect">
            <a:avLst/>
          </a:prstGeom>
        </p:spPr>
        <p:txBody>
          <a:bodyPr lIns="0" tIns="0" rIns="0" bIns="0" rtlCol="0" anchor="t">
            <a:spAutoFit/>
          </a:bodyPr>
          <a:lstStyle/>
          <a:p>
            <a:pPr algn="l">
              <a:lnSpc>
                <a:spcPts val="6480"/>
              </a:lnSpc>
            </a:pPr>
            <a:r>
              <a:rPr lang="en-US" sz="5400" b="1">
                <a:solidFill>
                  <a:srgbClr val="000000"/>
                </a:solidFill>
                <a:latin typeface="Calibri (MS) Bold"/>
                <a:ea typeface="Calibri (MS) Bold"/>
                <a:cs typeface="Calibri (MS) Bold"/>
                <a:sym typeface="Calibri (MS) Bold"/>
              </a:rPr>
              <a:t>We need more data!</a:t>
            </a:r>
          </a:p>
        </p:txBody>
      </p:sp>
      <p:grpSp>
        <p:nvGrpSpPr>
          <p:cNvPr id="7" name="Group 7"/>
          <p:cNvGrpSpPr/>
          <p:nvPr/>
        </p:nvGrpSpPr>
        <p:grpSpPr>
          <a:xfrm>
            <a:off x="5688778" y="1028700"/>
            <a:ext cx="11625320" cy="8196015"/>
            <a:chOff x="0" y="0"/>
            <a:chExt cx="15500426" cy="10928020"/>
          </a:xfrm>
        </p:grpSpPr>
        <p:sp>
          <p:nvSpPr>
            <p:cNvPr id="8" name="Freeform 8"/>
            <p:cNvSpPr/>
            <p:nvPr/>
          </p:nvSpPr>
          <p:spPr>
            <a:xfrm>
              <a:off x="0" y="0"/>
              <a:ext cx="15500477" cy="10927969"/>
            </a:xfrm>
            <a:custGeom>
              <a:avLst/>
              <a:gdLst/>
              <a:ahLst/>
              <a:cxnLst/>
              <a:rect l="l" t="t" r="r" b="b"/>
              <a:pathLst>
                <a:path w="15500477" h="10927969">
                  <a:moveTo>
                    <a:pt x="0" y="0"/>
                  </a:moveTo>
                  <a:lnTo>
                    <a:pt x="15500477" y="0"/>
                  </a:lnTo>
                  <a:lnTo>
                    <a:pt x="15500477" y="10927969"/>
                  </a:lnTo>
                  <a:lnTo>
                    <a:pt x="0" y="10927969"/>
                  </a:lnTo>
                  <a:lnTo>
                    <a:pt x="0" y="0"/>
                  </a:lnTo>
                  <a:close/>
                </a:path>
              </a:pathLst>
            </a:custGeom>
            <a:blipFill>
              <a:blip r:embed="rId2"/>
              <a:stretch>
                <a:fillRect/>
              </a:stretch>
            </a:blipFill>
          </p:spPr>
          <p:txBody>
            <a:bodyPr/>
            <a:lstStyle/>
            <a:p>
              <a:endParaRPr lang="en-ZA"/>
            </a:p>
          </p:txBody>
        </p:sp>
      </p:grpSp>
      <p:sp>
        <p:nvSpPr>
          <p:cNvPr id="9" name="TextBox 9"/>
          <p:cNvSpPr txBox="1"/>
          <p:nvPr/>
        </p:nvSpPr>
        <p:spPr>
          <a:xfrm>
            <a:off x="5030982" y="4869642"/>
            <a:ext cx="2968340" cy="2417064"/>
          </a:xfrm>
          <a:prstGeom prst="rect">
            <a:avLst/>
          </a:prstGeom>
        </p:spPr>
        <p:txBody>
          <a:bodyPr lIns="0" tIns="0" rIns="0" bIns="0" rtlCol="0" anchor="t">
            <a:spAutoFit/>
          </a:bodyPr>
          <a:lstStyle/>
          <a:p>
            <a:pPr marL="0" lvl="0" indent="0" algn="ctr">
              <a:lnSpc>
                <a:spcPts val="6048"/>
              </a:lnSpc>
            </a:pPr>
            <a:r>
              <a:rPr lang="en-US" sz="5400" b="1" u="none" strike="noStrike" spc="-86">
                <a:solidFill>
                  <a:srgbClr val="C00000"/>
                </a:solidFill>
                <a:latin typeface="Calibri (MS) Bold"/>
                <a:ea typeface="Calibri (MS) Bold"/>
                <a:cs typeface="Calibri (MS) Bold"/>
                <a:sym typeface="Calibri (MS) Bold"/>
              </a:rPr>
              <a:t>Especially in LMIC settings!!!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10012" y="5279524"/>
            <a:ext cx="6205001" cy="3460955"/>
            <a:chOff x="0" y="0"/>
            <a:chExt cx="1493209" cy="832865"/>
          </a:xfrm>
        </p:grpSpPr>
        <p:sp>
          <p:nvSpPr>
            <p:cNvPr id="3" name="Freeform 3"/>
            <p:cNvSpPr/>
            <p:nvPr/>
          </p:nvSpPr>
          <p:spPr>
            <a:xfrm>
              <a:off x="12854" y="0"/>
              <a:ext cx="1467500" cy="832865"/>
            </a:xfrm>
            <a:custGeom>
              <a:avLst/>
              <a:gdLst/>
              <a:ahLst/>
              <a:cxnLst/>
              <a:rect l="l" t="t" r="r" b="b"/>
              <a:pathLst>
                <a:path w="1467500" h="832865">
                  <a:moveTo>
                    <a:pt x="250235" y="0"/>
                  </a:moveTo>
                  <a:lnTo>
                    <a:pt x="1217266" y="0"/>
                  </a:lnTo>
                  <a:cubicBezTo>
                    <a:pt x="1252420" y="0"/>
                    <a:pt x="1283018" y="24031"/>
                    <a:pt x="1291350" y="58183"/>
                  </a:cubicBezTo>
                  <a:lnTo>
                    <a:pt x="1466160" y="774683"/>
                  </a:lnTo>
                  <a:cubicBezTo>
                    <a:pt x="1469582" y="788708"/>
                    <a:pt x="1466373" y="803528"/>
                    <a:pt x="1457456" y="814882"/>
                  </a:cubicBezTo>
                  <a:cubicBezTo>
                    <a:pt x="1448540" y="826235"/>
                    <a:pt x="1434903" y="832865"/>
                    <a:pt x="1420466" y="832865"/>
                  </a:cubicBezTo>
                  <a:lnTo>
                    <a:pt x="47035" y="832865"/>
                  </a:lnTo>
                  <a:cubicBezTo>
                    <a:pt x="32599" y="832865"/>
                    <a:pt x="18962" y="826235"/>
                    <a:pt x="10045" y="814882"/>
                  </a:cubicBezTo>
                  <a:cubicBezTo>
                    <a:pt x="1128" y="803528"/>
                    <a:pt x="-2081" y="788708"/>
                    <a:pt x="1341" y="774683"/>
                  </a:cubicBezTo>
                  <a:lnTo>
                    <a:pt x="176151" y="58183"/>
                  </a:lnTo>
                  <a:cubicBezTo>
                    <a:pt x="184483" y="24031"/>
                    <a:pt x="215082" y="0"/>
                    <a:pt x="250235" y="0"/>
                  </a:cubicBezTo>
                  <a:close/>
                </a:path>
              </a:pathLst>
            </a:custGeom>
            <a:solidFill>
              <a:srgbClr val="94D327">
                <a:alpha val="84706"/>
              </a:srgbClr>
            </a:solidFill>
          </p:spPr>
          <p:txBody>
            <a:bodyPr/>
            <a:lstStyle/>
            <a:p>
              <a:endParaRPr lang="en-ZA"/>
            </a:p>
          </p:txBody>
        </p:sp>
        <p:sp>
          <p:nvSpPr>
            <p:cNvPr id="4" name="TextBox 4"/>
            <p:cNvSpPr txBox="1"/>
            <p:nvPr/>
          </p:nvSpPr>
          <p:spPr>
            <a:xfrm>
              <a:off x="127000" y="-38100"/>
              <a:ext cx="1239209" cy="870965"/>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992128" y="4649147"/>
            <a:ext cx="1617185" cy="4721709"/>
          </a:xfrm>
          <a:custGeom>
            <a:avLst/>
            <a:gdLst/>
            <a:ahLst/>
            <a:cxnLst/>
            <a:rect l="l" t="t" r="r" b="b"/>
            <a:pathLst>
              <a:path w="1617185" h="4721709">
                <a:moveTo>
                  <a:pt x="0" y="0"/>
                </a:moveTo>
                <a:lnTo>
                  <a:pt x="1617185" y="0"/>
                </a:lnTo>
                <a:lnTo>
                  <a:pt x="1617185" y="4721709"/>
                </a:lnTo>
                <a:lnTo>
                  <a:pt x="0" y="4721709"/>
                </a:lnTo>
                <a:lnTo>
                  <a:pt x="0" y="0"/>
                </a:lnTo>
                <a:close/>
              </a:path>
            </a:pathLst>
          </a:custGeom>
          <a:blipFill>
            <a:blip>
              <a:alphaModFix amt="85000"/>
              <a:extLst>
                <a:ext uri="{96DAC541-7B7A-43D3-8B79-37D633B846F1}">
                  <asvg:svgBlip xmlns:asvg="http://schemas.microsoft.com/office/drawing/2016/SVG/main" r:embed="rId2"/>
                </a:ext>
              </a:extLst>
            </a:blip>
            <a:stretch>
              <a:fillRect/>
            </a:stretch>
          </a:blipFill>
        </p:spPr>
        <p:txBody>
          <a:bodyPr/>
          <a:lstStyle/>
          <a:p>
            <a:endParaRPr lang="en-ZA"/>
          </a:p>
        </p:txBody>
      </p:sp>
      <p:grpSp>
        <p:nvGrpSpPr>
          <p:cNvPr id="6" name="Group 6"/>
          <p:cNvGrpSpPr/>
          <p:nvPr/>
        </p:nvGrpSpPr>
        <p:grpSpPr>
          <a:xfrm rot="5400000">
            <a:off x="1299030" y="5331522"/>
            <a:ext cx="5886734" cy="3356958"/>
            <a:chOff x="0" y="0"/>
            <a:chExt cx="1416619" cy="807839"/>
          </a:xfrm>
        </p:grpSpPr>
        <p:sp>
          <p:nvSpPr>
            <p:cNvPr id="7" name="Freeform 7"/>
            <p:cNvSpPr/>
            <p:nvPr/>
          </p:nvSpPr>
          <p:spPr>
            <a:xfrm>
              <a:off x="13912" y="0"/>
              <a:ext cx="1388796" cy="807839"/>
            </a:xfrm>
            <a:custGeom>
              <a:avLst/>
              <a:gdLst/>
              <a:ahLst/>
              <a:cxnLst/>
              <a:rect l="l" t="t" r="r" b="b"/>
              <a:pathLst>
                <a:path w="1388796" h="807839">
                  <a:moveTo>
                    <a:pt x="252415" y="0"/>
                  </a:moveTo>
                  <a:lnTo>
                    <a:pt x="1136380" y="0"/>
                  </a:lnTo>
                  <a:cubicBezTo>
                    <a:pt x="1173492" y="0"/>
                    <a:pt x="1205853" y="25229"/>
                    <a:pt x="1214906" y="61220"/>
                  </a:cubicBezTo>
                  <a:lnTo>
                    <a:pt x="1387308" y="746619"/>
                  </a:lnTo>
                  <a:cubicBezTo>
                    <a:pt x="1391008" y="761328"/>
                    <a:pt x="1387719" y="776922"/>
                    <a:pt x="1378394" y="788883"/>
                  </a:cubicBezTo>
                  <a:cubicBezTo>
                    <a:pt x="1369068" y="800845"/>
                    <a:pt x="1354748" y="807839"/>
                    <a:pt x="1339580" y="807839"/>
                  </a:cubicBezTo>
                  <a:lnTo>
                    <a:pt x="49215" y="807839"/>
                  </a:lnTo>
                  <a:cubicBezTo>
                    <a:pt x="34048" y="807839"/>
                    <a:pt x="19727" y="800845"/>
                    <a:pt x="10402" y="788883"/>
                  </a:cubicBezTo>
                  <a:cubicBezTo>
                    <a:pt x="1076" y="776922"/>
                    <a:pt x="-2213" y="761328"/>
                    <a:pt x="1487" y="746619"/>
                  </a:cubicBezTo>
                  <a:lnTo>
                    <a:pt x="173889" y="61220"/>
                  </a:lnTo>
                  <a:cubicBezTo>
                    <a:pt x="182942" y="25229"/>
                    <a:pt x="215303" y="0"/>
                    <a:pt x="252415" y="0"/>
                  </a:cubicBezTo>
                  <a:close/>
                </a:path>
              </a:pathLst>
            </a:custGeom>
            <a:solidFill>
              <a:srgbClr val="00C197">
                <a:alpha val="84706"/>
              </a:srgbClr>
            </a:solidFill>
          </p:spPr>
          <p:txBody>
            <a:bodyPr/>
            <a:lstStyle/>
            <a:p>
              <a:endParaRPr lang="en-ZA"/>
            </a:p>
          </p:txBody>
        </p:sp>
        <p:sp>
          <p:nvSpPr>
            <p:cNvPr id="8" name="TextBox 8"/>
            <p:cNvSpPr txBox="1"/>
            <p:nvPr/>
          </p:nvSpPr>
          <p:spPr>
            <a:xfrm>
              <a:off x="127000" y="-38100"/>
              <a:ext cx="1162619" cy="845939"/>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4464131" y="4826380"/>
            <a:ext cx="1495781" cy="4367242"/>
          </a:xfrm>
          <a:custGeom>
            <a:avLst/>
            <a:gdLst/>
            <a:ahLst/>
            <a:cxnLst/>
            <a:rect l="l" t="t" r="r" b="b"/>
            <a:pathLst>
              <a:path w="1495781" h="4367242">
                <a:moveTo>
                  <a:pt x="0" y="0"/>
                </a:moveTo>
                <a:lnTo>
                  <a:pt x="1495781" y="0"/>
                </a:lnTo>
                <a:lnTo>
                  <a:pt x="1495781" y="4367243"/>
                </a:lnTo>
                <a:lnTo>
                  <a:pt x="0" y="4367243"/>
                </a:lnTo>
                <a:lnTo>
                  <a:pt x="0" y="0"/>
                </a:lnTo>
                <a:close/>
              </a:path>
            </a:pathLst>
          </a:custGeom>
          <a:blipFill>
            <a:blip>
              <a:alphaModFix amt="85000"/>
              <a:extLst>
                <a:ext uri="{96DAC541-7B7A-43D3-8B79-37D633B846F1}">
                  <asvg:svgBlip xmlns:asvg="http://schemas.microsoft.com/office/drawing/2016/SVG/main" r:embed="rId3"/>
                </a:ext>
              </a:extLst>
            </a:blip>
            <a:stretch>
              <a:fillRect/>
            </a:stretch>
          </a:blipFill>
        </p:spPr>
        <p:txBody>
          <a:bodyPr/>
          <a:lstStyle/>
          <a:p>
            <a:endParaRPr lang="en-ZA"/>
          </a:p>
        </p:txBody>
      </p:sp>
      <p:sp>
        <p:nvSpPr>
          <p:cNvPr id="10" name="AutoShape 10"/>
          <p:cNvSpPr/>
          <p:nvPr/>
        </p:nvSpPr>
        <p:spPr>
          <a:xfrm flipV="1">
            <a:off x="6557065" y="3633587"/>
            <a:ext cx="0" cy="1015559"/>
          </a:xfrm>
          <a:prstGeom prst="line">
            <a:avLst/>
          </a:prstGeom>
          <a:ln w="19050" cap="flat">
            <a:solidFill>
              <a:srgbClr val="007BFF"/>
            </a:solidFill>
            <a:prstDash val="solid"/>
            <a:headEnd type="none" w="sm" len="sm"/>
            <a:tailEnd type="none" w="sm" len="sm"/>
          </a:ln>
        </p:spPr>
        <p:txBody>
          <a:bodyPr/>
          <a:lstStyle/>
          <a:p>
            <a:endParaRPr lang="en-ZA"/>
          </a:p>
        </p:txBody>
      </p:sp>
      <p:sp>
        <p:nvSpPr>
          <p:cNvPr id="11" name="AutoShape 11"/>
          <p:cNvSpPr/>
          <p:nvPr/>
        </p:nvSpPr>
        <p:spPr>
          <a:xfrm flipV="1">
            <a:off x="4078421" y="3456354"/>
            <a:ext cx="0" cy="1023125"/>
          </a:xfrm>
          <a:prstGeom prst="line">
            <a:avLst/>
          </a:prstGeom>
          <a:ln w="19050" cap="flat">
            <a:solidFill>
              <a:srgbClr val="00C197"/>
            </a:solidFill>
            <a:prstDash val="solid"/>
            <a:headEnd type="none" w="sm" len="sm"/>
            <a:tailEnd type="none" w="sm" len="sm"/>
          </a:ln>
        </p:spPr>
        <p:txBody>
          <a:bodyPr/>
          <a:lstStyle/>
          <a:p>
            <a:endParaRPr lang="en-ZA"/>
          </a:p>
        </p:txBody>
      </p:sp>
      <p:sp>
        <p:nvSpPr>
          <p:cNvPr id="12" name="AutoShape 12"/>
          <p:cNvSpPr/>
          <p:nvPr/>
        </p:nvSpPr>
        <p:spPr>
          <a:xfrm flipV="1">
            <a:off x="1587209" y="3115230"/>
            <a:ext cx="0" cy="1192793"/>
          </a:xfrm>
          <a:prstGeom prst="line">
            <a:avLst/>
          </a:prstGeom>
          <a:ln w="19050" cap="flat">
            <a:solidFill>
              <a:srgbClr val="94D327"/>
            </a:solidFill>
            <a:prstDash val="solid"/>
            <a:headEnd type="none" w="sm" len="sm"/>
            <a:tailEnd type="none" w="sm" len="sm"/>
          </a:ln>
        </p:spPr>
        <p:txBody>
          <a:bodyPr/>
          <a:lstStyle/>
          <a:p>
            <a:endParaRPr lang="en-ZA"/>
          </a:p>
        </p:txBody>
      </p:sp>
      <p:grpSp>
        <p:nvGrpSpPr>
          <p:cNvPr id="13" name="Group 13"/>
          <p:cNvGrpSpPr/>
          <p:nvPr/>
        </p:nvGrpSpPr>
        <p:grpSpPr>
          <a:xfrm rot="5400000">
            <a:off x="4063186" y="5274304"/>
            <a:ext cx="5476673" cy="3471396"/>
            <a:chOff x="0" y="0"/>
            <a:chExt cx="1317940" cy="835378"/>
          </a:xfrm>
        </p:grpSpPr>
        <p:sp>
          <p:nvSpPr>
            <p:cNvPr id="14" name="Freeform 14"/>
            <p:cNvSpPr/>
            <p:nvPr/>
          </p:nvSpPr>
          <p:spPr>
            <a:xfrm>
              <a:off x="14526" y="0"/>
              <a:ext cx="1288888" cy="835378"/>
            </a:xfrm>
            <a:custGeom>
              <a:avLst/>
              <a:gdLst/>
              <a:ahLst/>
              <a:cxnLst/>
              <a:rect l="l" t="t" r="r" b="b"/>
              <a:pathLst>
                <a:path w="1288888" h="835378">
                  <a:moveTo>
                    <a:pt x="256528" y="0"/>
                  </a:moveTo>
                  <a:lnTo>
                    <a:pt x="1032360" y="0"/>
                  </a:lnTo>
                  <a:cubicBezTo>
                    <a:pt x="1072183" y="0"/>
                    <a:pt x="1106839" y="27237"/>
                    <a:pt x="1116251" y="65931"/>
                  </a:cubicBezTo>
                  <a:lnTo>
                    <a:pt x="1287377" y="769447"/>
                  </a:lnTo>
                  <a:cubicBezTo>
                    <a:pt x="1291244" y="785345"/>
                    <a:pt x="1287599" y="802138"/>
                    <a:pt x="1277488" y="815002"/>
                  </a:cubicBezTo>
                  <a:cubicBezTo>
                    <a:pt x="1267378" y="827867"/>
                    <a:pt x="1251922" y="835378"/>
                    <a:pt x="1235560" y="835378"/>
                  </a:cubicBezTo>
                  <a:lnTo>
                    <a:pt x="53328" y="835378"/>
                  </a:lnTo>
                  <a:cubicBezTo>
                    <a:pt x="36966" y="835378"/>
                    <a:pt x="21510" y="827867"/>
                    <a:pt x="11400" y="815002"/>
                  </a:cubicBezTo>
                  <a:cubicBezTo>
                    <a:pt x="1289" y="802138"/>
                    <a:pt x="-2356" y="785345"/>
                    <a:pt x="1511" y="769447"/>
                  </a:cubicBezTo>
                  <a:lnTo>
                    <a:pt x="172637" y="65931"/>
                  </a:lnTo>
                  <a:cubicBezTo>
                    <a:pt x="182049" y="27237"/>
                    <a:pt x="216705" y="0"/>
                    <a:pt x="256528" y="0"/>
                  </a:cubicBezTo>
                  <a:close/>
                </a:path>
              </a:pathLst>
            </a:custGeom>
            <a:solidFill>
              <a:srgbClr val="00A3C4">
                <a:alpha val="84706"/>
              </a:srgbClr>
            </a:solidFill>
            <a:ln cap="rnd">
              <a:noFill/>
              <a:prstDash val="solid"/>
              <a:round/>
            </a:ln>
          </p:spPr>
          <p:txBody>
            <a:bodyPr/>
            <a:lstStyle/>
            <a:p>
              <a:endParaRPr lang="en-ZA"/>
            </a:p>
          </p:txBody>
        </p:sp>
        <p:sp>
          <p:nvSpPr>
            <p:cNvPr id="15" name="TextBox 15"/>
            <p:cNvSpPr txBox="1"/>
            <p:nvPr/>
          </p:nvSpPr>
          <p:spPr>
            <a:xfrm>
              <a:off x="127000" y="-38100"/>
              <a:ext cx="1063940" cy="873478"/>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6974050" y="5032369"/>
            <a:ext cx="1354678" cy="3955265"/>
          </a:xfrm>
          <a:custGeom>
            <a:avLst/>
            <a:gdLst/>
            <a:ahLst/>
            <a:cxnLst/>
            <a:rect l="l" t="t" r="r" b="b"/>
            <a:pathLst>
              <a:path w="1354678" h="3955265">
                <a:moveTo>
                  <a:pt x="0" y="0"/>
                </a:moveTo>
                <a:lnTo>
                  <a:pt x="1354678" y="0"/>
                </a:lnTo>
                <a:lnTo>
                  <a:pt x="1354678" y="3955265"/>
                </a:lnTo>
                <a:lnTo>
                  <a:pt x="0" y="3955265"/>
                </a:lnTo>
                <a:lnTo>
                  <a:pt x="0" y="0"/>
                </a:lnTo>
                <a:close/>
              </a:path>
            </a:pathLst>
          </a:custGeom>
          <a:blipFill>
            <a:blip>
              <a:alphaModFix amt="85000"/>
              <a:extLst>
                <a:ext uri="{96DAC541-7B7A-43D3-8B79-37D633B846F1}">
                  <asvg:svgBlip xmlns:asvg="http://schemas.microsoft.com/office/drawing/2016/SVG/main" r:embed="rId3"/>
                </a:ext>
              </a:extLst>
            </a:blip>
            <a:stretch>
              <a:fillRect/>
            </a:stretch>
          </a:blipFill>
        </p:spPr>
        <p:txBody>
          <a:bodyPr/>
          <a:lstStyle/>
          <a:p>
            <a:endParaRPr lang="en-ZA"/>
          </a:p>
        </p:txBody>
      </p:sp>
      <p:sp>
        <p:nvSpPr>
          <p:cNvPr id="17" name="AutoShape 17"/>
          <p:cNvSpPr/>
          <p:nvPr/>
        </p:nvSpPr>
        <p:spPr>
          <a:xfrm flipV="1">
            <a:off x="9183546" y="6463192"/>
            <a:ext cx="0" cy="1093619"/>
          </a:xfrm>
          <a:prstGeom prst="line">
            <a:avLst/>
          </a:prstGeom>
          <a:ln w="38100" cap="flat">
            <a:solidFill>
              <a:srgbClr val="94D327"/>
            </a:solidFill>
            <a:prstDash val="solid"/>
            <a:headEnd type="none" w="sm" len="sm"/>
            <a:tailEnd type="none" w="sm" len="sm"/>
          </a:ln>
        </p:spPr>
        <p:txBody>
          <a:bodyPr/>
          <a:lstStyle/>
          <a:p>
            <a:endParaRPr lang="en-ZA"/>
          </a:p>
        </p:txBody>
      </p:sp>
      <p:grpSp>
        <p:nvGrpSpPr>
          <p:cNvPr id="18" name="Group 18"/>
          <p:cNvGrpSpPr/>
          <p:nvPr/>
        </p:nvGrpSpPr>
        <p:grpSpPr>
          <a:xfrm rot="-5400000">
            <a:off x="13472103" y="5279524"/>
            <a:ext cx="6205001" cy="3460955"/>
            <a:chOff x="0" y="0"/>
            <a:chExt cx="1493209" cy="832865"/>
          </a:xfrm>
        </p:grpSpPr>
        <p:sp>
          <p:nvSpPr>
            <p:cNvPr id="19" name="Freeform 19"/>
            <p:cNvSpPr/>
            <p:nvPr/>
          </p:nvSpPr>
          <p:spPr>
            <a:xfrm>
              <a:off x="12854" y="0"/>
              <a:ext cx="1467500" cy="832865"/>
            </a:xfrm>
            <a:custGeom>
              <a:avLst/>
              <a:gdLst/>
              <a:ahLst/>
              <a:cxnLst/>
              <a:rect l="l" t="t" r="r" b="b"/>
              <a:pathLst>
                <a:path w="1467500" h="832865">
                  <a:moveTo>
                    <a:pt x="250235" y="0"/>
                  </a:moveTo>
                  <a:lnTo>
                    <a:pt x="1217266" y="0"/>
                  </a:lnTo>
                  <a:cubicBezTo>
                    <a:pt x="1252420" y="0"/>
                    <a:pt x="1283018" y="24031"/>
                    <a:pt x="1291350" y="58183"/>
                  </a:cubicBezTo>
                  <a:lnTo>
                    <a:pt x="1466160" y="774683"/>
                  </a:lnTo>
                  <a:cubicBezTo>
                    <a:pt x="1469582" y="788708"/>
                    <a:pt x="1466373" y="803528"/>
                    <a:pt x="1457456" y="814882"/>
                  </a:cubicBezTo>
                  <a:cubicBezTo>
                    <a:pt x="1448540" y="826235"/>
                    <a:pt x="1434903" y="832865"/>
                    <a:pt x="1420466" y="832865"/>
                  </a:cubicBezTo>
                  <a:lnTo>
                    <a:pt x="47035" y="832865"/>
                  </a:lnTo>
                  <a:cubicBezTo>
                    <a:pt x="32599" y="832865"/>
                    <a:pt x="18962" y="826235"/>
                    <a:pt x="10045" y="814882"/>
                  </a:cubicBezTo>
                  <a:cubicBezTo>
                    <a:pt x="1128" y="803528"/>
                    <a:pt x="-2081" y="788708"/>
                    <a:pt x="1341" y="774683"/>
                  </a:cubicBezTo>
                  <a:lnTo>
                    <a:pt x="176151" y="58183"/>
                  </a:lnTo>
                  <a:cubicBezTo>
                    <a:pt x="184483" y="24031"/>
                    <a:pt x="215082" y="0"/>
                    <a:pt x="250235" y="0"/>
                  </a:cubicBezTo>
                  <a:close/>
                </a:path>
              </a:pathLst>
            </a:custGeom>
            <a:solidFill>
              <a:srgbClr val="11275A">
                <a:alpha val="84706"/>
              </a:srgbClr>
            </a:solidFill>
          </p:spPr>
          <p:txBody>
            <a:bodyPr/>
            <a:lstStyle/>
            <a:p>
              <a:endParaRPr lang="en-ZA"/>
            </a:p>
          </p:txBody>
        </p:sp>
        <p:sp>
          <p:nvSpPr>
            <p:cNvPr id="20" name="TextBox 20"/>
            <p:cNvSpPr txBox="1"/>
            <p:nvPr/>
          </p:nvSpPr>
          <p:spPr>
            <a:xfrm>
              <a:off x="127000" y="-38100"/>
              <a:ext cx="1239209" cy="870965"/>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rot="-10800000">
            <a:off x="14757779" y="4649147"/>
            <a:ext cx="1617185" cy="4721709"/>
          </a:xfrm>
          <a:custGeom>
            <a:avLst/>
            <a:gdLst/>
            <a:ahLst/>
            <a:cxnLst/>
            <a:rect l="l" t="t" r="r" b="b"/>
            <a:pathLst>
              <a:path w="1617185" h="4721709">
                <a:moveTo>
                  <a:pt x="0" y="0"/>
                </a:moveTo>
                <a:lnTo>
                  <a:pt x="1617186" y="0"/>
                </a:lnTo>
                <a:lnTo>
                  <a:pt x="1617186" y="4721709"/>
                </a:lnTo>
                <a:lnTo>
                  <a:pt x="0" y="4721709"/>
                </a:lnTo>
                <a:lnTo>
                  <a:pt x="0" y="0"/>
                </a:lnTo>
                <a:close/>
              </a:path>
            </a:pathLst>
          </a:custGeom>
          <a:blipFill>
            <a:blip>
              <a:alphaModFix amt="85000"/>
              <a:extLst>
                <a:ext uri="{96DAC541-7B7A-43D3-8B79-37D633B846F1}">
                  <asvg:svgBlip xmlns:asvg="http://schemas.microsoft.com/office/drawing/2016/SVG/main" r:embed="rId3"/>
                </a:ext>
              </a:extLst>
            </a:blip>
            <a:stretch>
              <a:fillRect/>
            </a:stretch>
          </a:blipFill>
        </p:spPr>
        <p:txBody>
          <a:bodyPr/>
          <a:lstStyle/>
          <a:p>
            <a:endParaRPr lang="en-ZA"/>
          </a:p>
        </p:txBody>
      </p:sp>
      <p:grpSp>
        <p:nvGrpSpPr>
          <p:cNvPr id="22" name="Group 22"/>
          <p:cNvGrpSpPr/>
          <p:nvPr/>
        </p:nvGrpSpPr>
        <p:grpSpPr>
          <a:xfrm rot="-5400000">
            <a:off x="11181328" y="5331522"/>
            <a:ext cx="5886734" cy="3356958"/>
            <a:chOff x="0" y="0"/>
            <a:chExt cx="1416619" cy="807839"/>
          </a:xfrm>
        </p:grpSpPr>
        <p:sp>
          <p:nvSpPr>
            <p:cNvPr id="23" name="Freeform 23"/>
            <p:cNvSpPr/>
            <p:nvPr/>
          </p:nvSpPr>
          <p:spPr>
            <a:xfrm>
              <a:off x="13912" y="0"/>
              <a:ext cx="1388796" cy="807839"/>
            </a:xfrm>
            <a:custGeom>
              <a:avLst/>
              <a:gdLst/>
              <a:ahLst/>
              <a:cxnLst/>
              <a:rect l="l" t="t" r="r" b="b"/>
              <a:pathLst>
                <a:path w="1388796" h="807839">
                  <a:moveTo>
                    <a:pt x="252415" y="0"/>
                  </a:moveTo>
                  <a:lnTo>
                    <a:pt x="1136380" y="0"/>
                  </a:lnTo>
                  <a:cubicBezTo>
                    <a:pt x="1173492" y="0"/>
                    <a:pt x="1205853" y="25229"/>
                    <a:pt x="1214906" y="61220"/>
                  </a:cubicBezTo>
                  <a:lnTo>
                    <a:pt x="1387308" y="746619"/>
                  </a:lnTo>
                  <a:cubicBezTo>
                    <a:pt x="1391008" y="761328"/>
                    <a:pt x="1387719" y="776922"/>
                    <a:pt x="1378394" y="788883"/>
                  </a:cubicBezTo>
                  <a:cubicBezTo>
                    <a:pt x="1369068" y="800845"/>
                    <a:pt x="1354748" y="807839"/>
                    <a:pt x="1339580" y="807839"/>
                  </a:cubicBezTo>
                  <a:lnTo>
                    <a:pt x="49215" y="807839"/>
                  </a:lnTo>
                  <a:cubicBezTo>
                    <a:pt x="34048" y="807839"/>
                    <a:pt x="19727" y="800845"/>
                    <a:pt x="10402" y="788883"/>
                  </a:cubicBezTo>
                  <a:cubicBezTo>
                    <a:pt x="1076" y="776922"/>
                    <a:pt x="-2213" y="761328"/>
                    <a:pt x="1487" y="746619"/>
                  </a:cubicBezTo>
                  <a:lnTo>
                    <a:pt x="173889" y="61220"/>
                  </a:lnTo>
                  <a:cubicBezTo>
                    <a:pt x="182942" y="25229"/>
                    <a:pt x="215303" y="0"/>
                    <a:pt x="252415" y="0"/>
                  </a:cubicBezTo>
                  <a:close/>
                </a:path>
              </a:pathLst>
            </a:custGeom>
            <a:solidFill>
              <a:srgbClr val="18418D"/>
            </a:solidFill>
          </p:spPr>
          <p:txBody>
            <a:bodyPr/>
            <a:lstStyle/>
            <a:p>
              <a:endParaRPr lang="en-ZA"/>
            </a:p>
          </p:txBody>
        </p:sp>
        <p:sp>
          <p:nvSpPr>
            <p:cNvPr id="24" name="TextBox 24"/>
            <p:cNvSpPr txBox="1"/>
            <p:nvPr/>
          </p:nvSpPr>
          <p:spPr>
            <a:xfrm>
              <a:off x="127000" y="-38100"/>
              <a:ext cx="1162619" cy="845939"/>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rot="-10800000">
            <a:off x="12407180" y="4826380"/>
            <a:ext cx="1495781" cy="4367242"/>
          </a:xfrm>
          <a:custGeom>
            <a:avLst/>
            <a:gdLst/>
            <a:ahLst/>
            <a:cxnLst/>
            <a:rect l="l" t="t" r="r" b="b"/>
            <a:pathLst>
              <a:path w="1495781" h="4367242">
                <a:moveTo>
                  <a:pt x="0" y="0"/>
                </a:moveTo>
                <a:lnTo>
                  <a:pt x="1495781" y="0"/>
                </a:lnTo>
                <a:lnTo>
                  <a:pt x="1495781" y="4367243"/>
                </a:lnTo>
                <a:lnTo>
                  <a:pt x="0" y="4367243"/>
                </a:lnTo>
                <a:lnTo>
                  <a:pt x="0" y="0"/>
                </a:lnTo>
                <a:close/>
              </a:path>
            </a:pathLst>
          </a:custGeom>
          <a:blipFill>
            <a:blip>
              <a:alphaModFix amt="85000"/>
              <a:extLst>
                <a:ext uri="{96DAC541-7B7A-43D3-8B79-37D633B846F1}">
                  <asvg:svgBlip xmlns:asvg="http://schemas.microsoft.com/office/drawing/2016/SVG/main" r:embed="rId3"/>
                </a:ext>
              </a:extLst>
            </a:blip>
            <a:stretch>
              <a:fillRect/>
            </a:stretch>
          </a:blipFill>
        </p:spPr>
        <p:txBody>
          <a:bodyPr/>
          <a:lstStyle/>
          <a:p>
            <a:endParaRPr lang="en-ZA"/>
          </a:p>
        </p:txBody>
      </p:sp>
      <p:grpSp>
        <p:nvGrpSpPr>
          <p:cNvPr id="26" name="Group 26"/>
          <p:cNvGrpSpPr/>
          <p:nvPr/>
        </p:nvGrpSpPr>
        <p:grpSpPr>
          <a:xfrm rot="-5400000">
            <a:off x="8827233" y="5274304"/>
            <a:ext cx="5476673" cy="3471396"/>
            <a:chOff x="0" y="0"/>
            <a:chExt cx="1317940" cy="835378"/>
          </a:xfrm>
        </p:grpSpPr>
        <p:sp>
          <p:nvSpPr>
            <p:cNvPr id="27" name="Freeform 27"/>
            <p:cNvSpPr/>
            <p:nvPr/>
          </p:nvSpPr>
          <p:spPr>
            <a:xfrm>
              <a:off x="14526" y="0"/>
              <a:ext cx="1288888" cy="835378"/>
            </a:xfrm>
            <a:custGeom>
              <a:avLst/>
              <a:gdLst/>
              <a:ahLst/>
              <a:cxnLst/>
              <a:rect l="l" t="t" r="r" b="b"/>
              <a:pathLst>
                <a:path w="1288888" h="835378">
                  <a:moveTo>
                    <a:pt x="256528" y="0"/>
                  </a:moveTo>
                  <a:lnTo>
                    <a:pt x="1032360" y="0"/>
                  </a:lnTo>
                  <a:cubicBezTo>
                    <a:pt x="1072183" y="0"/>
                    <a:pt x="1106839" y="27237"/>
                    <a:pt x="1116251" y="65931"/>
                  </a:cubicBezTo>
                  <a:lnTo>
                    <a:pt x="1287377" y="769447"/>
                  </a:lnTo>
                  <a:cubicBezTo>
                    <a:pt x="1291244" y="785345"/>
                    <a:pt x="1287599" y="802138"/>
                    <a:pt x="1277488" y="815002"/>
                  </a:cubicBezTo>
                  <a:cubicBezTo>
                    <a:pt x="1267378" y="827867"/>
                    <a:pt x="1251922" y="835378"/>
                    <a:pt x="1235560" y="835378"/>
                  </a:cubicBezTo>
                  <a:lnTo>
                    <a:pt x="53328" y="835378"/>
                  </a:lnTo>
                  <a:cubicBezTo>
                    <a:pt x="36966" y="835378"/>
                    <a:pt x="21510" y="827867"/>
                    <a:pt x="11400" y="815002"/>
                  </a:cubicBezTo>
                  <a:cubicBezTo>
                    <a:pt x="1289" y="802138"/>
                    <a:pt x="-2356" y="785345"/>
                    <a:pt x="1511" y="769447"/>
                  </a:cubicBezTo>
                  <a:lnTo>
                    <a:pt x="172637" y="65931"/>
                  </a:lnTo>
                  <a:cubicBezTo>
                    <a:pt x="182049" y="27237"/>
                    <a:pt x="216705" y="0"/>
                    <a:pt x="256528" y="0"/>
                  </a:cubicBezTo>
                  <a:close/>
                </a:path>
              </a:pathLst>
            </a:custGeom>
            <a:solidFill>
              <a:srgbClr val="175DC5"/>
            </a:solidFill>
          </p:spPr>
          <p:txBody>
            <a:bodyPr/>
            <a:lstStyle/>
            <a:p>
              <a:endParaRPr lang="en-ZA"/>
            </a:p>
          </p:txBody>
        </p:sp>
        <p:sp>
          <p:nvSpPr>
            <p:cNvPr id="28" name="TextBox 28"/>
            <p:cNvSpPr txBox="1"/>
            <p:nvPr/>
          </p:nvSpPr>
          <p:spPr>
            <a:xfrm>
              <a:off x="127000" y="-38100"/>
              <a:ext cx="1063940" cy="873478"/>
            </a:xfrm>
            <a:prstGeom prst="rect">
              <a:avLst/>
            </a:prstGeom>
          </p:spPr>
          <p:txBody>
            <a:bodyPr lIns="50800" tIns="50800" rIns="50800" bIns="50800" rtlCol="0" anchor="ctr"/>
            <a:lstStyle/>
            <a:p>
              <a:pPr algn="ctr">
                <a:lnSpc>
                  <a:spcPts val="2659"/>
                </a:lnSpc>
              </a:pPr>
              <a:endParaRPr/>
            </a:p>
          </p:txBody>
        </p:sp>
      </p:grpSp>
      <p:sp>
        <p:nvSpPr>
          <p:cNvPr id="29" name="Freeform 29"/>
          <p:cNvSpPr/>
          <p:nvPr/>
        </p:nvSpPr>
        <p:spPr>
          <a:xfrm rot="-10800000">
            <a:off x="10038364" y="5032369"/>
            <a:ext cx="1354678" cy="3955265"/>
          </a:xfrm>
          <a:custGeom>
            <a:avLst/>
            <a:gdLst/>
            <a:ahLst/>
            <a:cxnLst/>
            <a:rect l="l" t="t" r="r" b="b"/>
            <a:pathLst>
              <a:path w="1354678" h="3955265">
                <a:moveTo>
                  <a:pt x="0" y="0"/>
                </a:moveTo>
                <a:lnTo>
                  <a:pt x="1354679" y="0"/>
                </a:lnTo>
                <a:lnTo>
                  <a:pt x="1354679" y="3955265"/>
                </a:lnTo>
                <a:lnTo>
                  <a:pt x="0" y="3955265"/>
                </a:lnTo>
                <a:lnTo>
                  <a:pt x="0" y="0"/>
                </a:lnTo>
                <a:close/>
              </a:path>
            </a:pathLst>
          </a:custGeom>
          <a:blipFill>
            <a:blip>
              <a:alphaModFix amt="85000"/>
              <a:extLst>
                <a:ext uri="{96DAC541-7B7A-43D3-8B79-37D633B846F1}">
                  <asvg:svgBlip xmlns:asvg="http://schemas.microsoft.com/office/drawing/2016/SVG/main" r:embed="rId3"/>
                </a:ext>
              </a:extLst>
            </a:blip>
            <a:stretch>
              <a:fillRect/>
            </a:stretch>
          </a:blipFill>
        </p:spPr>
        <p:txBody>
          <a:bodyPr/>
          <a:lstStyle/>
          <a:p>
            <a:endParaRPr lang="en-ZA"/>
          </a:p>
        </p:txBody>
      </p:sp>
      <p:sp>
        <p:nvSpPr>
          <p:cNvPr id="30" name="AutoShape 30"/>
          <p:cNvSpPr/>
          <p:nvPr/>
        </p:nvSpPr>
        <p:spPr>
          <a:xfrm flipV="1">
            <a:off x="11695878" y="3626021"/>
            <a:ext cx="0" cy="1023125"/>
          </a:xfrm>
          <a:prstGeom prst="line">
            <a:avLst/>
          </a:prstGeom>
          <a:ln w="19050" cap="flat">
            <a:solidFill>
              <a:srgbClr val="175DC5"/>
            </a:solidFill>
            <a:prstDash val="solid"/>
            <a:headEnd type="none" w="sm" len="sm"/>
            <a:tailEnd type="none" w="sm" len="sm"/>
          </a:ln>
        </p:spPr>
        <p:txBody>
          <a:bodyPr/>
          <a:lstStyle/>
          <a:p>
            <a:endParaRPr lang="en-ZA"/>
          </a:p>
        </p:txBody>
      </p:sp>
      <p:sp>
        <p:nvSpPr>
          <p:cNvPr id="31" name="AutoShape 31"/>
          <p:cNvSpPr/>
          <p:nvPr/>
        </p:nvSpPr>
        <p:spPr>
          <a:xfrm flipV="1">
            <a:off x="14218634" y="3456354"/>
            <a:ext cx="0" cy="1023125"/>
          </a:xfrm>
          <a:prstGeom prst="line">
            <a:avLst/>
          </a:prstGeom>
          <a:ln w="19050" cap="flat">
            <a:solidFill>
              <a:srgbClr val="18418D"/>
            </a:solidFill>
            <a:prstDash val="solid"/>
            <a:headEnd type="none" w="sm" len="sm"/>
            <a:tailEnd type="none" w="sm" len="sm"/>
          </a:ln>
        </p:spPr>
        <p:txBody>
          <a:bodyPr/>
          <a:lstStyle/>
          <a:p>
            <a:endParaRPr lang="en-ZA"/>
          </a:p>
        </p:txBody>
      </p:sp>
      <p:sp>
        <p:nvSpPr>
          <p:cNvPr id="32" name="AutoShape 32"/>
          <p:cNvSpPr/>
          <p:nvPr/>
        </p:nvSpPr>
        <p:spPr>
          <a:xfrm flipH="1" flipV="1">
            <a:off x="17425521" y="3282024"/>
            <a:ext cx="0" cy="1025999"/>
          </a:xfrm>
          <a:prstGeom prst="line">
            <a:avLst/>
          </a:prstGeom>
          <a:ln w="19050" cap="flat">
            <a:solidFill>
              <a:srgbClr val="11275A"/>
            </a:solidFill>
            <a:prstDash val="solid"/>
            <a:headEnd type="none" w="sm" len="sm"/>
            <a:tailEnd type="none" w="sm" len="sm"/>
          </a:ln>
        </p:spPr>
        <p:txBody>
          <a:bodyPr/>
          <a:lstStyle/>
          <a:p>
            <a:endParaRPr lang="en-ZA"/>
          </a:p>
        </p:txBody>
      </p:sp>
      <p:grpSp>
        <p:nvGrpSpPr>
          <p:cNvPr id="33" name="Group 33"/>
          <p:cNvGrpSpPr/>
          <p:nvPr/>
        </p:nvGrpSpPr>
        <p:grpSpPr>
          <a:xfrm>
            <a:off x="7567731" y="4591685"/>
            <a:ext cx="3231630" cy="4836633"/>
            <a:chOff x="0" y="0"/>
            <a:chExt cx="777679" cy="1163917"/>
          </a:xfrm>
        </p:grpSpPr>
        <p:sp>
          <p:nvSpPr>
            <p:cNvPr id="34" name="Freeform 34"/>
            <p:cNvSpPr/>
            <p:nvPr/>
          </p:nvSpPr>
          <p:spPr>
            <a:xfrm>
              <a:off x="0" y="0"/>
              <a:ext cx="777679" cy="1163917"/>
            </a:xfrm>
            <a:custGeom>
              <a:avLst/>
              <a:gdLst/>
              <a:ahLst/>
              <a:cxnLst/>
              <a:rect l="l" t="t" r="r" b="b"/>
              <a:pathLst>
                <a:path w="777679" h="1163917">
                  <a:moveTo>
                    <a:pt x="114992" y="0"/>
                  </a:moveTo>
                  <a:lnTo>
                    <a:pt x="662687" y="0"/>
                  </a:lnTo>
                  <a:cubicBezTo>
                    <a:pt x="726195" y="0"/>
                    <a:pt x="777679" y="51484"/>
                    <a:pt x="777679" y="114992"/>
                  </a:cubicBezTo>
                  <a:lnTo>
                    <a:pt x="777679" y="1048925"/>
                  </a:lnTo>
                  <a:cubicBezTo>
                    <a:pt x="777679" y="1112433"/>
                    <a:pt x="726195" y="1163917"/>
                    <a:pt x="662687" y="1163917"/>
                  </a:cubicBezTo>
                  <a:lnTo>
                    <a:pt x="114992" y="1163917"/>
                  </a:lnTo>
                  <a:cubicBezTo>
                    <a:pt x="51484" y="1163917"/>
                    <a:pt x="0" y="1112433"/>
                    <a:pt x="0" y="1048925"/>
                  </a:cubicBezTo>
                  <a:lnTo>
                    <a:pt x="0" y="114992"/>
                  </a:lnTo>
                  <a:cubicBezTo>
                    <a:pt x="0" y="51484"/>
                    <a:pt x="51484" y="0"/>
                    <a:pt x="114992" y="0"/>
                  </a:cubicBezTo>
                  <a:close/>
                </a:path>
              </a:pathLst>
            </a:custGeom>
            <a:solidFill>
              <a:srgbClr val="C00000"/>
            </a:solidFill>
          </p:spPr>
          <p:txBody>
            <a:bodyPr/>
            <a:lstStyle/>
            <a:p>
              <a:endParaRPr lang="en-ZA"/>
            </a:p>
          </p:txBody>
        </p:sp>
        <p:sp>
          <p:nvSpPr>
            <p:cNvPr id="35" name="TextBox 35"/>
            <p:cNvSpPr txBox="1"/>
            <p:nvPr/>
          </p:nvSpPr>
          <p:spPr>
            <a:xfrm>
              <a:off x="0" y="-38100"/>
              <a:ext cx="777679" cy="1202017"/>
            </a:xfrm>
            <a:prstGeom prst="rect">
              <a:avLst/>
            </a:prstGeom>
          </p:spPr>
          <p:txBody>
            <a:bodyPr lIns="50800" tIns="50800" rIns="50800" bIns="50800" rtlCol="0" anchor="ctr"/>
            <a:lstStyle/>
            <a:p>
              <a:pPr algn="ctr">
                <a:lnSpc>
                  <a:spcPts val="2659"/>
                </a:lnSpc>
              </a:pPr>
              <a:endParaRPr/>
            </a:p>
          </p:txBody>
        </p:sp>
      </p:grpSp>
      <p:sp>
        <p:nvSpPr>
          <p:cNvPr id="36" name="AutoShape 36"/>
          <p:cNvSpPr/>
          <p:nvPr/>
        </p:nvSpPr>
        <p:spPr>
          <a:xfrm flipV="1">
            <a:off x="9183546" y="3711627"/>
            <a:ext cx="0" cy="1192793"/>
          </a:xfrm>
          <a:prstGeom prst="line">
            <a:avLst/>
          </a:prstGeom>
          <a:ln w="19050" cap="flat">
            <a:solidFill>
              <a:srgbClr val="007BFF"/>
            </a:solidFill>
            <a:prstDash val="solid"/>
            <a:headEnd type="none" w="sm" len="sm"/>
            <a:tailEnd type="none" w="sm" len="sm"/>
          </a:ln>
        </p:spPr>
        <p:txBody>
          <a:bodyPr/>
          <a:lstStyle/>
          <a:p>
            <a:endParaRPr lang="en-ZA"/>
          </a:p>
        </p:txBody>
      </p:sp>
      <p:grpSp>
        <p:nvGrpSpPr>
          <p:cNvPr id="37" name="Group 37"/>
          <p:cNvGrpSpPr/>
          <p:nvPr/>
        </p:nvGrpSpPr>
        <p:grpSpPr>
          <a:xfrm>
            <a:off x="8712109" y="3282024"/>
            <a:ext cx="828725" cy="886545"/>
            <a:chOff x="0" y="0"/>
            <a:chExt cx="850199" cy="909518"/>
          </a:xfrm>
        </p:grpSpPr>
        <p:sp>
          <p:nvSpPr>
            <p:cNvPr id="38" name="Freeform 38"/>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C00000"/>
            </a:solidFill>
          </p:spPr>
          <p:txBody>
            <a:bodyPr/>
            <a:lstStyle/>
            <a:p>
              <a:endParaRPr lang="en-ZA"/>
            </a:p>
          </p:txBody>
        </p:sp>
        <p:sp>
          <p:nvSpPr>
            <p:cNvPr id="39" name="TextBox 39"/>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04</a:t>
              </a:r>
            </a:p>
          </p:txBody>
        </p:sp>
      </p:grpSp>
      <p:grpSp>
        <p:nvGrpSpPr>
          <p:cNvPr id="40" name="Group 40"/>
          <p:cNvGrpSpPr/>
          <p:nvPr/>
        </p:nvGrpSpPr>
        <p:grpSpPr>
          <a:xfrm>
            <a:off x="6249728" y="2933026"/>
            <a:ext cx="828725" cy="886545"/>
            <a:chOff x="0" y="0"/>
            <a:chExt cx="850199" cy="909518"/>
          </a:xfrm>
        </p:grpSpPr>
        <p:sp>
          <p:nvSpPr>
            <p:cNvPr id="41" name="Freeform 41"/>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00A3C4"/>
            </a:solidFill>
          </p:spPr>
          <p:txBody>
            <a:bodyPr/>
            <a:lstStyle/>
            <a:p>
              <a:endParaRPr lang="en-ZA"/>
            </a:p>
          </p:txBody>
        </p:sp>
        <p:sp>
          <p:nvSpPr>
            <p:cNvPr id="42" name="TextBox 42"/>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03</a:t>
              </a:r>
            </a:p>
          </p:txBody>
        </p:sp>
      </p:grpSp>
      <p:grpSp>
        <p:nvGrpSpPr>
          <p:cNvPr id="43" name="Group 43"/>
          <p:cNvGrpSpPr/>
          <p:nvPr/>
        </p:nvGrpSpPr>
        <p:grpSpPr>
          <a:xfrm>
            <a:off x="11281515" y="3020956"/>
            <a:ext cx="828725" cy="886545"/>
            <a:chOff x="0" y="0"/>
            <a:chExt cx="850199" cy="909518"/>
          </a:xfrm>
        </p:grpSpPr>
        <p:sp>
          <p:nvSpPr>
            <p:cNvPr id="44" name="Freeform 44"/>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175DC5"/>
            </a:solidFill>
          </p:spPr>
          <p:txBody>
            <a:bodyPr/>
            <a:lstStyle/>
            <a:p>
              <a:endParaRPr lang="en-ZA"/>
            </a:p>
          </p:txBody>
        </p:sp>
        <p:sp>
          <p:nvSpPr>
            <p:cNvPr id="45" name="TextBox 45"/>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05</a:t>
              </a:r>
            </a:p>
          </p:txBody>
        </p:sp>
      </p:grpSp>
      <p:grpSp>
        <p:nvGrpSpPr>
          <p:cNvPr id="46" name="Group 46"/>
          <p:cNvGrpSpPr/>
          <p:nvPr/>
        </p:nvGrpSpPr>
        <p:grpSpPr>
          <a:xfrm>
            <a:off x="3705835" y="2747042"/>
            <a:ext cx="828725" cy="886545"/>
            <a:chOff x="0" y="0"/>
            <a:chExt cx="850199" cy="909518"/>
          </a:xfrm>
        </p:grpSpPr>
        <p:sp>
          <p:nvSpPr>
            <p:cNvPr id="47" name="Freeform 47"/>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00C197"/>
            </a:solidFill>
          </p:spPr>
          <p:txBody>
            <a:bodyPr/>
            <a:lstStyle/>
            <a:p>
              <a:endParaRPr lang="en-ZA"/>
            </a:p>
          </p:txBody>
        </p:sp>
        <p:sp>
          <p:nvSpPr>
            <p:cNvPr id="48" name="TextBox 48"/>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02</a:t>
              </a:r>
            </a:p>
          </p:txBody>
        </p:sp>
      </p:grpSp>
      <p:grpSp>
        <p:nvGrpSpPr>
          <p:cNvPr id="49" name="Group 49"/>
          <p:cNvGrpSpPr/>
          <p:nvPr/>
        </p:nvGrpSpPr>
        <p:grpSpPr>
          <a:xfrm>
            <a:off x="13910465" y="2825082"/>
            <a:ext cx="828725" cy="886545"/>
            <a:chOff x="0" y="0"/>
            <a:chExt cx="850199" cy="909518"/>
          </a:xfrm>
        </p:grpSpPr>
        <p:sp>
          <p:nvSpPr>
            <p:cNvPr id="50" name="Freeform 50"/>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18418D"/>
            </a:solidFill>
          </p:spPr>
          <p:txBody>
            <a:bodyPr/>
            <a:lstStyle/>
            <a:p>
              <a:endParaRPr lang="en-ZA"/>
            </a:p>
          </p:txBody>
        </p:sp>
        <p:sp>
          <p:nvSpPr>
            <p:cNvPr id="51" name="TextBox 51"/>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06</a:t>
              </a:r>
            </a:p>
          </p:txBody>
        </p:sp>
      </p:grpSp>
      <p:grpSp>
        <p:nvGrpSpPr>
          <p:cNvPr id="52" name="Group 52"/>
          <p:cNvGrpSpPr/>
          <p:nvPr/>
        </p:nvGrpSpPr>
        <p:grpSpPr>
          <a:xfrm>
            <a:off x="1161942" y="2489754"/>
            <a:ext cx="828725" cy="886545"/>
            <a:chOff x="0" y="0"/>
            <a:chExt cx="850199" cy="909518"/>
          </a:xfrm>
        </p:grpSpPr>
        <p:sp>
          <p:nvSpPr>
            <p:cNvPr id="53" name="Freeform 53"/>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94D327"/>
            </a:solidFill>
          </p:spPr>
          <p:txBody>
            <a:bodyPr/>
            <a:lstStyle/>
            <a:p>
              <a:endParaRPr lang="en-ZA"/>
            </a:p>
          </p:txBody>
        </p:sp>
        <p:sp>
          <p:nvSpPr>
            <p:cNvPr id="54" name="TextBox 54"/>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01</a:t>
              </a:r>
            </a:p>
          </p:txBody>
        </p:sp>
      </p:grpSp>
      <p:grpSp>
        <p:nvGrpSpPr>
          <p:cNvPr id="55" name="Group 55"/>
          <p:cNvGrpSpPr/>
          <p:nvPr/>
        </p:nvGrpSpPr>
        <p:grpSpPr>
          <a:xfrm>
            <a:off x="17022063" y="2489754"/>
            <a:ext cx="828725" cy="886545"/>
            <a:chOff x="0" y="0"/>
            <a:chExt cx="850199" cy="909518"/>
          </a:xfrm>
        </p:grpSpPr>
        <p:sp>
          <p:nvSpPr>
            <p:cNvPr id="56" name="Freeform 56"/>
            <p:cNvSpPr/>
            <p:nvPr/>
          </p:nvSpPr>
          <p:spPr>
            <a:xfrm>
              <a:off x="0" y="0"/>
              <a:ext cx="850199" cy="909518"/>
            </a:xfrm>
            <a:custGeom>
              <a:avLst/>
              <a:gdLst/>
              <a:ahLst/>
              <a:cxnLst/>
              <a:rect l="l" t="t" r="r" b="b"/>
              <a:pathLst>
                <a:path w="850199" h="909518">
                  <a:moveTo>
                    <a:pt x="425099" y="0"/>
                  </a:moveTo>
                  <a:cubicBezTo>
                    <a:pt x="190323" y="0"/>
                    <a:pt x="0" y="203602"/>
                    <a:pt x="0" y="454759"/>
                  </a:cubicBezTo>
                  <a:cubicBezTo>
                    <a:pt x="0" y="705915"/>
                    <a:pt x="190323" y="909518"/>
                    <a:pt x="425099" y="909518"/>
                  </a:cubicBezTo>
                  <a:cubicBezTo>
                    <a:pt x="659875" y="909518"/>
                    <a:pt x="850199" y="705915"/>
                    <a:pt x="850199" y="454759"/>
                  </a:cubicBezTo>
                  <a:cubicBezTo>
                    <a:pt x="850199" y="203602"/>
                    <a:pt x="659875" y="0"/>
                    <a:pt x="425099" y="0"/>
                  </a:cubicBezTo>
                  <a:close/>
                </a:path>
              </a:pathLst>
            </a:custGeom>
            <a:solidFill>
              <a:srgbClr val="11275A"/>
            </a:solidFill>
          </p:spPr>
          <p:txBody>
            <a:bodyPr/>
            <a:lstStyle/>
            <a:p>
              <a:endParaRPr lang="en-ZA"/>
            </a:p>
          </p:txBody>
        </p:sp>
        <p:sp>
          <p:nvSpPr>
            <p:cNvPr id="57" name="TextBox 57"/>
            <p:cNvSpPr txBox="1"/>
            <p:nvPr/>
          </p:nvSpPr>
          <p:spPr>
            <a:xfrm>
              <a:off x="79706" y="18592"/>
              <a:ext cx="690786" cy="805658"/>
            </a:xfrm>
            <a:prstGeom prst="rect">
              <a:avLst/>
            </a:prstGeom>
          </p:spPr>
          <p:txBody>
            <a:bodyPr lIns="50800" tIns="50800" rIns="50800" bIns="50800" rtlCol="0" anchor="ctr"/>
            <a:lstStyle/>
            <a:p>
              <a:pPr algn="ctr">
                <a:lnSpc>
                  <a:spcPts val="4759"/>
                </a:lnSpc>
              </a:pPr>
              <a:r>
                <a:rPr lang="en-US" sz="3399" b="1">
                  <a:solidFill>
                    <a:srgbClr val="FFFFFF"/>
                  </a:solidFill>
                  <a:latin typeface="DM Sans Bold"/>
                  <a:ea typeface="DM Sans Bold"/>
                  <a:cs typeface="DM Sans Bold"/>
                  <a:sym typeface="DM Sans Bold"/>
                </a:rPr>
                <a:t>07</a:t>
              </a:r>
            </a:p>
          </p:txBody>
        </p:sp>
      </p:grpSp>
      <p:sp>
        <p:nvSpPr>
          <p:cNvPr id="58" name="TextBox 58"/>
          <p:cNvSpPr txBox="1"/>
          <p:nvPr/>
        </p:nvSpPr>
        <p:spPr>
          <a:xfrm>
            <a:off x="316541" y="5482508"/>
            <a:ext cx="1980676" cy="3227106"/>
          </a:xfrm>
          <a:prstGeom prst="rect">
            <a:avLst/>
          </a:prstGeom>
        </p:spPr>
        <p:txBody>
          <a:bodyPr lIns="0" tIns="0" rIns="0" bIns="0" rtlCol="0" anchor="t">
            <a:spAutoFit/>
          </a:bodyPr>
          <a:lstStyle/>
          <a:p>
            <a:pPr algn="ctr">
              <a:lnSpc>
                <a:spcPts val="2116"/>
              </a:lnSpc>
            </a:pPr>
            <a:r>
              <a:rPr lang="en-US" sz="2251" b="1">
                <a:solidFill>
                  <a:srgbClr val="000000">
                    <a:alpha val="84706"/>
                  </a:srgbClr>
                </a:solidFill>
                <a:latin typeface="DM Sans Bold"/>
                <a:ea typeface="DM Sans Bold"/>
                <a:cs typeface="DM Sans Bold"/>
                <a:sym typeface="DM Sans Bold"/>
              </a:rPr>
              <a:t>Do AI interventions actually improve HIV outcomes</a:t>
            </a:r>
            <a:r>
              <a:rPr lang="en-US" sz="2251">
                <a:solidFill>
                  <a:srgbClr val="000000">
                    <a:alpha val="84706"/>
                  </a:srgbClr>
                </a:solidFill>
                <a:latin typeface="DM Sans"/>
                <a:ea typeface="DM Sans"/>
                <a:cs typeface="DM Sans"/>
                <a:sym typeface="DM Sans"/>
              </a:rPr>
              <a:t>?</a:t>
            </a:r>
          </a:p>
          <a:p>
            <a:pPr algn="ctr">
              <a:lnSpc>
                <a:spcPts val="2116"/>
              </a:lnSpc>
            </a:pPr>
            <a:endParaRPr lang="en-US" sz="2251">
              <a:solidFill>
                <a:srgbClr val="000000">
                  <a:alpha val="84706"/>
                </a:srgbClr>
              </a:solidFill>
              <a:latin typeface="DM Sans"/>
              <a:ea typeface="DM Sans"/>
              <a:cs typeface="DM Sans"/>
              <a:sym typeface="DM Sans"/>
            </a:endParaRPr>
          </a:p>
          <a:p>
            <a:pPr algn="ctr">
              <a:lnSpc>
                <a:spcPts val="2116"/>
              </a:lnSpc>
            </a:pPr>
            <a:r>
              <a:rPr lang="en-US" sz="2251" b="1">
                <a:solidFill>
                  <a:srgbClr val="000000">
                    <a:alpha val="84706"/>
                  </a:srgbClr>
                </a:solidFill>
                <a:latin typeface="DM Sans Bold"/>
                <a:ea typeface="DM Sans Bold"/>
                <a:cs typeface="DM Sans Bold"/>
                <a:sym typeface="DM Sans Bold"/>
              </a:rPr>
              <a:t>AI vs standard of care</a:t>
            </a:r>
            <a:r>
              <a:rPr lang="en-US" sz="2251">
                <a:solidFill>
                  <a:srgbClr val="000000">
                    <a:alpha val="84706"/>
                  </a:srgbClr>
                </a:solidFill>
                <a:latin typeface="DM Sans"/>
                <a:ea typeface="DM Sans"/>
                <a:cs typeface="DM Sans"/>
                <a:sym typeface="DM Sans"/>
              </a:rPr>
              <a:t> – who does better, and by how much?</a:t>
            </a:r>
          </a:p>
          <a:p>
            <a:pPr algn="ctr">
              <a:lnSpc>
                <a:spcPts val="2116"/>
              </a:lnSpc>
            </a:pPr>
            <a:r>
              <a:rPr lang="en-US" sz="2251">
                <a:solidFill>
                  <a:srgbClr val="000000">
                    <a:alpha val="84706"/>
                  </a:srgbClr>
                </a:solidFill>
                <a:latin typeface="DM Sans"/>
                <a:ea typeface="DM Sans"/>
                <a:cs typeface="DM Sans"/>
                <a:sym typeface="DM Sans"/>
              </a:rPr>
              <a:t> </a:t>
            </a:r>
          </a:p>
        </p:txBody>
      </p:sp>
      <p:grpSp>
        <p:nvGrpSpPr>
          <p:cNvPr id="59" name="Group 59"/>
          <p:cNvGrpSpPr/>
          <p:nvPr/>
        </p:nvGrpSpPr>
        <p:grpSpPr>
          <a:xfrm>
            <a:off x="0" y="0"/>
            <a:ext cx="18772121" cy="1689654"/>
            <a:chOff x="0" y="0"/>
            <a:chExt cx="25029494" cy="2252872"/>
          </a:xfrm>
        </p:grpSpPr>
        <p:sp>
          <p:nvSpPr>
            <p:cNvPr id="60" name="Freeform 60"/>
            <p:cNvSpPr/>
            <p:nvPr/>
          </p:nvSpPr>
          <p:spPr>
            <a:xfrm>
              <a:off x="0" y="0"/>
              <a:ext cx="25029494" cy="2252872"/>
            </a:xfrm>
            <a:custGeom>
              <a:avLst/>
              <a:gdLst/>
              <a:ahLst/>
              <a:cxnLst/>
              <a:rect l="l" t="t" r="r" b="b"/>
              <a:pathLst>
                <a:path w="25029494" h="2252872">
                  <a:moveTo>
                    <a:pt x="0" y="0"/>
                  </a:moveTo>
                  <a:lnTo>
                    <a:pt x="25029494" y="0"/>
                  </a:lnTo>
                  <a:lnTo>
                    <a:pt x="25029494" y="2252872"/>
                  </a:lnTo>
                  <a:lnTo>
                    <a:pt x="0" y="2252872"/>
                  </a:lnTo>
                  <a:close/>
                </a:path>
              </a:pathLst>
            </a:custGeom>
            <a:solidFill>
              <a:srgbClr val="8ED973"/>
            </a:solidFill>
          </p:spPr>
          <p:txBody>
            <a:bodyPr/>
            <a:lstStyle/>
            <a:p>
              <a:endParaRPr lang="en-ZA"/>
            </a:p>
          </p:txBody>
        </p:sp>
      </p:grpSp>
      <p:sp>
        <p:nvSpPr>
          <p:cNvPr id="61" name="TextBox 61"/>
          <p:cNvSpPr txBox="1"/>
          <p:nvPr/>
        </p:nvSpPr>
        <p:spPr>
          <a:xfrm>
            <a:off x="2333625" y="118441"/>
            <a:ext cx="13335000" cy="1460374"/>
          </a:xfrm>
          <a:prstGeom prst="rect">
            <a:avLst/>
          </a:prstGeom>
        </p:spPr>
        <p:txBody>
          <a:bodyPr lIns="0" tIns="0" rIns="0" bIns="0" rtlCol="0" anchor="t">
            <a:spAutoFit/>
          </a:bodyPr>
          <a:lstStyle/>
          <a:p>
            <a:pPr algn="ctr">
              <a:lnSpc>
                <a:spcPts val="5795"/>
              </a:lnSpc>
            </a:pPr>
            <a:r>
              <a:rPr lang="en-US" sz="4599" b="1">
                <a:solidFill>
                  <a:srgbClr val="000000"/>
                </a:solidFill>
                <a:latin typeface="Public Sans Bold"/>
                <a:ea typeface="Public Sans Bold"/>
                <a:cs typeface="Public Sans Bold"/>
                <a:sym typeface="Public Sans Bold"/>
              </a:rPr>
              <a:t>Unanswered Questions and Priorities for Future Research and Implementation:</a:t>
            </a:r>
          </a:p>
        </p:txBody>
      </p:sp>
      <p:sp>
        <p:nvSpPr>
          <p:cNvPr id="62" name="TextBox 62"/>
          <p:cNvSpPr txBox="1"/>
          <p:nvPr/>
        </p:nvSpPr>
        <p:spPr>
          <a:xfrm>
            <a:off x="13567968" y="6245509"/>
            <a:ext cx="1980676" cy="2588215"/>
          </a:xfrm>
          <a:prstGeom prst="rect">
            <a:avLst/>
          </a:prstGeom>
        </p:spPr>
        <p:txBody>
          <a:bodyPr lIns="0" tIns="0" rIns="0" bIns="0" rtlCol="0" anchor="t">
            <a:spAutoFit/>
          </a:bodyPr>
          <a:lstStyle/>
          <a:p>
            <a:pPr algn="ctr">
              <a:lnSpc>
                <a:spcPts val="2301"/>
              </a:lnSpc>
            </a:pPr>
            <a:r>
              <a:rPr lang="en-US" sz="2151" b="1">
                <a:solidFill>
                  <a:srgbClr val="FFFFFF">
                    <a:alpha val="84706"/>
                  </a:srgbClr>
                </a:solidFill>
                <a:latin typeface="DM Sans Bold"/>
                <a:ea typeface="DM Sans Bold"/>
                <a:cs typeface="DM Sans Bold"/>
                <a:sym typeface="DM Sans Bold"/>
              </a:rPr>
              <a:t>What frameworks to evaluate </a:t>
            </a:r>
          </a:p>
          <a:p>
            <a:pPr algn="ctr">
              <a:lnSpc>
                <a:spcPts val="2301"/>
              </a:lnSpc>
            </a:pPr>
            <a:r>
              <a:rPr lang="en-US" sz="2151" b="1">
                <a:solidFill>
                  <a:srgbClr val="FFFFFF">
                    <a:alpha val="84706"/>
                  </a:srgbClr>
                </a:solidFill>
                <a:latin typeface="DM Sans Bold"/>
                <a:ea typeface="DM Sans Bold"/>
                <a:cs typeface="DM Sans Bold"/>
                <a:sym typeface="DM Sans Bold"/>
              </a:rPr>
              <a:t>AI-for-health on ethics, trust, bias </a:t>
            </a:r>
            <a:r>
              <a:rPr lang="en-US" sz="2151">
                <a:solidFill>
                  <a:srgbClr val="FFFFFF">
                    <a:alpha val="84706"/>
                  </a:srgbClr>
                </a:solidFill>
                <a:latin typeface="DM Sans"/>
                <a:ea typeface="DM Sans"/>
                <a:cs typeface="DM Sans"/>
                <a:sym typeface="DM Sans"/>
              </a:rPr>
              <a:t>dimensions in a standardised way?</a:t>
            </a:r>
          </a:p>
        </p:txBody>
      </p:sp>
      <p:grpSp>
        <p:nvGrpSpPr>
          <p:cNvPr id="63" name="Group 63"/>
          <p:cNvGrpSpPr/>
          <p:nvPr/>
        </p:nvGrpSpPr>
        <p:grpSpPr>
          <a:xfrm>
            <a:off x="161194" y="4558716"/>
            <a:ext cx="2136024" cy="677502"/>
            <a:chOff x="0" y="0"/>
            <a:chExt cx="2848032" cy="903336"/>
          </a:xfrm>
        </p:grpSpPr>
        <p:grpSp>
          <p:nvGrpSpPr>
            <p:cNvPr id="64" name="Group 64"/>
            <p:cNvGrpSpPr/>
            <p:nvPr/>
          </p:nvGrpSpPr>
          <p:grpSpPr>
            <a:xfrm>
              <a:off x="0" y="0"/>
              <a:ext cx="2848032" cy="903336"/>
              <a:chOff x="0" y="0"/>
              <a:chExt cx="562574" cy="178437"/>
            </a:xfrm>
          </p:grpSpPr>
          <p:sp>
            <p:nvSpPr>
              <p:cNvPr id="65" name="Freeform 65"/>
              <p:cNvSpPr/>
              <p:nvPr/>
            </p:nvSpPr>
            <p:spPr>
              <a:xfrm>
                <a:off x="0" y="0"/>
                <a:ext cx="562574" cy="178437"/>
              </a:xfrm>
              <a:custGeom>
                <a:avLst/>
                <a:gdLst/>
                <a:ahLst/>
                <a:cxnLst/>
                <a:rect l="l" t="t" r="r" b="b"/>
                <a:pathLst>
                  <a:path w="562574" h="178437">
                    <a:moveTo>
                      <a:pt x="0" y="0"/>
                    </a:moveTo>
                    <a:lnTo>
                      <a:pt x="562574" y="0"/>
                    </a:lnTo>
                    <a:lnTo>
                      <a:pt x="562574" y="178437"/>
                    </a:lnTo>
                    <a:lnTo>
                      <a:pt x="0" y="178437"/>
                    </a:lnTo>
                    <a:close/>
                  </a:path>
                </a:pathLst>
              </a:custGeom>
              <a:solidFill>
                <a:srgbClr val="FEFEFE"/>
              </a:solidFill>
            </p:spPr>
            <p:txBody>
              <a:bodyPr/>
              <a:lstStyle/>
              <a:p>
                <a:endParaRPr lang="en-ZA"/>
              </a:p>
            </p:txBody>
          </p:sp>
          <p:sp>
            <p:nvSpPr>
              <p:cNvPr id="66" name="TextBox 66"/>
              <p:cNvSpPr txBox="1"/>
              <p:nvPr/>
            </p:nvSpPr>
            <p:spPr>
              <a:xfrm>
                <a:off x="0" y="-9525"/>
                <a:ext cx="562574" cy="187962"/>
              </a:xfrm>
              <a:prstGeom prst="rect">
                <a:avLst/>
              </a:prstGeom>
            </p:spPr>
            <p:txBody>
              <a:bodyPr lIns="50800" tIns="50800" rIns="50800" bIns="50800" rtlCol="0" anchor="ctr"/>
              <a:lstStyle/>
              <a:p>
                <a:pPr algn="ctr">
                  <a:lnSpc>
                    <a:spcPts val="2560"/>
                  </a:lnSpc>
                </a:pPr>
                <a:endParaRPr/>
              </a:p>
            </p:txBody>
          </p:sp>
        </p:grpSp>
        <p:sp>
          <p:nvSpPr>
            <p:cNvPr id="67" name="TextBox 67"/>
            <p:cNvSpPr txBox="1"/>
            <p:nvPr/>
          </p:nvSpPr>
          <p:spPr>
            <a:xfrm>
              <a:off x="158966" y="141108"/>
              <a:ext cx="2574766" cy="5031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Effectiveness</a:t>
              </a:r>
            </a:p>
          </p:txBody>
        </p:sp>
      </p:grpSp>
      <p:grpSp>
        <p:nvGrpSpPr>
          <p:cNvPr id="68" name="Group 68"/>
          <p:cNvGrpSpPr/>
          <p:nvPr/>
        </p:nvGrpSpPr>
        <p:grpSpPr>
          <a:xfrm>
            <a:off x="8305198" y="4826380"/>
            <a:ext cx="2136024" cy="1077552"/>
            <a:chOff x="0" y="0"/>
            <a:chExt cx="2848032" cy="1436736"/>
          </a:xfrm>
        </p:grpSpPr>
        <p:grpSp>
          <p:nvGrpSpPr>
            <p:cNvPr id="69" name="Group 69"/>
            <p:cNvGrpSpPr/>
            <p:nvPr/>
          </p:nvGrpSpPr>
          <p:grpSpPr>
            <a:xfrm>
              <a:off x="0" y="0"/>
              <a:ext cx="2848032" cy="1436736"/>
              <a:chOff x="0" y="0"/>
              <a:chExt cx="562574" cy="283800"/>
            </a:xfrm>
          </p:grpSpPr>
          <p:sp>
            <p:nvSpPr>
              <p:cNvPr id="70" name="Freeform 70"/>
              <p:cNvSpPr/>
              <p:nvPr/>
            </p:nvSpPr>
            <p:spPr>
              <a:xfrm>
                <a:off x="0" y="0"/>
                <a:ext cx="562574" cy="283800"/>
              </a:xfrm>
              <a:custGeom>
                <a:avLst/>
                <a:gdLst/>
                <a:ahLst/>
                <a:cxnLst/>
                <a:rect l="l" t="t" r="r" b="b"/>
                <a:pathLst>
                  <a:path w="562574" h="283800">
                    <a:moveTo>
                      <a:pt x="0" y="0"/>
                    </a:moveTo>
                    <a:lnTo>
                      <a:pt x="562574" y="0"/>
                    </a:lnTo>
                    <a:lnTo>
                      <a:pt x="562574" y="283800"/>
                    </a:lnTo>
                    <a:lnTo>
                      <a:pt x="0" y="283800"/>
                    </a:lnTo>
                    <a:close/>
                  </a:path>
                </a:pathLst>
              </a:custGeom>
              <a:solidFill>
                <a:srgbClr val="FEFEFE"/>
              </a:solidFill>
            </p:spPr>
            <p:txBody>
              <a:bodyPr/>
              <a:lstStyle/>
              <a:p>
                <a:endParaRPr lang="en-ZA"/>
              </a:p>
            </p:txBody>
          </p:sp>
          <p:sp>
            <p:nvSpPr>
              <p:cNvPr id="71" name="TextBox 71"/>
              <p:cNvSpPr txBox="1"/>
              <p:nvPr/>
            </p:nvSpPr>
            <p:spPr>
              <a:xfrm>
                <a:off x="0" y="-9525"/>
                <a:ext cx="562574" cy="293325"/>
              </a:xfrm>
              <a:prstGeom prst="rect">
                <a:avLst/>
              </a:prstGeom>
            </p:spPr>
            <p:txBody>
              <a:bodyPr lIns="50800" tIns="50800" rIns="50800" bIns="50800" rtlCol="0" anchor="ctr"/>
              <a:lstStyle/>
              <a:p>
                <a:pPr algn="ctr">
                  <a:lnSpc>
                    <a:spcPts val="2560"/>
                  </a:lnSpc>
                </a:pPr>
                <a:endParaRPr/>
              </a:p>
            </p:txBody>
          </p:sp>
        </p:grpSp>
        <p:sp>
          <p:nvSpPr>
            <p:cNvPr id="72" name="TextBox 72"/>
            <p:cNvSpPr txBox="1"/>
            <p:nvPr/>
          </p:nvSpPr>
          <p:spPr>
            <a:xfrm>
              <a:off x="158966" y="141108"/>
              <a:ext cx="2574766" cy="10365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Human-AI Strategy</a:t>
              </a:r>
            </a:p>
          </p:txBody>
        </p:sp>
      </p:grpSp>
      <p:grpSp>
        <p:nvGrpSpPr>
          <p:cNvPr id="73" name="Group 73"/>
          <p:cNvGrpSpPr/>
          <p:nvPr/>
        </p:nvGrpSpPr>
        <p:grpSpPr>
          <a:xfrm>
            <a:off x="5256324" y="5105959"/>
            <a:ext cx="2136024" cy="1077552"/>
            <a:chOff x="0" y="0"/>
            <a:chExt cx="2848032" cy="1436736"/>
          </a:xfrm>
        </p:grpSpPr>
        <p:grpSp>
          <p:nvGrpSpPr>
            <p:cNvPr id="74" name="Group 74"/>
            <p:cNvGrpSpPr/>
            <p:nvPr/>
          </p:nvGrpSpPr>
          <p:grpSpPr>
            <a:xfrm>
              <a:off x="0" y="0"/>
              <a:ext cx="2848032" cy="1436736"/>
              <a:chOff x="0" y="0"/>
              <a:chExt cx="562574" cy="283800"/>
            </a:xfrm>
          </p:grpSpPr>
          <p:sp>
            <p:nvSpPr>
              <p:cNvPr id="75" name="Freeform 75"/>
              <p:cNvSpPr/>
              <p:nvPr/>
            </p:nvSpPr>
            <p:spPr>
              <a:xfrm>
                <a:off x="0" y="0"/>
                <a:ext cx="562574" cy="283800"/>
              </a:xfrm>
              <a:custGeom>
                <a:avLst/>
                <a:gdLst/>
                <a:ahLst/>
                <a:cxnLst/>
                <a:rect l="l" t="t" r="r" b="b"/>
                <a:pathLst>
                  <a:path w="562574" h="283800">
                    <a:moveTo>
                      <a:pt x="0" y="0"/>
                    </a:moveTo>
                    <a:lnTo>
                      <a:pt x="562574" y="0"/>
                    </a:lnTo>
                    <a:lnTo>
                      <a:pt x="562574" y="283800"/>
                    </a:lnTo>
                    <a:lnTo>
                      <a:pt x="0" y="283800"/>
                    </a:lnTo>
                    <a:close/>
                  </a:path>
                </a:pathLst>
              </a:custGeom>
              <a:solidFill>
                <a:srgbClr val="FEFEFE"/>
              </a:solidFill>
            </p:spPr>
            <p:txBody>
              <a:bodyPr/>
              <a:lstStyle/>
              <a:p>
                <a:endParaRPr lang="en-ZA"/>
              </a:p>
            </p:txBody>
          </p:sp>
          <p:sp>
            <p:nvSpPr>
              <p:cNvPr id="76" name="TextBox 76"/>
              <p:cNvSpPr txBox="1"/>
              <p:nvPr/>
            </p:nvSpPr>
            <p:spPr>
              <a:xfrm>
                <a:off x="0" y="-9525"/>
                <a:ext cx="562574" cy="293325"/>
              </a:xfrm>
              <a:prstGeom prst="rect">
                <a:avLst/>
              </a:prstGeom>
            </p:spPr>
            <p:txBody>
              <a:bodyPr lIns="50800" tIns="50800" rIns="50800" bIns="50800" rtlCol="0" anchor="ctr"/>
              <a:lstStyle/>
              <a:p>
                <a:pPr algn="ctr">
                  <a:lnSpc>
                    <a:spcPts val="2560"/>
                  </a:lnSpc>
                </a:pPr>
                <a:endParaRPr/>
              </a:p>
            </p:txBody>
          </p:sp>
        </p:grpSp>
        <p:sp>
          <p:nvSpPr>
            <p:cNvPr id="77" name="TextBox 77"/>
            <p:cNvSpPr txBox="1"/>
            <p:nvPr/>
          </p:nvSpPr>
          <p:spPr>
            <a:xfrm>
              <a:off x="158966" y="141108"/>
              <a:ext cx="2574766" cy="10365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Harm Monitoring</a:t>
              </a:r>
            </a:p>
          </p:txBody>
        </p:sp>
      </p:grpSp>
      <p:grpSp>
        <p:nvGrpSpPr>
          <p:cNvPr id="78" name="Group 78"/>
          <p:cNvGrpSpPr/>
          <p:nvPr/>
        </p:nvGrpSpPr>
        <p:grpSpPr>
          <a:xfrm>
            <a:off x="2710726" y="4897467"/>
            <a:ext cx="2136024" cy="1077552"/>
            <a:chOff x="0" y="0"/>
            <a:chExt cx="2848032" cy="1436736"/>
          </a:xfrm>
        </p:grpSpPr>
        <p:grpSp>
          <p:nvGrpSpPr>
            <p:cNvPr id="79" name="Group 79"/>
            <p:cNvGrpSpPr/>
            <p:nvPr/>
          </p:nvGrpSpPr>
          <p:grpSpPr>
            <a:xfrm>
              <a:off x="0" y="0"/>
              <a:ext cx="2848032" cy="1436736"/>
              <a:chOff x="0" y="0"/>
              <a:chExt cx="562574" cy="283800"/>
            </a:xfrm>
          </p:grpSpPr>
          <p:sp>
            <p:nvSpPr>
              <p:cNvPr id="80" name="Freeform 80"/>
              <p:cNvSpPr/>
              <p:nvPr/>
            </p:nvSpPr>
            <p:spPr>
              <a:xfrm>
                <a:off x="0" y="0"/>
                <a:ext cx="562574" cy="283800"/>
              </a:xfrm>
              <a:custGeom>
                <a:avLst/>
                <a:gdLst/>
                <a:ahLst/>
                <a:cxnLst/>
                <a:rect l="l" t="t" r="r" b="b"/>
                <a:pathLst>
                  <a:path w="562574" h="283800">
                    <a:moveTo>
                      <a:pt x="0" y="0"/>
                    </a:moveTo>
                    <a:lnTo>
                      <a:pt x="562574" y="0"/>
                    </a:lnTo>
                    <a:lnTo>
                      <a:pt x="562574" y="283800"/>
                    </a:lnTo>
                    <a:lnTo>
                      <a:pt x="0" y="283800"/>
                    </a:lnTo>
                    <a:close/>
                  </a:path>
                </a:pathLst>
              </a:custGeom>
              <a:solidFill>
                <a:srgbClr val="FEFEFE"/>
              </a:solidFill>
            </p:spPr>
            <p:txBody>
              <a:bodyPr/>
              <a:lstStyle/>
              <a:p>
                <a:endParaRPr lang="en-ZA"/>
              </a:p>
            </p:txBody>
          </p:sp>
          <p:sp>
            <p:nvSpPr>
              <p:cNvPr id="81" name="TextBox 81"/>
              <p:cNvSpPr txBox="1"/>
              <p:nvPr/>
            </p:nvSpPr>
            <p:spPr>
              <a:xfrm>
                <a:off x="0" y="-9525"/>
                <a:ext cx="562574" cy="293325"/>
              </a:xfrm>
              <a:prstGeom prst="rect">
                <a:avLst/>
              </a:prstGeom>
            </p:spPr>
            <p:txBody>
              <a:bodyPr lIns="50800" tIns="50800" rIns="50800" bIns="50800" rtlCol="0" anchor="ctr"/>
              <a:lstStyle/>
              <a:p>
                <a:pPr algn="ctr">
                  <a:lnSpc>
                    <a:spcPts val="2560"/>
                  </a:lnSpc>
                </a:pPr>
                <a:endParaRPr/>
              </a:p>
            </p:txBody>
          </p:sp>
        </p:grpSp>
        <p:sp>
          <p:nvSpPr>
            <p:cNvPr id="82" name="TextBox 82"/>
            <p:cNvSpPr txBox="1"/>
            <p:nvPr/>
          </p:nvSpPr>
          <p:spPr>
            <a:xfrm>
              <a:off x="158966" y="141108"/>
              <a:ext cx="2574766" cy="10365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Equity Outcomes</a:t>
              </a:r>
            </a:p>
          </p:txBody>
        </p:sp>
      </p:grpSp>
      <p:grpSp>
        <p:nvGrpSpPr>
          <p:cNvPr id="83" name="Group 83"/>
          <p:cNvGrpSpPr/>
          <p:nvPr/>
        </p:nvGrpSpPr>
        <p:grpSpPr>
          <a:xfrm>
            <a:off x="10915053" y="5105959"/>
            <a:ext cx="2136024" cy="1077552"/>
            <a:chOff x="0" y="0"/>
            <a:chExt cx="2848032" cy="1436736"/>
          </a:xfrm>
        </p:grpSpPr>
        <p:grpSp>
          <p:nvGrpSpPr>
            <p:cNvPr id="84" name="Group 84"/>
            <p:cNvGrpSpPr/>
            <p:nvPr/>
          </p:nvGrpSpPr>
          <p:grpSpPr>
            <a:xfrm>
              <a:off x="0" y="0"/>
              <a:ext cx="2848032" cy="1436736"/>
              <a:chOff x="0" y="0"/>
              <a:chExt cx="562574" cy="283800"/>
            </a:xfrm>
          </p:grpSpPr>
          <p:sp>
            <p:nvSpPr>
              <p:cNvPr id="85" name="Freeform 85"/>
              <p:cNvSpPr/>
              <p:nvPr/>
            </p:nvSpPr>
            <p:spPr>
              <a:xfrm>
                <a:off x="0" y="0"/>
                <a:ext cx="562574" cy="283800"/>
              </a:xfrm>
              <a:custGeom>
                <a:avLst/>
                <a:gdLst/>
                <a:ahLst/>
                <a:cxnLst/>
                <a:rect l="l" t="t" r="r" b="b"/>
                <a:pathLst>
                  <a:path w="562574" h="283800">
                    <a:moveTo>
                      <a:pt x="0" y="0"/>
                    </a:moveTo>
                    <a:lnTo>
                      <a:pt x="562574" y="0"/>
                    </a:lnTo>
                    <a:lnTo>
                      <a:pt x="562574" y="283800"/>
                    </a:lnTo>
                    <a:lnTo>
                      <a:pt x="0" y="283800"/>
                    </a:lnTo>
                    <a:close/>
                  </a:path>
                </a:pathLst>
              </a:custGeom>
              <a:solidFill>
                <a:srgbClr val="FEFEFE"/>
              </a:solidFill>
            </p:spPr>
            <p:txBody>
              <a:bodyPr/>
              <a:lstStyle/>
              <a:p>
                <a:endParaRPr lang="en-ZA"/>
              </a:p>
            </p:txBody>
          </p:sp>
          <p:sp>
            <p:nvSpPr>
              <p:cNvPr id="86" name="TextBox 86"/>
              <p:cNvSpPr txBox="1"/>
              <p:nvPr/>
            </p:nvSpPr>
            <p:spPr>
              <a:xfrm>
                <a:off x="0" y="-9525"/>
                <a:ext cx="562574" cy="293325"/>
              </a:xfrm>
              <a:prstGeom prst="rect">
                <a:avLst/>
              </a:prstGeom>
            </p:spPr>
            <p:txBody>
              <a:bodyPr lIns="50800" tIns="50800" rIns="50800" bIns="50800" rtlCol="0" anchor="ctr"/>
              <a:lstStyle/>
              <a:p>
                <a:pPr algn="ctr">
                  <a:lnSpc>
                    <a:spcPts val="2560"/>
                  </a:lnSpc>
                </a:pPr>
                <a:endParaRPr/>
              </a:p>
            </p:txBody>
          </p:sp>
        </p:grpSp>
        <p:sp>
          <p:nvSpPr>
            <p:cNvPr id="87" name="TextBox 87"/>
            <p:cNvSpPr txBox="1"/>
            <p:nvPr/>
          </p:nvSpPr>
          <p:spPr>
            <a:xfrm>
              <a:off x="158966" y="141108"/>
              <a:ext cx="2574766" cy="10365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Behavioural responses</a:t>
              </a:r>
            </a:p>
          </p:txBody>
        </p:sp>
      </p:grpSp>
      <p:grpSp>
        <p:nvGrpSpPr>
          <p:cNvPr id="88" name="Group 88"/>
          <p:cNvGrpSpPr/>
          <p:nvPr/>
        </p:nvGrpSpPr>
        <p:grpSpPr>
          <a:xfrm>
            <a:off x="13494634" y="4826380"/>
            <a:ext cx="2136024" cy="1077552"/>
            <a:chOff x="0" y="0"/>
            <a:chExt cx="2848032" cy="1436736"/>
          </a:xfrm>
        </p:grpSpPr>
        <p:grpSp>
          <p:nvGrpSpPr>
            <p:cNvPr id="89" name="Group 89"/>
            <p:cNvGrpSpPr/>
            <p:nvPr/>
          </p:nvGrpSpPr>
          <p:grpSpPr>
            <a:xfrm>
              <a:off x="0" y="0"/>
              <a:ext cx="2848032" cy="1436736"/>
              <a:chOff x="0" y="0"/>
              <a:chExt cx="562574" cy="283800"/>
            </a:xfrm>
          </p:grpSpPr>
          <p:sp>
            <p:nvSpPr>
              <p:cNvPr id="90" name="Freeform 90"/>
              <p:cNvSpPr/>
              <p:nvPr/>
            </p:nvSpPr>
            <p:spPr>
              <a:xfrm>
                <a:off x="0" y="0"/>
                <a:ext cx="562574" cy="283800"/>
              </a:xfrm>
              <a:custGeom>
                <a:avLst/>
                <a:gdLst/>
                <a:ahLst/>
                <a:cxnLst/>
                <a:rect l="l" t="t" r="r" b="b"/>
                <a:pathLst>
                  <a:path w="562574" h="283800">
                    <a:moveTo>
                      <a:pt x="0" y="0"/>
                    </a:moveTo>
                    <a:lnTo>
                      <a:pt x="562574" y="0"/>
                    </a:lnTo>
                    <a:lnTo>
                      <a:pt x="562574" y="283800"/>
                    </a:lnTo>
                    <a:lnTo>
                      <a:pt x="0" y="283800"/>
                    </a:lnTo>
                    <a:close/>
                  </a:path>
                </a:pathLst>
              </a:custGeom>
              <a:solidFill>
                <a:srgbClr val="FEFEFE"/>
              </a:solidFill>
            </p:spPr>
            <p:txBody>
              <a:bodyPr/>
              <a:lstStyle/>
              <a:p>
                <a:endParaRPr lang="en-ZA"/>
              </a:p>
            </p:txBody>
          </p:sp>
          <p:sp>
            <p:nvSpPr>
              <p:cNvPr id="91" name="TextBox 91"/>
              <p:cNvSpPr txBox="1"/>
              <p:nvPr/>
            </p:nvSpPr>
            <p:spPr>
              <a:xfrm>
                <a:off x="0" y="-9525"/>
                <a:ext cx="562574" cy="293325"/>
              </a:xfrm>
              <a:prstGeom prst="rect">
                <a:avLst/>
              </a:prstGeom>
            </p:spPr>
            <p:txBody>
              <a:bodyPr lIns="50800" tIns="50800" rIns="50800" bIns="50800" rtlCol="0" anchor="ctr"/>
              <a:lstStyle/>
              <a:p>
                <a:pPr algn="ctr">
                  <a:lnSpc>
                    <a:spcPts val="2560"/>
                  </a:lnSpc>
                </a:pPr>
                <a:endParaRPr/>
              </a:p>
            </p:txBody>
          </p:sp>
        </p:grpSp>
        <p:sp>
          <p:nvSpPr>
            <p:cNvPr id="92" name="TextBox 92"/>
            <p:cNvSpPr txBox="1"/>
            <p:nvPr/>
          </p:nvSpPr>
          <p:spPr>
            <a:xfrm>
              <a:off x="158966" y="141108"/>
              <a:ext cx="2574766" cy="10365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Metrics and Frameworks</a:t>
              </a:r>
            </a:p>
          </p:txBody>
        </p:sp>
      </p:grpSp>
      <p:grpSp>
        <p:nvGrpSpPr>
          <p:cNvPr id="93" name="Group 93"/>
          <p:cNvGrpSpPr/>
          <p:nvPr/>
        </p:nvGrpSpPr>
        <p:grpSpPr>
          <a:xfrm>
            <a:off x="15974625" y="4558716"/>
            <a:ext cx="2136024" cy="1077552"/>
            <a:chOff x="0" y="0"/>
            <a:chExt cx="2848032" cy="1436736"/>
          </a:xfrm>
        </p:grpSpPr>
        <p:grpSp>
          <p:nvGrpSpPr>
            <p:cNvPr id="94" name="Group 94"/>
            <p:cNvGrpSpPr/>
            <p:nvPr/>
          </p:nvGrpSpPr>
          <p:grpSpPr>
            <a:xfrm>
              <a:off x="0" y="0"/>
              <a:ext cx="2848032" cy="1436736"/>
              <a:chOff x="0" y="0"/>
              <a:chExt cx="562574" cy="283800"/>
            </a:xfrm>
          </p:grpSpPr>
          <p:sp>
            <p:nvSpPr>
              <p:cNvPr id="95" name="Freeform 95"/>
              <p:cNvSpPr/>
              <p:nvPr/>
            </p:nvSpPr>
            <p:spPr>
              <a:xfrm>
                <a:off x="0" y="0"/>
                <a:ext cx="562574" cy="283800"/>
              </a:xfrm>
              <a:custGeom>
                <a:avLst/>
                <a:gdLst/>
                <a:ahLst/>
                <a:cxnLst/>
                <a:rect l="l" t="t" r="r" b="b"/>
                <a:pathLst>
                  <a:path w="562574" h="283800">
                    <a:moveTo>
                      <a:pt x="0" y="0"/>
                    </a:moveTo>
                    <a:lnTo>
                      <a:pt x="562574" y="0"/>
                    </a:lnTo>
                    <a:lnTo>
                      <a:pt x="562574" y="283800"/>
                    </a:lnTo>
                    <a:lnTo>
                      <a:pt x="0" y="283800"/>
                    </a:lnTo>
                    <a:close/>
                  </a:path>
                </a:pathLst>
              </a:custGeom>
              <a:solidFill>
                <a:srgbClr val="FEFEFE"/>
              </a:solidFill>
            </p:spPr>
            <p:txBody>
              <a:bodyPr/>
              <a:lstStyle/>
              <a:p>
                <a:endParaRPr lang="en-ZA"/>
              </a:p>
            </p:txBody>
          </p:sp>
          <p:sp>
            <p:nvSpPr>
              <p:cNvPr id="96" name="TextBox 96"/>
              <p:cNvSpPr txBox="1"/>
              <p:nvPr/>
            </p:nvSpPr>
            <p:spPr>
              <a:xfrm>
                <a:off x="0" y="-9525"/>
                <a:ext cx="562574" cy="293325"/>
              </a:xfrm>
              <a:prstGeom prst="rect">
                <a:avLst/>
              </a:prstGeom>
            </p:spPr>
            <p:txBody>
              <a:bodyPr lIns="50800" tIns="50800" rIns="50800" bIns="50800" rtlCol="0" anchor="ctr"/>
              <a:lstStyle/>
              <a:p>
                <a:pPr algn="ctr">
                  <a:lnSpc>
                    <a:spcPts val="2560"/>
                  </a:lnSpc>
                </a:pPr>
                <a:endParaRPr/>
              </a:p>
            </p:txBody>
          </p:sp>
        </p:grpSp>
        <p:sp>
          <p:nvSpPr>
            <p:cNvPr id="97" name="TextBox 97"/>
            <p:cNvSpPr txBox="1"/>
            <p:nvPr/>
          </p:nvSpPr>
          <p:spPr>
            <a:xfrm>
              <a:off x="158966" y="141108"/>
              <a:ext cx="2574766" cy="1036529"/>
            </a:xfrm>
            <a:prstGeom prst="rect">
              <a:avLst/>
            </a:prstGeom>
          </p:spPr>
          <p:txBody>
            <a:bodyPr lIns="0" tIns="0" rIns="0" bIns="0" rtlCol="0" anchor="t">
              <a:spAutoFit/>
            </a:bodyPr>
            <a:lstStyle/>
            <a:p>
              <a:pPr algn="ctr">
                <a:lnSpc>
                  <a:spcPts val="3220"/>
                </a:lnSpc>
              </a:pPr>
              <a:r>
                <a:rPr lang="en-US" sz="2300" b="1">
                  <a:solidFill>
                    <a:srgbClr val="000000"/>
                  </a:solidFill>
                  <a:latin typeface="Canva Sans Bold"/>
                  <a:ea typeface="Canva Sans Bold"/>
                  <a:cs typeface="Canva Sans Bold"/>
                  <a:sym typeface="Canva Sans Bold"/>
                </a:rPr>
                <a:t>Cost effectiveness</a:t>
              </a:r>
            </a:p>
          </p:txBody>
        </p:sp>
      </p:grpSp>
      <p:sp>
        <p:nvSpPr>
          <p:cNvPr id="98" name="TextBox 98"/>
          <p:cNvSpPr txBox="1"/>
          <p:nvPr/>
        </p:nvSpPr>
        <p:spPr>
          <a:xfrm>
            <a:off x="5323875" y="6500470"/>
            <a:ext cx="2068473" cy="2160306"/>
          </a:xfrm>
          <a:prstGeom prst="rect">
            <a:avLst/>
          </a:prstGeom>
        </p:spPr>
        <p:txBody>
          <a:bodyPr lIns="0" tIns="0" rIns="0" bIns="0" rtlCol="0" anchor="t">
            <a:spAutoFit/>
          </a:bodyPr>
          <a:lstStyle/>
          <a:p>
            <a:pPr algn="ctr">
              <a:lnSpc>
                <a:spcPts val="2116"/>
              </a:lnSpc>
            </a:pPr>
            <a:r>
              <a:rPr lang="en-US" sz="2251">
                <a:solidFill>
                  <a:srgbClr val="000000">
                    <a:alpha val="84706"/>
                  </a:srgbClr>
                </a:solidFill>
                <a:latin typeface="DM Sans"/>
                <a:ea typeface="DM Sans"/>
                <a:cs typeface="DM Sans"/>
                <a:sym typeface="DM Sans"/>
              </a:rPr>
              <a:t>How do we </a:t>
            </a:r>
            <a:r>
              <a:rPr lang="en-US" sz="2251" b="1">
                <a:solidFill>
                  <a:srgbClr val="000000">
                    <a:alpha val="84706"/>
                  </a:srgbClr>
                </a:solidFill>
                <a:latin typeface="DM Sans Bold"/>
                <a:ea typeface="DM Sans Bold"/>
                <a:cs typeface="DM Sans Bold"/>
                <a:sym typeface="DM Sans Bold"/>
              </a:rPr>
              <a:t>systematically detect and measure </a:t>
            </a:r>
            <a:r>
              <a:rPr lang="en-US" sz="2251">
                <a:solidFill>
                  <a:srgbClr val="000000">
                    <a:alpha val="84706"/>
                  </a:srgbClr>
                </a:solidFill>
                <a:latin typeface="DM Sans"/>
                <a:ea typeface="DM Sans"/>
                <a:cs typeface="DM Sans"/>
                <a:sym typeface="DM Sans"/>
              </a:rPr>
              <a:t>psychological</a:t>
            </a:r>
          </a:p>
          <a:p>
            <a:pPr algn="ctr">
              <a:lnSpc>
                <a:spcPts val="2116"/>
              </a:lnSpc>
            </a:pPr>
            <a:r>
              <a:rPr lang="en-US" sz="2251">
                <a:solidFill>
                  <a:srgbClr val="000000">
                    <a:alpha val="84706"/>
                  </a:srgbClr>
                </a:solidFill>
                <a:latin typeface="DM Sans"/>
                <a:ea typeface="DM Sans"/>
                <a:cs typeface="DM Sans"/>
                <a:sym typeface="DM Sans"/>
              </a:rPr>
              <a:t>harm, breached confidentiality, mis-triage</a:t>
            </a:r>
            <a:r>
              <a:rPr lang="en-US" sz="2251" b="1">
                <a:solidFill>
                  <a:srgbClr val="000000">
                    <a:alpha val="84706"/>
                  </a:srgbClr>
                </a:solidFill>
                <a:latin typeface="DM Sans Bold"/>
                <a:ea typeface="DM Sans Bold"/>
                <a:cs typeface="DM Sans Bold"/>
                <a:sym typeface="DM Sans Bold"/>
              </a:rPr>
              <a:t> ?</a:t>
            </a:r>
          </a:p>
        </p:txBody>
      </p:sp>
      <p:sp>
        <p:nvSpPr>
          <p:cNvPr id="99" name="TextBox 99"/>
          <p:cNvSpPr txBox="1"/>
          <p:nvPr/>
        </p:nvSpPr>
        <p:spPr>
          <a:xfrm>
            <a:off x="8054246" y="6283609"/>
            <a:ext cx="2386975" cy="2782733"/>
          </a:xfrm>
          <a:prstGeom prst="rect">
            <a:avLst/>
          </a:prstGeom>
        </p:spPr>
        <p:txBody>
          <a:bodyPr lIns="0" tIns="0" rIns="0" bIns="0" rtlCol="0" anchor="t">
            <a:spAutoFit/>
          </a:bodyPr>
          <a:lstStyle/>
          <a:p>
            <a:pPr algn="ctr">
              <a:lnSpc>
                <a:spcPts val="2210"/>
              </a:lnSpc>
            </a:pPr>
            <a:r>
              <a:rPr lang="en-US" sz="2351">
                <a:solidFill>
                  <a:srgbClr val="FFFFFF">
                    <a:alpha val="84706"/>
                  </a:srgbClr>
                </a:solidFill>
                <a:latin typeface="DM Sans"/>
                <a:ea typeface="DM Sans"/>
                <a:cs typeface="DM Sans"/>
                <a:sym typeface="DM Sans"/>
              </a:rPr>
              <a:t>What is the</a:t>
            </a:r>
            <a:r>
              <a:rPr lang="en-US" sz="2351" b="1">
                <a:solidFill>
                  <a:srgbClr val="FFFFFF">
                    <a:alpha val="84706"/>
                  </a:srgbClr>
                </a:solidFill>
                <a:latin typeface="DM Sans Bold"/>
                <a:ea typeface="DM Sans Bold"/>
                <a:cs typeface="DM Sans Bold"/>
                <a:sym typeface="DM Sans Bold"/>
              </a:rPr>
              <a:t> optimal mix of AI and human effort</a:t>
            </a:r>
            <a:r>
              <a:rPr lang="en-US" sz="2351">
                <a:solidFill>
                  <a:srgbClr val="FFFFFF">
                    <a:alpha val="84706"/>
                  </a:srgbClr>
                </a:solidFill>
                <a:latin typeface="DM Sans"/>
                <a:ea typeface="DM Sans"/>
                <a:cs typeface="DM Sans"/>
                <a:sym typeface="DM Sans"/>
              </a:rPr>
              <a:t> in various interventions?</a:t>
            </a:r>
          </a:p>
          <a:p>
            <a:pPr algn="ctr">
              <a:lnSpc>
                <a:spcPts val="2210"/>
              </a:lnSpc>
            </a:pPr>
            <a:endParaRPr lang="en-US" sz="2351">
              <a:solidFill>
                <a:srgbClr val="FFFFFF">
                  <a:alpha val="84706"/>
                </a:srgbClr>
              </a:solidFill>
              <a:latin typeface="DM Sans"/>
              <a:ea typeface="DM Sans"/>
              <a:cs typeface="DM Sans"/>
              <a:sym typeface="DM Sans"/>
            </a:endParaRPr>
          </a:p>
          <a:p>
            <a:pPr algn="ctr">
              <a:lnSpc>
                <a:spcPts val="2210"/>
              </a:lnSpc>
            </a:pPr>
            <a:r>
              <a:rPr lang="en-US" sz="2351" b="1">
                <a:solidFill>
                  <a:srgbClr val="FFFFFF">
                    <a:alpha val="84706"/>
                  </a:srgbClr>
                </a:solidFill>
                <a:latin typeface="DM Sans Bold"/>
                <a:ea typeface="DM Sans Bold"/>
                <a:cs typeface="DM Sans Bold"/>
                <a:sym typeface="DM Sans Bold"/>
              </a:rPr>
              <a:t> Research into different hybrid and integration models</a:t>
            </a:r>
          </a:p>
        </p:txBody>
      </p:sp>
      <p:sp>
        <p:nvSpPr>
          <p:cNvPr id="100" name="TextBox 100"/>
          <p:cNvSpPr txBox="1"/>
          <p:nvPr/>
        </p:nvSpPr>
        <p:spPr>
          <a:xfrm>
            <a:off x="10992727" y="6655650"/>
            <a:ext cx="1980676" cy="2252254"/>
          </a:xfrm>
          <a:prstGeom prst="rect">
            <a:avLst/>
          </a:prstGeom>
        </p:spPr>
        <p:txBody>
          <a:bodyPr lIns="0" tIns="0" rIns="0" bIns="0" rtlCol="0" anchor="t">
            <a:spAutoFit/>
          </a:bodyPr>
          <a:lstStyle/>
          <a:p>
            <a:pPr algn="ctr">
              <a:lnSpc>
                <a:spcPts val="2022"/>
              </a:lnSpc>
            </a:pPr>
            <a:r>
              <a:rPr lang="en-US" sz="2151" b="1">
                <a:solidFill>
                  <a:srgbClr val="FFFFFF">
                    <a:alpha val="84706"/>
                  </a:srgbClr>
                </a:solidFill>
                <a:latin typeface="DM Sans Bold"/>
                <a:ea typeface="DM Sans Bold"/>
                <a:cs typeface="DM Sans Bold"/>
                <a:sym typeface="DM Sans Bold"/>
              </a:rPr>
              <a:t>How do clients and providers change their behaviour in response to AI tools? </a:t>
            </a:r>
          </a:p>
          <a:p>
            <a:pPr algn="ctr">
              <a:lnSpc>
                <a:spcPts val="2022"/>
              </a:lnSpc>
            </a:pPr>
            <a:endParaRPr lang="en-US" sz="2151" b="1">
              <a:solidFill>
                <a:srgbClr val="FFFFFF">
                  <a:alpha val="84706"/>
                </a:srgbClr>
              </a:solidFill>
              <a:latin typeface="DM Sans Bold"/>
              <a:ea typeface="DM Sans Bold"/>
              <a:cs typeface="DM Sans Bold"/>
              <a:sym typeface="DM Sans Bold"/>
            </a:endParaRPr>
          </a:p>
          <a:p>
            <a:pPr algn="ctr">
              <a:lnSpc>
                <a:spcPts val="2022"/>
              </a:lnSpc>
            </a:pPr>
            <a:r>
              <a:rPr lang="en-US" sz="2151" b="1">
                <a:solidFill>
                  <a:srgbClr val="FFFFFF">
                    <a:alpha val="84706"/>
                  </a:srgbClr>
                </a:solidFill>
                <a:latin typeface="DM Sans Bold"/>
                <a:ea typeface="DM Sans Bold"/>
                <a:cs typeface="DM Sans Bold"/>
                <a:sym typeface="DM Sans Bold"/>
              </a:rPr>
              <a:t> </a:t>
            </a:r>
          </a:p>
          <a:p>
            <a:pPr algn="ctr">
              <a:lnSpc>
                <a:spcPts val="2022"/>
              </a:lnSpc>
            </a:pPr>
            <a:endParaRPr lang="en-US" sz="2151" b="1">
              <a:solidFill>
                <a:srgbClr val="FFFFFF">
                  <a:alpha val="84706"/>
                </a:srgbClr>
              </a:solidFill>
              <a:latin typeface="DM Sans Bold"/>
              <a:ea typeface="DM Sans Bold"/>
              <a:cs typeface="DM Sans Bold"/>
              <a:sym typeface="DM Sans Bold"/>
            </a:endParaRPr>
          </a:p>
        </p:txBody>
      </p:sp>
      <p:sp>
        <p:nvSpPr>
          <p:cNvPr id="101" name="TextBox 101"/>
          <p:cNvSpPr txBox="1"/>
          <p:nvPr/>
        </p:nvSpPr>
        <p:spPr>
          <a:xfrm>
            <a:off x="15917475" y="6032169"/>
            <a:ext cx="2138126" cy="2506508"/>
          </a:xfrm>
          <a:prstGeom prst="rect">
            <a:avLst/>
          </a:prstGeom>
        </p:spPr>
        <p:txBody>
          <a:bodyPr lIns="0" tIns="0" rIns="0" bIns="0" rtlCol="0" anchor="t">
            <a:spAutoFit/>
          </a:bodyPr>
          <a:lstStyle/>
          <a:p>
            <a:pPr algn="ctr">
              <a:lnSpc>
                <a:spcPts val="2210"/>
              </a:lnSpc>
            </a:pPr>
            <a:r>
              <a:rPr lang="en-US" sz="2351" b="1">
                <a:solidFill>
                  <a:srgbClr val="FFFFFF">
                    <a:alpha val="84706"/>
                  </a:srgbClr>
                </a:solidFill>
                <a:latin typeface="DM Sans Bold"/>
                <a:ea typeface="DM Sans Bold"/>
                <a:cs typeface="DM Sans Bold"/>
                <a:sym typeface="DM Sans Bold"/>
              </a:rPr>
              <a:t>Are there more efficient and better outcomes per dollar or improved outcomes that justify added costs? </a:t>
            </a:r>
          </a:p>
        </p:txBody>
      </p:sp>
      <p:sp>
        <p:nvSpPr>
          <p:cNvPr id="102" name="TextBox 102"/>
          <p:cNvSpPr txBox="1"/>
          <p:nvPr/>
        </p:nvSpPr>
        <p:spPr>
          <a:xfrm>
            <a:off x="2819324" y="6091311"/>
            <a:ext cx="1980676" cy="1081691"/>
          </a:xfrm>
          <a:prstGeom prst="rect">
            <a:avLst/>
          </a:prstGeom>
        </p:spPr>
        <p:txBody>
          <a:bodyPr lIns="0" tIns="0" rIns="0" bIns="0" rtlCol="0" anchor="t">
            <a:spAutoFit/>
          </a:bodyPr>
          <a:lstStyle/>
          <a:p>
            <a:pPr algn="ctr">
              <a:lnSpc>
                <a:spcPts val="2155"/>
              </a:lnSpc>
            </a:pPr>
            <a:r>
              <a:rPr lang="en-US" sz="2268" b="1">
                <a:solidFill>
                  <a:srgbClr val="000000"/>
                </a:solidFill>
                <a:latin typeface="DM Sans Bold"/>
                <a:ea typeface="DM Sans Bold"/>
                <a:cs typeface="DM Sans Bold"/>
                <a:sym typeface="DM Sans Bold"/>
              </a:rPr>
              <a:t>Narrowing gaps or widening them?</a:t>
            </a:r>
          </a:p>
        </p:txBody>
      </p:sp>
      <p:sp>
        <p:nvSpPr>
          <p:cNvPr id="103" name="TextBox 103"/>
          <p:cNvSpPr txBox="1"/>
          <p:nvPr/>
        </p:nvSpPr>
        <p:spPr>
          <a:xfrm>
            <a:off x="2819324" y="7367902"/>
            <a:ext cx="1980676" cy="1301080"/>
          </a:xfrm>
          <a:prstGeom prst="rect">
            <a:avLst/>
          </a:prstGeom>
        </p:spPr>
        <p:txBody>
          <a:bodyPr lIns="0" tIns="0" rIns="0" bIns="0" rtlCol="0" anchor="t">
            <a:spAutoFit/>
          </a:bodyPr>
          <a:lstStyle/>
          <a:p>
            <a:pPr algn="ctr">
              <a:lnSpc>
                <a:spcPts val="2086"/>
              </a:lnSpc>
            </a:pPr>
            <a:r>
              <a:rPr lang="en-US" sz="2150">
                <a:solidFill>
                  <a:srgbClr val="000000"/>
                </a:solidFill>
                <a:latin typeface="DM Sans"/>
                <a:ea typeface="DM Sans"/>
                <a:cs typeface="DM Sans"/>
                <a:sym typeface="DM Sans"/>
              </a:rPr>
              <a:t>Who benefits first and fastest — and who is left further behind?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2301</Words>
  <Application>Microsoft Office PowerPoint</Application>
  <PresentationFormat>Custom</PresentationFormat>
  <Paragraphs>277</Paragraphs>
  <Slides>12</Slides>
  <Notes>7</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12</vt:i4>
      </vt:variant>
    </vt:vector>
  </HeadingPairs>
  <TitlesOfParts>
    <vt:vector size="31" baseType="lpstr">
      <vt:lpstr>Helvetica Bold</vt:lpstr>
      <vt:lpstr>DM Sans</vt:lpstr>
      <vt:lpstr>Public Sans Bold</vt:lpstr>
      <vt:lpstr>Calibri (MS) Italics</vt:lpstr>
      <vt:lpstr>Arial</vt:lpstr>
      <vt:lpstr>Verdana</vt:lpstr>
      <vt:lpstr>Canva Sans Bold</vt:lpstr>
      <vt:lpstr>Helvetica World</vt:lpstr>
      <vt:lpstr>Calibri (MS) Bold</vt:lpstr>
      <vt:lpstr>Calibri (MS)</vt:lpstr>
      <vt:lpstr>Helvetica World Bold</vt:lpstr>
      <vt:lpstr>Calibri (MS) Bold Italics</vt:lpstr>
      <vt:lpstr>Verdana Bold</vt:lpstr>
      <vt:lpstr>Verdana Italics</vt:lpstr>
      <vt:lpstr>Roboto Bold</vt:lpstr>
      <vt:lpstr>DM Sans Bold</vt:lpstr>
      <vt:lpstr>Verdana Bold Italics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AIDS2026_Navigating trust, ethics and bias_29 July.pptx</dc:title>
  <dc:creator>Sarah  Magni</dc:creator>
  <cp:lastModifiedBy>Sarah  Magni</cp:lastModifiedBy>
  <cp:revision>1</cp:revision>
  <dcterms:created xsi:type="dcterms:W3CDTF">2006-08-16T00:00:00Z</dcterms:created>
  <dcterms:modified xsi:type="dcterms:W3CDTF">2026-07-29T18:54:02Z</dcterms:modified>
  <dc:identifier>DAHQVcUw3Ug</dc:identifier>
</cp:coreProperties>
</file>